
<file path=[Content_Types].xml><?xml version="1.0" encoding="utf-8"?>
<Types xmlns="http://schemas.openxmlformats.org/package/2006/content-types">
  <Default Extension="emf" ContentType="image/x-emf"/>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52" r:id="rId1"/>
  </p:sldMasterIdLst>
  <p:notesMasterIdLst>
    <p:notesMasterId r:id="rId25"/>
  </p:notesMasterIdLst>
  <p:handoutMasterIdLst>
    <p:handoutMasterId r:id="rId26"/>
  </p:handoutMasterIdLst>
  <p:sldIdLst>
    <p:sldId id="256" r:id="rId2"/>
    <p:sldId id="4105" r:id="rId3"/>
    <p:sldId id="4098" r:id="rId4"/>
    <p:sldId id="260" r:id="rId5"/>
    <p:sldId id="259" r:id="rId6"/>
    <p:sldId id="4096" r:id="rId7"/>
    <p:sldId id="4086" r:id="rId8"/>
    <p:sldId id="4087" r:id="rId9"/>
    <p:sldId id="4088" r:id="rId10"/>
    <p:sldId id="4089" r:id="rId11"/>
    <p:sldId id="4090" r:id="rId12"/>
    <p:sldId id="4091" r:id="rId13"/>
    <p:sldId id="4100" r:id="rId14"/>
    <p:sldId id="4092" r:id="rId15"/>
    <p:sldId id="4093" r:id="rId16"/>
    <p:sldId id="264" r:id="rId17"/>
    <p:sldId id="4095" r:id="rId18"/>
    <p:sldId id="4094" r:id="rId19"/>
    <p:sldId id="4082" r:id="rId20"/>
    <p:sldId id="4085" r:id="rId21"/>
    <p:sldId id="4101" r:id="rId22"/>
    <p:sldId id="4104" r:id="rId23"/>
    <p:sldId id="263" r:id="rId24"/>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2D76115-1F6C-3164-C6FC-A89B6421AE19}" name="Lopez, Jodi@CalOES" initials="JL" userId="S::LopezJ@CalOES.ca.gov::127e2194-ff14-4c06-9fcd-be260d9dc2e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BB0"/>
    <a:srgbClr val="E1C06F"/>
    <a:srgbClr val="E0C071"/>
    <a:srgbClr val="F9ED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49" autoAdjust="0"/>
    <p:restoredTop sz="78496" autoAdjust="0"/>
  </p:normalViewPr>
  <p:slideViewPr>
    <p:cSldViewPr snapToGrid="0">
      <p:cViewPr varScale="1">
        <p:scale>
          <a:sx n="74" d="100"/>
          <a:sy n="74" d="100"/>
        </p:scale>
        <p:origin x="456" y="60"/>
      </p:cViewPr>
      <p:guideLst/>
    </p:cSldViewPr>
  </p:slideViewPr>
  <p:notesTextViewPr>
    <p:cViewPr>
      <p:scale>
        <a:sx n="1" d="1"/>
        <a:sy n="1" d="1"/>
      </p:scale>
      <p:origin x="0" y="0"/>
    </p:cViewPr>
  </p:notesTextViewPr>
  <p:notesViewPr>
    <p:cSldViewPr snapToGrid="0">
      <p:cViewPr varScale="1">
        <p:scale>
          <a:sx n="85" d="100"/>
          <a:sy n="85" d="100"/>
        </p:scale>
        <p:origin x="3846"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94A6C02-E2EA-1144-F1C9-F9AE9442BF2E}"/>
              </a:ext>
            </a:extLst>
          </p:cNvPr>
          <p:cNvSpPr>
            <a:spLocks noGrp="1"/>
          </p:cNvSpPr>
          <p:nvPr>
            <p:ph type="hdr" sz="quarter"/>
          </p:nvPr>
        </p:nvSpPr>
        <p:spPr>
          <a:xfrm>
            <a:off x="0" y="2"/>
            <a:ext cx="3037840" cy="466434"/>
          </a:xfrm>
          <a:prstGeom prst="rect">
            <a:avLst/>
          </a:prstGeom>
        </p:spPr>
        <p:txBody>
          <a:bodyPr vert="horz" lIns="93164" tIns="46582" rIns="93164" bIns="46582" rtlCol="0"/>
          <a:lstStyle>
            <a:lvl1pPr algn="l">
              <a:defRPr sz="1200"/>
            </a:lvl1pPr>
          </a:lstStyle>
          <a:p>
            <a:endParaRPr lang="en-US" dirty="0"/>
          </a:p>
        </p:txBody>
      </p:sp>
      <p:sp>
        <p:nvSpPr>
          <p:cNvPr id="3" name="Date Placeholder 2">
            <a:extLst>
              <a:ext uri="{FF2B5EF4-FFF2-40B4-BE49-F238E27FC236}">
                <a16:creationId xmlns:a16="http://schemas.microsoft.com/office/drawing/2014/main" id="{1E84337C-208D-2B2D-D5BE-826AC5F01A95}"/>
              </a:ext>
            </a:extLst>
          </p:cNvPr>
          <p:cNvSpPr>
            <a:spLocks noGrp="1"/>
          </p:cNvSpPr>
          <p:nvPr>
            <p:ph type="dt" sz="quarter" idx="1"/>
          </p:nvPr>
        </p:nvSpPr>
        <p:spPr>
          <a:xfrm>
            <a:off x="3970938" y="2"/>
            <a:ext cx="3037840" cy="466434"/>
          </a:xfrm>
          <a:prstGeom prst="rect">
            <a:avLst/>
          </a:prstGeom>
        </p:spPr>
        <p:txBody>
          <a:bodyPr vert="horz" lIns="93164" tIns="46582" rIns="93164" bIns="46582" rtlCol="0"/>
          <a:lstStyle>
            <a:lvl1pPr algn="r">
              <a:defRPr sz="1200"/>
            </a:lvl1pPr>
          </a:lstStyle>
          <a:p>
            <a:fld id="{CDEF2E29-3F85-4910-90E2-A2811F61FF79}" type="datetimeFigureOut">
              <a:rPr lang="en-US" smtClean="0"/>
              <a:t>5/27/2025</a:t>
            </a:fld>
            <a:endParaRPr lang="en-US" dirty="0"/>
          </a:p>
        </p:txBody>
      </p:sp>
      <p:sp>
        <p:nvSpPr>
          <p:cNvPr id="4" name="Footer Placeholder 3">
            <a:extLst>
              <a:ext uri="{FF2B5EF4-FFF2-40B4-BE49-F238E27FC236}">
                <a16:creationId xmlns:a16="http://schemas.microsoft.com/office/drawing/2014/main" id="{6AD30772-023B-D6CC-BF2A-38328ED354D5}"/>
              </a:ext>
            </a:extLst>
          </p:cNvPr>
          <p:cNvSpPr>
            <a:spLocks noGrp="1"/>
          </p:cNvSpPr>
          <p:nvPr>
            <p:ph type="ftr" sz="quarter" idx="2"/>
          </p:nvPr>
        </p:nvSpPr>
        <p:spPr>
          <a:xfrm>
            <a:off x="0" y="8829969"/>
            <a:ext cx="3037840" cy="466433"/>
          </a:xfrm>
          <a:prstGeom prst="rect">
            <a:avLst/>
          </a:prstGeom>
        </p:spPr>
        <p:txBody>
          <a:bodyPr vert="horz" lIns="93164" tIns="46582" rIns="93164" bIns="46582"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8C8ED288-7A21-9858-E235-802739FEAB81}"/>
              </a:ext>
            </a:extLst>
          </p:cNvPr>
          <p:cNvSpPr>
            <a:spLocks noGrp="1"/>
          </p:cNvSpPr>
          <p:nvPr>
            <p:ph type="sldNum" sz="quarter" idx="3"/>
          </p:nvPr>
        </p:nvSpPr>
        <p:spPr>
          <a:xfrm>
            <a:off x="3970938" y="8829969"/>
            <a:ext cx="3037840" cy="466433"/>
          </a:xfrm>
          <a:prstGeom prst="rect">
            <a:avLst/>
          </a:prstGeom>
        </p:spPr>
        <p:txBody>
          <a:bodyPr vert="horz" lIns="93164" tIns="46582" rIns="93164" bIns="46582" rtlCol="0" anchor="b"/>
          <a:lstStyle>
            <a:lvl1pPr algn="r">
              <a:defRPr sz="1200"/>
            </a:lvl1pPr>
          </a:lstStyle>
          <a:p>
            <a:fld id="{B76E6814-2B3B-452C-8E4E-6811472F6CC4}" type="slidenum">
              <a:rPr lang="en-US" smtClean="0"/>
              <a:t>‹#›</a:t>
            </a:fld>
            <a:endParaRPr lang="en-US" dirty="0"/>
          </a:p>
        </p:txBody>
      </p:sp>
    </p:spTree>
    <p:extLst>
      <p:ext uri="{BB962C8B-B14F-4D97-AF65-F5344CB8AC3E}">
        <p14:creationId xmlns:p14="http://schemas.microsoft.com/office/powerpoint/2010/main" val="2774437780"/>
      </p:ext>
    </p:extLst>
  </p:cSld>
  <p:clrMap bg1="lt1" tx1="dk1" bg2="lt2" tx2="dk2" accent1="accent1" accent2="accent2" accent3="accent3" accent4="accent4" accent5="accent5" accent6="accent6" hlink="hlink" folHlink="folHlink"/>
  <p:hf sldNum="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7840" cy="466434"/>
          </a:xfrm>
          <a:prstGeom prst="rect">
            <a:avLst/>
          </a:prstGeom>
        </p:spPr>
        <p:txBody>
          <a:bodyPr vert="horz" lIns="93164" tIns="46582" rIns="93164" bIns="46582" rtlCol="0"/>
          <a:lstStyle>
            <a:lvl1pPr algn="l">
              <a:defRPr sz="1200"/>
            </a:lvl1pPr>
          </a:lstStyle>
          <a:p>
            <a:endParaRPr lang="en-US" dirty="0"/>
          </a:p>
        </p:txBody>
      </p:sp>
      <p:sp>
        <p:nvSpPr>
          <p:cNvPr id="3" name="Date Placeholder 2"/>
          <p:cNvSpPr>
            <a:spLocks noGrp="1"/>
          </p:cNvSpPr>
          <p:nvPr>
            <p:ph type="dt" idx="1"/>
          </p:nvPr>
        </p:nvSpPr>
        <p:spPr>
          <a:xfrm>
            <a:off x="3970938" y="2"/>
            <a:ext cx="3037840" cy="466434"/>
          </a:xfrm>
          <a:prstGeom prst="rect">
            <a:avLst/>
          </a:prstGeom>
        </p:spPr>
        <p:txBody>
          <a:bodyPr vert="horz" lIns="93164" tIns="46582" rIns="93164" bIns="46582" rtlCol="0"/>
          <a:lstStyle>
            <a:lvl1pPr algn="r">
              <a:defRPr sz="1200"/>
            </a:lvl1pPr>
          </a:lstStyle>
          <a:p>
            <a:fld id="{ABB1E244-3B71-4A8B-A56B-FF15A6363765}" type="datetimeFigureOut">
              <a:rPr lang="en-US" smtClean="0"/>
              <a:t>5/27/2025</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64" tIns="46582" rIns="93164" bIns="46582" rtlCol="0" anchor="ctr"/>
          <a:lstStyle/>
          <a:p>
            <a:endParaRPr lang="en-US" dirty="0"/>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64" tIns="46582" rIns="93164" bIns="4658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9"/>
            <a:ext cx="3037840" cy="466433"/>
          </a:xfrm>
          <a:prstGeom prst="rect">
            <a:avLst/>
          </a:prstGeom>
        </p:spPr>
        <p:txBody>
          <a:bodyPr vert="horz" lIns="93164" tIns="46582" rIns="93164" bIns="4658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9"/>
            <a:ext cx="3037840" cy="466433"/>
          </a:xfrm>
          <a:prstGeom prst="rect">
            <a:avLst/>
          </a:prstGeom>
        </p:spPr>
        <p:txBody>
          <a:bodyPr vert="horz" lIns="93164" tIns="46582" rIns="93164" bIns="46582" rtlCol="0" anchor="b"/>
          <a:lstStyle>
            <a:lvl1pPr algn="r">
              <a:defRPr sz="1200"/>
            </a:lvl1pPr>
          </a:lstStyle>
          <a:p>
            <a:fld id="{3D28C0B5-0B4A-4F4F-B068-4763BB57BC20}" type="slidenum">
              <a:rPr lang="en-US" smtClean="0"/>
              <a:t>‹#›</a:t>
            </a:fld>
            <a:endParaRPr lang="en-US" dirty="0"/>
          </a:p>
        </p:txBody>
      </p:sp>
    </p:spTree>
    <p:extLst>
      <p:ext uri="{BB962C8B-B14F-4D97-AF65-F5344CB8AC3E}">
        <p14:creationId xmlns:p14="http://schemas.microsoft.com/office/powerpoint/2010/main" val="412417427"/>
      </p:ext>
    </p:extLst>
  </p:cSld>
  <p:clrMap bg1="lt1" tx1="dk1" bg2="lt2" tx2="dk2" accent1="accent1" accent2="accent2" accent3="accent3" accent4="accent4" accent5="accent5" accent6="accent6" hlink="hlink" folHlink="folHlink"/>
  <p:hf sldNum="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Tree>
    <p:extLst>
      <p:ext uri="{BB962C8B-B14F-4D97-AF65-F5344CB8AC3E}">
        <p14:creationId xmlns:p14="http://schemas.microsoft.com/office/powerpoint/2010/main" val="12278211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Tree>
    <p:extLst>
      <p:ext uri="{BB962C8B-B14F-4D97-AF65-F5344CB8AC3E}">
        <p14:creationId xmlns:p14="http://schemas.microsoft.com/office/powerpoint/2010/main" val="35070725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Tree>
    <p:extLst>
      <p:ext uri="{BB962C8B-B14F-4D97-AF65-F5344CB8AC3E}">
        <p14:creationId xmlns:p14="http://schemas.microsoft.com/office/powerpoint/2010/main" val="31157243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Tree>
    <p:extLst>
      <p:ext uri="{BB962C8B-B14F-4D97-AF65-F5344CB8AC3E}">
        <p14:creationId xmlns:p14="http://schemas.microsoft.com/office/powerpoint/2010/main" val="11570130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dirty="0"/>
          </a:p>
        </p:txBody>
      </p:sp>
    </p:spTree>
    <p:extLst>
      <p:ext uri="{BB962C8B-B14F-4D97-AF65-F5344CB8AC3E}">
        <p14:creationId xmlns:p14="http://schemas.microsoft.com/office/powerpoint/2010/main" val="36427131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Tree>
    <p:extLst>
      <p:ext uri="{BB962C8B-B14F-4D97-AF65-F5344CB8AC3E}">
        <p14:creationId xmlns:p14="http://schemas.microsoft.com/office/powerpoint/2010/main" val="33581019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Tree>
    <p:extLst>
      <p:ext uri="{BB962C8B-B14F-4D97-AF65-F5344CB8AC3E}">
        <p14:creationId xmlns:p14="http://schemas.microsoft.com/office/powerpoint/2010/main" val="4890125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Tree>
    <p:extLst>
      <p:ext uri="{BB962C8B-B14F-4D97-AF65-F5344CB8AC3E}">
        <p14:creationId xmlns:p14="http://schemas.microsoft.com/office/powerpoint/2010/main" val="30741985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Tree>
    <p:extLst>
      <p:ext uri="{BB962C8B-B14F-4D97-AF65-F5344CB8AC3E}">
        <p14:creationId xmlns:p14="http://schemas.microsoft.com/office/powerpoint/2010/main" val="26009344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Tree>
    <p:extLst>
      <p:ext uri="{BB962C8B-B14F-4D97-AF65-F5344CB8AC3E}">
        <p14:creationId xmlns:p14="http://schemas.microsoft.com/office/powerpoint/2010/main" val="12585292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Tree>
    <p:extLst>
      <p:ext uri="{BB962C8B-B14F-4D97-AF65-F5344CB8AC3E}">
        <p14:creationId xmlns:p14="http://schemas.microsoft.com/office/powerpoint/2010/main" val="24441279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Tree>
    <p:extLst>
      <p:ext uri="{BB962C8B-B14F-4D97-AF65-F5344CB8AC3E}">
        <p14:creationId xmlns:p14="http://schemas.microsoft.com/office/powerpoint/2010/main" val="24232658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Tree>
    <p:extLst>
      <p:ext uri="{BB962C8B-B14F-4D97-AF65-F5344CB8AC3E}">
        <p14:creationId xmlns:p14="http://schemas.microsoft.com/office/powerpoint/2010/main" val="21153814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Tree>
    <p:extLst>
      <p:ext uri="{BB962C8B-B14F-4D97-AF65-F5344CB8AC3E}">
        <p14:creationId xmlns:p14="http://schemas.microsoft.com/office/powerpoint/2010/main" val="24466371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Tree>
    <p:extLst>
      <p:ext uri="{BB962C8B-B14F-4D97-AF65-F5344CB8AC3E}">
        <p14:creationId xmlns:p14="http://schemas.microsoft.com/office/powerpoint/2010/main" val="28293946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Tree>
    <p:extLst>
      <p:ext uri="{BB962C8B-B14F-4D97-AF65-F5344CB8AC3E}">
        <p14:creationId xmlns:p14="http://schemas.microsoft.com/office/powerpoint/2010/main" val="29219100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Tree>
    <p:extLst>
      <p:ext uri="{BB962C8B-B14F-4D97-AF65-F5344CB8AC3E}">
        <p14:creationId xmlns:p14="http://schemas.microsoft.com/office/powerpoint/2010/main" val="2599925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Tree>
    <p:extLst>
      <p:ext uri="{BB962C8B-B14F-4D97-AF65-F5344CB8AC3E}">
        <p14:creationId xmlns:p14="http://schemas.microsoft.com/office/powerpoint/2010/main" val="28108268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Tree>
    <p:extLst>
      <p:ext uri="{BB962C8B-B14F-4D97-AF65-F5344CB8AC3E}">
        <p14:creationId xmlns:p14="http://schemas.microsoft.com/office/powerpoint/2010/main" val="8776426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Supporting Documents:</a:t>
            </a:r>
          </a:p>
          <a:p>
            <a:pPr marL="171425" indent="-171425">
              <a:buFont typeface="Arial" panose="020B0604020202020204" pitchFamily="34" charset="0"/>
              <a:buChar char="•"/>
            </a:pPr>
            <a:r>
              <a:rPr lang="en-US" dirty="0"/>
              <a:t>Timecards</a:t>
            </a:r>
          </a:p>
          <a:p>
            <a:pPr marL="171425" indent="-171425">
              <a:buFont typeface="Arial" panose="020B0604020202020204" pitchFamily="34" charset="0"/>
              <a:buChar char="•"/>
            </a:pPr>
            <a:r>
              <a:rPr lang="en-US" dirty="0"/>
              <a:t>Payroll Breakdowns</a:t>
            </a:r>
          </a:p>
          <a:p>
            <a:pPr marL="171425" indent="-171425">
              <a:buFont typeface="Arial" panose="020B0604020202020204" pitchFamily="34" charset="0"/>
              <a:buChar char="•"/>
            </a:pPr>
            <a:r>
              <a:rPr lang="en-US" dirty="0"/>
              <a:t>MOU if applicable</a:t>
            </a:r>
          </a:p>
          <a:p>
            <a:pPr marL="171425" indent="-171425">
              <a:buFont typeface="Arial" panose="020B0604020202020204" pitchFamily="34" charset="0"/>
              <a:buChar char="•"/>
            </a:pPr>
            <a:r>
              <a:rPr lang="en-US" dirty="0"/>
              <a:t>214’s</a:t>
            </a:r>
          </a:p>
          <a:p>
            <a:pPr marL="171425" indent="-171425">
              <a:buFont typeface="Arial" panose="020B0604020202020204" pitchFamily="34" charset="0"/>
              <a:buChar char="•"/>
            </a:pPr>
            <a:r>
              <a:rPr lang="en-US" dirty="0"/>
              <a:t>Google Map</a:t>
            </a:r>
          </a:p>
          <a:p>
            <a:pPr marL="171425" indent="-171425">
              <a:buFont typeface="Arial" panose="020B0604020202020204" pitchFamily="34" charset="0"/>
              <a:buChar char="•"/>
            </a:pPr>
            <a:r>
              <a:rPr lang="en-US" dirty="0"/>
              <a:t>Post Event Summary Agreement</a:t>
            </a:r>
          </a:p>
        </p:txBody>
      </p:sp>
      <p:sp>
        <p:nvSpPr>
          <p:cNvPr id="5" name="Header Placeholder 4">
            <a:extLst>
              <a:ext uri="{FF2B5EF4-FFF2-40B4-BE49-F238E27FC236}">
                <a16:creationId xmlns:a16="http://schemas.microsoft.com/office/drawing/2014/main" id="{169639F7-B0CD-D884-FD3D-0B2758718FB7}"/>
              </a:ext>
            </a:extLst>
          </p:cNvPr>
          <p:cNvSpPr>
            <a:spLocks noGrp="1"/>
          </p:cNvSpPr>
          <p:nvPr>
            <p:ph type="hdr" sz="quarter"/>
          </p:nvPr>
        </p:nvSpPr>
        <p:spPr/>
        <p:txBody>
          <a:bodyPr/>
          <a:lstStyle/>
          <a:p>
            <a:endParaRPr lang="en-US" dirty="0"/>
          </a:p>
        </p:txBody>
      </p:sp>
    </p:spTree>
    <p:extLst>
      <p:ext uri="{BB962C8B-B14F-4D97-AF65-F5344CB8AC3E}">
        <p14:creationId xmlns:p14="http://schemas.microsoft.com/office/powerpoint/2010/main" val="40752846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Tree>
    <p:extLst>
      <p:ext uri="{BB962C8B-B14F-4D97-AF65-F5344CB8AC3E}">
        <p14:creationId xmlns:p14="http://schemas.microsoft.com/office/powerpoint/2010/main" val="39414829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Tree>
    <p:extLst>
      <p:ext uri="{BB962C8B-B14F-4D97-AF65-F5344CB8AC3E}">
        <p14:creationId xmlns:p14="http://schemas.microsoft.com/office/powerpoint/2010/main" val="10150289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Tree>
    <p:extLst>
      <p:ext uri="{BB962C8B-B14F-4D97-AF65-F5344CB8AC3E}">
        <p14:creationId xmlns:p14="http://schemas.microsoft.com/office/powerpoint/2010/main" val="39319110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DC8661F-0EF8-42B7-B65C-F87B8EAEB07F}" type="datetime1">
              <a:rPr lang="en-US" smtClean="0"/>
              <a:t>5/27/2025</a:t>
            </a:fld>
            <a:endParaRPr lang="en-US" dirty="0"/>
          </a:p>
        </p:txBody>
      </p:sp>
      <p:sp>
        <p:nvSpPr>
          <p:cNvPr id="5" name="Footer Placeholder 4"/>
          <p:cNvSpPr>
            <a:spLocks noGrp="1"/>
          </p:cNvSpPr>
          <p:nvPr>
            <p:ph type="ftr" sz="quarter" idx="11"/>
          </p:nvPr>
        </p:nvSpPr>
        <p:spPr>
          <a:xfrm>
            <a:off x="5332412" y="5883275"/>
            <a:ext cx="4324044" cy="365125"/>
          </a:xfrm>
        </p:spPr>
        <p:txBody>
          <a:bodyPr/>
          <a:lstStyle/>
          <a:p>
            <a:endParaRPr lang="en-US" dirty="0"/>
          </a:p>
        </p:txBody>
      </p:sp>
      <p:sp>
        <p:nvSpPr>
          <p:cNvPr id="6" name="Slide Number Placeholder 5"/>
          <p:cNvSpPr>
            <a:spLocks noGrp="1"/>
          </p:cNvSpPr>
          <p:nvPr>
            <p:ph type="sldNum" sz="quarter" idx="12"/>
          </p:nvPr>
        </p:nvSpPr>
        <p:spPr/>
        <p:txBody>
          <a:bodyPr/>
          <a:lstStyle/>
          <a:p>
            <a:fld id="{B696FABE-F77D-4026-8552-5E04496CC876}" type="slidenum">
              <a:rPr lang="en-US" smtClean="0"/>
              <a:t>‹#›</a:t>
            </a:fld>
            <a:endParaRPr lang="en-US" dirty="0"/>
          </a:p>
        </p:txBody>
      </p:sp>
    </p:spTree>
    <p:extLst>
      <p:ext uri="{BB962C8B-B14F-4D97-AF65-F5344CB8AC3E}">
        <p14:creationId xmlns:p14="http://schemas.microsoft.com/office/powerpoint/2010/main" val="684770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FDF4238-6497-45D9-B71B-F3D4B43B5DBC}" type="datetime1">
              <a:rPr lang="en-US" smtClean="0"/>
              <a:t>5/27/2025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96FABE-F77D-4026-8552-5E04496CC876}" type="slidenum">
              <a:rPr lang="en-US" smtClean="0"/>
              <a:t>‹#›</a:t>
            </a:fld>
            <a:endParaRPr lang="en-US" dirty="0"/>
          </a:p>
        </p:txBody>
      </p:sp>
    </p:spTree>
    <p:extLst>
      <p:ext uri="{BB962C8B-B14F-4D97-AF65-F5344CB8AC3E}">
        <p14:creationId xmlns:p14="http://schemas.microsoft.com/office/powerpoint/2010/main" val="24333382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D64CF11-43C2-4C01-89C7-CB16D6BF1178}" type="datetime1">
              <a:rPr lang="en-US" smtClean="0"/>
              <a:t>5/27/2025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96FABE-F77D-4026-8552-5E04496CC876}" type="slidenum">
              <a:rPr lang="en-US" smtClean="0"/>
              <a:t>‹#›</a:t>
            </a:fld>
            <a:endParaRPr lang="en-US" dirty="0"/>
          </a:p>
        </p:txBody>
      </p:sp>
    </p:spTree>
    <p:extLst>
      <p:ext uri="{BB962C8B-B14F-4D97-AF65-F5344CB8AC3E}">
        <p14:creationId xmlns:p14="http://schemas.microsoft.com/office/powerpoint/2010/main" val="8485466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5E7B5E1-23BD-48A2-9B74-A5325B0A5D66}" type="datetime1">
              <a:rPr lang="en-US" smtClean="0"/>
              <a:t>5/27/2025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96FABE-F77D-4026-8552-5E04496CC876}" type="slidenum">
              <a:rPr lang="en-US" smtClean="0"/>
              <a:t>‹#›</a:t>
            </a:fld>
            <a:endParaRPr lang="en-US" dirty="0"/>
          </a:p>
        </p:txBody>
      </p:sp>
    </p:spTree>
    <p:extLst>
      <p:ext uri="{BB962C8B-B14F-4D97-AF65-F5344CB8AC3E}">
        <p14:creationId xmlns:p14="http://schemas.microsoft.com/office/powerpoint/2010/main" val="39240139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9EA3A73-FE83-45D0-A2AF-E15F0CB32A4B}" type="datetime1">
              <a:rPr lang="en-US" smtClean="0"/>
              <a:t>5/27/2025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96FABE-F77D-4026-8552-5E04496CC876}" type="slidenum">
              <a:rPr lang="en-US" smtClean="0"/>
              <a:t>‹#›</a:t>
            </a:fld>
            <a:endParaRPr lang="en-US" dirty="0"/>
          </a:p>
        </p:txBody>
      </p:sp>
    </p:spTree>
    <p:extLst>
      <p:ext uri="{BB962C8B-B14F-4D97-AF65-F5344CB8AC3E}">
        <p14:creationId xmlns:p14="http://schemas.microsoft.com/office/powerpoint/2010/main" val="28911327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C0A3CEE-ECEB-4231-8AF2-DAF8D6CF58FE}" type="datetime1">
              <a:rPr lang="en-US" smtClean="0"/>
              <a:t>5/27/2025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96FABE-F77D-4026-8552-5E04496CC876}" type="slidenum">
              <a:rPr lang="en-US" smtClean="0"/>
              <a:t>‹#›</a:t>
            </a:fld>
            <a:endParaRPr lang="en-US" dirty="0"/>
          </a:p>
        </p:txBody>
      </p:sp>
    </p:spTree>
    <p:extLst>
      <p:ext uri="{BB962C8B-B14F-4D97-AF65-F5344CB8AC3E}">
        <p14:creationId xmlns:p14="http://schemas.microsoft.com/office/powerpoint/2010/main" val="16197700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212F184-9FF3-467D-B0B7-10FBAA9E3F56}" type="datetime1">
              <a:rPr lang="en-US" smtClean="0"/>
              <a:t>5/27/2025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96FABE-F77D-4026-8552-5E04496CC876}" type="slidenum">
              <a:rPr lang="en-US" smtClean="0"/>
              <a:t>‹#›</a:t>
            </a:fld>
            <a:endParaRPr lang="en-US" dirty="0"/>
          </a:p>
        </p:txBody>
      </p:sp>
    </p:spTree>
    <p:extLst>
      <p:ext uri="{BB962C8B-B14F-4D97-AF65-F5344CB8AC3E}">
        <p14:creationId xmlns:p14="http://schemas.microsoft.com/office/powerpoint/2010/main" val="19086548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DF70EC-24AE-49E8-9C74-75F718C925C5}" type="datetime1">
              <a:rPr lang="en-US" smtClean="0"/>
              <a:t>5/27/2025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96FABE-F77D-4026-8552-5E04496CC876}" type="slidenum">
              <a:rPr lang="en-US" smtClean="0"/>
              <a:t>‹#›</a:t>
            </a:fld>
            <a:endParaRPr lang="en-US" dirty="0"/>
          </a:p>
        </p:txBody>
      </p:sp>
    </p:spTree>
    <p:extLst>
      <p:ext uri="{BB962C8B-B14F-4D97-AF65-F5344CB8AC3E}">
        <p14:creationId xmlns:p14="http://schemas.microsoft.com/office/powerpoint/2010/main" val="14147759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5BD5BD-AC31-4C5C-8A16-685D0E8694B4}" type="datetime1">
              <a:rPr lang="en-US" smtClean="0"/>
              <a:t>5/27/2025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96FABE-F77D-4026-8552-5E04496CC876}" type="slidenum">
              <a:rPr lang="en-US" smtClean="0"/>
              <a:t>‹#›</a:t>
            </a:fld>
            <a:endParaRPr lang="en-US" dirty="0"/>
          </a:p>
        </p:txBody>
      </p:sp>
    </p:spTree>
    <p:extLst>
      <p:ext uri="{BB962C8B-B14F-4D97-AF65-F5344CB8AC3E}">
        <p14:creationId xmlns:p14="http://schemas.microsoft.com/office/powerpoint/2010/main" val="3929317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D1DA84-3901-45D2-B8F4-6D2731BA2359}" type="datetime1">
              <a:rPr lang="en-US" smtClean="0"/>
              <a:t>5/27/2025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951856" y="5867131"/>
            <a:ext cx="551167" cy="365125"/>
          </a:xfrm>
        </p:spPr>
        <p:txBody>
          <a:bodyPr/>
          <a:lstStyle/>
          <a:p>
            <a:fld id="{B696FABE-F77D-4026-8552-5E04496CC876}" type="slidenum">
              <a:rPr lang="en-US" smtClean="0"/>
              <a:t>‹#›</a:t>
            </a:fld>
            <a:endParaRPr lang="en-US" dirty="0"/>
          </a:p>
        </p:txBody>
      </p:sp>
    </p:spTree>
    <p:extLst>
      <p:ext uri="{BB962C8B-B14F-4D97-AF65-F5344CB8AC3E}">
        <p14:creationId xmlns:p14="http://schemas.microsoft.com/office/powerpoint/2010/main" val="14866752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B644F19-AE39-4ADC-82C4-527D5FAA9906}" type="datetime1">
              <a:rPr lang="en-US" smtClean="0"/>
              <a:t>5/27/2025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96FABE-F77D-4026-8552-5E04496CC876}" type="slidenum">
              <a:rPr lang="en-US" smtClean="0"/>
              <a:t>‹#›</a:t>
            </a:fld>
            <a:endParaRPr lang="en-US" dirty="0"/>
          </a:p>
        </p:txBody>
      </p:sp>
    </p:spTree>
    <p:extLst>
      <p:ext uri="{BB962C8B-B14F-4D97-AF65-F5344CB8AC3E}">
        <p14:creationId xmlns:p14="http://schemas.microsoft.com/office/powerpoint/2010/main" val="42268337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7A0AD6F-373A-49E4-89E3-F6C9A3E3AE27}" type="datetime1">
              <a:rPr lang="en-US" smtClean="0"/>
              <a:t>5/27/2025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96FABE-F77D-4026-8552-5E04496CC876}" type="slidenum">
              <a:rPr lang="en-US" smtClean="0"/>
              <a:t>‹#›</a:t>
            </a:fld>
            <a:endParaRPr lang="en-US" dirty="0"/>
          </a:p>
        </p:txBody>
      </p:sp>
    </p:spTree>
    <p:extLst>
      <p:ext uri="{BB962C8B-B14F-4D97-AF65-F5344CB8AC3E}">
        <p14:creationId xmlns:p14="http://schemas.microsoft.com/office/powerpoint/2010/main" val="5313881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9FD4C45-C423-4617-8735-5AF84A735560}" type="datetime1">
              <a:rPr lang="en-US" smtClean="0"/>
              <a:t>5/27/2025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96FABE-F77D-4026-8552-5E04496CC876}" type="slidenum">
              <a:rPr lang="en-US" smtClean="0"/>
              <a:t>‹#›</a:t>
            </a:fld>
            <a:endParaRPr lang="en-US" dirty="0"/>
          </a:p>
        </p:txBody>
      </p:sp>
    </p:spTree>
    <p:extLst>
      <p:ext uri="{BB962C8B-B14F-4D97-AF65-F5344CB8AC3E}">
        <p14:creationId xmlns:p14="http://schemas.microsoft.com/office/powerpoint/2010/main" val="1544038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4FF483D-9177-46B3-8E08-4A23779D8D43}" type="datetime1">
              <a:rPr lang="en-US" smtClean="0"/>
              <a:t>5/27/2025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96FABE-F77D-4026-8552-5E04496CC876}" type="slidenum">
              <a:rPr lang="en-US" smtClean="0"/>
              <a:t>‹#›</a:t>
            </a:fld>
            <a:endParaRPr lang="en-US" dirty="0"/>
          </a:p>
        </p:txBody>
      </p:sp>
    </p:spTree>
    <p:extLst>
      <p:ext uri="{BB962C8B-B14F-4D97-AF65-F5344CB8AC3E}">
        <p14:creationId xmlns:p14="http://schemas.microsoft.com/office/powerpoint/2010/main" val="27438854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DBB2A1-6E65-45F6-9B88-946C28ADF0A1}" type="datetime1">
              <a:rPr lang="en-US" smtClean="0"/>
              <a:t>5/27/2025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96FABE-F77D-4026-8552-5E04496CC876}" type="slidenum">
              <a:rPr lang="en-US" smtClean="0"/>
              <a:t>‹#›</a:t>
            </a:fld>
            <a:endParaRPr lang="en-US" dirty="0"/>
          </a:p>
        </p:txBody>
      </p:sp>
    </p:spTree>
    <p:extLst>
      <p:ext uri="{BB962C8B-B14F-4D97-AF65-F5344CB8AC3E}">
        <p14:creationId xmlns:p14="http://schemas.microsoft.com/office/powerpoint/2010/main" val="41783223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928247-2794-4C28-83C1-44E84F2D930C}" type="datetime1">
              <a:rPr lang="en-US" smtClean="0"/>
              <a:t>5/27/2025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96FABE-F77D-4026-8552-5E04496CC876}" type="slidenum">
              <a:rPr lang="en-US" smtClean="0"/>
              <a:t>‹#›</a:t>
            </a:fld>
            <a:endParaRPr lang="en-US" dirty="0"/>
          </a:p>
        </p:txBody>
      </p:sp>
    </p:spTree>
    <p:extLst>
      <p:ext uri="{BB962C8B-B14F-4D97-AF65-F5344CB8AC3E}">
        <p14:creationId xmlns:p14="http://schemas.microsoft.com/office/powerpoint/2010/main" val="18470199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D1B67ED-0ED6-4930-9CBC-2BC7F86482E1}" type="datetime1">
              <a:rPr lang="en-US" smtClean="0"/>
              <a:t>5/27/2025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96FABE-F77D-4026-8552-5E04496CC876}" type="slidenum">
              <a:rPr lang="en-US" smtClean="0"/>
              <a:t>‹#›</a:t>
            </a:fld>
            <a:endParaRPr lang="en-US" dirty="0"/>
          </a:p>
        </p:txBody>
      </p:sp>
    </p:spTree>
    <p:extLst>
      <p:ext uri="{BB962C8B-B14F-4D97-AF65-F5344CB8AC3E}">
        <p14:creationId xmlns:p14="http://schemas.microsoft.com/office/powerpoint/2010/main" val="34029805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FF1B22C-391D-4968-8236-B99C03604817}" type="datetime1">
              <a:rPr lang="en-US" smtClean="0"/>
              <a:t>5/27/2025</a:t>
            </a:fld>
            <a:endParaRPr lang="en-US" dirty="0"/>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96FABE-F77D-4026-8552-5E04496CC876}" type="slidenum">
              <a:rPr lang="en-US" smtClean="0"/>
              <a:t>‹#›</a:t>
            </a:fld>
            <a:endParaRPr lang="en-US" dirty="0"/>
          </a:p>
        </p:txBody>
      </p:sp>
    </p:spTree>
    <p:extLst>
      <p:ext uri="{BB962C8B-B14F-4D97-AF65-F5344CB8AC3E}">
        <p14:creationId xmlns:p14="http://schemas.microsoft.com/office/powerpoint/2010/main" val="1529245539"/>
      </p:ext>
    </p:extLst>
  </p:cSld>
  <p:clrMap bg1="lt1" tx1="dk1" bg2="lt2" tx2="dk2" accent1="accent1" accent2="accent2" accent3="accent3" accent4="accent4" accent5="accent5" accent6="accent6" hlink="hlink" folHlink="folHlink"/>
  <p:sldLayoutIdLst>
    <p:sldLayoutId id="2147484053" r:id="rId1"/>
    <p:sldLayoutId id="2147484054" r:id="rId2"/>
    <p:sldLayoutId id="2147484055" r:id="rId3"/>
    <p:sldLayoutId id="2147484056" r:id="rId4"/>
    <p:sldLayoutId id="2147484057" r:id="rId5"/>
    <p:sldLayoutId id="2147484058" r:id="rId6"/>
    <p:sldLayoutId id="2147484059" r:id="rId7"/>
    <p:sldLayoutId id="2147484060" r:id="rId8"/>
    <p:sldLayoutId id="2147484061" r:id="rId9"/>
    <p:sldLayoutId id="2147484062" r:id="rId10"/>
    <p:sldLayoutId id="2147484063" r:id="rId11"/>
    <p:sldLayoutId id="2147484064" r:id="rId12"/>
    <p:sldLayoutId id="2147484065" r:id="rId13"/>
    <p:sldLayoutId id="2147484066" r:id="rId14"/>
    <p:sldLayoutId id="2147484067" r:id="rId15"/>
    <p:sldLayoutId id="2147484068" r:id="rId16"/>
    <p:sldLayoutId id="2147484069" r:id="rId17"/>
  </p:sldLayoutIdLst>
  <p:hf hdr="0" ftr="0" dt="0"/>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hyperlink" Target="https://www.caloes.ca.gov/office-of-the-director/operations/response-operations/law-enforcement/law-enforcement-mutual-aid-fund/" TargetMode="External"/><Relationship Id="rId7"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7.jfif"/><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mailto:lemafund@caloes.ca.gov"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28.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bg2">
                <a:tint val="90000"/>
                <a:lumMod val="110000"/>
              </a:schemeClr>
            </a:gs>
            <a:gs pos="100000">
              <a:schemeClr val="bg2">
                <a:shade val="64000"/>
                <a:lumMod val="98000"/>
              </a:schemeClr>
            </a:gs>
          </a:gsLst>
          <a:lin ang="5400000" scaled="0"/>
        </a:gradFill>
        <a:effectLst/>
      </p:bgPr>
    </p:bg>
    <p:spTree>
      <p:nvGrpSpPr>
        <p:cNvPr id="1" name=""/>
        <p:cNvGrpSpPr/>
        <p:nvPr/>
      </p:nvGrpSpPr>
      <p:grpSpPr>
        <a:xfrm>
          <a:off x="0" y="0"/>
          <a:ext cx="0" cy="0"/>
          <a:chOff x="0" y="0"/>
          <a:chExt cx="0" cy="0"/>
        </a:xfrm>
      </p:grpSpPr>
      <p:pic>
        <p:nvPicPr>
          <p:cNvPr id="13" name="Picture 4">
            <a:extLst>
              <a:ext uri="{FF2B5EF4-FFF2-40B4-BE49-F238E27FC236}">
                <a16:creationId xmlns:a16="http://schemas.microsoft.com/office/drawing/2014/main" id="{954F4640-088B-3A63-8727-9D298CF4EB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901"/>
            <a:ext cx="12192000" cy="3893699"/>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5E00790D-039A-A037-970E-4D3CE08DD4CD}"/>
              </a:ext>
            </a:extLst>
          </p:cNvPr>
          <p:cNvSpPr txBox="1"/>
          <p:nvPr/>
        </p:nvSpPr>
        <p:spPr>
          <a:xfrm>
            <a:off x="529619" y="4089720"/>
            <a:ext cx="10914077" cy="1200329"/>
          </a:xfrm>
          <a:prstGeom prst="rect">
            <a:avLst/>
          </a:prstGeom>
          <a:noFill/>
        </p:spPr>
        <p:txBody>
          <a:bodyPr wrap="square" rtlCol="0">
            <a:spAutoFit/>
          </a:bodyPr>
          <a:lstStyle/>
          <a:p>
            <a:pPr algn="ctr"/>
            <a:r>
              <a:rPr lang="en-US" sz="3600" b="1" dirty="0">
                <a:solidFill>
                  <a:schemeClr val="accent1">
                    <a:lumMod val="75000"/>
                  </a:schemeClr>
                </a:solidFill>
                <a:latin typeface="Century Gothic" panose="020B0502020202020204" pitchFamily="34" charset="0"/>
                <a:cs typeface="Segoe UI" panose="020B0502040204020203" pitchFamily="34" charset="0"/>
              </a:rPr>
              <a:t>Law Enforcement Mutual Aid (LEMA)</a:t>
            </a:r>
          </a:p>
          <a:p>
            <a:pPr algn="ctr"/>
            <a:r>
              <a:rPr lang="en-US" sz="3600" b="1" dirty="0">
                <a:solidFill>
                  <a:schemeClr val="accent1">
                    <a:lumMod val="75000"/>
                  </a:schemeClr>
                </a:solidFill>
                <a:latin typeface="Century Gothic" panose="020B0502020202020204" pitchFamily="34" charset="0"/>
                <a:cs typeface="Segoe UI" panose="020B0502040204020203" pitchFamily="34" charset="0"/>
              </a:rPr>
              <a:t>Assistance Fund</a:t>
            </a:r>
            <a:endParaRPr lang="en-US" sz="3600" dirty="0">
              <a:solidFill>
                <a:schemeClr val="accent1">
                  <a:lumMod val="75000"/>
                </a:schemeClr>
              </a:solidFill>
            </a:endParaRPr>
          </a:p>
        </p:txBody>
      </p:sp>
      <p:pic>
        <p:nvPicPr>
          <p:cNvPr id="19" name="Picture 18">
            <a:extLst>
              <a:ext uri="{FF2B5EF4-FFF2-40B4-BE49-F238E27FC236}">
                <a16:creationId xmlns:a16="http://schemas.microsoft.com/office/drawing/2014/main" id="{648D561C-AF84-F01F-7ABA-F1BD70D66B89}"/>
              </a:ext>
            </a:extLst>
          </p:cNvPr>
          <p:cNvPicPr>
            <a:picLocks noChangeAspect="1"/>
          </p:cNvPicPr>
          <p:nvPr/>
        </p:nvPicPr>
        <p:blipFill>
          <a:blip r:embed="rId4"/>
          <a:stretch>
            <a:fillRect/>
          </a:stretch>
        </p:blipFill>
        <p:spPr>
          <a:xfrm>
            <a:off x="10893973" y="4328750"/>
            <a:ext cx="1099446" cy="961299"/>
          </a:xfrm>
          <a:prstGeom prst="rect">
            <a:avLst/>
          </a:prstGeom>
        </p:spPr>
      </p:pic>
      <p:sp>
        <p:nvSpPr>
          <p:cNvPr id="20" name="TextBox 19">
            <a:extLst>
              <a:ext uri="{FF2B5EF4-FFF2-40B4-BE49-F238E27FC236}">
                <a16:creationId xmlns:a16="http://schemas.microsoft.com/office/drawing/2014/main" id="{3826EA75-3C6C-819A-64FB-1DB07CAD8FE2}"/>
              </a:ext>
            </a:extLst>
          </p:cNvPr>
          <p:cNvSpPr txBox="1"/>
          <p:nvPr/>
        </p:nvSpPr>
        <p:spPr>
          <a:xfrm>
            <a:off x="2312629" y="5290049"/>
            <a:ext cx="7949510" cy="584775"/>
          </a:xfrm>
          <a:prstGeom prst="rect">
            <a:avLst/>
          </a:prstGeom>
          <a:noFill/>
        </p:spPr>
        <p:txBody>
          <a:bodyPr wrap="square" rtlCol="0">
            <a:spAutoFit/>
          </a:bodyPr>
          <a:lstStyle/>
          <a:p>
            <a:r>
              <a:rPr lang="en-US" sz="3200" b="1" dirty="0">
                <a:highlight>
                  <a:srgbClr val="00FFFF"/>
                </a:highlight>
                <a:latin typeface="Century Gothic" panose="020B0502020202020204" pitchFamily="34" charset="0"/>
              </a:rPr>
              <a:t>Mutual Aid Expense Workbook Training</a:t>
            </a:r>
          </a:p>
        </p:txBody>
      </p:sp>
      <p:sp>
        <p:nvSpPr>
          <p:cNvPr id="2" name="TextBox 1">
            <a:extLst>
              <a:ext uri="{FF2B5EF4-FFF2-40B4-BE49-F238E27FC236}">
                <a16:creationId xmlns:a16="http://schemas.microsoft.com/office/drawing/2014/main" id="{9AB0FC23-F826-3BE0-72C6-68094B05E180}"/>
              </a:ext>
            </a:extLst>
          </p:cNvPr>
          <p:cNvSpPr txBox="1"/>
          <p:nvPr/>
        </p:nvSpPr>
        <p:spPr>
          <a:xfrm>
            <a:off x="96319" y="5972236"/>
            <a:ext cx="4882392" cy="830997"/>
          </a:xfrm>
          <a:prstGeom prst="rect">
            <a:avLst/>
          </a:prstGeom>
          <a:noFill/>
        </p:spPr>
        <p:txBody>
          <a:bodyPr wrap="square" rtlCol="0">
            <a:spAutoFit/>
          </a:bodyPr>
          <a:lstStyle/>
          <a:p>
            <a:r>
              <a:rPr lang="en-US" sz="800" b="1" i="1" dirty="0">
                <a:solidFill>
                  <a:schemeClr val="accent1">
                    <a:lumMod val="50000"/>
                  </a:schemeClr>
                </a:solidFill>
                <a:latin typeface="Century Gothic" panose="020B0502020202020204" pitchFamily="34" charset="0"/>
              </a:rPr>
              <a:t>Nancy Ward, Director</a:t>
            </a:r>
          </a:p>
          <a:p>
            <a:r>
              <a:rPr lang="en-US" sz="800" b="1" dirty="0">
                <a:solidFill>
                  <a:schemeClr val="accent1">
                    <a:lumMod val="50000"/>
                  </a:schemeClr>
                </a:solidFill>
                <a:latin typeface="Century Gothic" panose="020B0502020202020204" pitchFamily="34" charset="0"/>
              </a:rPr>
              <a:t>California Governor’s Office of Emergency Services</a:t>
            </a:r>
          </a:p>
          <a:p>
            <a:endParaRPr lang="en-US" sz="800" b="1" dirty="0">
              <a:solidFill>
                <a:schemeClr val="accent1">
                  <a:lumMod val="50000"/>
                </a:schemeClr>
              </a:solidFill>
              <a:latin typeface="Century Gothic" panose="020B0502020202020204" pitchFamily="34" charset="0"/>
            </a:endParaRPr>
          </a:p>
          <a:p>
            <a:endParaRPr lang="en-US" sz="800" b="1" dirty="0">
              <a:solidFill>
                <a:schemeClr val="accent1">
                  <a:lumMod val="50000"/>
                </a:schemeClr>
              </a:solidFill>
              <a:latin typeface="Century Gothic" panose="020B0502020202020204" pitchFamily="34" charset="0"/>
            </a:endParaRPr>
          </a:p>
          <a:p>
            <a:r>
              <a:rPr lang="en-US" sz="800" b="1" i="1" dirty="0">
                <a:solidFill>
                  <a:schemeClr val="accent1">
                    <a:lumMod val="50000"/>
                  </a:schemeClr>
                </a:solidFill>
                <a:latin typeface="Century Gothic" panose="020B0502020202020204" pitchFamily="34" charset="0"/>
              </a:rPr>
              <a:t>Don O’Keefe, Chief, Law Enforcement Branch</a:t>
            </a:r>
          </a:p>
          <a:p>
            <a:r>
              <a:rPr lang="en-US" sz="800" b="1" dirty="0">
                <a:solidFill>
                  <a:schemeClr val="accent1">
                    <a:lumMod val="50000"/>
                  </a:schemeClr>
                </a:solidFill>
                <a:latin typeface="Century Gothic" panose="020B0502020202020204" pitchFamily="34" charset="0"/>
              </a:rPr>
              <a:t>California Governor’s Office of Emergency Services</a:t>
            </a:r>
          </a:p>
        </p:txBody>
      </p:sp>
      <p:sp>
        <p:nvSpPr>
          <p:cNvPr id="4" name="Slide Number Placeholder 3">
            <a:extLst>
              <a:ext uri="{FF2B5EF4-FFF2-40B4-BE49-F238E27FC236}">
                <a16:creationId xmlns:a16="http://schemas.microsoft.com/office/drawing/2014/main" id="{2F859627-026A-413B-7D14-32487CC0D8E2}"/>
              </a:ext>
            </a:extLst>
          </p:cNvPr>
          <p:cNvSpPr>
            <a:spLocks noGrp="1"/>
          </p:cNvSpPr>
          <p:nvPr>
            <p:ph type="sldNum" sz="quarter" idx="12"/>
          </p:nvPr>
        </p:nvSpPr>
        <p:spPr>
          <a:xfrm>
            <a:off x="10988710" y="5998401"/>
            <a:ext cx="551167" cy="365125"/>
          </a:xfrm>
        </p:spPr>
        <p:txBody>
          <a:bodyPr/>
          <a:lstStyle/>
          <a:p>
            <a:fld id="{B696FABE-F77D-4026-8552-5E04496CC876}" type="slidenum">
              <a:rPr lang="en-US" smtClean="0"/>
              <a:t>1</a:t>
            </a:fld>
            <a:endParaRPr lang="en-US" dirty="0"/>
          </a:p>
        </p:txBody>
      </p:sp>
    </p:spTree>
    <p:extLst>
      <p:ext uri="{BB962C8B-B14F-4D97-AF65-F5344CB8AC3E}">
        <p14:creationId xmlns:p14="http://schemas.microsoft.com/office/powerpoint/2010/main" val="24931930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bg2">
                <a:tint val="90000"/>
                <a:lumMod val="110000"/>
              </a:schemeClr>
            </a:gs>
            <a:gs pos="100000">
              <a:schemeClr val="bg2">
                <a:shade val="64000"/>
                <a:lumMod val="98000"/>
              </a:schemeClr>
            </a:gs>
          </a:gsLst>
          <a:lin ang="5400000" scaled="0"/>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B9F22DF-C052-0A7C-0049-4ED3C3FEC6A1}"/>
              </a:ext>
            </a:extLst>
          </p:cNvPr>
          <p:cNvSpPr/>
          <p:nvPr/>
        </p:nvSpPr>
        <p:spPr>
          <a:xfrm>
            <a:off x="2560320" y="3866461"/>
            <a:ext cx="8069641" cy="34831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 name="Title 1">
            <a:extLst>
              <a:ext uri="{FF2B5EF4-FFF2-40B4-BE49-F238E27FC236}">
                <a16:creationId xmlns:a16="http://schemas.microsoft.com/office/drawing/2014/main" id="{53DBBCAF-5591-A48E-C2F8-8CE545E2C8D2}"/>
              </a:ext>
            </a:extLst>
          </p:cNvPr>
          <p:cNvSpPr>
            <a:spLocks noGrp="1"/>
          </p:cNvSpPr>
          <p:nvPr>
            <p:ph type="title"/>
          </p:nvPr>
        </p:nvSpPr>
        <p:spPr>
          <a:xfrm>
            <a:off x="2062188" y="187732"/>
            <a:ext cx="8067624" cy="675045"/>
          </a:xfrm>
        </p:spPr>
        <p:txBody>
          <a:bodyPr>
            <a:normAutofit fontScale="90000"/>
          </a:bodyPr>
          <a:lstStyle/>
          <a:p>
            <a:pPr algn="l">
              <a:lnSpc>
                <a:spcPct val="90000"/>
              </a:lnSpc>
            </a:pPr>
            <a:br>
              <a:rPr lang="en-US" b="1" dirty="0">
                <a:solidFill>
                  <a:schemeClr val="accent1"/>
                </a:solidFill>
                <a:effectLst>
                  <a:outerShdw blurRad="38100" dist="38100" dir="2700000" algn="tl">
                    <a:srgbClr val="000000">
                      <a:alpha val="43137"/>
                    </a:srgbClr>
                  </a:outerShdw>
                </a:effectLst>
                <a:latin typeface="Century Gothic" panose="020B0502020202020204" pitchFamily="34" charset="0"/>
              </a:rPr>
            </a:br>
            <a:r>
              <a:rPr lang="en-US" b="1" u="sng" dirty="0">
                <a:solidFill>
                  <a:srgbClr val="003BB0"/>
                </a:solidFill>
                <a:effectLst>
                  <a:outerShdw blurRad="38100" dist="38100" dir="2700000" algn="tl">
                    <a:srgbClr val="000000">
                      <a:alpha val="43137"/>
                    </a:srgbClr>
                  </a:outerShdw>
                </a:effectLst>
                <a:latin typeface="Century Gothic" panose="020B0502020202020204" pitchFamily="34" charset="0"/>
              </a:rPr>
              <a:t>SUPPORTING/BACK UP DOCUMENTS</a:t>
            </a:r>
          </a:p>
        </p:txBody>
      </p:sp>
      <p:pic>
        <p:nvPicPr>
          <p:cNvPr id="6" name="Picture 5" descr="Calendar&#10;&#10;Description automatically generated">
            <a:extLst>
              <a:ext uri="{FF2B5EF4-FFF2-40B4-BE49-F238E27FC236}">
                <a16:creationId xmlns:a16="http://schemas.microsoft.com/office/drawing/2014/main" id="{D06A776C-DDBC-18F6-F8A4-D312FFBFB29C}"/>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629961" y="287500"/>
            <a:ext cx="1145243" cy="1110779"/>
          </a:xfrm>
          <a:prstGeom prst="rect">
            <a:avLst/>
          </a:prstGeom>
        </p:spPr>
      </p:pic>
      <p:sp>
        <p:nvSpPr>
          <p:cNvPr id="4" name="Slide Number Placeholder 3">
            <a:extLst>
              <a:ext uri="{FF2B5EF4-FFF2-40B4-BE49-F238E27FC236}">
                <a16:creationId xmlns:a16="http://schemas.microsoft.com/office/drawing/2014/main" id="{8C0DCD1E-13D7-E75B-548E-7F8BE03A6D82}"/>
              </a:ext>
            </a:extLst>
          </p:cNvPr>
          <p:cNvSpPr>
            <a:spLocks noGrp="1"/>
          </p:cNvSpPr>
          <p:nvPr>
            <p:ph type="sldNum" sz="quarter" idx="12"/>
          </p:nvPr>
        </p:nvSpPr>
        <p:spPr>
          <a:xfrm>
            <a:off x="10926998" y="6041834"/>
            <a:ext cx="551167" cy="365125"/>
          </a:xfrm>
        </p:spPr>
        <p:txBody>
          <a:bodyPr/>
          <a:lstStyle/>
          <a:p>
            <a:fld id="{B696FABE-F77D-4026-8552-5E04496CC876}" type="slidenum">
              <a:rPr lang="en-US" smtClean="0"/>
              <a:t>10</a:t>
            </a:fld>
            <a:endParaRPr lang="en-US" dirty="0"/>
          </a:p>
        </p:txBody>
      </p:sp>
      <p:sp>
        <p:nvSpPr>
          <p:cNvPr id="10" name="TextBox 9">
            <a:extLst>
              <a:ext uri="{FF2B5EF4-FFF2-40B4-BE49-F238E27FC236}">
                <a16:creationId xmlns:a16="http://schemas.microsoft.com/office/drawing/2014/main" id="{101E13A6-E2D3-62D4-6E1F-75FA8475F117}"/>
              </a:ext>
            </a:extLst>
          </p:cNvPr>
          <p:cNvSpPr txBox="1"/>
          <p:nvPr/>
        </p:nvSpPr>
        <p:spPr>
          <a:xfrm>
            <a:off x="3608892" y="1115295"/>
            <a:ext cx="5564459" cy="461665"/>
          </a:xfrm>
          <a:prstGeom prst="rect">
            <a:avLst/>
          </a:prstGeom>
          <a:noFill/>
        </p:spPr>
        <p:txBody>
          <a:bodyPr wrap="square" rtlCol="0">
            <a:spAutoFit/>
          </a:bodyPr>
          <a:lstStyle/>
          <a:p>
            <a:r>
              <a:rPr lang="en-US" sz="2400" b="1" u="sng" dirty="0">
                <a:latin typeface="Century Gothic" panose="020B0502020202020204" pitchFamily="34" charset="0"/>
              </a:rPr>
              <a:t>Mutual Aid Expense Workbook</a:t>
            </a:r>
          </a:p>
        </p:txBody>
      </p:sp>
      <p:sp>
        <p:nvSpPr>
          <p:cNvPr id="11" name="TextBox 10">
            <a:extLst>
              <a:ext uri="{FF2B5EF4-FFF2-40B4-BE49-F238E27FC236}">
                <a16:creationId xmlns:a16="http://schemas.microsoft.com/office/drawing/2014/main" id="{0E81F7A1-2730-3C76-CDD4-FE1EDD172514}"/>
              </a:ext>
            </a:extLst>
          </p:cNvPr>
          <p:cNvSpPr txBox="1"/>
          <p:nvPr/>
        </p:nvSpPr>
        <p:spPr>
          <a:xfrm>
            <a:off x="1569182" y="1636791"/>
            <a:ext cx="9693679" cy="830997"/>
          </a:xfrm>
          <a:prstGeom prst="rect">
            <a:avLst/>
          </a:prstGeom>
          <a:noFill/>
        </p:spPr>
        <p:txBody>
          <a:bodyPr wrap="none" rtlCol="0">
            <a:spAutoFit/>
          </a:bodyPr>
          <a:lstStyle/>
          <a:p>
            <a:r>
              <a:rPr lang="en-US" sz="1600" b="1" u="sng" dirty="0">
                <a:latin typeface="Century Gothic" panose="020B0502020202020204" pitchFamily="34" charset="0"/>
              </a:rPr>
              <a:t>TAB 5- LEMA EQUIPMENT</a:t>
            </a:r>
          </a:p>
          <a:p>
            <a:r>
              <a:rPr lang="en-US" sz="1600" b="1" dirty="0">
                <a:latin typeface="Century Gothic" panose="020B0502020202020204" pitchFamily="34" charset="0"/>
              </a:rPr>
              <a:t>Fill out table with your department mileage information during the incident time period from the </a:t>
            </a:r>
          </a:p>
          <a:p>
            <a:r>
              <a:rPr lang="en-US" sz="1600" b="1" dirty="0">
                <a:latin typeface="Century Gothic" panose="020B0502020202020204" pitchFamily="34" charset="0"/>
              </a:rPr>
              <a:t>Google map to and from your department's headquarters to the incident command post. </a:t>
            </a:r>
          </a:p>
        </p:txBody>
      </p:sp>
      <p:sp>
        <p:nvSpPr>
          <p:cNvPr id="12" name="TextBox 11">
            <a:extLst>
              <a:ext uri="{FF2B5EF4-FFF2-40B4-BE49-F238E27FC236}">
                <a16:creationId xmlns:a16="http://schemas.microsoft.com/office/drawing/2014/main" id="{0F652064-32D9-64BA-A21B-E4EF503E7EA3}"/>
              </a:ext>
            </a:extLst>
          </p:cNvPr>
          <p:cNvSpPr txBox="1"/>
          <p:nvPr/>
        </p:nvSpPr>
        <p:spPr>
          <a:xfrm>
            <a:off x="1569182" y="2505405"/>
            <a:ext cx="8257724" cy="1323439"/>
          </a:xfrm>
          <a:prstGeom prst="rect">
            <a:avLst/>
          </a:prstGeom>
          <a:noFill/>
        </p:spPr>
        <p:txBody>
          <a:bodyPr wrap="square" rtlCol="0">
            <a:spAutoFit/>
          </a:bodyPr>
          <a:lstStyle/>
          <a:p>
            <a:pPr marL="285750" indent="-285750">
              <a:buFont typeface="Arial" panose="020B0604020202020204" pitchFamily="34" charset="0"/>
              <a:buChar char="•"/>
            </a:pPr>
            <a:r>
              <a:rPr lang="en-US" sz="2000" dirty="0">
                <a:latin typeface="Century Gothic" panose="020B0502020202020204" pitchFamily="34" charset="0"/>
              </a:rPr>
              <a:t>Names of personnel</a:t>
            </a:r>
          </a:p>
          <a:p>
            <a:pPr marL="285750" indent="-285750">
              <a:buFont typeface="Arial" panose="020B0604020202020204" pitchFamily="34" charset="0"/>
              <a:buChar char="•"/>
            </a:pPr>
            <a:r>
              <a:rPr lang="en-US" sz="2000" dirty="0">
                <a:latin typeface="Century Gothic" panose="020B0502020202020204" pitchFamily="34" charset="0"/>
              </a:rPr>
              <a:t>Vehicle information</a:t>
            </a:r>
          </a:p>
          <a:p>
            <a:pPr marL="285750" indent="-285750">
              <a:buFont typeface="Arial" panose="020B0604020202020204" pitchFamily="34" charset="0"/>
              <a:buChar char="•"/>
            </a:pPr>
            <a:r>
              <a:rPr lang="en-US" sz="2000" dirty="0">
                <a:latin typeface="Century Gothic" panose="020B0502020202020204" pitchFamily="34" charset="0"/>
              </a:rPr>
              <a:t>Date </a:t>
            </a:r>
          </a:p>
          <a:p>
            <a:pPr marL="285750" indent="-285750">
              <a:buFont typeface="Arial" panose="020B0604020202020204" pitchFamily="34" charset="0"/>
              <a:buChar char="•"/>
            </a:pPr>
            <a:r>
              <a:rPr lang="en-US" sz="2000" dirty="0">
                <a:latin typeface="Century Gothic" panose="020B0502020202020204" pitchFamily="34" charset="0"/>
              </a:rPr>
              <a:t>Google map mileage (only round trip mileage – to and from ) </a:t>
            </a:r>
          </a:p>
        </p:txBody>
      </p:sp>
      <p:pic>
        <p:nvPicPr>
          <p:cNvPr id="5" name="Picture 4">
            <a:extLst>
              <a:ext uri="{FF2B5EF4-FFF2-40B4-BE49-F238E27FC236}">
                <a16:creationId xmlns:a16="http://schemas.microsoft.com/office/drawing/2014/main" id="{53C6B99E-63E8-4E17-4A59-73DD12F59AA6}"/>
              </a:ext>
            </a:extLst>
          </p:cNvPr>
          <p:cNvPicPr>
            <a:picLocks noChangeAspect="1"/>
          </p:cNvPicPr>
          <p:nvPr/>
        </p:nvPicPr>
        <p:blipFill>
          <a:blip r:embed="rId4"/>
          <a:stretch>
            <a:fillRect/>
          </a:stretch>
        </p:blipFill>
        <p:spPr>
          <a:xfrm>
            <a:off x="1949214" y="4248472"/>
            <a:ext cx="9825990" cy="1793362"/>
          </a:xfrm>
          <a:prstGeom prst="rect">
            <a:avLst/>
          </a:prstGeom>
        </p:spPr>
      </p:pic>
      <p:sp>
        <p:nvSpPr>
          <p:cNvPr id="15" name="TextBox 14">
            <a:extLst>
              <a:ext uri="{FF2B5EF4-FFF2-40B4-BE49-F238E27FC236}">
                <a16:creationId xmlns:a16="http://schemas.microsoft.com/office/drawing/2014/main" id="{7EE2E120-41AD-2D3D-53E4-5023B18BE804}"/>
              </a:ext>
            </a:extLst>
          </p:cNvPr>
          <p:cNvSpPr txBox="1"/>
          <p:nvPr/>
        </p:nvSpPr>
        <p:spPr>
          <a:xfrm>
            <a:off x="5488504" y="5305386"/>
            <a:ext cx="728533" cy="369332"/>
          </a:xfrm>
          <a:prstGeom prst="rect">
            <a:avLst/>
          </a:prstGeom>
          <a:noFill/>
        </p:spPr>
        <p:txBody>
          <a:bodyPr wrap="square" rtlCol="0">
            <a:spAutoFit/>
          </a:bodyPr>
          <a:lstStyle/>
          <a:p>
            <a:r>
              <a:rPr lang="en-US" dirty="0">
                <a:solidFill>
                  <a:srgbClr val="FF0000"/>
                </a:solidFill>
              </a:rPr>
              <a:t>DATE</a:t>
            </a:r>
          </a:p>
        </p:txBody>
      </p:sp>
      <p:sp>
        <p:nvSpPr>
          <p:cNvPr id="19" name="TextBox 18">
            <a:extLst>
              <a:ext uri="{FF2B5EF4-FFF2-40B4-BE49-F238E27FC236}">
                <a16:creationId xmlns:a16="http://schemas.microsoft.com/office/drawing/2014/main" id="{06141735-0051-C06B-2687-6243CA56D44E}"/>
              </a:ext>
            </a:extLst>
          </p:cNvPr>
          <p:cNvSpPr txBox="1"/>
          <p:nvPr/>
        </p:nvSpPr>
        <p:spPr>
          <a:xfrm>
            <a:off x="5488504" y="5523749"/>
            <a:ext cx="1896673" cy="369332"/>
          </a:xfrm>
          <a:prstGeom prst="rect">
            <a:avLst/>
          </a:prstGeom>
          <a:noFill/>
        </p:spPr>
        <p:txBody>
          <a:bodyPr wrap="none" rtlCol="0">
            <a:spAutoFit/>
          </a:bodyPr>
          <a:lstStyle/>
          <a:p>
            <a:r>
              <a:rPr lang="en-US" dirty="0">
                <a:solidFill>
                  <a:srgbClr val="FF0000"/>
                </a:solidFill>
              </a:rPr>
              <a:t>Google Map Miles</a:t>
            </a:r>
          </a:p>
        </p:txBody>
      </p:sp>
      <p:sp>
        <p:nvSpPr>
          <p:cNvPr id="7" name="TextBox 6">
            <a:extLst>
              <a:ext uri="{FF2B5EF4-FFF2-40B4-BE49-F238E27FC236}">
                <a16:creationId xmlns:a16="http://schemas.microsoft.com/office/drawing/2014/main" id="{2697D650-0C39-F9A5-C114-EFD06F2C2737}"/>
              </a:ext>
            </a:extLst>
          </p:cNvPr>
          <p:cNvSpPr txBox="1"/>
          <p:nvPr/>
        </p:nvSpPr>
        <p:spPr>
          <a:xfrm>
            <a:off x="5931848" y="2982459"/>
            <a:ext cx="5851282" cy="369332"/>
          </a:xfrm>
          <a:prstGeom prst="rect">
            <a:avLst/>
          </a:prstGeom>
          <a:noFill/>
        </p:spPr>
        <p:txBody>
          <a:bodyPr wrap="none" rtlCol="0">
            <a:spAutoFit/>
          </a:bodyPr>
          <a:lstStyle/>
          <a:p>
            <a:r>
              <a:rPr lang="en-US" dirty="0">
                <a:solidFill>
                  <a:srgbClr val="FF0000"/>
                </a:solidFill>
                <a:latin typeface="Century Gothic" panose="020B0502020202020204" pitchFamily="34" charset="0"/>
              </a:rPr>
              <a:t>*Equipment Rates are reimbursed at the STATE rate</a:t>
            </a:r>
          </a:p>
        </p:txBody>
      </p:sp>
      <p:sp>
        <p:nvSpPr>
          <p:cNvPr id="3" name="TextBox 2">
            <a:extLst>
              <a:ext uri="{FF2B5EF4-FFF2-40B4-BE49-F238E27FC236}">
                <a16:creationId xmlns:a16="http://schemas.microsoft.com/office/drawing/2014/main" id="{8D4382FA-8690-970D-8F21-882A5D07FAD6}"/>
              </a:ext>
            </a:extLst>
          </p:cNvPr>
          <p:cNvSpPr txBox="1"/>
          <p:nvPr/>
        </p:nvSpPr>
        <p:spPr>
          <a:xfrm>
            <a:off x="2560320" y="3853992"/>
            <a:ext cx="8170827" cy="369332"/>
          </a:xfrm>
          <a:prstGeom prst="rect">
            <a:avLst/>
          </a:prstGeom>
          <a:noFill/>
        </p:spPr>
        <p:txBody>
          <a:bodyPr wrap="none" rtlCol="0">
            <a:spAutoFit/>
          </a:bodyPr>
          <a:lstStyle/>
          <a:p>
            <a:r>
              <a:rPr lang="en-US" b="1" dirty="0">
                <a:solidFill>
                  <a:srgbClr val="003BB0"/>
                </a:solidFill>
                <a:latin typeface="Century Gothic" panose="020B0502020202020204" pitchFamily="34" charset="0"/>
              </a:rPr>
              <a:t>Equipment Rate includes: Fuel, Maintenance, Depreciation, &amp; Insurance</a:t>
            </a:r>
          </a:p>
        </p:txBody>
      </p:sp>
    </p:spTree>
    <p:extLst>
      <p:ext uri="{BB962C8B-B14F-4D97-AF65-F5344CB8AC3E}">
        <p14:creationId xmlns:p14="http://schemas.microsoft.com/office/powerpoint/2010/main" val="14229715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bg2">
                <a:tint val="90000"/>
                <a:lumMod val="110000"/>
              </a:schemeClr>
            </a:gs>
            <a:gs pos="100000">
              <a:schemeClr val="bg2">
                <a:shade val="64000"/>
                <a:lumMod val="98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BBCAF-5591-A48E-C2F8-8CE545E2C8D2}"/>
              </a:ext>
            </a:extLst>
          </p:cNvPr>
          <p:cNvSpPr>
            <a:spLocks noGrp="1"/>
          </p:cNvSpPr>
          <p:nvPr>
            <p:ph type="title"/>
          </p:nvPr>
        </p:nvSpPr>
        <p:spPr>
          <a:xfrm>
            <a:off x="2062188" y="187732"/>
            <a:ext cx="8067624" cy="675045"/>
          </a:xfrm>
        </p:spPr>
        <p:txBody>
          <a:bodyPr>
            <a:normAutofit fontScale="90000"/>
          </a:bodyPr>
          <a:lstStyle/>
          <a:p>
            <a:pPr algn="l">
              <a:lnSpc>
                <a:spcPct val="90000"/>
              </a:lnSpc>
            </a:pPr>
            <a:br>
              <a:rPr lang="en-US" b="1" dirty="0">
                <a:solidFill>
                  <a:schemeClr val="accent1"/>
                </a:solidFill>
                <a:effectLst>
                  <a:outerShdw blurRad="38100" dist="38100" dir="2700000" algn="tl">
                    <a:srgbClr val="000000">
                      <a:alpha val="43137"/>
                    </a:srgbClr>
                  </a:outerShdw>
                </a:effectLst>
                <a:latin typeface="Century Gothic" panose="020B0502020202020204" pitchFamily="34" charset="0"/>
              </a:rPr>
            </a:br>
            <a:r>
              <a:rPr lang="en-US" b="1" u="sng" dirty="0">
                <a:solidFill>
                  <a:srgbClr val="003BB0"/>
                </a:solidFill>
                <a:effectLst>
                  <a:outerShdw blurRad="38100" dist="38100" dir="2700000" algn="tl">
                    <a:srgbClr val="000000">
                      <a:alpha val="43137"/>
                    </a:srgbClr>
                  </a:outerShdw>
                </a:effectLst>
                <a:latin typeface="Century Gothic" panose="020B0502020202020204" pitchFamily="34" charset="0"/>
              </a:rPr>
              <a:t>SUPPORTING/BACK UP DOCUMENTS</a:t>
            </a:r>
          </a:p>
        </p:txBody>
      </p:sp>
      <p:pic>
        <p:nvPicPr>
          <p:cNvPr id="6" name="Picture 5" descr="Calendar&#10;&#10;Description automatically generated">
            <a:extLst>
              <a:ext uri="{FF2B5EF4-FFF2-40B4-BE49-F238E27FC236}">
                <a16:creationId xmlns:a16="http://schemas.microsoft.com/office/drawing/2014/main" id="{D06A776C-DDBC-18F6-F8A4-D312FFBFB29C}"/>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629961" y="287500"/>
            <a:ext cx="1145243" cy="1110779"/>
          </a:xfrm>
          <a:prstGeom prst="rect">
            <a:avLst/>
          </a:prstGeom>
        </p:spPr>
      </p:pic>
      <p:sp>
        <p:nvSpPr>
          <p:cNvPr id="4" name="Slide Number Placeholder 3">
            <a:extLst>
              <a:ext uri="{FF2B5EF4-FFF2-40B4-BE49-F238E27FC236}">
                <a16:creationId xmlns:a16="http://schemas.microsoft.com/office/drawing/2014/main" id="{8C0DCD1E-13D7-E75B-548E-7F8BE03A6D82}"/>
              </a:ext>
            </a:extLst>
          </p:cNvPr>
          <p:cNvSpPr>
            <a:spLocks noGrp="1"/>
          </p:cNvSpPr>
          <p:nvPr>
            <p:ph type="sldNum" sz="quarter" idx="12"/>
          </p:nvPr>
        </p:nvSpPr>
        <p:spPr>
          <a:xfrm>
            <a:off x="10926998" y="6041834"/>
            <a:ext cx="551167" cy="365125"/>
          </a:xfrm>
        </p:spPr>
        <p:txBody>
          <a:bodyPr/>
          <a:lstStyle/>
          <a:p>
            <a:fld id="{B696FABE-F77D-4026-8552-5E04496CC876}" type="slidenum">
              <a:rPr lang="en-US" smtClean="0"/>
              <a:t>11</a:t>
            </a:fld>
            <a:endParaRPr lang="en-US" dirty="0"/>
          </a:p>
        </p:txBody>
      </p:sp>
      <p:sp>
        <p:nvSpPr>
          <p:cNvPr id="10" name="TextBox 9">
            <a:extLst>
              <a:ext uri="{FF2B5EF4-FFF2-40B4-BE49-F238E27FC236}">
                <a16:creationId xmlns:a16="http://schemas.microsoft.com/office/drawing/2014/main" id="{101E13A6-E2D3-62D4-6E1F-75FA8475F117}"/>
              </a:ext>
            </a:extLst>
          </p:cNvPr>
          <p:cNvSpPr txBox="1"/>
          <p:nvPr/>
        </p:nvSpPr>
        <p:spPr>
          <a:xfrm>
            <a:off x="3608892" y="1115295"/>
            <a:ext cx="5564459" cy="461665"/>
          </a:xfrm>
          <a:prstGeom prst="rect">
            <a:avLst/>
          </a:prstGeom>
          <a:noFill/>
        </p:spPr>
        <p:txBody>
          <a:bodyPr wrap="square" rtlCol="0">
            <a:spAutoFit/>
          </a:bodyPr>
          <a:lstStyle/>
          <a:p>
            <a:r>
              <a:rPr lang="en-US" sz="2400" b="1" u="sng" dirty="0">
                <a:latin typeface="Century Gothic" panose="020B0502020202020204" pitchFamily="34" charset="0"/>
              </a:rPr>
              <a:t>Mutual Aid Expense Workbook</a:t>
            </a:r>
          </a:p>
        </p:txBody>
      </p:sp>
      <p:sp>
        <p:nvSpPr>
          <p:cNvPr id="11" name="TextBox 10">
            <a:extLst>
              <a:ext uri="{FF2B5EF4-FFF2-40B4-BE49-F238E27FC236}">
                <a16:creationId xmlns:a16="http://schemas.microsoft.com/office/drawing/2014/main" id="{0E81F7A1-2730-3C76-CDD4-FE1EDD172514}"/>
              </a:ext>
            </a:extLst>
          </p:cNvPr>
          <p:cNvSpPr txBox="1"/>
          <p:nvPr/>
        </p:nvSpPr>
        <p:spPr>
          <a:xfrm>
            <a:off x="1569182" y="1623857"/>
            <a:ext cx="10405413" cy="830997"/>
          </a:xfrm>
          <a:prstGeom prst="rect">
            <a:avLst/>
          </a:prstGeom>
          <a:noFill/>
        </p:spPr>
        <p:txBody>
          <a:bodyPr wrap="none" rtlCol="0">
            <a:spAutoFit/>
          </a:bodyPr>
          <a:lstStyle/>
          <a:p>
            <a:r>
              <a:rPr lang="en-US" sz="1600" b="1" u="sng" dirty="0">
                <a:latin typeface="Century Gothic" panose="020B0502020202020204" pitchFamily="34" charset="0"/>
              </a:rPr>
              <a:t>TAB 6-RA EQUIPMENT</a:t>
            </a:r>
          </a:p>
          <a:p>
            <a:r>
              <a:rPr lang="en-US" sz="1600" b="1" dirty="0">
                <a:latin typeface="Century Gothic" panose="020B0502020202020204" pitchFamily="34" charset="0"/>
              </a:rPr>
              <a:t>Fill out table with your department mileage information during the incident time period that is noted on </a:t>
            </a:r>
          </a:p>
          <a:p>
            <a:r>
              <a:rPr lang="en-US" sz="1600" b="1" dirty="0">
                <a:latin typeface="Century Gothic" panose="020B0502020202020204" pitchFamily="34" charset="0"/>
              </a:rPr>
              <a:t>ICS 214 form.</a:t>
            </a:r>
          </a:p>
        </p:txBody>
      </p:sp>
      <p:sp>
        <p:nvSpPr>
          <p:cNvPr id="12" name="TextBox 11">
            <a:extLst>
              <a:ext uri="{FF2B5EF4-FFF2-40B4-BE49-F238E27FC236}">
                <a16:creationId xmlns:a16="http://schemas.microsoft.com/office/drawing/2014/main" id="{0F652064-32D9-64BA-A21B-E4EF503E7EA3}"/>
              </a:ext>
            </a:extLst>
          </p:cNvPr>
          <p:cNvSpPr txBox="1"/>
          <p:nvPr/>
        </p:nvSpPr>
        <p:spPr>
          <a:xfrm>
            <a:off x="1540533" y="2412019"/>
            <a:ext cx="8315598" cy="1938992"/>
          </a:xfrm>
          <a:prstGeom prst="rect">
            <a:avLst/>
          </a:prstGeom>
          <a:noFill/>
        </p:spPr>
        <p:txBody>
          <a:bodyPr wrap="square" rtlCol="0">
            <a:spAutoFit/>
          </a:bodyPr>
          <a:lstStyle/>
          <a:p>
            <a:pPr marL="285750" indent="-285750">
              <a:buFont typeface="Arial" panose="020B0604020202020204" pitchFamily="34" charset="0"/>
              <a:buChar char="•"/>
            </a:pPr>
            <a:r>
              <a:rPr lang="en-US" sz="2000" dirty="0">
                <a:latin typeface="Century Gothic" panose="020B0502020202020204" pitchFamily="34" charset="0"/>
              </a:rPr>
              <a:t>Names of personnel</a:t>
            </a:r>
          </a:p>
          <a:p>
            <a:pPr marL="285750" indent="-285750">
              <a:buFont typeface="Arial" panose="020B0604020202020204" pitchFamily="34" charset="0"/>
              <a:buChar char="•"/>
            </a:pPr>
            <a:r>
              <a:rPr lang="en-US" sz="2000" dirty="0">
                <a:latin typeface="Century Gothic" panose="020B0502020202020204" pitchFamily="34" charset="0"/>
              </a:rPr>
              <a:t>Vehicle information</a:t>
            </a:r>
          </a:p>
          <a:p>
            <a:pPr marL="285750" indent="-285750">
              <a:buFont typeface="Arial" panose="020B0604020202020204" pitchFamily="34" charset="0"/>
              <a:buChar char="•"/>
            </a:pPr>
            <a:r>
              <a:rPr lang="en-US" sz="2000" dirty="0">
                <a:latin typeface="Century Gothic" panose="020B0502020202020204" pitchFamily="34" charset="0"/>
              </a:rPr>
              <a:t>Date </a:t>
            </a:r>
          </a:p>
          <a:p>
            <a:pPr marL="285750" indent="-285750">
              <a:buFont typeface="Arial" panose="020B0604020202020204" pitchFamily="34" charset="0"/>
              <a:buChar char="•"/>
            </a:pPr>
            <a:r>
              <a:rPr lang="en-US" sz="2000" dirty="0">
                <a:latin typeface="Century Gothic" panose="020B0502020202020204" pitchFamily="34" charset="0"/>
              </a:rPr>
              <a:t>ICS 214 mileage </a:t>
            </a:r>
          </a:p>
          <a:p>
            <a:pPr marL="285750" indent="-285750">
              <a:buFont typeface="Arial" panose="020B0604020202020204" pitchFamily="34" charset="0"/>
              <a:buChar char="•"/>
            </a:pPr>
            <a:r>
              <a:rPr lang="en-US" sz="2000" b="1" i="1" dirty="0">
                <a:highlight>
                  <a:srgbClr val="FFFF00"/>
                </a:highlight>
              </a:rPr>
              <a:t>CAL OES LEMA Mileage and RA Vehicle Equipment Rate can't both be claimed; it must be one or the other.</a:t>
            </a:r>
            <a:endParaRPr lang="en-US" sz="2000" b="1" i="1" dirty="0">
              <a:highlight>
                <a:srgbClr val="FFFF00"/>
              </a:highlight>
              <a:latin typeface="Century Gothic" panose="020B0502020202020204" pitchFamily="34" charset="0"/>
            </a:endParaRPr>
          </a:p>
        </p:txBody>
      </p:sp>
      <p:sp>
        <p:nvSpPr>
          <p:cNvPr id="3" name="TextBox 2">
            <a:extLst>
              <a:ext uri="{FF2B5EF4-FFF2-40B4-BE49-F238E27FC236}">
                <a16:creationId xmlns:a16="http://schemas.microsoft.com/office/drawing/2014/main" id="{B6C6555E-CD90-BDF8-1CC2-3085CDA467A2}"/>
              </a:ext>
            </a:extLst>
          </p:cNvPr>
          <p:cNvSpPr txBox="1"/>
          <p:nvPr/>
        </p:nvSpPr>
        <p:spPr>
          <a:xfrm>
            <a:off x="5875938" y="2877173"/>
            <a:ext cx="5953874" cy="369332"/>
          </a:xfrm>
          <a:prstGeom prst="rect">
            <a:avLst/>
          </a:prstGeom>
          <a:noFill/>
        </p:spPr>
        <p:txBody>
          <a:bodyPr wrap="none" rtlCol="0">
            <a:spAutoFit/>
          </a:bodyPr>
          <a:lstStyle/>
          <a:p>
            <a:r>
              <a:rPr lang="en-US" b="1" dirty="0">
                <a:solidFill>
                  <a:srgbClr val="FF0000"/>
                </a:solidFill>
                <a:latin typeface="Century Gothic" panose="020B0502020202020204" pitchFamily="34" charset="0"/>
              </a:rPr>
              <a:t>*Equipment Rates are reimbursed at the FEMA rates</a:t>
            </a:r>
          </a:p>
        </p:txBody>
      </p:sp>
      <p:sp>
        <p:nvSpPr>
          <p:cNvPr id="5" name="Rectangle 4">
            <a:extLst>
              <a:ext uri="{FF2B5EF4-FFF2-40B4-BE49-F238E27FC236}">
                <a16:creationId xmlns:a16="http://schemas.microsoft.com/office/drawing/2014/main" id="{05B9E8BB-77D2-B28F-7A1F-64CAA9C5A1BC}"/>
              </a:ext>
            </a:extLst>
          </p:cNvPr>
          <p:cNvSpPr/>
          <p:nvPr/>
        </p:nvSpPr>
        <p:spPr>
          <a:xfrm>
            <a:off x="6034454" y="4064968"/>
            <a:ext cx="5567312" cy="216475"/>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1200" b="1" dirty="0">
                <a:solidFill>
                  <a:srgbClr val="003BB0"/>
                </a:solidFill>
                <a:latin typeface="Century Gothic" panose="020B0502020202020204" pitchFamily="34" charset="0"/>
              </a:rPr>
              <a:t>Equipment Rate includes: Fuel, Maintenance, Depreciation, &amp; Insurance</a:t>
            </a:r>
          </a:p>
        </p:txBody>
      </p:sp>
      <p:pic>
        <p:nvPicPr>
          <p:cNvPr id="7" name="Picture 6">
            <a:extLst>
              <a:ext uri="{FF2B5EF4-FFF2-40B4-BE49-F238E27FC236}">
                <a16:creationId xmlns:a16="http://schemas.microsoft.com/office/drawing/2014/main" id="{9546F892-27A2-7F7E-17BE-C1336124508E}"/>
              </a:ext>
            </a:extLst>
          </p:cNvPr>
          <p:cNvPicPr>
            <a:picLocks noChangeAspect="1"/>
          </p:cNvPicPr>
          <p:nvPr/>
        </p:nvPicPr>
        <p:blipFill>
          <a:blip r:embed="rId4"/>
          <a:stretch>
            <a:fillRect/>
          </a:stretch>
        </p:blipFill>
        <p:spPr>
          <a:xfrm>
            <a:off x="1243493" y="4440292"/>
            <a:ext cx="10234671" cy="1726837"/>
          </a:xfrm>
          <a:prstGeom prst="rect">
            <a:avLst/>
          </a:prstGeom>
        </p:spPr>
      </p:pic>
      <p:sp>
        <p:nvSpPr>
          <p:cNvPr id="8" name="TextBox 7">
            <a:extLst>
              <a:ext uri="{FF2B5EF4-FFF2-40B4-BE49-F238E27FC236}">
                <a16:creationId xmlns:a16="http://schemas.microsoft.com/office/drawing/2014/main" id="{F7F2E97E-0F07-2B13-E99F-DD3688B98610}"/>
              </a:ext>
            </a:extLst>
          </p:cNvPr>
          <p:cNvSpPr txBox="1"/>
          <p:nvPr/>
        </p:nvSpPr>
        <p:spPr>
          <a:xfrm>
            <a:off x="4798495" y="5373373"/>
            <a:ext cx="1077443" cy="369332"/>
          </a:xfrm>
          <a:prstGeom prst="rect">
            <a:avLst/>
          </a:prstGeom>
          <a:noFill/>
        </p:spPr>
        <p:txBody>
          <a:bodyPr wrap="square" rtlCol="0">
            <a:spAutoFit/>
          </a:bodyPr>
          <a:lstStyle/>
          <a:p>
            <a:r>
              <a:rPr lang="en-US" dirty="0">
                <a:solidFill>
                  <a:srgbClr val="FF0000"/>
                </a:solidFill>
              </a:rPr>
              <a:t>DATE</a:t>
            </a:r>
          </a:p>
        </p:txBody>
      </p:sp>
      <p:sp>
        <p:nvSpPr>
          <p:cNvPr id="13" name="TextBox 12">
            <a:extLst>
              <a:ext uri="{FF2B5EF4-FFF2-40B4-BE49-F238E27FC236}">
                <a16:creationId xmlns:a16="http://schemas.microsoft.com/office/drawing/2014/main" id="{5FAD04DF-8325-44BC-DBAD-53536BB81406}"/>
              </a:ext>
            </a:extLst>
          </p:cNvPr>
          <p:cNvSpPr txBox="1"/>
          <p:nvPr/>
        </p:nvSpPr>
        <p:spPr>
          <a:xfrm>
            <a:off x="4905375" y="5672502"/>
            <a:ext cx="1057275" cy="369332"/>
          </a:xfrm>
          <a:prstGeom prst="rect">
            <a:avLst/>
          </a:prstGeom>
          <a:noFill/>
        </p:spPr>
        <p:txBody>
          <a:bodyPr wrap="square" rtlCol="0">
            <a:spAutoFit/>
          </a:bodyPr>
          <a:lstStyle/>
          <a:p>
            <a:r>
              <a:rPr lang="en-US" dirty="0">
                <a:solidFill>
                  <a:srgbClr val="FF0000"/>
                </a:solidFill>
                <a:latin typeface="Century Gothic" panose="020B0502020202020204" pitchFamily="34" charset="0"/>
              </a:rPr>
              <a:t>214</a:t>
            </a:r>
          </a:p>
        </p:txBody>
      </p:sp>
    </p:spTree>
    <p:extLst>
      <p:ext uri="{BB962C8B-B14F-4D97-AF65-F5344CB8AC3E}">
        <p14:creationId xmlns:p14="http://schemas.microsoft.com/office/powerpoint/2010/main" val="15313280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bg2">
                <a:tint val="90000"/>
                <a:lumMod val="110000"/>
              </a:schemeClr>
            </a:gs>
            <a:gs pos="100000">
              <a:schemeClr val="bg2">
                <a:shade val="64000"/>
                <a:lumMod val="98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BBCAF-5591-A48E-C2F8-8CE545E2C8D2}"/>
              </a:ext>
            </a:extLst>
          </p:cNvPr>
          <p:cNvSpPr>
            <a:spLocks noGrp="1"/>
          </p:cNvSpPr>
          <p:nvPr>
            <p:ph type="title"/>
          </p:nvPr>
        </p:nvSpPr>
        <p:spPr>
          <a:xfrm>
            <a:off x="2062188" y="187732"/>
            <a:ext cx="8067624" cy="675045"/>
          </a:xfrm>
        </p:spPr>
        <p:txBody>
          <a:bodyPr>
            <a:normAutofit fontScale="90000"/>
          </a:bodyPr>
          <a:lstStyle/>
          <a:p>
            <a:pPr algn="l">
              <a:lnSpc>
                <a:spcPct val="90000"/>
              </a:lnSpc>
            </a:pPr>
            <a:br>
              <a:rPr lang="en-US" b="1" dirty="0">
                <a:solidFill>
                  <a:schemeClr val="accent1"/>
                </a:solidFill>
                <a:effectLst>
                  <a:outerShdw blurRad="38100" dist="38100" dir="2700000" algn="tl">
                    <a:srgbClr val="000000">
                      <a:alpha val="43137"/>
                    </a:srgbClr>
                  </a:outerShdw>
                </a:effectLst>
                <a:latin typeface="Century Gothic" panose="020B0502020202020204" pitchFamily="34" charset="0"/>
              </a:rPr>
            </a:br>
            <a:r>
              <a:rPr lang="en-US" b="1" u="sng" dirty="0">
                <a:solidFill>
                  <a:srgbClr val="003BB0"/>
                </a:solidFill>
                <a:effectLst>
                  <a:outerShdw blurRad="38100" dist="38100" dir="2700000" algn="tl">
                    <a:srgbClr val="000000">
                      <a:alpha val="43137"/>
                    </a:srgbClr>
                  </a:outerShdw>
                </a:effectLst>
                <a:latin typeface="Century Gothic" panose="020B0502020202020204" pitchFamily="34" charset="0"/>
              </a:rPr>
              <a:t>SUPPORTING/BACK UP DOCUMENTS</a:t>
            </a:r>
          </a:p>
        </p:txBody>
      </p:sp>
      <p:pic>
        <p:nvPicPr>
          <p:cNvPr id="6" name="Picture 5" descr="Calendar&#10;&#10;Description automatically generated">
            <a:extLst>
              <a:ext uri="{FF2B5EF4-FFF2-40B4-BE49-F238E27FC236}">
                <a16:creationId xmlns:a16="http://schemas.microsoft.com/office/drawing/2014/main" id="{D06A776C-DDBC-18F6-F8A4-D312FFBFB29C}"/>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629961" y="287500"/>
            <a:ext cx="1145243" cy="1110779"/>
          </a:xfrm>
          <a:prstGeom prst="rect">
            <a:avLst/>
          </a:prstGeom>
        </p:spPr>
      </p:pic>
      <p:sp>
        <p:nvSpPr>
          <p:cNvPr id="4" name="Slide Number Placeholder 3">
            <a:extLst>
              <a:ext uri="{FF2B5EF4-FFF2-40B4-BE49-F238E27FC236}">
                <a16:creationId xmlns:a16="http://schemas.microsoft.com/office/drawing/2014/main" id="{8C0DCD1E-13D7-E75B-548E-7F8BE03A6D82}"/>
              </a:ext>
            </a:extLst>
          </p:cNvPr>
          <p:cNvSpPr>
            <a:spLocks noGrp="1"/>
          </p:cNvSpPr>
          <p:nvPr>
            <p:ph type="sldNum" sz="quarter" idx="12"/>
          </p:nvPr>
        </p:nvSpPr>
        <p:spPr>
          <a:xfrm>
            <a:off x="10926998" y="6041834"/>
            <a:ext cx="551167" cy="365125"/>
          </a:xfrm>
        </p:spPr>
        <p:txBody>
          <a:bodyPr/>
          <a:lstStyle/>
          <a:p>
            <a:fld id="{B696FABE-F77D-4026-8552-5E04496CC876}" type="slidenum">
              <a:rPr lang="en-US" smtClean="0"/>
              <a:t>12</a:t>
            </a:fld>
            <a:endParaRPr lang="en-US" dirty="0"/>
          </a:p>
        </p:txBody>
      </p:sp>
      <p:sp>
        <p:nvSpPr>
          <p:cNvPr id="10" name="TextBox 9">
            <a:extLst>
              <a:ext uri="{FF2B5EF4-FFF2-40B4-BE49-F238E27FC236}">
                <a16:creationId xmlns:a16="http://schemas.microsoft.com/office/drawing/2014/main" id="{101E13A6-E2D3-62D4-6E1F-75FA8475F117}"/>
              </a:ext>
            </a:extLst>
          </p:cNvPr>
          <p:cNvSpPr txBox="1"/>
          <p:nvPr/>
        </p:nvSpPr>
        <p:spPr>
          <a:xfrm>
            <a:off x="3608892" y="1115295"/>
            <a:ext cx="5564459" cy="461665"/>
          </a:xfrm>
          <a:prstGeom prst="rect">
            <a:avLst/>
          </a:prstGeom>
          <a:noFill/>
        </p:spPr>
        <p:txBody>
          <a:bodyPr wrap="square" rtlCol="0">
            <a:spAutoFit/>
          </a:bodyPr>
          <a:lstStyle/>
          <a:p>
            <a:r>
              <a:rPr lang="en-US" sz="2400" b="1" u="sng" dirty="0">
                <a:latin typeface="Century Gothic" panose="020B0502020202020204" pitchFamily="34" charset="0"/>
              </a:rPr>
              <a:t>Mutual Aid Expense Workbook</a:t>
            </a:r>
          </a:p>
        </p:txBody>
      </p:sp>
      <p:sp>
        <p:nvSpPr>
          <p:cNvPr id="11" name="TextBox 10">
            <a:extLst>
              <a:ext uri="{FF2B5EF4-FFF2-40B4-BE49-F238E27FC236}">
                <a16:creationId xmlns:a16="http://schemas.microsoft.com/office/drawing/2014/main" id="{0E81F7A1-2730-3C76-CDD4-FE1EDD172514}"/>
              </a:ext>
            </a:extLst>
          </p:cNvPr>
          <p:cNvSpPr txBox="1"/>
          <p:nvPr/>
        </p:nvSpPr>
        <p:spPr>
          <a:xfrm>
            <a:off x="1569182" y="1623857"/>
            <a:ext cx="8868133" cy="1107996"/>
          </a:xfrm>
          <a:prstGeom prst="rect">
            <a:avLst/>
          </a:prstGeom>
          <a:noFill/>
        </p:spPr>
        <p:txBody>
          <a:bodyPr wrap="none" rtlCol="0">
            <a:spAutoFit/>
          </a:bodyPr>
          <a:lstStyle/>
          <a:p>
            <a:r>
              <a:rPr lang="en-US" sz="1600" b="1" u="sng" dirty="0">
                <a:latin typeface="Century Gothic" panose="020B0502020202020204" pitchFamily="34" charset="0"/>
              </a:rPr>
              <a:t>TAB 9-LEMA MATERIALS</a:t>
            </a:r>
          </a:p>
          <a:p>
            <a:r>
              <a:rPr lang="en-US" sz="1600" b="1" dirty="0">
                <a:latin typeface="Century Gothic" panose="020B0502020202020204" pitchFamily="34" charset="0"/>
              </a:rPr>
              <a:t>Fill out table with your department material information during the incident time period. </a:t>
            </a:r>
          </a:p>
          <a:p>
            <a:r>
              <a:rPr lang="en-US" sz="1600" b="1" dirty="0">
                <a:latin typeface="Century Gothic" panose="020B0502020202020204" pitchFamily="34" charset="0"/>
              </a:rPr>
              <a:t>FOOD, FUEL, LODGING, ETC </a:t>
            </a:r>
            <a:r>
              <a:rPr lang="en-US" sz="1800" b="1" i="0" u="none" strike="noStrike" kern="1200" baseline="0" dirty="0">
                <a:solidFill>
                  <a:srgbClr val="000000"/>
                </a:solidFill>
                <a:latin typeface="Century Gothic" panose="020B0502020202020204" pitchFamily="34" charset="0"/>
              </a:rPr>
              <a:t>(case by case, requires approved justification)</a:t>
            </a:r>
          </a:p>
          <a:p>
            <a:endParaRPr lang="en-US" sz="1600" b="1" dirty="0">
              <a:latin typeface="Century Gothic" panose="020B0502020202020204" pitchFamily="34" charset="0"/>
            </a:endParaRPr>
          </a:p>
        </p:txBody>
      </p:sp>
      <p:sp>
        <p:nvSpPr>
          <p:cNvPr id="12" name="TextBox 11">
            <a:extLst>
              <a:ext uri="{FF2B5EF4-FFF2-40B4-BE49-F238E27FC236}">
                <a16:creationId xmlns:a16="http://schemas.microsoft.com/office/drawing/2014/main" id="{0F652064-32D9-64BA-A21B-E4EF503E7EA3}"/>
              </a:ext>
            </a:extLst>
          </p:cNvPr>
          <p:cNvSpPr txBox="1"/>
          <p:nvPr/>
        </p:nvSpPr>
        <p:spPr>
          <a:xfrm>
            <a:off x="1569182" y="2471910"/>
            <a:ext cx="6854728" cy="1569660"/>
          </a:xfrm>
          <a:prstGeom prst="rect">
            <a:avLst/>
          </a:prstGeom>
          <a:noFill/>
        </p:spPr>
        <p:txBody>
          <a:bodyPr wrap="square" rtlCol="0">
            <a:spAutoFit/>
          </a:bodyPr>
          <a:lstStyle/>
          <a:p>
            <a:pPr marL="285750" indent="-285750">
              <a:buFont typeface="Arial" panose="020B0604020202020204" pitchFamily="34" charset="0"/>
              <a:buChar char="•"/>
            </a:pPr>
            <a:r>
              <a:rPr lang="en-US" sz="1600" dirty="0">
                <a:latin typeface="Century Gothic" panose="020B0502020202020204" pitchFamily="34" charset="0"/>
              </a:rPr>
              <a:t>Names of personnel</a:t>
            </a:r>
          </a:p>
          <a:p>
            <a:pPr marL="285750" indent="-285750">
              <a:buFont typeface="Arial" panose="020B0604020202020204" pitchFamily="34" charset="0"/>
              <a:buChar char="•"/>
            </a:pPr>
            <a:r>
              <a:rPr lang="en-US" sz="1600" dirty="0">
                <a:latin typeface="Century Gothic" panose="020B0502020202020204" pitchFamily="34" charset="0"/>
              </a:rPr>
              <a:t>Vendor information</a:t>
            </a:r>
          </a:p>
          <a:p>
            <a:pPr marL="285750" indent="-285750">
              <a:buFont typeface="Arial" panose="020B0604020202020204" pitchFamily="34" charset="0"/>
              <a:buChar char="•"/>
            </a:pPr>
            <a:r>
              <a:rPr lang="en-US" sz="1600" dirty="0">
                <a:latin typeface="Century Gothic" panose="020B0502020202020204" pitchFamily="34" charset="0"/>
              </a:rPr>
              <a:t>Description</a:t>
            </a:r>
          </a:p>
          <a:p>
            <a:pPr marL="285750" indent="-285750">
              <a:buFont typeface="Arial" panose="020B0604020202020204" pitchFamily="34" charset="0"/>
              <a:buChar char="•"/>
            </a:pPr>
            <a:r>
              <a:rPr lang="en-US" sz="1600" dirty="0">
                <a:latin typeface="Century Gothic" panose="020B0502020202020204" pitchFamily="34" charset="0"/>
              </a:rPr>
              <a:t>Date </a:t>
            </a:r>
          </a:p>
          <a:p>
            <a:pPr marL="285750" indent="-285750">
              <a:buFont typeface="Arial" panose="020B0604020202020204" pitchFamily="34" charset="0"/>
              <a:buChar char="•"/>
            </a:pPr>
            <a:r>
              <a:rPr lang="en-US" sz="1600" dirty="0">
                <a:latin typeface="Century Gothic" panose="020B0502020202020204" pitchFamily="34" charset="0"/>
              </a:rPr>
              <a:t>Amount of costs</a:t>
            </a:r>
          </a:p>
          <a:p>
            <a:pPr marL="285750" indent="-285750">
              <a:buFont typeface="Arial" panose="020B0604020202020204" pitchFamily="34" charset="0"/>
              <a:buChar char="•"/>
            </a:pPr>
            <a:r>
              <a:rPr lang="en-US" sz="1600" dirty="0">
                <a:latin typeface="Century Gothic" panose="020B0502020202020204" pitchFamily="34" charset="0"/>
              </a:rPr>
              <a:t>Reasonable justification of use of materials during incident</a:t>
            </a:r>
          </a:p>
        </p:txBody>
      </p:sp>
      <p:pic>
        <p:nvPicPr>
          <p:cNvPr id="7" name="Picture 6">
            <a:extLst>
              <a:ext uri="{FF2B5EF4-FFF2-40B4-BE49-F238E27FC236}">
                <a16:creationId xmlns:a16="http://schemas.microsoft.com/office/drawing/2014/main" id="{50B7FD32-1022-9F6C-202F-D2080C4495A6}"/>
              </a:ext>
            </a:extLst>
          </p:cNvPr>
          <p:cNvPicPr>
            <a:picLocks noChangeAspect="1"/>
          </p:cNvPicPr>
          <p:nvPr/>
        </p:nvPicPr>
        <p:blipFill>
          <a:blip r:embed="rId4"/>
          <a:stretch>
            <a:fillRect/>
          </a:stretch>
        </p:blipFill>
        <p:spPr>
          <a:xfrm>
            <a:off x="2217554" y="4394437"/>
            <a:ext cx="8347133" cy="2275831"/>
          </a:xfrm>
          <a:prstGeom prst="rect">
            <a:avLst/>
          </a:prstGeom>
        </p:spPr>
      </p:pic>
      <p:sp>
        <p:nvSpPr>
          <p:cNvPr id="8" name="TextBox 7">
            <a:extLst>
              <a:ext uri="{FF2B5EF4-FFF2-40B4-BE49-F238E27FC236}">
                <a16:creationId xmlns:a16="http://schemas.microsoft.com/office/drawing/2014/main" id="{70655593-A240-9362-FA4F-E9E0D2FCAB41}"/>
              </a:ext>
            </a:extLst>
          </p:cNvPr>
          <p:cNvSpPr txBox="1"/>
          <p:nvPr/>
        </p:nvSpPr>
        <p:spPr>
          <a:xfrm>
            <a:off x="6494591" y="3186673"/>
            <a:ext cx="5556329" cy="369332"/>
          </a:xfrm>
          <a:prstGeom prst="rect">
            <a:avLst/>
          </a:prstGeom>
          <a:noFill/>
        </p:spPr>
        <p:txBody>
          <a:bodyPr wrap="none" rtlCol="0">
            <a:spAutoFit/>
          </a:bodyPr>
          <a:lstStyle/>
          <a:p>
            <a:r>
              <a:rPr lang="en-US" dirty="0">
                <a:solidFill>
                  <a:srgbClr val="FF0000"/>
                </a:solidFill>
                <a:latin typeface="Century Gothic" panose="020B0502020202020204" pitchFamily="34" charset="0"/>
              </a:rPr>
              <a:t>*Material Rates are reimbursed at the STATE rate</a:t>
            </a:r>
          </a:p>
        </p:txBody>
      </p:sp>
      <p:sp>
        <p:nvSpPr>
          <p:cNvPr id="9" name="TextBox 8">
            <a:extLst>
              <a:ext uri="{FF2B5EF4-FFF2-40B4-BE49-F238E27FC236}">
                <a16:creationId xmlns:a16="http://schemas.microsoft.com/office/drawing/2014/main" id="{824F4F70-EED4-1735-22A0-00BBF66E972E}"/>
              </a:ext>
            </a:extLst>
          </p:cNvPr>
          <p:cNvSpPr txBox="1"/>
          <p:nvPr/>
        </p:nvSpPr>
        <p:spPr>
          <a:xfrm>
            <a:off x="6494591" y="2540342"/>
            <a:ext cx="5163593" cy="646331"/>
          </a:xfrm>
          <a:prstGeom prst="rect">
            <a:avLst/>
          </a:prstGeom>
          <a:noFill/>
        </p:spPr>
        <p:txBody>
          <a:bodyPr wrap="none" rtlCol="0">
            <a:spAutoFit/>
          </a:bodyPr>
          <a:lstStyle/>
          <a:p>
            <a:r>
              <a:rPr lang="en-US" dirty="0">
                <a:solidFill>
                  <a:srgbClr val="FF0000"/>
                </a:solidFill>
                <a:latin typeface="Century Gothic" panose="020B0502020202020204" pitchFamily="34" charset="0"/>
              </a:rPr>
              <a:t>*Please use the provided resources that </a:t>
            </a:r>
          </a:p>
          <a:p>
            <a:r>
              <a:rPr lang="en-US" dirty="0">
                <a:solidFill>
                  <a:srgbClr val="FF0000"/>
                </a:solidFill>
                <a:latin typeface="Century Gothic" panose="020B0502020202020204" pitchFamily="34" charset="0"/>
              </a:rPr>
              <a:t>the Requesting Agency provided at incident</a:t>
            </a:r>
          </a:p>
        </p:txBody>
      </p:sp>
      <p:sp>
        <p:nvSpPr>
          <p:cNvPr id="3" name="TextBox 2">
            <a:extLst>
              <a:ext uri="{FF2B5EF4-FFF2-40B4-BE49-F238E27FC236}">
                <a16:creationId xmlns:a16="http://schemas.microsoft.com/office/drawing/2014/main" id="{EEA912BF-8C18-C831-514D-05CF045C6EA5}"/>
              </a:ext>
            </a:extLst>
          </p:cNvPr>
          <p:cNvSpPr txBox="1"/>
          <p:nvPr/>
        </p:nvSpPr>
        <p:spPr>
          <a:xfrm>
            <a:off x="2064842" y="3994854"/>
            <a:ext cx="5448382" cy="369332"/>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rgbClr val="FF0000"/>
                </a:solidFill>
              </a:rPr>
              <a:t>If requesting, provide receipts &amp; bank statements. </a:t>
            </a:r>
          </a:p>
        </p:txBody>
      </p:sp>
    </p:spTree>
    <p:extLst>
      <p:ext uri="{BB962C8B-B14F-4D97-AF65-F5344CB8AC3E}">
        <p14:creationId xmlns:p14="http://schemas.microsoft.com/office/powerpoint/2010/main" val="20994676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861B3-DDCF-3E74-A9B4-7B322B59AAA4}"/>
              </a:ext>
            </a:extLst>
          </p:cNvPr>
          <p:cNvSpPr>
            <a:spLocks noGrp="1"/>
          </p:cNvSpPr>
          <p:nvPr>
            <p:ph type="title"/>
          </p:nvPr>
        </p:nvSpPr>
        <p:spPr>
          <a:xfrm>
            <a:off x="1484310" y="296546"/>
            <a:ext cx="10018713" cy="995044"/>
          </a:xfrm>
        </p:spPr>
        <p:txBody>
          <a:bodyPr>
            <a:normAutofit fontScale="90000"/>
          </a:bodyPr>
          <a:lstStyle/>
          <a:p>
            <a:r>
              <a:rPr lang="en-US" sz="4000" b="1" u="sng" dirty="0">
                <a:solidFill>
                  <a:srgbClr val="003BB0"/>
                </a:solidFill>
                <a:effectLst>
                  <a:outerShdw blurRad="38100" dist="38100" dir="2700000" algn="tl">
                    <a:srgbClr val="000000">
                      <a:alpha val="43137"/>
                    </a:srgbClr>
                  </a:outerShdw>
                </a:effectLst>
              </a:rPr>
              <a:t>LEMA Fund Invoice vs Requesting Agency Invoice</a:t>
            </a:r>
            <a:endParaRPr lang="en-US" dirty="0"/>
          </a:p>
        </p:txBody>
      </p:sp>
      <p:sp>
        <p:nvSpPr>
          <p:cNvPr id="3" name="Content Placeholder 2">
            <a:extLst>
              <a:ext uri="{FF2B5EF4-FFF2-40B4-BE49-F238E27FC236}">
                <a16:creationId xmlns:a16="http://schemas.microsoft.com/office/drawing/2014/main" id="{C1CD0F0E-8836-AA3C-8ECB-DB210A4C2963}"/>
              </a:ext>
            </a:extLst>
          </p:cNvPr>
          <p:cNvSpPr>
            <a:spLocks noGrp="1"/>
          </p:cNvSpPr>
          <p:nvPr>
            <p:ph sz="half" idx="1"/>
          </p:nvPr>
        </p:nvSpPr>
        <p:spPr>
          <a:xfrm>
            <a:off x="1285466" y="1588771"/>
            <a:ext cx="4895055" cy="2235773"/>
          </a:xfrm>
        </p:spPr>
        <p:txBody>
          <a:bodyPr>
            <a:normAutofit fontScale="92500"/>
          </a:bodyPr>
          <a:lstStyle/>
          <a:p>
            <a:pPr marL="285750" indent="-285750">
              <a:buFont typeface="Arial" panose="020B0604020202020204" pitchFamily="34" charset="0"/>
              <a:buChar char="•"/>
            </a:pPr>
            <a:r>
              <a:rPr lang="en-US" dirty="0">
                <a:latin typeface="Century Gothic" panose="020B0502020202020204" pitchFamily="34" charset="0"/>
              </a:rPr>
              <a:t>The first invoice the TAB is </a:t>
            </a:r>
            <a:r>
              <a:rPr lang="en-US" b="1" u="sng" dirty="0">
                <a:solidFill>
                  <a:srgbClr val="FF0000"/>
                </a:solidFill>
                <a:latin typeface="Century Gothic" panose="020B0502020202020204" pitchFamily="34" charset="0"/>
              </a:rPr>
              <a:t>RED</a:t>
            </a:r>
            <a:r>
              <a:rPr lang="en-US" dirty="0">
                <a:latin typeface="Century Gothic" panose="020B0502020202020204" pitchFamily="34" charset="0"/>
              </a:rPr>
              <a:t> is the LEMA invoice. (TAB 12)</a:t>
            </a:r>
          </a:p>
          <a:p>
            <a:pPr marL="285750" indent="-285750">
              <a:buFont typeface="Arial" panose="020B0604020202020204" pitchFamily="34" charset="0"/>
              <a:buChar char="•"/>
            </a:pPr>
            <a:r>
              <a:rPr lang="en-US" dirty="0">
                <a:latin typeface="Century Gothic" panose="020B0502020202020204" pitchFamily="34" charset="0"/>
              </a:rPr>
              <a:t>Eligible expenses through the LEMA Fund will be processed and amounts will be on the LEMA invoice on workbook.</a:t>
            </a:r>
          </a:p>
          <a:p>
            <a:r>
              <a:rPr lang="en-US" dirty="0">
                <a:highlight>
                  <a:srgbClr val="FFFF00"/>
                </a:highlight>
                <a:latin typeface="Century Gothic" panose="020B0502020202020204" pitchFamily="34" charset="0"/>
              </a:rPr>
              <a:t>Overtime expenses, mileage to and from, and LEMA Fund approved materials.</a:t>
            </a:r>
          </a:p>
        </p:txBody>
      </p:sp>
      <p:pic>
        <p:nvPicPr>
          <p:cNvPr id="10" name="Content Placeholder 9">
            <a:extLst>
              <a:ext uri="{FF2B5EF4-FFF2-40B4-BE49-F238E27FC236}">
                <a16:creationId xmlns:a16="http://schemas.microsoft.com/office/drawing/2014/main" id="{3FC83481-C15A-1BF3-069F-8413751ABFB3}"/>
              </a:ext>
            </a:extLst>
          </p:cNvPr>
          <p:cNvPicPr>
            <a:picLocks noGrp="1" noChangeAspect="1"/>
          </p:cNvPicPr>
          <p:nvPr>
            <p:ph sz="half" idx="2"/>
          </p:nvPr>
        </p:nvPicPr>
        <p:blipFill>
          <a:blip r:embed="rId3"/>
          <a:stretch>
            <a:fillRect/>
          </a:stretch>
        </p:blipFill>
        <p:spPr>
          <a:xfrm>
            <a:off x="7043254" y="3931920"/>
            <a:ext cx="4086634" cy="2837497"/>
          </a:xfrm>
        </p:spPr>
      </p:pic>
      <p:sp>
        <p:nvSpPr>
          <p:cNvPr id="5" name="Slide Number Placeholder 4">
            <a:extLst>
              <a:ext uri="{FF2B5EF4-FFF2-40B4-BE49-F238E27FC236}">
                <a16:creationId xmlns:a16="http://schemas.microsoft.com/office/drawing/2014/main" id="{91AC0FD6-E7FA-F299-C6B7-74B9FAC818AA}"/>
              </a:ext>
            </a:extLst>
          </p:cNvPr>
          <p:cNvSpPr>
            <a:spLocks noGrp="1"/>
          </p:cNvSpPr>
          <p:nvPr>
            <p:ph type="sldNum" sz="quarter" idx="12"/>
          </p:nvPr>
        </p:nvSpPr>
        <p:spPr/>
        <p:txBody>
          <a:bodyPr/>
          <a:lstStyle/>
          <a:p>
            <a:fld id="{B696FABE-F77D-4026-8552-5E04496CC876}" type="slidenum">
              <a:rPr lang="en-US" smtClean="0"/>
              <a:t>13</a:t>
            </a:fld>
            <a:endParaRPr lang="en-US" dirty="0"/>
          </a:p>
        </p:txBody>
      </p:sp>
      <p:pic>
        <p:nvPicPr>
          <p:cNvPr id="6" name="Picture 5">
            <a:extLst>
              <a:ext uri="{FF2B5EF4-FFF2-40B4-BE49-F238E27FC236}">
                <a16:creationId xmlns:a16="http://schemas.microsoft.com/office/drawing/2014/main" id="{62B5F03B-0E56-226D-5C4F-4786E13A9B8D}"/>
              </a:ext>
            </a:extLst>
          </p:cNvPr>
          <p:cNvPicPr>
            <a:picLocks noChangeAspect="1"/>
          </p:cNvPicPr>
          <p:nvPr/>
        </p:nvPicPr>
        <p:blipFill>
          <a:blip r:embed="rId4"/>
          <a:stretch>
            <a:fillRect/>
          </a:stretch>
        </p:blipFill>
        <p:spPr>
          <a:xfrm>
            <a:off x="1484310" y="3931920"/>
            <a:ext cx="4086634" cy="2837497"/>
          </a:xfrm>
          <a:prstGeom prst="rect">
            <a:avLst/>
          </a:prstGeom>
        </p:spPr>
      </p:pic>
      <p:sp>
        <p:nvSpPr>
          <p:cNvPr id="8" name="TextBox 7">
            <a:extLst>
              <a:ext uri="{FF2B5EF4-FFF2-40B4-BE49-F238E27FC236}">
                <a16:creationId xmlns:a16="http://schemas.microsoft.com/office/drawing/2014/main" id="{9A413DD9-FFCB-8F9A-FABA-65B6AAB70363}"/>
              </a:ext>
            </a:extLst>
          </p:cNvPr>
          <p:cNvSpPr txBox="1"/>
          <p:nvPr/>
        </p:nvSpPr>
        <p:spPr>
          <a:xfrm>
            <a:off x="1716507" y="1117015"/>
            <a:ext cx="9969396" cy="646331"/>
          </a:xfrm>
          <a:prstGeom prst="rect">
            <a:avLst/>
          </a:prstGeom>
          <a:noFill/>
        </p:spPr>
        <p:txBody>
          <a:bodyPr wrap="none" rtlCol="0">
            <a:spAutoFit/>
          </a:bodyPr>
          <a:lstStyle/>
          <a:p>
            <a:r>
              <a:rPr lang="en-US" b="1" dirty="0">
                <a:highlight>
                  <a:srgbClr val="FFFF00"/>
                </a:highlight>
                <a:latin typeface="Century Gothic" panose="020B0502020202020204" pitchFamily="34" charset="0"/>
              </a:rPr>
              <a:t>Mutual Aid Expense Workbook has TWO invoices at the very end on the spreadsheet.</a:t>
            </a:r>
          </a:p>
          <a:p>
            <a:endParaRPr lang="en-US" dirty="0"/>
          </a:p>
        </p:txBody>
      </p:sp>
      <p:sp>
        <p:nvSpPr>
          <p:cNvPr id="13" name="Content Placeholder 2">
            <a:extLst>
              <a:ext uri="{FF2B5EF4-FFF2-40B4-BE49-F238E27FC236}">
                <a16:creationId xmlns:a16="http://schemas.microsoft.com/office/drawing/2014/main" id="{83D63156-03A4-9644-B429-F24AE3133911}"/>
              </a:ext>
            </a:extLst>
          </p:cNvPr>
          <p:cNvSpPr txBox="1">
            <a:spLocks/>
          </p:cNvSpPr>
          <p:nvPr/>
        </p:nvSpPr>
        <p:spPr>
          <a:xfrm>
            <a:off x="6518325" y="1588771"/>
            <a:ext cx="4895055" cy="2235773"/>
          </a:xfrm>
          <a:prstGeom prst="rect">
            <a:avLst/>
          </a:prstGeom>
        </p:spPr>
        <p:txBody>
          <a:bodyPr vert="horz" lIns="91440" tIns="45720" rIns="91440" bIns="45720" rtlCol="0" anchor="ctr">
            <a:normAutofit fontScale="92500" lnSpcReduction="10000"/>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200" kern="1200" cap="none">
                <a:solidFill>
                  <a:schemeClr val="tx1"/>
                </a:solidFill>
                <a:effectLst/>
                <a:latin typeface="+mn-lt"/>
                <a:ea typeface="+mn-ea"/>
                <a:cs typeface="+mn-cs"/>
              </a:defRPr>
            </a:lvl9pPr>
          </a:lstStyle>
          <a:p>
            <a:pPr>
              <a:buFont typeface="Arial" panose="020B0604020202020204" pitchFamily="34" charset="0"/>
              <a:buChar char="•"/>
            </a:pPr>
            <a:r>
              <a:rPr lang="en-US" dirty="0">
                <a:latin typeface="Century Gothic" panose="020B0502020202020204" pitchFamily="34" charset="0"/>
              </a:rPr>
              <a:t>The second invoice the TAB is </a:t>
            </a:r>
            <a:r>
              <a:rPr lang="en-US" b="1" u="sng" dirty="0">
                <a:solidFill>
                  <a:srgbClr val="00B050"/>
                </a:solidFill>
                <a:latin typeface="Century Gothic" panose="020B0502020202020204" pitchFamily="34" charset="0"/>
              </a:rPr>
              <a:t>GREEN</a:t>
            </a:r>
            <a:r>
              <a:rPr lang="en-US" dirty="0">
                <a:latin typeface="Century Gothic" panose="020B0502020202020204" pitchFamily="34" charset="0"/>
              </a:rPr>
              <a:t> is the RA invoice. (TAB 13)</a:t>
            </a:r>
          </a:p>
          <a:p>
            <a:pPr>
              <a:buFont typeface="Arial" panose="020B0604020202020204" pitchFamily="34" charset="0"/>
              <a:buChar char="•"/>
            </a:pPr>
            <a:r>
              <a:rPr lang="en-US" dirty="0">
                <a:latin typeface="Century Gothic" panose="020B0502020202020204" pitchFamily="34" charset="0"/>
              </a:rPr>
              <a:t>Non-Eligible expenses through the LEMA Fund will be processed and amounts will be on the RA invoice on workbook.</a:t>
            </a:r>
          </a:p>
          <a:p>
            <a:r>
              <a:rPr lang="en-US" dirty="0">
                <a:highlight>
                  <a:srgbClr val="FFFF00"/>
                </a:highlight>
                <a:latin typeface="Century Gothic" panose="020B0502020202020204" pitchFamily="34" charset="0"/>
              </a:rPr>
              <a:t>Straight time expenses, 214 mileage, and other Requesting Agency approved materials.</a:t>
            </a:r>
          </a:p>
        </p:txBody>
      </p:sp>
      <p:sp>
        <p:nvSpPr>
          <p:cNvPr id="14" name="TextBox 13">
            <a:extLst>
              <a:ext uri="{FF2B5EF4-FFF2-40B4-BE49-F238E27FC236}">
                <a16:creationId xmlns:a16="http://schemas.microsoft.com/office/drawing/2014/main" id="{C55216F7-9837-91E3-D465-695D51B42419}"/>
              </a:ext>
            </a:extLst>
          </p:cNvPr>
          <p:cNvSpPr txBox="1"/>
          <p:nvPr/>
        </p:nvSpPr>
        <p:spPr>
          <a:xfrm>
            <a:off x="4646586" y="6180692"/>
            <a:ext cx="924358" cy="369332"/>
          </a:xfrm>
          <a:prstGeom prst="rect">
            <a:avLst/>
          </a:prstGeom>
          <a:noFill/>
        </p:spPr>
        <p:txBody>
          <a:bodyPr wrap="square" rtlCol="0">
            <a:spAutoFit/>
          </a:bodyPr>
          <a:lstStyle/>
          <a:p>
            <a:r>
              <a:rPr lang="en-US" b="1" dirty="0">
                <a:solidFill>
                  <a:srgbClr val="FF0000"/>
                </a:solidFill>
                <a:latin typeface="Century Gothic" panose="020B0502020202020204" pitchFamily="34" charset="0"/>
              </a:rPr>
              <a:t>TAB 12</a:t>
            </a:r>
          </a:p>
        </p:txBody>
      </p:sp>
      <p:sp>
        <p:nvSpPr>
          <p:cNvPr id="15" name="TextBox 14">
            <a:extLst>
              <a:ext uri="{FF2B5EF4-FFF2-40B4-BE49-F238E27FC236}">
                <a16:creationId xmlns:a16="http://schemas.microsoft.com/office/drawing/2014/main" id="{C22946E8-5608-8D43-885F-0E3864191A28}"/>
              </a:ext>
            </a:extLst>
          </p:cNvPr>
          <p:cNvSpPr txBox="1"/>
          <p:nvPr/>
        </p:nvSpPr>
        <p:spPr>
          <a:xfrm>
            <a:off x="9891355" y="6214110"/>
            <a:ext cx="924358" cy="369332"/>
          </a:xfrm>
          <a:prstGeom prst="rect">
            <a:avLst/>
          </a:prstGeom>
          <a:noFill/>
        </p:spPr>
        <p:txBody>
          <a:bodyPr wrap="square" rtlCol="0">
            <a:spAutoFit/>
          </a:bodyPr>
          <a:lstStyle/>
          <a:p>
            <a:r>
              <a:rPr lang="en-US" b="1" dirty="0">
                <a:solidFill>
                  <a:srgbClr val="FF0000"/>
                </a:solidFill>
                <a:latin typeface="Century Gothic" panose="020B0502020202020204" pitchFamily="34" charset="0"/>
              </a:rPr>
              <a:t>TAB 13</a:t>
            </a:r>
          </a:p>
        </p:txBody>
      </p:sp>
    </p:spTree>
    <p:extLst>
      <p:ext uri="{BB962C8B-B14F-4D97-AF65-F5344CB8AC3E}">
        <p14:creationId xmlns:p14="http://schemas.microsoft.com/office/powerpoint/2010/main" val="15250707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bg2">
                <a:tint val="90000"/>
                <a:lumMod val="110000"/>
              </a:schemeClr>
            </a:gs>
            <a:gs pos="100000">
              <a:schemeClr val="bg2">
                <a:shade val="64000"/>
                <a:lumMod val="98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BBCAF-5591-A48E-C2F8-8CE545E2C8D2}"/>
              </a:ext>
            </a:extLst>
          </p:cNvPr>
          <p:cNvSpPr>
            <a:spLocks noGrp="1"/>
          </p:cNvSpPr>
          <p:nvPr>
            <p:ph type="title"/>
          </p:nvPr>
        </p:nvSpPr>
        <p:spPr>
          <a:xfrm>
            <a:off x="2062188" y="187732"/>
            <a:ext cx="8067624" cy="675045"/>
          </a:xfrm>
        </p:spPr>
        <p:txBody>
          <a:bodyPr>
            <a:normAutofit fontScale="90000"/>
          </a:bodyPr>
          <a:lstStyle/>
          <a:p>
            <a:pPr algn="l">
              <a:lnSpc>
                <a:spcPct val="90000"/>
              </a:lnSpc>
            </a:pPr>
            <a:br>
              <a:rPr lang="en-US" b="1" dirty="0">
                <a:solidFill>
                  <a:schemeClr val="accent1"/>
                </a:solidFill>
                <a:effectLst>
                  <a:outerShdw blurRad="38100" dist="38100" dir="2700000" algn="tl">
                    <a:srgbClr val="000000">
                      <a:alpha val="43137"/>
                    </a:srgbClr>
                  </a:outerShdw>
                </a:effectLst>
                <a:latin typeface="Century Gothic" panose="020B0502020202020204" pitchFamily="34" charset="0"/>
              </a:rPr>
            </a:br>
            <a:r>
              <a:rPr lang="en-US" b="1" u="sng" dirty="0">
                <a:solidFill>
                  <a:srgbClr val="003BB0"/>
                </a:solidFill>
                <a:effectLst>
                  <a:outerShdw blurRad="38100" dist="38100" dir="2700000" algn="tl">
                    <a:srgbClr val="000000">
                      <a:alpha val="43137"/>
                    </a:srgbClr>
                  </a:outerShdw>
                </a:effectLst>
                <a:latin typeface="Century Gothic" panose="020B0502020202020204" pitchFamily="34" charset="0"/>
              </a:rPr>
              <a:t>SUPPORTING/BACK UP DOCUMENTS</a:t>
            </a:r>
          </a:p>
        </p:txBody>
      </p:sp>
      <p:pic>
        <p:nvPicPr>
          <p:cNvPr id="6" name="Picture 5" descr="Calendar&#10;&#10;Description automatically generated">
            <a:extLst>
              <a:ext uri="{FF2B5EF4-FFF2-40B4-BE49-F238E27FC236}">
                <a16:creationId xmlns:a16="http://schemas.microsoft.com/office/drawing/2014/main" id="{D06A776C-DDBC-18F6-F8A4-D312FFBFB29C}"/>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629961" y="287500"/>
            <a:ext cx="1145243" cy="1110779"/>
          </a:xfrm>
          <a:prstGeom prst="rect">
            <a:avLst/>
          </a:prstGeom>
        </p:spPr>
      </p:pic>
      <p:sp>
        <p:nvSpPr>
          <p:cNvPr id="4" name="Slide Number Placeholder 3">
            <a:extLst>
              <a:ext uri="{FF2B5EF4-FFF2-40B4-BE49-F238E27FC236}">
                <a16:creationId xmlns:a16="http://schemas.microsoft.com/office/drawing/2014/main" id="{8C0DCD1E-13D7-E75B-548E-7F8BE03A6D82}"/>
              </a:ext>
            </a:extLst>
          </p:cNvPr>
          <p:cNvSpPr>
            <a:spLocks noGrp="1"/>
          </p:cNvSpPr>
          <p:nvPr>
            <p:ph type="sldNum" sz="quarter" idx="12"/>
          </p:nvPr>
        </p:nvSpPr>
        <p:spPr>
          <a:xfrm>
            <a:off x="10926998" y="6041834"/>
            <a:ext cx="551167" cy="365125"/>
          </a:xfrm>
        </p:spPr>
        <p:txBody>
          <a:bodyPr/>
          <a:lstStyle/>
          <a:p>
            <a:fld id="{B696FABE-F77D-4026-8552-5E04496CC876}" type="slidenum">
              <a:rPr lang="en-US" smtClean="0"/>
              <a:t>14</a:t>
            </a:fld>
            <a:endParaRPr lang="en-US" dirty="0"/>
          </a:p>
        </p:txBody>
      </p:sp>
      <p:sp>
        <p:nvSpPr>
          <p:cNvPr id="10" name="TextBox 9">
            <a:extLst>
              <a:ext uri="{FF2B5EF4-FFF2-40B4-BE49-F238E27FC236}">
                <a16:creationId xmlns:a16="http://schemas.microsoft.com/office/drawing/2014/main" id="{101E13A6-E2D3-62D4-6E1F-75FA8475F117}"/>
              </a:ext>
            </a:extLst>
          </p:cNvPr>
          <p:cNvSpPr txBox="1"/>
          <p:nvPr/>
        </p:nvSpPr>
        <p:spPr>
          <a:xfrm>
            <a:off x="3608892" y="1115295"/>
            <a:ext cx="5564459" cy="461665"/>
          </a:xfrm>
          <a:prstGeom prst="rect">
            <a:avLst/>
          </a:prstGeom>
          <a:noFill/>
        </p:spPr>
        <p:txBody>
          <a:bodyPr wrap="square" rtlCol="0">
            <a:spAutoFit/>
          </a:bodyPr>
          <a:lstStyle/>
          <a:p>
            <a:r>
              <a:rPr lang="en-US" sz="2400" b="1" u="sng" dirty="0">
                <a:latin typeface="Century Gothic" panose="020B0502020202020204" pitchFamily="34" charset="0"/>
              </a:rPr>
              <a:t>Mutual Aid Expense Workbook</a:t>
            </a:r>
          </a:p>
        </p:txBody>
      </p:sp>
      <p:sp>
        <p:nvSpPr>
          <p:cNvPr id="11" name="TextBox 10">
            <a:extLst>
              <a:ext uri="{FF2B5EF4-FFF2-40B4-BE49-F238E27FC236}">
                <a16:creationId xmlns:a16="http://schemas.microsoft.com/office/drawing/2014/main" id="{0E81F7A1-2730-3C76-CDD4-FE1EDD172514}"/>
              </a:ext>
            </a:extLst>
          </p:cNvPr>
          <p:cNvSpPr txBox="1"/>
          <p:nvPr/>
        </p:nvSpPr>
        <p:spPr>
          <a:xfrm>
            <a:off x="1569182" y="1623857"/>
            <a:ext cx="3802644" cy="584775"/>
          </a:xfrm>
          <a:prstGeom prst="rect">
            <a:avLst/>
          </a:prstGeom>
          <a:noFill/>
        </p:spPr>
        <p:txBody>
          <a:bodyPr wrap="none" rtlCol="0">
            <a:spAutoFit/>
          </a:bodyPr>
          <a:lstStyle/>
          <a:p>
            <a:r>
              <a:rPr lang="en-US" sz="1600" b="1" u="sng" dirty="0">
                <a:latin typeface="Century Gothic" panose="020B0502020202020204" pitchFamily="34" charset="0"/>
              </a:rPr>
              <a:t>TAB 12-LEMA INVOICE</a:t>
            </a:r>
          </a:p>
          <a:p>
            <a:r>
              <a:rPr lang="en-US" sz="1600" b="1" dirty="0">
                <a:latin typeface="Century Gothic" panose="020B0502020202020204" pitchFamily="34" charset="0"/>
              </a:rPr>
              <a:t>This tab will auto fill from the first TAB.</a:t>
            </a:r>
          </a:p>
        </p:txBody>
      </p:sp>
      <p:sp>
        <p:nvSpPr>
          <p:cNvPr id="12" name="TextBox 11">
            <a:extLst>
              <a:ext uri="{FF2B5EF4-FFF2-40B4-BE49-F238E27FC236}">
                <a16:creationId xmlns:a16="http://schemas.microsoft.com/office/drawing/2014/main" id="{0F652064-32D9-64BA-A21B-E4EF503E7EA3}"/>
              </a:ext>
            </a:extLst>
          </p:cNvPr>
          <p:cNvSpPr txBox="1"/>
          <p:nvPr/>
        </p:nvSpPr>
        <p:spPr>
          <a:xfrm>
            <a:off x="1223010" y="2338040"/>
            <a:ext cx="4697730" cy="4031873"/>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Century Gothic" panose="020B0502020202020204" pitchFamily="34" charset="0"/>
              </a:rPr>
              <a:t>This is the invoice amount Cal OES LEMA Fund will reimburse your agency.</a:t>
            </a:r>
          </a:p>
          <a:p>
            <a:pPr marL="285750" indent="-285750">
              <a:buFont typeface="Arial" panose="020B0604020202020204" pitchFamily="34" charset="0"/>
              <a:buChar char="•"/>
            </a:pPr>
            <a:r>
              <a:rPr lang="en-US" sz="2400" dirty="0">
                <a:latin typeface="Century Gothic" panose="020B0502020202020204" pitchFamily="34" charset="0"/>
              </a:rPr>
              <a:t>Cal OES LEMA Fund will provide you an invoice number for your claim.</a:t>
            </a:r>
          </a:p>
          <a:p>
            <a:pPr marL="285750" indent="-285750">
              <a:buFont typeface="Arial" panose="020B0604020202020204" pitchFamily="34" charset="0"/>
              <a:buChar char="•"/>
            </a:pPr>
            <a:r>
              <a:rPr lang="en-US" sz="2400" dirty="0">
                <a:latin typeface="Century Gothic" panose="020B0502020202020204" pitchFamily="34" charset="0"/>
              </a:rPr>
              <a:t>Double check this is the department and address you want the invoice check to go to.</a:t>
            </a:r>
          </a:p>
          <a:p>
            <a:endParaRPr lang="en-US" sz="1600" dirty="0">
              <a:latin typeface="Century Gothic" panose="020B0502020202020204" pitchFamily="34" charset="0"/>
            </a:endParaRPr>
          </a:p>
        </p:txBody>
      </p:sp>
      <p:pic>
        <p:nvPicPr>
          <p:cNvPr id="5" name="Picture 4">
            <a:extLst>
              <a:ext uri="{FF2B5EF4-FFF2-40B4-BE49-F238E27FC236}">
                <a16:creationId xmlns:a16="http://schemas.microsoft.com/office/drawing/2014/main" id="{60503C77-B288-522E-E69D-970F386E898F}"/>
              </a:ext>
            </a:extLst>
          </p:cNvPr>
          <p:cNvPicPr>
            <a:picLocks noChangeAspect="1"/>
          </p:cNvPicPr>
          <p:nvPr/>
        </p:nvPicPr>
        <p:blipFill>
          <a:blip r:embed="rId4"/>
          <a:stretch>
            <a:fillRect/>
          </a:stretch>
        </p:blipFill>
        <p:spPr>
          <a:xfrm>
            <a:off x="6091502" y="1694584"/>
            <a:ext cx="5683702" cy="4362797"/>
          </a:xfrm>
          <a:prstGeom prst="rect">
            <a:avLst/>
          </a:prstGeom>
        </p:spPr>
      </p:pic>
    </p:spTree>
    <p:extLst>
      <p:ext uri="{BB962C8B-B14F-4D97-AF65-F5344CB8AC3E}">
        <p14:creationId xmlns:p14="http://schemas.microsoft.com/office/powerpoint/2010/main" val="34413463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bg2">
                <a:tint val="90000"/>
                <a:lumMod val="110000"/>
              </a:schemeClr>
            </a:gs>
            <a:gs pos="100000">
              <a:schemeClr val="bg2">
                <a:shade val="64000"/>
                <a:lumMod val="98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BBCAF-5591-A48E-C2F8-8CE545E2C8D2}"/>
              </a:ext>
            </a:extLst>
          </p:cNvPr>
          <p:cNvSpPr>
            <a:spLocks noGrp="1"/>
          </p:cNvSpPr>
          <p:nvPr>
            <p:ph type="title"/>
          </p:nvPr>
        </p:nvSpPr>
        <p:spPr>
          <a:xfrm>
            <a:off x="2062188" y="187732"/>
            <a:ext cx="8067624" cy="675045"/>
          </a:xfrm>
        </p:spPr>
        <p:txBody>
          <a:bodyPr>
            <a:normAutofit fontScale="90000"/>
          </a:bodyPr>
          <a:lstStyle/>
          <a:p>
            <a:pPr algn="l">
              <a:lnSpc>
                <a:spcPct val="90000"/>
              </a:lnSpc>
            </a:pPr>
            <a:br>
              <a:rPr lang="en-US" b="1" dirty="0">
                <a:solidFill>
                  <a:schemeClr val="accent1"/>
                </a:solidFill>
                <a:effectLst>
                  <a:outerShdw blurRad="38100" dist="38100" dir="2700000" algn="tl">
                    <a:srgbClr val="000000">
                      <a:alpha val="43137"/>
                    </a:srgbClr>
                  </a:outerShdw>
                </a:effectLst>
                <a:latin typeface="Century Gothic" panose="020B0502020202020204" pitchFamily="34" charset="0"/>
              </a:rPr>
            </a:br>
            <a:r>
              <a:rPr lang="en-US" b="1" u="sng" dirty="0">
                <a:solidFill>
                  <a:srgbClr val="003BB0"/>
                </a:solidFill>
                <a:effectLst>
                  <a:outerShdw blurRad="38100" dist="38100" dir="2700000" algn="tl">
                    <a:srgbClr val="000000">
                      <a:alpha val="43137"/>
                    </a:srgbClr>
                  </a:outerShdw>
                </a:effectLst>
                <a:latin typeface="Century Gothic" panose="020B0502020202020204" pitchFamily="34" charset="0"/>
              </a:rPr>
              <a:t>SUPPORTING/BACK UP DOCUMENTS</a:t>
            </a:r>
          </a:p>
        </p:txBody>
      </p:sp>
      <p:pic>
        <p:nvPicPr>
          <p:cNvPr id="6" name="Picture 5" descr="Calendar&#10;&#10;Description automatically generated">
            <a:extLst>
              <a:ext uri="{FF2B5EF4-FFF2-40B4-BE49-F238E27FC236}">
                <a16:creationId xmlns:a16="http://schemas.microsoft.com/office/drawing/2014/main" id="{D06A776C-DDBC-18F6-F8A4-D312FFBFB29C}"/>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629961" y="287500"/>
            <a:ext cx="1145243" cy="1110779"/>
          </a:xfrm>
          <a:prstGeom prst="rect">
            <a:avLst/>
          </a:prstGeom>
        </p:spPr>
      </p:pic>
      <p:sp>
        <p:nvSpPr>
          <p:cNvPr id="4" name="Slide Number Placeholder 3">
            <a:extLst>
              <a:ext uri="{FF2B5EF4-FFF2-40B4-BE49-F238E27FC236}">
                <a16:creationId xmlns:a16="http://schemas.microsoft.com/office/drawing/2014/main" id="{8C0DCD1E-13D7-E75B-548E-7F8BE03A6D82}"/>
              </a:ext>
            </a:extLst>
          </p:cNvPr>
          <p:cNvSpPr>
            <a:spLocks noGrp="1"/>
          </p:cNvSpPr>
          <p:nvPr>
            <p:ph type="sldNum" sz="quarter" idx="12"/>
          </p:nvPr>
        </p:nvSpPr>
        <p:spPr>
          <a:xfrm>
            <a:off x="10926998" y="6041834"/>
            <a:ext cx="551167" cy="365125"/>
          </a:xfrm>
        </p:spPr>
        <p:txBody>
          <a:bodyPr/>
          <a:lstStyle/>
          <a:p>
            <a:fld id="{B696FABE-F77D-4026-8552-5E04496CC876}" type="slidenum">
              <a:rPr lang="en-US" smtClean="0"/>
              <a:t>15</a:t>
            </a:fld>
            <a:endParaRPr lang="en-US" dirty="0"/>
          </a:p>
        </p:txBody>
      </p:sp>
      <p:sp>
        <p:nvSpPr>
          <p:cNvPr id="10" name="TextBox 9">
            <a:extLst>
              <a:ext uri="{FF2B5EF4-FFF2-40B4-BE49-F238E27FC236}">
                <a16:creationId xmlns:a16="http://schemas.microsoft.com/office/drawing/2014/main" id="{101E13A6-E2D3-62D4-6E1F-75FA8475F117}"/>
              </a:ext>
            </a:extLst>
          </p:cNvPr>
          <p:cNvSpPr txBox="1"/>
          <p:nvPr/>
        </p:nvSpPr>
        <p:spPr>
          <a:xfrm>
            <a:off x="3608892" y="1115295"/>
            <a:ext cx="5564459" cy="461665"/>
          </a:xfrm>
          <a:prstGeom prst="rect">
            <a:avLst/>
          </a:prstGeom>
          <a:noFill/>
        </p:spPr>
        <p:txBody>
          <a:bodyPr wrap="square" rtlCol="0">
            <a:spAutoFit/>
          </a:bodyPr>
          <a:lstStyle/>
          <a:p>
            <a:r>
              <a:rPr lang="en-US" sz="2400" b="1" u="sng" dirty="0">
                <a:latin typeface="Century Gothic" panose="020B0502020202020204" pitchFamily="34" charset="0"/>
              </a:rPr>
              <a:t>Mutual Aid Expense Workbook</a:t>
            </a:r>
          </a:p>
        </p:txBody>
      </p:sp>
      <p:sp>
        <p:nvSpPr>
          <p:cNvPr id="11" name="TextBox 10">
            <a:extLst>
              <a:ext uri="{FF2B5EF4-FFF2-40B4-BE49-F238E27FC236}">
                <a16:creationId xmlns:a16="http://schemas.microsoft.com/office/drawing/2014/main" id="{0E81F7A1-2730-3C76-CDD4-FE1EDD172514}"/>
              </a:ext>
            </a:extLst>
          </p:cNvPr>
          <p:cNvSpPr txBox="1"/>
          <p:nvPr/>
        </p:nvSpPr>
        <p:spPr>
          <a:xfrm>
            <a:off x="1569182" y="1623857"/>
            <a:ext cx="3802644" cy="584775"/>
          </a:xfrm>
          <a:prstGeom prst="rect">
            <a:avLst/>
          </a:prstGeom>
          <a:noFill/>
        </p:spPr>
        <p:txBody>
          <a:bodyPr wrap="none" rtlCol="0">
            <a:spAutoFit/>
          </a:bodyPr>
          <a:lstStyle/>
          <a:p>
            <a:r>
              <a:rPr lang="en-US" sz="1600" b="1" u="sng" dirty="0">
                <a:latin typeface="Century Gothic" panose="020B0502020202020204" pitchFamily="34" charset="0"/>
              </a:rPr>
              <a:t>TAB 13-RA INVOICE</a:t>
            </a:r>
          </a:p>
          <a:p>
            <a:r>
              <a:rPr lang="en-US" sz="1600" b="1" dirty="0">
                <a:latin typeface="Century Gothic" panose="020B0502020202020204" pitchFamily="34" charset="0"/>
              </a:rPr>
              <a:t>This tab will auto fill from the first TAB.</a:t>
            </a:r>
          </a:p>
        </p:txBody>
      </p:sp>
      <p:sp>
        <p:nvSpPr>
          <p:cNvPr id="12" name="TextBox 11">
            <a:extLst>
              <a:ext uri="{FF2B5EF4-FFF2-40B4-BE49-F238E27FC236}">
                <a16:creationId xmlns:a16="http://schemas.microsoft.com/office/drawing/2014/main" id="{0F652064-32D9-64BA-A21B-E4EF503E7EA3}"/>
              </a:ext>
            </a:extLst>
          </p:cNvPr>
          <p:cNvSpPr txBox="1"/>
          <p:nvPr/>
        </p:nvSpPr>
        <p:spPr>
          <a:xfrm>
            <a:off x="1223010" y="2338040"/>
            <a:ext cx="4697730" cy="2923877"/>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Century Gothic" panose="020B0502020202020204" pitchFamily="34" charset="0"/>
              </a:rPr>
              <a:t>This is the invoice amount Requesting Agency will reimburse your agency.</a:t>
            </a:r>
          </a:p>
          <a:p>
            <a:pPr marL="285750" indent="-285750">
              <a:buFont typeface="Arial" panose="020B0604020202020204" pitchFamily="34" charset="0"/>
              <a:buChar char="•"/>
            </a:pPr>
            <a:r>
              <a:rPr lang="en-US" sz="2400" dirty="0">
                <a:latin typeface="Century Gothic" panose="020B0502020202020204" pitchFamily="34" charset="0"/>
              </a:rPr>
              <a:t>Double check this is the department and address you want the invoice check to go to.</a:t>
            </a:r>
          </a:p>
          <a:p>
            <a:endParaRPr lang="en-US" sz="1600" dirty="0">
              <a:latin typeface="Century Gothic" panose="020B0502020202020204" pitchFamily="34" charset="0"/>
            </a:endParaRPr>
          </a:p>
        </p:txBody>
      </p:sp>
      <p:pic>
        <p:nvPicPr>
          <p:cNvPr id="7" name="Picture 6">
            <a:extLst>
              <a:ext uri="{FF2B5EF4-FFF2-40B4-BE49-F238E27FC236}">
                <a16:creationId xmlns:a16="http://schemas.microsoft.com/office/drawing/2014/main" id="{4700749C-B321-8D0B-EB5B-11DD0D375BA1}"/>
              </a:ext>
            </a:extLst>
          </p:cNvPr>
          <p:cNvPicPr>
            <a:picLocks noChangeAspect="1"/>
          </p:cNvPicPr>
          <p:nvPr/>
        </p:nvPicPr>
        <p:blipFill>
          <a:blip r:embed="rId4"/>
          <a:stretch>
            <a:fillRect/>
          </a:stretch>
        </p:blipFill>
        <p:spPr>
          <a:xfrm>
            <a:off x="6096000" y="1879409"/>
            <a:ext cx="5425800" cy="4162425"/>
          </a:xfrm>
          <a:prstGeom prst="rect">
            <a:avLst/>
          </a:prstGeom>
        </p:spPr>
      </p:pic>
    </p:spTree>
    <p:extLst>
      <p:ext uri="{BB962C8B-B14F-4D97-AF65-F5344CB8AC3E}">
        <p14:creationId xmlns:p14="http://schemas.microsoft.com/office/powerpoint/2010/main" val="25050381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bg2">
                <a:tint val="90000"/>
                <a:lumMod val="110000"/>
              </a:schemeClr>
            </a:gs>
            <a:gs pos="100000">
              <a:schemeClr val="bg2">
                <a:shade val="64000"/>
                <a:lumMod val="98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BBCAF-5591-A48E-C2F8-8CE545E2C8D2}"/>
              </a:ext>
            </a:extLst>
          </p:cNvPr>
          <p:cNvSpPr>
            <a:spLocks noGrp="1"/>
          </p:cNvSpPr>
          <p:nvPr>
            <p:ph type="title"/>
          </p:nvPr>
        </p:nvSpPr>
        <p:spPr>
          <a:xfrm>
            <a:off x="2062188" y="187732"/>
            <a:ext cx="8067624" cy="675045"/>
          </a:xfrm>
        </p:spPr>
        <p:txBody>
          <a:bodyPr>
            <a:normAutofit fontScale="90000"/>
          </a:bodyPr>
          <a:lstStyle/>
          <a:p>
            <a:pPr algn="l">
              <a:lnSpc>
                <a:spcPct val="90000"/>
              </a:lnSpc>
            </a:pPr>
            <a:br>
              <a:rPr lang="en-US" b="1" dirty="0">
                <a:solidFill>
                  <a:schemeClr val="accent1"/>
                </a:solidFill>
                <a:effectLst>
                  <a:outerShdw blurRad="38100" dist="38100" dir="2700000" algn="tl">
                    <a:srgbClr val="000000">
                      <a:alpha val="43137"/>
                    </a:srgbClr>
                  </a:outerShdw>
                </a:effectLst>
                <a:latin typeface="Century Gothic" panose="020B0502020202020204" pitchFamily="34" charset="0"/>
              </a:rPr>
            </a:br>
            <a:r>
              <a:rPr lang="en-US" b="1" u="sng" dirty="0">
                <a:solidFill>
                  <a:srgbClr val="003BB0"/>
                </a:solidFill>
                <a:effectLst>
                  <a:outerShdw blurRad="38100" dist="38100" dir="2700000" algn="tl">
                    <a:srgbClr val="000000">
                      <a:alpha val="43137"/>
                    </a:srgbClr>
                  </a:outerShdw>
                </a:effectLst>
                <a:latin typeface="Century Gothic" panose="020B0502020202020204" pitchFamily="34" charset="0"/>
              </a:rPr>
              <a:t>SUPPORTING/BACK UP DOCUMENTS</a:t>
            </a:r>
          </a:p>
        </p:txBody>
      </p:sp>
      <p:sp>
        <p:nvSpPr>
          <p:cNvPr id="3" name="Content Placeholder 2">
            <a:extLst>
              <a:ext uri="{FF2B5EF4-FFF2-40B4-BE49-F238E27FC236}">
                <a16:creationId xmlns:a16="http://schemas.microsoft.com/office/drawing/2014/main" id="{B51C4D4B-D631-4227-91CF-BA51F0563EB4}"/>
              </a:ext>
            </a:extLst>
          </p:cNvPr>
          <p:cNvSpPr>
            <a:spLocks noGrp="1"/>
          </p:cNvSpPr>
          <p:nvPr>
            <p:ph idx="1"/>
          </p:nvPr>
        </p:nvSpPr>
        <p:spPr>
          <a:xfrm>
            <a:off x="1153132" y="1938818"/>
            <a:ext cx="5076218" cy="3354893"/>
          </a:xfrm>
        </p:spPr>
        <p:txBody>
          <a:bodyPr>
            <a:normAutofit fontScale="92500" lnSpcReduction="20000"/>
          </a:bodyPr>
          <a:lstStyle/>
          <a:p>
            <a:pPr marL="608400" indent="-571500">
              <a:lnSpc>
                <a:spcPct val="90000"/>
              </a:lnSpc>
            </a:pPr>
            <a:r>
              <a:rPr lang="en-US" sz="3200" dirty="0">
                <a:latin typeface="Century Gothic" panose="020B0502020202020204" pitchFamily="34" charset="0"/>
              </a:rPr>
              <a:t>Name</a:t>
            </a:r>
          </a:p>
          <a:p>
            <a:pPr marL="608400" indent="-571500">
              <a:lnSpc>
                <a:spcPct val="90000"/>
              </a:lnSpc>
            </a:pPr>
            <a:r>
              <a:rPr lang="en-US" sz="3200" dirty="0">
                <a:latin typeface="Century Gothic" panose="020B0502020202020204" pitchFamily="34" charset="0"/>
              </a:rPr>
              <a:t>Dates</a:t>
            </a:r>
          </a:p>
          <a:p>
            <a:pPr marL="608400" indent="-571500">
              <a:lnSpc>
                <a:spcPct val="90000"/>
              </a:lnSpc>
            </a:pPr>
            <a:r>
              <a:rPr lang="en-US" sz="3200" dirty="0">
                <a:latin typeface="Century Gothic" panose="020B0502020202020204" pitchFamily="34" charset="0"/>
              </a:rPr>
              <a:t>Need timecards for every personnel worked at incident/backfill </a:t>
            </a:r>
          </a:p>
          <a:p>
            <a:pPr marL="608400" indent="-571500">
              <a:lnSpc>
                <a:spcPct val="90000"/>
              </a:lnSpc>
            </a:pPr>
            <a:r>
              <a:rPr lang="en-US" sz="3200" dirty="0">
                <a:latin typeface="Century Gothic" panose="020B0502020202020204" pitchFamily="34" charset="0"/>
              </a:rPr>
              <a:t>Hours worked (Regular/ Overtime)</a:t>
            </a:r>
          </a:p>
        </p:txBody>
      </p:sp>
      <p:pic>
        <p:nvPicPr>
          <p:cNvPr id="6" name="Picture 5" descr="Calendar&#10;&#10;Description automatically generated">
            <a:extLst>
              <a:ext uri="{FF2B5EF4-FFF2-40B4-BE49-F238E27FC236}">
                <a16:creationId xmlns:a16="http://schemas.microsoft.com/office/drawing/2014/main" id="{D06A776C-DDBC-18F6-F8A4-D312FFBFB29C}"/>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629961" y="287500"/>
            <a:ext cx="1145243" cy="1110779"/>
          </a:xfrm>
          <a:prstGeom prst="rect">
            <a:avLst/>
          </a:prstGeom>
        </p:spPr>
      </p:pic>
      <p:sp>
        <p:nvSpPr>
          <p:cNvPr id="4" name="Slide Number Placeholder 3">
            <a:extLst>
              <a:ext uri="{FF2B5EF4-FFF2-40B4-BE49-F238E27FC236}">
                <a16:creationId xmlns:a16="http://schemas.microsoft.com/office/drawing/2014/main" id="{8C0DCD1E-13D7-E75B-548E-7F8BE03A6D82}"/>
              </a:ext>
            </a:extLst>
          </p:cNvPr>
          <p:cNvSpPr>
            <a:spLocks noGrp="1"/>
          </p:cNvSpPr>
          <p:nvPr>
            <p:ph type="sldNum" sz="quarter" idx="12"/>
          </p:nvPr>
        </p:nvSpPr>
        <p:spPr>
          <a:xfrm>
            <a:off x="10926998" y="6041834"/>
            <a:ext cx="551167" cy="365125"/>
          </a:xfrm>
        </p:spPr>
        <p:txBody>
          <a:bodyPr/>
          <a:lstStyle/>
          <a:p>
            <a:fld id="{B696FABE-F77D-4026-8552-5E04496CC876}" type="slidenum">
              <a:rPr lang="en-US" smtClean="0"/>
              <a:t>16</a:t>
            </a:fld>
            <a:endParaRPr lang="en-US" dirty="0"/>
          </a:p>
        </p:txBody>
      </p:sp>
      <p:sp>
        <p:nvSpPr>
          <p:cNvPr id="9" name="Content Placeholder 2">
            <a:extLst>
              <a:ext uri="{FF2B5EF4-FFF2-40B4-BE49-F238E27FC236}">
                <a16:creationId xmlns:a16="http://schemas.microsoft.com/office/drawing/2014/main" id="{986206FD-C240-11D8-01D4-E6DBC072B78C}"/>
              </a:ext>
            </a:extLst>
          </p:cNvPr>
          <p:cNvSpPr txBox="1">
            <a:spLocks/>
          </p:cNvSpPr>
          <p:nvPr/>
        </p:nvSpPr>
        <p:spPr>
          <a:xfrm>
            <a:off x="4280601" y="862777"/>
            <a:ext cx="3198429" cy="893845"/>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36900" indent="0">
              <a:lnSpc>
                <a:spcPct val="90000"/>
              </a:lnSpc>
              <a:buFont typeface="Arial"/>
              <a:buNone/>
            </a:pPr>
            <a:r>
              <a:rPr lang="en-US" sz="3600" b="1" u="sng" dirty="0">
                <a:latin typeface="Century Gothic" panose="020B0502020202020204" pitchFamily="34" charset="0"/>
              </a:rPr>
              <a:t>TIME CARDS</a:t>
            </a:r>
          </a:p>
        </p:txBody>
      </p:sp>
      <p:sp>
        <p:nvSpPr>
          <p:cNvPr id="14" name="TextBox 13">
            <a:extLst>
              <a:ext uri="{FF2B5EF4-FFF2-40B4-BE49-F238E27FC236}">
                <a16:creationId xmlns:a16="http://schemas.microsoft.com/office/drawing/2014/main" id="{0DDE3B46-ECE9-E139-831C-E3E0D6DCCC29}"/>
              </a:ext>
            </a:extLst>
          </p:cNvPr>
          <p:cNvSpPr txBox="1"/>
          <p:nvPr/>
        </p:nvSpPr>
        <p:spPr>
          <a:xfrm>
            <a:off x="10771795" y="3447102"/>
            <a:ext cx="132277" cy="338326"/>
          </a:xfrm>
          <a:prstGeom prst="rect">
            <a:avLst/>
          </a:prstGeom>
          <a:noFill/>
        </p:spPr>
        <p:txBody>
          <a:bodyPr wrap="square" rtlCol="0">
            <a:spAutoFit/>
          </a:bodyPr>
          <a:lstStyle/>
          <a:p>
            <a:endParaRPr lang="en-US" dirty="0"/>
          </a:p>
        </p:txBody>
      </p:sp>
      <p:pic>
        <p:nvPicPr>
          <p:cNvPr id="15" name="Picture 4" descr="Printable Blank PDF Time Card Time Sheets">
            <a:extLst>
              <a:ext uri="{FF2B5EF4-FFF2-40B4-BE49-F238E27FC236}">
                <a16:creationId xmlns:a16="http://schemas.microsoft.com/office/drawing/2014/main" id="{97A445C7-8C93-220F-D33B-4131C8E48D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4604" y="1756622"/>
            <a:ext cx="5300599" cy="42405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79946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bg2">
                <a:tint val="90000"/>
                <a:lumMod val="110000"/>
              </a:schemeClr>
            </a:gs>
            <a:gs pos="100000">
              <a:schemeClr val="bg2">
                <a:shade val="64000"/>
                <a:lumMod val="98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BBCAF-5591-A48E-C2F8-8CE545E2C8D2}"/>
              </a:ext>
            </a:extLst>
          </p:cNvPr>
          <p:cNvSpPr>
            <a:spLocks noGrp="1"/>
          </p:cNvSpPr>
          <p:nvPr>
            <p:ph type="title"/>
          </p:nvPr>
        </p:nvSpPr>
        <p:spPr>
          <a:xfrm>
            <a:off x="2062188" y="187732"/>
            <a:ext cx="8067624" cy="675045"/>
          </a:xfrm>
        </p:spPr>
        <p:txBody>
          <a:bodyPr>
            <a:normAutofit fontScale="90000"/>
          </a:bodyPr>
          <a:lstStyle/>
          <a:p>
            <a:pPr algn="l">
              <a:lnSpc>
                <a:spcPct val="90000"/>
              </a:lnSpc>
            </a:pPr>
            <a:br>
              <a:rPr lang="en-US" b="1" dirty="0">
                <a:solidFill>
                  <a:schemeClr val="accent1"/>
                </a:solidFill>
                <a:effectLst>
                  <a:outerShdw blurRad="38100" dist="38100" dir="2700000" algn="tl">
                    <a:srgbClr val="000000">
                      <a:alpha val="43137"/>
                    </a:srgbClr>
                  </a:outerShdw>
                </a:effectLst>
                <a:latin typeface="Century Gothic" panose="020B0502020202020204" pitchFamily="34" charset="0"/>
              </a:rPr>
            </a:br>
            <a:r>
              <a:rPr lang="en-US" b="1" u="sng" dirty="0">
                <a:solidFill>
                  <a:srgbClr val="003BB0"/>
                </a:solidFill>
                <a:effectLst>
                  <a:outerShdw blurRad="38100" dist="38100" dir="2700000" algn="tl">
                    <a:srgbClr val="000000">
                      <a:alpha val="43137"/>
                    </a:srgbClr>
                  </a:outerShdw>
                </a:effectLst>
                <a:latin typeface="Century Gothic" panose="020B0502020202020204" pitchFamily="34" charset="0"/>
              </a:rPr>
              <a:t>SUPPORTING/BACK UP DOCUMENTS</a:t>
            </a:r>
          </a:p>
        </p:txBody>
      </p:sp>
      <p:sp>
        <p:nvSpPr>
          <p:cNvPr id="3" name="Content Placeholder 2">
            <a:extLst>
              <a:ext uri="{FF2B5EF4-FFF2-40B4-BE49-F238E27FC236}">
                <a16:creationId xmlns:a16="http://schemas.microsoft.com/office/drawing/2014/main" id="{B51C4D4B-D631-4227-91CF-BA51F0563EB4}"/>
              </a:ext>
            </a:extLst>
          </p:cNvPr>
          <p:cNvSpPr>
            <a:spLocks noGrp="1"/>
          </p:cNvSpPr>
          <p:nvPr>
            <p:ph idx="1"/>
          </p:nvPr>
        </p:nvSpPr>
        <p:spPr>
          <a:xfrm>
            <a:off x="1153132" y="1938818"/>
            <a:ext cx="5076218" cy="3354893"/>
          </a:xfrm>
        </p:spPr>
        <p:txBody>
          <a:bodyPr>
            <a:normAutofit fontScale="47500" lnSpcReduction="20000"/>
          </a:bodyPr>
          <a:lstStyle/>
          <a:p>
            <a:pPr marL="608400" indent="-571500">
              <a:lnSpc>
                <a:spcPct val="90000"/>
              </a:lnSpc>
            </a:pPr>
            <a:r>
              <a:rPr lang="en-US" sz="3200" dirty="0">
                <a:latin typeface="Century Gothic" panose="020B0502020202020204" pitchFamily="34" charset="0"/>
              </a:rPr>
              <a:t>Name</a:t>
            </a:r>
          </a:p>
          <a:p>
            <a:pPr marL="608400" indent="-571500">
              <a:lnSpc>
                <a:spcPct val="90000"/>
              </a:lnSpc>
            </a:pPr>
            <a:r>
              <a:rPr lang="en-US" sz="3200" dirty="0">
                <a:latin typeface="Century Gothic" panose="020B0502020202020204" pitchFamily="34" charset="0"/>
              </a:rPr>
              <a:t>Dates</a:t>
            </a:r>
          </a:p>
          <a:p>
            <a:pPr marL="608400" indent="-571500">
              <a:lnSpc>
                <a:spcPct val="90000"/>
              </a:lnSpc>
            </a:pPr>
            <a:r>
              <a:rPr lang="en-US" sz="3200" dirty="0">
                <a:latin typeface="Century Gothic" panose="020B0502020202020204" pitchFamily="34" charset="0"/>
              </a:rPr>
              <a:t>Need pay roll stub for every personnel worked at incident/backfill</a:t>
            </a:r>
          </a:p>
          <a:p>
            <a:pPr marL="608400" indent="-571500">
              <a:lnSpc>
                <a:spcPct val="90000"/>
              </a:lnSpc>
            </a:pPr>
            <a:r>
              <a:rPr lang="en-US" sz="3200" dirty="0">
                <a:latin typeface="Century Gothic" panose="020B0502020202020204" pitchFamily="34" charset="0"/>
              </a:rPr>
              <a:t>Base pay(Regular/ Overtime)</a:t>
            </a:r>
          </a:p>
          <a:p>
            <a:pPr marL="608400" indent="-571500">
              <a:lnSpc>
                <a:spcPct val="90000"/>
              </a:lnSpc>
            </a:pPr>
            <a:r>
              <a:rPr lang="en-US" sz="3200" dirty="0">
                <a:latin typeface="Century Gothic" panose="020B0502020202020204" pitchFamily="34" charset="0"/>
              </a:rPr>
              <a:t>Please note any incentives/special pays/benefits included into pay rates (Must be in department’s Pay Policy MOU)</a:t>
            </a:r>
          </a:p>
          <a:p>
            <a:pPr marL="608400" indent="-571500">
              <a:lnSpc>
                <a:spcPct val="90000"/>
              </a:lnSpc>
            </a:pPr>
            <a:r>
              <a:rPr lang="en-US" sz="3200" dirty="0">
                <a:latin typeface="Century Gothic" panose="020B0502020202020204" pitchFamily="34" charset="0"/>
              </a:rPr>
              <a:t>No Worker’s Comp is included in OT pay</a:t>
            </a:r>
          </a:p>
          <a:p>
            <a:pPr marL="608400" indent="-571500">
              <a:lnSpc>
                <a:spcPct val="90000"/>
              </a:lnSpc>
            </a:pPr>
            <a:r>
              <a:rPr lang="en-US" sz="3200" dirty="0">
                <a:latin typeface="Century Gothic" panose="020B0502020202020204" pitchFamily="34" charset="0"/>
              </a:rPr>
              <a:t>Can provide excel spreadsheet of pay roll breakdown</a:t>
            </a:r>
          </a:p>
          <a:p>
            <a:pPr marL="36900" indent="0">
              <a:lnSpc>
                <a:spcPct val="90000"/>
              </a:lnSpc>
              <a:buNone/>
            </a:pPr>
            <a:endParaRPr lang="en-US" sz="3200" dirty="0">
              <a:latin typeface="Century Gothic" panose="020B0502020202020204" pitchFamily="34" charset="0"/>
            </a:endParaRPr>
          </a:p>
        </p:txBody>
      </p:sp>
      <p:pic>
        <p:nvPicPr>
          <p:cNvPr id="6" name="Picture 5" descr="Calendar&#10;&#10;Description automatically generated">
            <a:extLst>
              <a:ext uri="{FF2B5EF4-FFF2-40B4-BE49-F238E27FC236}">
                <a16:creationId xmlns:a16="http://schemas.microsoft.com/office/drawing/2014/main" id="{D06A776C-DDBC-18F6-F8A4-D312FFBFB29C}"/>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629961" y="287500"/>
            <a:ext cx="1145243" cy="1110779"/>
          </a:xfrm>
          <a:prstGeom prst="rect">
            <a:avLst/>
          </a:prstGeom>
        </p:spPr>
      </p:pic>
      <p:sp>
        <p:nvSpPr>
          <p:cNvPr id="4" name="Slide Number Placeholder 3">
            <a:extLst>
              <a:ext uri="{FF2B5EF4-FFF2-40B4-BE49-F238E27FC236}">
                <a16:creationId xmlns:a16="http://schemas.microsoft.com/office/drawing/2014/main" id="{8C0DCD1E-13D7-E75B-548E-7F8BE03A6D82}"/>
              </a:ext>
            </a:extLst>
          </p:cNvPr>
          <p:cNvSpPr>
            <a:spLocks noGrp="1"/>
          </p:cNvSpPr>
          <p:nvPr>
            <p:ph type="sldNum" sz="quarter" idx="12"/>
          </p:nvPr>
        </p:nvSpPr>
        <p:spPr>
          <a:xfrm>
            <a:off x="10926998" y="6041834"/>
            <a:ext cx="551167" cy="365125"/>
          </a:xfrm>
        </p:spPr>
        <p:txBody>
          <a:bodyPr/>
          <a:lstStyle/>
          <a:p>
            <a:fld id="{B696FABE-F77D-4026-8552-5E04496CC876}" type="slidenum">
              <a:rPr lang="en-US" smtClean="0"/>
              <a:t>17</a:t>
            </a:fld>
            <a:endParaRPr lang="en-US" dirty="0"/>
          </a:p>
        </p:txBody>
      </p:sp>
      <p:sp>
        <p:nvSpPr>
          <p:cNvPr id="9" name="Content Placeholder 2">
            <a:extLst>
              <a:ext uri="{FF2B5EF4-FFF2-40B4-BE49-F238E27FC236}">
                <a16:creationId xmlns:a16="http://schemas.microsoft.com/office/drawing/2014/main" id="{986206FD-C240-11D8-01D4-E6DBC072B78C}"/>
              </a:ext>
            </a:extLst>
          </p:cNvPr>
          <p:cNvSpPr txBox="1">
            <a:spLocks/>
          </p:cNvSpPr>
          <p:nvPr/>
        </p:nvSpPr>
        <p:spPr>
          <a:xfrm>
            <a:off x="4280601" y="862777"/>
            <a:ext cx="4234749" cy="893845"/>
          </a:xfrm>
          <a:prstGeom prst="rect">
            <a:avLst/>
          </a:prstGeom>
        </p:spPr>
        <p:txBody>
          <a:bodyPr vert="horz" lIns="91440" tIns="45720" rIns="91440" bIns="45720" rtlCol="0" anchor="ctr">
            <a:normAutofit fontScale="92500"/>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36900" indent="0">
              <a:lnSpc>
                <a:spcPct val="90000"/>
              </a:lnSpc>
              <a:buFont typeface="Arial"/>
              <a:buNone/>
            </a:pPr>
            <a:r>
              <a:rPr lang="en-US" sz="3600" b="1" u="sng" dirty="0">
                <a:latin typeface="Century Gothic" panose="020B0502020202020204" pitchFamily="34" charset="0"/>
              </a:rPr>
              <a:t>Pay Roll Document</a:t>
            </a:r>
          </a:p>
        </p:txBody>
      </p:sp>
      <p:sp>
        <p:nvSpPr>
          <p:cNvPr id="14" name="TextBox 13">
            <a:extLst>
              <a:ext uri="{FF2B5EF4-FFF2-40B4-BE49-F238E27FC236}">
                <a16:creationId xmlns:a16="http://schemas.microsoft.com/office/drawing/2014/main" id="{0DDE3B46-ECE9-E139-831C-E3E0D6DCCC29}"/>
              </a:ext>
            </a:extLst>
          </p:cNvPr>
          <p:cNvSpPr txBox="1"/>
          <p:nvPr/>
        </p:nvSpPr>
        <p:spPr>
          <a:xfrm>
            <a:off x="10771795" y="3447102"/>
            <a:ext cx="132277" cy="338326"/>
          </a:xfrm>
          <a:prstGeom prst="rect">
            <a:avLst/>
          </a:prstGeom>
          <a:noFill/>
        </p:spPr>
        <p:txBody>
          <a:bodyPr wrap="square" rtlCol="0">
            <a:spAutoFit/>
          </a:bodyPr>
          <a:lstStyle/>
          <a:p>
            <a:endParaRPr lang="en-US" dirty="0"/>
          </a:p>
        </p:txBody>
      </p:sp>
      <p:pic>
        <p:nvPicPr>
          <p:cNvPr id="7" name="Picture 6">
            <a:extLst>
              <a:ext uri="{FF2B5EF4-FFF2-40B4-BE49-F238E27FC236}">
                <a16:creationId xmlns:a16="http://schemas.microsoft.com/office/drawing/2014/main" id="{9FB7508A-DC64-5606-2289-D7EC7D4D0AE6}"/>
              </a:ext>
            </a:extLst>
          </p:cNvPr>
          <p:cNvPicPr>
            <a:picLocks noChangeAspect="1"/>
          </p:cNvPicPr>
          <p:nvPr/>
        </p:nvPicPr>
        <p:blipFill>
          <a:blip r:embed="rId4"/>
          <a:stretch>
            <a:fillRect/>
          </a:stretch>
        </p:blipFill>
        <p:spPr>
          <a:xfrm>
            <a:off x="8447764" y="1398279"/>
            <a:ext cx="3030402" cy="3733492"/>
          </a:xfrm>
          <a:prstGeom prst="rect">
            <a:avLst/>
          </a:prstGeom>
        </p:spPr>
      </p:pic>
      <p:pic>
        <p:nvPicPr>
          <p:cNvPr id="10" name="Picture 9">
            <a:extLst>
              <a:ext uri="{FF2B5EF4-FFF2-40B4-BE49-F238E27FC236}">
                <a16:creationId xmlns:a16="http://schemas.microsoft.com/office/drawing/2014/main" id="{D98521A4-3BED-579E-1EBA-CC01757F8EBE}"/>
              </a:ext>
            </a:extLst>
          </p:cNvPr>
          <p:cNvPicPr>
            <a:picLocks noChangeAspect="1"/>
          </p:cNvPicPr>
          <p:nvPr/>
        </p:nvPicPr>
        <p:blipFill>
          <a:blip r:embed="rId5"/>
          <a:stretch>
            <a:fillRect/>
          </a:stretch>
        </p:blipFill>
        <p:spPr>
          <a:xfrm>
            <a:off x="1437970" y="5211023"/>
            <a:ext cx="9764611" cy="830811"/>
          </a:xfrm>
          <a:prstGeom prst="rect">
            <a:avLst/>
          </a:prstGeom>
        </p:spPr>
      </p:pic>
    </p:spTree>
    <p:extLst>
      <p:ext uri="{BB962C8B-B14F-4D97-AF65-F5344CB8AC3E}">
        <p14:creationId xmlns:p14="http://schemas.microsoft.com/office/powerpoint/2010/main" val="4548362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bg2">
                <a:tint val="90000"/>
                <a:lumMod val="110000"/>
              </a:schemeClr>
            </a:gs>
            <a:gs pos="100000">
              <a:schemeClr val="bg2">
                <a:shade val="64000"/>
                <a:lumMod val="98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BBCAF-5591-A48E-C2F8-8CE545E2C8D2}"/>
              </a:ext>
            </a:extLst>
          </p:cNvPr>
          <p:cNvSpPr>
            <a:spLocks noGrp="1"/>
          </p:cNvSpPr>
          <p:nvPr>
            <p:ph type="title"/>
          </p:nvPr>
        </p:nvSpPr>
        <p:spPr>
          <a:xfrm>
            <a:off x="2062188" y="187732"/>
            <a:ext cx="8067624" cy="675045"/>
          </a:xfrm>
        </p:spPr>
        <p:txBody>
          <a:bodyPr>
            <a:normAutofit fontScale="90000"/>
          </a:bodyPr>
          <a:lstStyle/>
          <a:p>
            <a:pPr algn="l">
              <a:lnSpc>
                <a:spcPct val="90000"/>
              </a:lnSpc>
            </a:pPr>
            <a:br>
              <a:rPr lang="en-US" b="1" dirty="0">
                <a:solidFill>
                  <a:schemeClr val="accent1"/>
                </a:solidFill>
                <a:effectLst>
                  <a:outerShdw blurRad="38100" dist="38100" dir="2700000" algn="tl">
                    <a:srgbClr val="000000">
                      <a:alpha val="43137"/>
                    </a:srgbClr>
                  </a:outerShdw>
                </a:effectLst>
                <a:latin typeface="Century Gothic" panose="020B0502020202020204" pitchFamily="34" charset="0"/>
              </a:rPr>
            </a:br>
            <a:r>
              <a:rPr lang="en-US" b="1" u="sng" dirty="0">
                <a:solidFill>
                  <a:srgbClr val="003BB0"/>
                </a:solidFill>
                <a:effectLst>
                  <a:outerShdw blurRad="38100" dist="38100" dir="2700000" algn="tl">
                    <a:srgbClr val="000000">
                      <a:alpha val="43137"/>
                    </a:srgbClr>
                  </a:outerShdw>
                </a:effectLst>
                <a:latin typeface="Century Gothic" panose="020B0502020202020204" pitchFamily="34" charset="0"/>
              </a:rPr>
              <a:t>SUPPORTING/BACK UP DOCUMENTS</a:t>
            </a:r>
          </a:p>
        </p:txBody>
      </p:sp>
      <p:sp>
        <p:nvSpPr>
          <p:cNvPr id="3" name="Content Placeholder 2">
            <a:extLst>
              <a:ext uri="{FF2B5EF4-FFF2-40B4-BE49-F238E27FC236}">
                <a16:creationId xmlns:a16="http://schemas.microsoft.com/office/drawing/2014/main" id="{B51C4D4B-D631-4227-91CF-BA51F0563EB4}"/>
              </a:ext>
            </a:extLst>
          </p:cNvPr>
          <p:cNvSpPr>
            <a:spLocks noGrp="1"/>
          </p:cNvSpPr>
          <p:nvPr>
            <p:ph idx="1"/>
          </p:nvPr>
        </p:nvSpPr>
        <p:spPr>
          <a:xfrm>
            <a:off x="1327851" y="2185527"/>
            <a:ext cx="7278939" cy="3809696"/>
          </a:xfrm>
        </p:spPr>
        <p:txBody>
          <a:bodyPr>
            <a:normAutofit lnSpcReduction="10000"/>
          </a:bodyPr>
          <a:lstStyle/>
          <a:p>
            <a:pPr marL="608400" indent="-571500">
              <a:lnSpc>
                <a:spcPct val="90000"/>
              </a:lnSpc>
            </a:pPr>
            <a:r>
              <a:rPr lang="en-US" sz="3200" dirty="0">
                <a:latin typeface="Century Gothic" panose="020B0502020202020204" pitchFamily="34" charset="0"/>
              </a:rPr>
              <a:t>Name</a:t>
            </a:r>
          </a:p>
          <a:p>
            <a:pPr marL="608400" indent="-571500">
              <a:lnSpc>
                <a:spcPct val="90000"/>
              </a:lnSpc>
            </a:pPr>
            <a:r>
              <a:rPr lang="en-US" sz="3200" dirty="0">
                <a:latin typeface="Century Gothic" panose="020B0502020202020204" pitchFamily="34" charset="0"/>
              </a:rPr>
              <a:t>Dates</a:t>
            </a:r>
          </a:p>
          <a:p>
            <a:pPr marL="608400" indent="-571500">
              <a:lnSpc>
                <a:spcPct val="90000"/>
              </a:lnSpc>
            </a:pPr>
            <a:r>
              <a:rPr lang="en-US" sz="3200" dirty="0">
                <a:latin typeface="Century Gothic" panose="020B0502020202020204" pitchFamily="34" charset="0"/>
              </a:rPr>
              <a:t>Hours worked (Please include travel time)</a:t>
            </a:r>
          </a:p>
          <a:p>
            <a:pPr marL="608400" indent="-571500">
              <a:lnSpc>
                <a:spcPct val="90000"/>
              </a:lnSpc>
            </a:pPr>
            <a:r>
              <a:rPr lang="en-US" sz="3200" dirty="0">
                <a:latin typeface="Century Gothic" panose="020B0502020202020204" pitchFamily="34" charset="0"/>
              </a:rPr>
              <a:t>Vehicle information/mileage</a:t>
            </a:r>
          </a:p>
          <a:p>
            <a:pPr marL="608400" indent="-571500">
              <a:lnSpc>
                <a:spcPct val="90000"/>
              </a:lnSpc>
            </a:pPr>
            <a:r>
              <a:rPr lang="en-US" sz="3200" dirty="0">
                <a:latin typeface="Century Gothic" panose="020B0502020202020204" pitchFamily="34" charset="0"/>
              </a:rPr>
              <a:t>Activity (Patrolling/evacuations/etc..)</a:t>
            </a:r>
          </a:p>
        </p:txBody>
      </p:sp>
      <p:pic>
        <p:nvPicPr>
          <p:cNvPr id="6" name="Picture 5" descr="Calendar&#10;&#10;Description automatically generated">
            <a:extLst>
              <a:ext uri="{FF2B5EF4-FFF2-40B4-BE49-F238E27FC236}">
                <a16:creationId xmlns:a16="http://schemas.microsoft.com/office/drawing/2014/main" id="{D06A776C-DDBC-18F6-F8A4-D312FFBFB29C}"/>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629961" y="287500"/>
            <a:ext cx="1145243" cy="1110779"/>
          </a:xfrm>
          <a:prstGeom prst="rect">
            <a:avLst/>
          </a:prstGeom>
        </p:spPr>
      </p:pic>
      <p:pic>
        <p:nvPicPr>
          <p:cNvPr id="22" name="Picture 21">
            <a:extLst>
              <a:ext uri="{FF2B5EF4-FFF2-40B4-BE49-F238E27FC236}">
                <a16:creationId xmlns:a16="http://schemas.microsoft.com/office/drawing/2014/main" id="{47E67016-0C9A-0937-94BF-DC4320E932F9}"/>
              </a:ext>
            </a:extLst>
          </p:cNvPr>
          <p:cNvPicPr>
            <a:picLocks noChangeAspect="1"/>
          </p:cNvPicPr>
          <p:nvPr/>
        </p:nvPicPr>
        <p:blipFill>
          <a:blip r:embed="rId4"/>
          <a:stretch>
            <a:fillRect/>
          </a:stretch>
        </p:blipFill>
        <p:spPr>
          <a:xfrm>
            <a:off x="8397111" y="1529194"/>
            <a:ext cx="3465402" cy="4512640"/>
          </a:xfrm>
          <a:prstGeom prst="rect">
            <a:avLst/>
          </a:prstGeom>
        </p:spPr>
      </p:pic>
      <p:sp>
        <p:nvSpPr>
          <p:cNvPr id="5" name="Explosion: 8 Points 4">
            <a:extLst>
              <a:ext uri="{FF2B5EF4-FFF2-40B4-BE49-F238E27FC236}">
                <a16:creationId xmlns:a16="http://schemas.microsoft.com/office/drawing/2014/main" id="{84EFBEC6-7246-245B-6CEF-86A5384ABA26}"/>
              </a:ext>
            </a:extLst>
          </p:cNvPr>
          <p:cNvSpPr/>
          <p:nvPr/>
        </p:nvSpPr>
        <p:spPr>
          <a:xfrm>
            <a:off x="8472177" y="3206183"/>
            <a:ext cx="2391972" cy="1871804"/>
          </a:xfrm>
          <a:prstGeom prst="irregularSeal1">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Don’t forget me!</a:t>
            </a:r>
          </a:p>
        </p:txBody>
      </p:sp>
      <p:sp>
        <p:nvSpPr>
          <p:cNvPr id="4" name="Slide Number Placeholder 3">
            <a:extLst>
              <a:ext uri="{FF2B5EF4-FFF2-40B4-BE49-F238E27FC236}">
                <a16:creationId xmlns:a16="http://schemas.microsoft.com/office/drawing/2014/main" id="{8C0DCD1E-13D7-E75B-548E-7F8BE03A6D82}"/>
              </a:ext>
            </a:extLst>
          </p:cNvPr>
          <p:cNvSpPr>
            <a:spLocks noGrp="1"/>
          </p:cNvSpPr>
          <p:nvPr>
            <p:ph type="sldNum" sz="quarter" idx="12"/>
          </p:nvPr>
        </p:nvSpPr>
        <p:spPr>
          <a:xfrm>
            <a:off x="10926998" y="6041834"/>
            <a:ext cx="551167" cy="365125"/>
          </a:xfrm>
        </p:spPr>
        <p:txBody>
          <a:bodyPr/>
          <a:lstStyle/>
          <a:p>
            <a:fld id="{B696FABE-F77D-4026-8552-5E04496CC876}" type="slidenum">
              <a:rPr lang="en-US" smtClean="0"/>
              <a:t>18</a:t>
            </a:fld>
            <a:endParaRPr lang="en-US" dirty="0"/>
          </a:p>
        </p:txBody>
      </p:sp>
      <p:sp>
        <p:nvSpPr>
          <p:cNvPr id="8" name="Content Placeholder 2">
            <a:extLst>
              <a:ext uri="{FF2B5EF4-FFF2-40B4-BE49-F238E27FC236}">
                <a16:creationId xmlns:a16="http://schemas.microsoft.com/office/drawing/2014/main" id="{EBF3DF84-45CC-9997-D2F6-12DF7B6A205E}"/>
              </a:ext>
            </a:extLst>
          </p:cNvPr>
          <p:cNvSpPr txBox="1">
            <a:spLocks/>
          </p:cNvSpPr>
          <p:nvPr/>
        </p:nvSpPr>
        <p:spPr>
          <a:xfrm>
            <a:off x="3281397" y="1513882"/>
            <a:ext cx="4900514" cy="893845"/>
          </a:xfrm>
          <a:prstGeom prst="rect">
            <a:avLst/>
          </a:prstGeom>
        </p:spPr>
        <p:txBody>
          <a:bodyPr vert="horz" lIns="91440" tIns="45720" rIns="91440" bIns="45720" rtlCol="0" anchor="ctr">
            <a:normAutofit fontScale="92500"/>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36900" indent="0">
              <a:lnSpc>
                <a:spcPct val="90000"/>
              </a:lnSpc>
              <a:buFont typeface="Arial"/>
              <a:buNone/>
            </a:pPr>
            <a:r>
              <a:rPr lang="en-US" sz="3600" b="1" u="sng" dirty="0">
                <a:latin typeface="Century Gothic" panose="020B0502020202020204" pitchFamily="34" charset="0"/>
              </a:rPr>
              <a:t>Please fill out properly!</a:t>
            </a:r>
          </a:p>
        </p:txBody>
      </p:sp>
      <p:sp>
        <p:nvSpPr>
          <p:cNvPr id="9" name="Content Placeholder 2">
            <a:extLst>
              <a:ext uri="{FF2B5EF4-FFF2-40B4-BE49-F238E27FC236}">
                <a16:creationId xmlns:a16="http://schemas.microsoft.com/office/drawing/2014/main" id="{986206FD-C240-11D8-01D4-E6DBC072B78C}"/>
              </a:ext>
            </a:extLst>
          </p:cNvPr>
          <p:cNvSpPr txBox="1">
            <a:spLocks/>
          </p:cNvSpPr>
          <p:nvPr/>
        </p:nvSpPr>
        <p:spPr>
          <a:xfrm>
            <a:off x="4280601" y="862777"/>
            <a:ext cx="3198429" cy="893845"/>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36900" indent="0">
              <a:lnSpc>
                <a:spcPct val="90000"/>
              </a:lnSpc>
              <a:buFont typeface="Arial"/>
              <a:buNone/>
            </a:pPr>
            <a:r>
              <a:rPr lang="en-US" sz="3600" b="1" u="sng" dirty="0">
                <a:latin typeface="Century Gothic" panose="020B0502020202020204" pitchFamily="34" charset="0"/>
              </a:rPr>
              <a:t>ICS 214 Form</a:t>
            </a:r>
          </a:p>
        </p:txBody>
      </p:sp>
    </p:spTree>
    <p:extLst>
      <p:ext uri="{BB962C8B-B14F-4D97-AF65-F5344CB8AC3E}">
        <p14:creationId xmlns:p14="http://schemas.microsoft.com/office/powerpoint/2010/main" val="31777284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BBCAF-5591-A48E-C2F8-8CE545E2C8D2}"/>
              </a:ext>
            </a:extLst>
          </p:cNvPr>
          <p:cNvSpPr>
            <a:spLocks noGrp="1"/>
          </p:cNvSpPr>
          <p:nvPr>
            <p:ph type="title"/>
          </p:nvPr>
        </p:nvSpPr>
        <p:spPr>
          <a:xfrm>
            <a:off x="1812897" y="406769"/>
            <a:ext cx="8587409" cy="675045"/>
          </a:xfrm>
        </p:spPr>
        <p:txBody>
          <a:bodyPr>
            <a:normAutofit fontScale="90000"/>
          </a:bodyPr>
          <a:lstStyle/>
          <a:p>
            <a:pPr>
              <a:lnSpc>
                <a:spcPct val="90000"/>
              </a:lnSpc>
            </a:pPr>
            <a:br>
              <a:rPr lang="en-US" b="1" dirty="0">
                <a:solidFill>
                  <a:schemeClr val="accent1"/>
                </a:solidFill>
                <a:effectLst>
                  <a:outerShdw blurRad="38100" dist="38100" dir="2700000" algn="tl">
                    <a:srgbClr val="000000">
                      <a:alpha val="43137"/>
                    </a:srgbClr>
                  </a:outerShdw>
                </a:effectLst>
                <a:latin typeface="Century Gothic" panose="020B0502020202020204" pitchFamily="34" charset="0"/>
              </a:rPr>
            </a:br>
            <a:r>
              <a:rPr lang="en-US" sz="4000" b="1" u="sng" dirty="0">
                <a:solidFill>
                  <a:schemeClr val="accent1"/>
                </a:solidFill>
                <a:effectLst>
                  <a:outerShdw blurRad="38100" dist="38100" dir="2700000" algn="tl">
                    <a:srgbClr val="000000">
                      <a:alpha val="43137"/>
                    </a:srgbClr>
                  </a:outerShdw>
                </a:effectLst>
                <a:latin typeface="Century Gothic" panose="020B0502020202020204" pitchFamily="34" charset="0"/>
              </a:rPr>
              <a:t>SUBMITTING DOCUMENTATION THROUGH THE ONLINE PORTAL</a:t>
            </a:r>
            <a:endParaRPr lang="en-US" b="1" u="sng" dirty="0">
              <a:solidFill>
                <a:schemeClr val="accent1"/>
              </a:solidFill>
              <a:effectLst>
                <a:outerShdw blurRad="38100" dist="38100" dir="2700000" algn="tl">
                  <a:srgbClr val="000000">
                    <a:alpha val="43137"/>
                  </a:srgbClr>
                </a:outerShdw>
              </a:effectLst>
              <a:latin typeface="Century Gothic" panose="020B0502020202020204" pitchFamily="34" charset="0"/>
            </a:endParaRPr>
          </a:p>
        </p:txBody>
      </p:sp>
      <p:sp>
        <p:nvSpPr>
          <p:cNvPr id="3" name="Content Placeholder 2">
            <a:extLst>
              <a:ext uri="{FF2B5EF4-FFF2-40B4-BE49-F238E27FC236}">
                <a16:creationId xmlns:a16="http://schemas.microsoft.com/office/drawing/2014/main" id="{B51C4D4B-D631-4227-91CF-BA51F0563EB4}"/>
              </a:ext>
            </a:extLst>
          </p:cNvPr>
          <p:cNvSpPr>
            <a:spLocks noGrp="1"/>
          </p:cNvSpPr>
          <p:nvPr>
            <p:ph idx="1"/>
          </p:nvPr>
        </p:nvSpPr>
        <p:spPr>
          <a:xfrm>
            <a:off x="1558692" y="1398279"/>
            <a:ext cx="5970961" cy="3679516"/>
          </a:xfrm>
        </p:spPr>
        <p:txBody>
          <a:bodyPr>
            <a:normAutofit/>
          </a:bodyPr>
          <a:lstStyle/>
          <a:p>
            <a:pPr marL="285750" indent="-285750">
              <a:buClr>
                <a:srgbClr val="0070C0"/>
              </a:buClr>
              <a:buFont typeface="Arial" panose="020B0604020202020204" pitchFamily="34" charset="0"/>
              <a:buChar char="•"/>
            </a:pPr>
            <a:r>
              <a:rPr lang="en-US" sz="1800" b="1" dirty="0">
                <a:latin typeface="Century Gothic" panose="020B0502020202020204" pitchFamily="34" charset="0"/>
              </a:rPr>
              <a:t>Providing Agencies can register on the Cal OES Online Portal and submit final reimbursement documents and invoices online.</a:t>
            </a:r>
          </a:p>
          <a:p>
            <a:pPr lvl="1">
              <a:buClr>
                <a:srgbClr val="0070C0"/>
              </a:buClr>
              <a:buFont typeface="Arial" panose="020B0604020202020204" pitchFamily="34" charset="0"/>
              <a:buChar char="•"/>
            </a:pPr>
            <a:r>
              <a:rPr lang="en-US" sz="1050" b="1" dirty="0">
                <a:latin typeface="Century Gothic" panose="020B0502020202020204" pitchFamily="34" charset="0"/>
                <a:hlinkClick r:id="rId3"/>
              </a:rPr>
              <a:t>https://www.caloes.ca.gov/office-of-the-director/operations/response-operations/law-enforcement/law-enforcement-mutual-aid-fund/</a:t>
            </a:r>
            <a:endParaRPr lang="en-US" sz="1050" b="1" dirty="0">
              <a:latin typeface="Century Gothic" panose="020B0502020202020204" pitchFamily="34" charset="0"/>
            </a:endParaRPr>
          </a:p>
          <a:p>
            <a:pPr marL="285750" indent="-285750">
              <a:buClr>
                <a:srgbClr val="0070C0"/>
              </a:buClr>
              <a:buFont typeface="Arial" panose="020B0604020202020204" pitchFamily="34" charset="0"/>
              <a:buChar char="•"/>
            </a:pPr>
            <a:r>
              <a:rPr lang="en-US" sz="1800" b="1" dirty="0">
                <a:latin typeface="Century Gothic" panose="020B0502020202020204" pitchFamily="34" charset="0"/>
              </a:rPr>
              <a:t>Agencies will have access to all their invoices and be able to track payment status.</a:t>
            </a:r>
          </a:p>
          <a:p>
            <a:pPr marL="36900" indent="0">
              <a:lnSpc>
                <a:spcPct val="90000"/>
              </a:lnSpc>
              <a:buNone/>
            </a:pPr>
            <a:endParaRPr lang="en-US" sz="2000" dirty="0"/>
          </a:p>
        </p:txBody>
      </p:sp>
      <p:pic>
        <p:nvPicPr>
          <p:cNvPr id="6" name="Picture 5" descr="Calendar&#10;&#10;Description automatically generated">
            <a:extLst>
              <a:ext uri="{FF2B5EF4-FFF2-40B4-BE49-F238E27FC236}">
                <a16:creationId xmlns:a16="http://schemas.microsoft.com/office/drawing/2014/main" id="{D06A776C-DDBC-18F6-F8A4-D312FFBFB29C}"/>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629961" y="287500"/>
            <a:ext cx="1145243" cy="1110779"/>
          </a:xfrm>
          <a:prstGeom prst="rect">
            <a:avLst/>
          </a:prstGeom>
        </p:spPr>
      </p:pic>
      <p:pic>
        <p:nvPicPr>
          <p:cNvPr id="9" name="Picture 8">
            <a:extLst>
              <a:ext uri="{FF2B5EF4-FFF2-40B4-BE49-F238E27FC236}">
                <a16:creationId xmlns:a16="http://schemas.microsoft.com/office/drawing/2014/main" id="{EDAE4361-FAD1-BA49-F3C8-B351DEC8EB85}"/>
              </a:ext>
            </a:extLst>
          </p:cNvPr>
          <p:cNvPicPr>
            <a:picLocks noChangeAspect="1"/>
          </p:cNvPicPr>
          <p:nvPr/>
        </p:nvPicPr>
        <p:blipFill>
          <a:blip r:embed="rId5"/>
          <a:stretch>
            <a:fillRect/>
          </a:stretch>
        </p:blipFill>
        <p:spPr>
          <a:xfrm>
            <a:off x="8112147" y="1943032"/>
            <a:ext cx="1584131" cy="1617311"/>
          </a:xfrm>
          <a:prstGeom prst="rect">
            <a:avLst/>
          </a:prstGeom>
        </p:spPr>
      </p:pic>
      <p:pic>
        <p:nvPicPr>
          <p:cNvPr id="11" name="Picture 10">
            <a:extLst>
              <a:ext uri="{FF2B5EF4-FFF2-40B4-BE49-F238E27FC236}">
                <a16:creationId xmlns:a16="http://schemas.microsoft.com/office/drawing/2014/main" id="{5E2305C9-EAC9-E67C-A444-D159CB1C3242}"/>
              </a:ext>
            </a:extLst>
          </p:cNvPr>
          <p:cNvPicPr>
            <a:picLocks noChangeAspect="1"/>
          </p:cNvPicPr>
          <p:nvPr/>
        </p:nvPicPr>
        <p:blipFill>
          <a:blip r:embed="rId6"/>
          <a:stretch>
            <a:fillRect/>
          </a:stretch>
        </p:blipFill>
        <p:spPr>
          <a:xfrm>
            <a:off x="7591001" y="3739841"/>
            <a:ext cx="2626425" cy="2036111"/>
          </a:xfrm>
          <a:prstGeom prst="rect">
            <a:avLst/>
          </a:prstGeom>
        </p:spPr>
      </p:pic>
      <p:pic>
        <p:nvPicPr>
          <p:cNvPr id="13" name="Picture 12">
            <a:extLst>
              <a:ext uri="{FF2B5EF4-FFF2-40B4-BE49-F238E27FC236}">
                <a16:creationId xmlns:a16="http://schemas.microsoft.com/office/drawing/2014/main" id="{D51625B9-D6A1-23D9-7C75-01AC29E0D2F8}"/>
              </a:ext>
            </a:extLst>
          </p:cNvPr>
          <p:cNvPicPr>
            <a:picLocks noChangeAspect="1"/>
          </p:cNvPicPr>
          <p:nvPr/>
        </p:nvPicPr>
        <p:blipFill>
          <a:blip r:embed="rId7"/>
          <a:stretch>
            <a:fillRect/>
          </a:stretch>
        </p:blipFill>
        <p:spPr>
          <a:xfrm>
            <a:off x="2459604" y="4272135"/>
            <a:ext cx="4744278" cy="2009278"/>
          </a:xfrm>
          <a:prstGeom prst="rect">
            <a:avLst/>
          </a:prstGeom>
        </p:spPr>
      </p:pic>
      <p:sp>
        <p:nvSpPr>
          <p:cNvPr id="4" name="Slide Number Placeholder 3">
            <a:extLst>
              <a:ext uri="{FF2B5EF4-FFF2-40B4-BE49-F238E27FC236}">
                <a16:creationId xmlns:a16="http://schemas.microsoft.com/office/drawing/2014/main" id="{75D2D60F-9345-BB86-B519-786E3CCFC92F}"/>
              </a:ext>
            </a:extLst>
          </p:cNvPr>
          <p:cNvSpPr>
            <a:spLocks noGrp="1"/>
          </p:cNvSpPr>
          <p:nvPr>
            <p:ph type="sldNum" sz="quarter" idx="12"/>
          </p:nvPr>
        </p:nvSpPr>
        <p:spPr>
          <a:xfrm>
            <a:off x="10926998" y="6098850"/>
            <a:ext cx="551167" cy="365125"/>
          </a:xfrm>
        </p:spPr>
        <p:txBody>
          <a:bodyPr/>
          <a:lstStyle/>
          <a:p>
            <a:fld id="{B696FABE-F77D-4026-8552-5E04496CC876}" type="slidenum">
              <a:rPr lang="en-US" smtClean="0"/>
              <a:t>19</a:t>
            </a:fld>
            <a:endParaRPr lang="en-US" dirty="0"/>
          </a:p>
        </p:txBody>
      </p:sp>
    </p:spTree>
    <p:extLst>
      <p:ext uri="{BB962C8B-B14F-4D97-AF65-F5344CB8AC3E}">
        <p14:creationId xmlns:p14="http://schemas.microsoft.com/office/powerpoint/2010/main" val="333399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2C9AE-4C3E-10D0-80D1-A4A83FD3B74E}"/>
              </a:ext>
            </a:extLst>
          </p:cNvPr>
          <p:cNvSpPr>
            <a:spLocks noGrp="1"/>
          </p:cNvSpPr>
          <p:nvPr>
            <p:ph type="title"/>
          </p:nvPr>
        </p:nvSpPr>
        <p:spPr>
          <a:xfrm>
            <a:off x="2516909" y="287500"/>
            <a:ext cx="7158182" cy="1423429"/>
          </a:xfrm>
        </p:spPr>
        <p:txBody>
          <a:bodyPr>
            <a:normAutofit/>
          </a:bodyPr>
          <a:lstStyle/>
          <a:p>
            <a:r>
              <a:rPr lang="en-US" sz="3600" b="1" u="sng" dirty="0">
                <a:solidFill>
                  <a:srgbClr val="003BB0"/>
                </a:solidFill>
                <a:effectLst>
                  <a:outerShdw blurRad="38100" dist="38100" dir="2700000" algn="tl">
                    <a:srgbClr val="000000">
                      <a:alpha val="43137"/>
                    </a:srgbClr>
                  </a:outerShdw>
                </a:effectLst>
                <a:latin typeface="Century Gothic" panose="020B0502020202020204" pitchFamily="34" charset="0"/>
              </a:rPr>
              <a:t>Introduction/Housekeeping: </a:t>
            </a:r>
          </a:p>
        </p:txBody>
      </p:sp>
      <p:sp>
        <p:nvSpPr>
          <p:cNvPr id="3" name="Content Placeholder 2">
            <a:extLst>
              <a:ext uri="{FF2B5EF4-FFF2-40B4-BE49-F238E27FC236}">
                <a16:creationId xmlns:a16="http://schemas.microsoft.com/office/drawing/2014/main" id="{221926A7-A936-0FB1-3E42-DCF6AB471EA8}"/>
              </a:ext>
            </a:extLst>
          </p:cNvPr>
          <p:cNvSpPr>
            <a:spLocks noGrp="1"/>
          </p:cNvSpPr>
          <p:nvPr>
            <p:ph idx="1"/>
          </p:nvPr>
        </p:nvSpPr>
        <p:spPr>
          <a:xfrm>
            <a:off x="2122569" y="1710929"/>
            <a:ext cx="8507392" cy="4380164"/>
          </a:xfrm>
        </p:spPr>
        <p:txBody>
          <a:bodyPr>
            <a:normAutofit/>
          </a:bodyPr>
          <a:lstStyle/>
          <a:p>
            <a:pPr algn="l">
              <a:buFont typeface="Wingdings" panose="05000000000000000000" pitchFamily="2" charset="2"/>
              <a:buChar char="§"/>
            </a:pPr>
            <a:r>
              <a:rPr lang="en-US" sz="2000" b="1" i="0" dirty="0">
                <a:effectLst/>
                <a:latin typeface="Century Gothic" panose="020B0502020202020204" pitchFamily="34" charset="0"/>
              </a:rPr>
              <a:t>Introductions </a:t>
            </a:r>
            <a:endParaRPr lang="en-US" sz="2000" b="0" i="0" dirty="0">
              <a:effectLst/>
              <a:latin typeface="Century Gothic" panose="020B0502020202020204" pitchFamily="34" charset="0"/>
            </a:endParaRPr>
          </a:p>
          <a:p>
            <a:pPr algn="l">
              <a:buFont typeface="Wingdings" panose="05000000000000000000" pitchFamily="2" charset="2"/>
              <a:buChar char="§"/>
            </a:pPr>
            <a:r>
              <a:rPr lang="en-US" sz="2000" b="1" i="0" dirty="0">
                <a:effectLst/>
                <a:latin typeface="Century Gothic" panose="020B0502020202020204" pitchFamily="34" charset="0"/>
              </a:rPr>
              <a:t>Presentation Duration: </a:t>
            </a:r>
            <a:r>
              <a:rPr lang="en-US" sz="2000" i="0" dirty="0">
                <a:effectLst/>
                <a:latin typeface="Century Gothic" panose="020B0502020202020204" pitchFamily="34" charset="0"/>
              </a:rPr>
              <a:t>30 minutes </a:t>
            </a:r>
            <a:endParaRPr lang="en-US" sz="2000" dirty="0">
              <a:latin typeface="Century Gothic" panose="020B0502020202020204" pitchFamily="34" charset="0"/>
            </a:endParaRPr>
          </a:p>
          <a:p>
            <a:pPr algn="l">
              <a:buFont typeface="Wingdings" panose="05000000000000000000" pitchFamily="2" charset="2"/>
              <a:buChar char="§"/>
            </a:pPr>
            <a:r>
              <a:rPr lang="en-US" sz="2000" b="1" dirty="0">
                <a:latin typeface="Century Gothic" panose="020B0502020202020204" pitchFamily="34" charset="0"/>
              </a:rPr>
              <a:t>Questions: </a:t>
            </a:r>
            <a:r>
              <a:rPr lang="en-US" sz="2000" dirty="0">
                <a:latin typeface="Century Gothic" panose="020B0502020202020204" pitchFamily="34" charset="0"/>
              </a:rPr>
              <a:t>Please hold your questions until the Q&amp;A session immediately following the presentation. During Q&amp;A, we will unmute participants to ask questions directly. Please state your name and agency before your question. You may also submit questions anytime via the chat box. </a:t>
            </a:r>
          </a:p>
          <a:p>
            <a:pPr algn="l">
              <a:buFont typeface="Wingdings" panose="05000000000000000000" pitchFamily="2" charset="2"/>
              <a:buChar char="§"/>
            </a:pPr>
            <a:r>
              <a:rPr lang="en-US" sz="2000" b="1" dirty="0">
                <a:latin typeface="Century Gothic" panose="020B0502020202020204" pitchFamily="34" charset="0"/>
              </a:rPr>
              <a:t>Training Access: </a:t>
            </a:r>
            <a:r>
              <a:rPr lang="en-US" sz="2000" dirty="0">
                <a:latin typeface="Century Gothic" panose="020B0502020202020204" pitchFamily="34" charset="0"/>
              </a:rPr>
              <a:t>This training PowerPoint will be available for review on the LEMA website after today’s session.</a:t>
            </a:r>
            <a:endParaRPr lang="en-US" sz="2000" b="1" dirty="0">
              <a:latin typeface="Century Gothic" panose="020B0502020202020204" pitchFamily="34" charset="0"/>
            </a:endParaRPr>
          </a:p>
          <a:p>
            <a:pPr algn="l">
              <a:buFont typeface="Wingdings" panose="05000000000000000000" pitchFamily="2" charset="2"/>
              <a:buChar char="§"/>
            </a:pPr>
            <a:r>
              <a:rPr lang="en-US" sz="2000" b="1" dirty="0">
                <a:latin typeface="Century Gothic" panose="020B0502020202020204" pitchFamily="34" charset="0"/>
              </a:rPr>
              <a:t>Materials: </a:t>
            </a:r>
            <a:r>
              <a:rPr lang="en-US" sz="2000" dirty="0">
                <a:latin typeface="Century Gothic" panose="020B0502020202020204" pitchFamily="34" charset="0"/>
              </a:rPr>
              <a:t>A mutual aid workbook has been shared in the chat box for your reference.</a:t>
            </a:r>
          </a:p>
        </p:txBody>
      </p:sp>
      <p:pic>
        <p:nvPicPr>
          <p:cNvPr id="5" name="Picture 4" descr="Calendar&#10;&#10;Description automatically generated">
            <a:extLst>
              <a:ext uri="{FF2B5EF4-FFF2-40B4-BE49-F238E27FC236}">
                <a16:creationId xmlns:a16="http://schemas.microsoft.com/office/drawing/2014/main" id="{30BED2BD-95D2-108B-CF28-350C5E17B19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629961" y="287500"/>
            <a:ext cx="1145243" cy="1110779"/>
          </a:xfrm>
          <a:prstGeom prst="rect">
            <a:avLst/>
          </a:prstGeom>
        </p:spPr>
      </p:pic>
      <p:sp>
        <p:nvSpPr>
          <p:cNvPr id="4" name="Slide Number Placeholder 3">
            <a:extLst>
              <a:ext uri="{FF2B5EF4-FFF2-40B4-BE49-F238E27FC236}">
                <a16:creationId xmlns:a16="http://schemas.microsoft.com/office/drawing/2014/main" id="{357FBAC8-8C67-871D-11A9-3403BCB9777C}"/>
              </a:ext>
            </a:extLst>
          </p:cNvPr>
          <p:cNvSpPr>
            <a:spLocks noGrp="1"/>
          </p:cNvSpPr>
          <p:nvPr>
            <p:ph type="sldNum" sz="quarter" idx="12"/>
          </p:nvPr>
        </p:nvSpPr>
        <p:spPr>
          <a:xfrm>
            <a:off x="10926998" y="6091093"/>
            <a:ext cx="551167" cy="365125"/>
          </a:xfrm>
        </p:spPr>
        <p:txBody>
          <a:bodyPr/>
          <a:lstStyle/>
          <a:p>
            <a:fld id="{B696FABE-F77D-4026-8552-5E04496CC876}" type="slidenum">
              <a:rPr lang="en-US" smtClean="0"/>
              <a:t>2</a:t>
            </a:fld>
            <a:endParaRPr lang="en-US" dirty="0"/>
          </a:p>
        </p:txBody>
      </p:sp>
    </p:spTree>
    <p:extLst>
      <p:ext uri="{BB962C8B-B14F-4D97-AF65-F5344CB8AC3E}">
        <p14:creationId xmlns:p14="http://schemas.microsoft.com/office/powerpoint/2010/main" val="34460867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BBCAF-5591-A48E-C2F8-8CE545E2C8D2}"/>
              </a:ext>
            </a:extLst>
          </p:cNvPr>
          <p:cNvSpPr>
            <a:spLocks noGrp="1"/>
          </p:cNvSpPr>
          <p:nvPr>
            <p:ph type="title"/>
          </p:nvPr>
        </p:nvSpPr>
        <p:spPr>
          <a:xfrm>
            <a:off x="1812897" y="406769"/>
            <a:ext cx="8587409" cy="675045"/>
          </a:xfrm>
        </p:spPr>
        <p:txBody>
          <a:bodyPr>
            <a:normAutofit fontScale="90000"/>
          </a:bodyPr>
          <a:lstStyle/>
          <a:p>
            <a:pPr>
              <a:lnSpc>
                <a:spcPct val="90000"/>
              </a:lnSpc>
            </a:pPr>
            <a:br>
              <a:rPr lang="en-US" b="1" dirty="0">
                <a:solidFill>
                  <a:schemeClr val="accent1"/>
                </a:solidFill>
                <a:effectLst>
                  <a:outerShdw blurRad="38100" dist="38100" dir="2700000" algn="tl">
                    <a:srgbClr val="000000">
                      <a:alpha val="43137"/>
                    </a:srgbClr>
                  </a:outerShdw>
                </a:effectLst>
                <a:latin typeface="Century Gothic" panose="020B0502020202020204" pitchFamily="34" charset="0"/>
              </a:rPr>
            </a:br>
            <a:r>
              <a:rPr lang="en-US" sz="4000" b="1" u="sng" dirty="0">
                <a:solidFill>
                  <a:schemeClr val="accent1"/>
                </a:solidFill>
                <a:effectLst>
                  <a:outerShdw blurRad="38100" dist="38100" dir="2700000" algn="tl">
                    <a:srgbClr val="000000">
                      <a:alpha val="43137"/>
                    </a:srgbClr>
                  </a:outerShdw>
                </a:effectLst>
                <a:latin typeface="Century Gothic" panose="020B0502020202020204" pitchFamily="34" charset="0"/>
              </a:rPr>
              <a:t>LEMA FUND WEBPAGE</a:t>
            </a:r>
            <a:br>
              <a:rPr lang="en-US" sz="4000" b="1" u="sng" dirty="0">
                <a:solidFill>
                  <a:schemeClr val="accent1"/>
                </a:solidFill>
                <a:effectLst>
                  <a:outerShdw blurRad="38100" dist="38100" dir="2700000" algn="tl">
                    <a:srgbClr val="000000">
                      <a:alpha val="43137"/>
                    </a:srgbClr>
                  </a:outerShdw>
                </a:effectLst>
                <a:latin typeface="Century Gothic" panose="020B0502020202020204" pitchFamily="34" charset="0"/>
              </a:rPr>
            </a:br>
            <a:endParaRPr lang="en-US" b="1" u="sng" dirty="0">
              <a:solidFill>
                <a:schemeClr val="accent1"/>
              </a:solidFill>
              <a:effectLst>
                <a:outerShdw blurRad="38100" dist="38100" dir="2700000" algn="tl">
                  <a:srgbClr val="000000">
                    <a:alpha val="43137"/>
                  </a:srgbClr>
                </a:outerShdw>
              </a:effectLst>
              <a:latin typeface="Century Gothic" panose="020B0502020202020204" pitchFamily="34" charset="0"/>
            </a:endParaRPr>
          </a:p>
        </p:txBody>
      </p:sp>
      <p:sp>
        <p:nvSpPr>
          <p:cNvPr id="15" name="Content Placeholder 14">
            <a:extLst>
              <a:ext uri="{FF2B5EF4-FFF2-40B4-BE49-F238E27FC236}">
                <a16:creationId xmlns:a16="http://schemas.microsoft.com/office/drawing/2014/main" id="{0BA78D65-8677-4BB3-69A3-630CAFD1EB90}"/>
              </a:ext>
            </a:extLst>
          </p:cNvPr>
          <p:cNvSpPr>
            <a:spLocks noGrp="1"/>
          </p:cNvSpPr>
          <p:nvPr>
            <p:ph idx="1"/>
          </p:nvPr>
        </p:nvSpPr>
        <p:spPr>
          <a:xfrm>
            <a:off x="1417275" y="1332935"/>
            <a:ext cx="10018713" cy="3124201"/>
          </a:xfrm>
        </p:spPr>
        <p:txBody>
          <a:bodyPr/>
          <a:lstStyle/>
          <a:p>
            <a:r>
              <a:rPr lang="en-US" b="1" dirty="0">
                <a:latin typeface="Century Gothic" panose="020B0502020202020204" pitchFamily="34" charset="0"/>
              </a:rPr>
              <a:t>LEMA Fund Information</a:t>
            </a:r>
          </a:p>
          <a:p>
            <a:r>
              <a:rPr lang="en-US" b="1" dirty="0">
                <a:latin typeface="Century Gothic" panose="020B0502020202020204" pitchFamily="34" charset="0"/>
              </a:rPr>
              <a:t>Eligible Incidents &amp; Fact Sheets</a:t>
            </a:r>
          </a:p>
          <a:p>
            <a:r>
              <a:rPr lang="en-US" b="1" dirty="0">
                <a:latin typeface="Century Gothic" panose="020B0502020202020204" pitchFamily="34" charset="0"/>
              </a:rPr>
              <a:t>Access to the LEMA Fund On-Line Portal</a:t>
            </a:r>
          </a:p>
          <a:p>
            <a:r>
              <a:rPr lang="en-US" b="1" dirty="0">
                <a:latin typeface="Century Gothic" panose="020B0502020202020204" pitchFamily="34" charset="0"/>
              </a:rPr>
              <a:t>Training Webinars</a:t>
            </a:r>
          </a:p>
          <a:p>
            <a:r>
              <a:rPr lang="en-US" b="1" dirty="0">
                <a:latin typeface="Century Gothic" panose="020B0502020202020204" pitchFamily="34" charset="0"/>
              </a:rPr>
              <a:t>LEMA Team Contact Information</a:t>
            </a:r>
          </a:p>
        </p:txBody>
      </p:sp>
      <p:pic>
        <p:nvPicPr>
          <p:cNvPr id="6" name="Picture 5" descr="Calendar&#10;&#10;Description automatically generated">
            <a:extLst>
              <a:ext uri="{FF2B5EF4-FFF2-40B4-BE49-F238E27FC236}">
                <a16:creationId xmlns:a16="http://schemas.microsoft.com/office/drawing/2014/main" id="{D06A776C-DDBC-18F6-F8A4-D312FFBFB29C}"/>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629961" y="287500"/>
            <a:ext cx="1145243" cy="1110779"/>
          </a:xfrm>
          <a:prstGeom prst="rect">
            <a:avLst/>
          </a:prstGeom>
        </p:spPr>
      </p:pic>
      <p:pic>
        <p:nvPicPr>
          <p:cNvPr id="17" name="Picture 16">
            <a:extLst>
              <a:ext uri="{FF2B5EF4-FFF2-40B4-BE49-F238E27FC236}">
                <a16:creationId xmlns:a16="http://schemas.microsoft.com/office/drawing/2014/main" id="{20ADA677-AB46-0814-9D53-5E78258887B1}"/>
              </a:ext>
            </a:extLst>
          </p:cNvPr>
          <p:cNvPicPr>
            <a:picLocks noChangeAspect="1"/>
          </p:cNvPicPr>
          <p:nvPr/>
        </p:nvPicPr>
        <p:blipFill>
          <a:blip r:embed="rId4"/>
          <a:stretch>
            <a:fillRect/>
          </a:stretch>
        </p:blipFill>
        <p:spPr>
          <a:xfrm>
            <a:off x="7810869" y="1462485"/>
            <a:ext cx="3829722" cy="3973381"/>
          </a:xfrm>
          <a:prstGeom prst="rect">
            <a:avLst/>
          </a:prstGeom>
        </p:spPr>
      </p:pic>
      <p:sp>
        <p:nvSpPr>
          <p:cNvPr id="3" name="Slide Number Placeholder 2">
            <a:extLst>
              <a:ext uri="{FF2B5EF4-FFF2-40B4-BE49-F238E27FC236}">
                <a16:creationId xmlns:a16="http://schemas.microsoft.com/office/drawing/2014/main" id="{CBD07846-0441-0586-D430-87CD0B6C6E84}"/>
              </a:ext>
            </a:extLst>
          </p:cNvPr>
          <p:cNvSpPr>
            <a:spLocks noGrp="1"/>
          </p:cNvSpPr>
          <p:nvPr>
            <p:ph type="sldNum" sz="quarter" idx="12"/>
          </p:nvPr>
        </p:nvSpPr>
        <p:spPr>
          <a:xfrm>
            <a:off x="10651415" y="5956054"/>
            <a:ext cx="551167" cy="365125"/>
          </a:xfrm>
        </p:spPr>
        <p:txBody>
          <a:bodyPr/>
          <a:lstStyle/>
          <a:p>
            <a:fld id="{B696FABE-F77D-4026-8552-5E04496CC876}" type="slidenum">
              <a:rPr lang="en-US" smtClean="0"/>
              <a:t>20</a:t>
            </a:fld>
            <a:endParaRPr lang="en-US" dirty="0"/>
          </a:p>
        </p:txBody>
      </p:sp>
      <p:pic>
        <p:nvPicPr>
          <p:cNvPr id="7" name="Picture 6" descr="Qr code&#10;&#10;AI-generated content may be incorrect.">
            <a:extLst>
              <a:ext uri="{FF2B5EF4-FFF2-40B4-BE49-F238E27FC236}">
                <a16:creationId xmlns:a16="http://schemas.microsoft.com/office/drawing/2014/main" id="{CD3086DC-8D2E-D181-9BD4-A3D19A0ACDD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12337" y="4214349"/>
            <a:ext cx="2488555" cy="2443033"/>
          </a:xfrm>
          <a:prstGeom prst="rect">
            <a:avLst/>
          </a:prstGeom>
        </p:spPr>
      </p:pic>
    </p:spTree>
    <p:extLst>
      <p:ext uri="{BB962C8B-B14F-4D97-AF65-F5344CB8AC3E}">
        <p14:creationId xmlns:p14="http://schemas.microsoft.com/office/powerpoint/2010/main" val="25803717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bg2">
                <a:tint val="90000"/>
                <a:lumMod val="110000"/>
              </a:schemeClr>
            </a:gs>
            <a:gs pos="100000">
              <a:schemeClr val="bg2">
                <a:shade val="64000"/>
                <a:lumMod val="98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BBCAF-5591-A48E-C2F8-8CE545E2C8D2}"/>
              </a:ext>
            </a:extLst>
          </p:cNvPr>
          <p:cNvSpPr>
            <a:spLocks noGrp="1"/>
          </p:cNvSpPr>
          <p:nvPr>
            <p:ph type="title"/>
          </p:nvPr>
        </p:nvSpPr>
        <p:spPr>
          <a:xfrm>
            <a:off x="4976478" y="-125851"/>
            <a:ext cx="1510351" cy="675045"/>
          </a:xfrm>
        </p:spPr>
        <p:txBody>
          <a:bodyPr>
            <a:normAutofit fontScale="90000"/>
          </a:bodyPr>
          <a:lstStyle/>
          <a:p>
            <a:pPr algn="l">
              <a:lnSpc>
                <a:spcPct val="90000"/>
              </a:lnSpc>
            </a:pPr>
            <a:br>
              <a:rPr lang="en-US" b="1" dirty="0">
                <a:solidFill>
                  <a:schemeClr val="accent1"/>
                </a:solidFill>
                <a:effectLst>
                  <a:outerShdw blurRad="38100" dist="38100" dir="2700000" algn="tl">
                    <a:srgbClr val="000000">
                      <a:alpha val="43137"/>
                    </a:srgbClr>
                  </a:outerShdw>
                </a:effectLst>
                <a:latin typeface="Century Gothic" panose="020B0502020202020204" pitchFamily="34" charset="0"/>
              </a:rPr>
            </a:br>
            <a:r>
              <a:rPr lang="en-US" b="1" u="sng" dirty="0">
                <a:solidFill>
                  <a:srgbClr val="003BB0"/>
                </a:solidFill>
                <a:effectLst>
                  <a:outerShdw blurRad="38100" dist="38100" dir="2700000" algn="tl">
                    <a:srgbClr val="000000">
                      <a:alpha val="43137"/>
                    </a:srgbClr>
                  </a:outerShdw>
                </a:effectLst>
                <a:latin typeface="Century Gothic" panose="020B0502020202020204" pitchFamily="34" charset="0"/>
              </a:rPr>
              <a:t>Q &amp; A</a:t>
            </a:r>
          </a:p>
        </p:txBody>
      </p:sp>
      <p:pic>
        <p:nvPicPr>
          <p:cNvPr id="6" name="Picture 5" descr="Calendar&#10;&#10;Description automatically generated">
            <a:extLst>
              <a:ext uri="{FF2B5EF4-FFF2-40B4-BE49-F238E27FC236}">
                <a16:creationId xmlns:a16="http://schemas.microsoft.com/office/drawing/2014/main" id="{D06A776C-DDBC-18F6-F8A4-D312FFBFB29C}"/>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629961" y="287500"/>
            <a:ext cx="1145243" cy="1110779"/>
          </a:xfrm>
          <a:prstGeom prst="rect">
            <a:avLst/>
          </a:prstGeom>
        </p:spPr>
      </p:pic>
      <p:sp>
        <p:nvSpPr>
          <p:cNvPr id="4" name="Slide Number Placeholder 3">
            <a:extLst>
              <a:ext uri="{FF2B5EF4-FFF2-40B4-BE49-F238E27FC236}">
                <a16:creationId xmlns:a16="http://schemas.microsoft.com/office/drawing/2014/main" id="{8C0DCD1E-13D7-E75B-548E-7F8BE03A6D82}"/>
              </a:ext>
            </a:extLst>
          </p:cNvPr>
          <p:cNvSpPr>
            <a:spLocks noGrp="1"/>
          </p:cNvSpPr>
          <p:nvPr>
            <p:ph type="sldNum" sz="quarter" idx="12"/>
          </p:nvPr>
        </p:nvSpPr>
        <p:spPr>
          <a:xfrm>
            <a:off x="10926998" y="6041834"/>
            <a:ext cx="551167" cy="365125"/>
          </a:xfrm>
        </p:spPr>
        <p:txBody>
          <a:bodyPr/>
          <a:lstStyle/>
          <a:p>
            <a:fld id="{B696FABE-F77D-4026-8552-5E04496CC876}" type="slidenum">
              <a:rPr lang="en-US" smtClean="0"/>
              <a:t>21</a:t>
            </a:fld>
            <a:endParaRPr lang="en-US" dirty="0"/>
          </a:p>
        </p:txBody>
      </p:sp>
      <p:sp>
        <p:nvSpPr>
          <p:cNvPr id="8" name="Content Placeholder 2">
            <a:extLst>
              <a:ext uri="{FF2B5EF4-FFF2-40B4-BE49-F238E27FC236}">
                <a16:creationId xmlns:a16="http://schemas.microsoft.com/office/drawing/2014/main" id="{EBF3DF84-45CC-9997-D2F6-12DF7B6A205E}"/>
              </a:ext>
            </a:extLst>
          </p:cNvPr>
          <p:cNvSpPr txBox="1">
            <a:spLocks/>
          </p:cNvSpPr>
          <p:nvPr/>
        </p:nvSpPr>
        <p:spPr>
          <a:xfrm>
            <a:off x="3281397" y="1513882"/>
            <a:ext cx="4900514" cy="893845"/>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36900" indent="0">
              <a:lnSpc>
                <a:spcPct val="90000"/>
              </a:lnSpc>
              <a:buFont typeface="Arial"/>
              <a:buNone/>
            </a:pPr>
            <a:endParaRPr lang="en-US" sz="3600" b="1" u="sng" dirty="0">
              <a:latin typeface="Century Gothic" panose="020B0502020202020204" pitchFamily="34" charset="0"/>
            </a:endParaRPr>
          </a:p>
        </p:txBody>
      </p:sp>
      <p:sp>
        <p:nvSpPr>
          <p:cNvPr id="9" name="Content Placeholder 2">
            <a:extLst>
              <a:ext uri="{FF2B5EF4-FFF2-40B4-BE49-F238E27FC236}">
                <a16:creationId xmlns:a16="http://schemas.microsoft.com/office/drawing/2014/main" id="{986206FD-C240-11D8-01D4-E6DBC072B78C}"/>
              </a:ext>
            </a:extLst>
          </p:cNvPr>
          <p:cNvSpPr txBox="1">
            <a:spLocks/>
          </p:cNvSpPr>
          <p:nvPr/>
        </p:nvSpPr>
        <p:spPr>
          <a:xfrm>
            <a:off x="4280601" y="862777"/>
            <a:ext cx="3198429" cy="893845"/>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36900" indent="0">
              <a:lnSpc>
                <a:spcPct val="90000"/>
              </a:lnSpc>
              <a:buFont typeface="Arial"/>
              <a:buNone/>
            </a:pPr>
            <a:endParaRPr lang="en-US" sz="3600" b="1" u="sng" dirty="0">
              <a:latin typeface="Century Gothic" panose="020B0502020202020204" pitchFamily="34" charset="0"/>
            </a:endParaRPr>
          </a:p>
        </p:txBody>
      </p:sp>
      <p:sp>
        <p:nvSpPr>
          <p:cNvPr id="7" name="TextBox 6">
            <a:extLst>
              <a:ext uri="{FF2B5EF4-FFF2-40B4-BE49-F238E27FC236}">
                <a16:creationId xmlns:a16="http://schemas.microsoft.com/office/drawing/2014/main" id="{F2BD9950-A37F-83D4-0CD2-CCCC1394C7B6}"/>
              </a:ext>
            </a:extLst>
          </p:cNvPr>
          <p:cNvSpPr txBox="1"/>
          <p:nvPr/>
        </p:nvSpPr>
        <p:spPr>
          <a:xfrm>
            <a:off x="2373086" y="751948"/>
            <a:ext cx="7013458" cy="646331"/>
          </a:xfrm>
          <a:prstGeom prst="rect">
            <a:avLst/>
          </a:prstGeom>
          <a:noFill/>
        </p:spPr>
        <p:txBody>
          <a:bodyPr wrap="none" rtlCol="0">
            <a:spAutoFit/>
          </a:bodyPr>
          <a:lstStyle/>
          <a:p>
            <a:r>
              <a:rPr lang="en-US" sz="3600" b="1" u="sng" dirty="0">
                <a:solidFill>
                  <a:schemeClr val="accent1"/>
                </a:solidFill>
                <a:effectLst>
                  <a:outerShdw blurRad="38100" dist="38100" dir="2700000" algn="tl">
                    <a:srgbClr val="000000">
                      <a:alpha val="43137"/>
                    </a:srgbClr>
                  </a:outerShdw>
                </a:effectLst>
                <a:latin typeface="Century Gothic" panose="020B0502020202020204" pitchFamily="34" charset="0"/>
              </a:rPr>
              <a:t>FREQUENTLY ASKED QUESTIONS</a:t>
            </a:r>
            <a:endParaRPr lang="en-US" sz="3600" dirty="0"/>
          </a:p>
        </p:txBody>
      </p:sp>
      <p:sp>
        <p:nvSpPr>
          <p:cNvPr id="5" name="TextBox 4">
            <a:extLst>
              <a:ext uri="{FF2B5EF4-FFF2-40B4-BE49-F238E27FC236}">
                <a16:creationId xmlns:a16="http://schemas.microsoft.com/office/drawing/2014/main" id="{0E175299-67F1-59D7-3403-0C2527AFAC09}"/>
              </a:ext>
            </a:extLst>
          </p:cNvPr>
          <p:cNvSpPr txBox="1"/>
          <p:nvPr/>
        </p:nvSpPr>
        <p:spPr>
          <a:xfrm>
            <a:off x="1739542" y="1653548"/>
            <a:ext cx="9311426" cy="4673011"/>
          </a:xfrm>
          <a:prstGeom prst="rect">
            <a:avLst/>
          </a:prstGeom>
          <a:noFill/>
        </p:spPr>
        <p:txBody>
          <a:bodyPr wrap="square" rtlCol="0">
            <a:spAutoFit/>
          </a:bodyPr>
          <a:lstStyle/>
          <a:p>
            <a:pPr marR="0" lvl="0">
              <a:lnSpc>
                <a:spcPct val="115000"/>
              </a:lnSpc>
              <a:spcBef>
                <a:spcPts val="0"/>
              </a:spcBef>
              <a:spcAft>
                <a:spcPts val="0"/>
              </a:spcAft>
            </a:pPr>
            <a:r>
              <a:rPr lang="en-US" sz="2000" b="1" kern="1200" dirty="0">
                <a:effectLst/>
                <a:latin typeface="Century Gothic" panose="020B0502020202020204" pitchFamily="34" charset="0"/>
                <a:ea typeface="Times New Roman" panose="02020603050405020304" pitchFamily="18" charset="0"/>
                <a:cs typeface="Aptos" panose="020B0004020202020204" pitchFamily="34" charset="0"/>
              </a:rPr>
              <a:t>1.	In the case we don’t have a portal account, can we submit the 	workbook along with the supporting documents by email? </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indent="-4445">
              <a:lnSpc>
                <a:spcPct val="115000"/>
              </a:lnSpc>
              <a:spcBef>
                <a:spcPts val="0"/>
              </a:spcBef>
              <a:spcAft>
                <a:spcPts val="0"/>
              </a:spcAft>
            </a:pPr>
            <a:r>
              <a:rPr lang="en-US" sz="2000" kern="1200" dirty="0">
                <a:solidFill>
                  <a:srgbClr val="FF0000"/>
                </a:solidFill>
                <a:effectLst/>
                <a:latin typeface="Century Gothic" panose="020B0502020202020204" pitchFamily="34" charset="0"/>
                <a:ea typeface="Times New Roman" panose="02020603050405020304" pitchFamily="18" charset="0"/>
                <a:cs typeface="Aptos" panose="020B0004020202020204" pitchFamily="34" charset="0"/>
              </a:rPr>
              <a:t>	</a:t>
            </a:r>
            <a:r>
              <a:rPr lang="en-US" sz="2000" u="sng" kern="1200" dirty="0">
                <a:effectLst/>
                <a:latin typeface="Century Gothic" panose="020B0502020202020204" pitchFamily="34" charset="0"/>
                <a:ea typeface="Times New Roman" panose="02020603050405020304" pitchFamily="18" charset="0"/>
                <a:cs typeface="Aptos" panose="020B0004020202020204" pitchFamily="34" charset="0"/>
              </a:rPr>
              <a:t>Answer: </a:t>
            </a:r>
            <a:r>
              <a:rPr lang="en-US" sz="2000" kern="1200" dirty="0">
                <a:effectLst/>
                <a:latin typeface="Century Gothic" panose="020B0502020202020204" pitchFamily="34" charset="0"/>
                <a:ea typeface="Times New Roman" panose="02020603050405020304" pitchFamily="18" charset="0"/>
                <a:cs typeface="Aptos" panose="020B0004020202020204" pitchFamily="34" charset="0"/>
              </a:rPr>
              <a:t>YES: </a:t>
            </a:r>
            <a:r>
              <a:rPr lang="en-US" sz="2000" u="sng" kern="1200" dirty="0">
                <a:solidFill>
                  <a:srgbClr val="FF0000"/>
                </a:solidFill>
                <a:effectLst/>
                <a:latin typeface="Century Gothic" panose="020B0502020202020204" pitchFamily="34" charset="0"/>
                <a:ea typeface="Times New Roman" panose="02020603050405020304" pitchFamily="18" charset="0"/>
                <a:cs typeface="Aptos" panose="020B0004020202020204" pitchFamily="34" charset="0"/>
                <a:hlinkClick r:id="rId4"/>
              </a:rPr>
              <a:t>lemafund@caloes.ca.gov</a:t>
            </a:r>
            <a:r>
              <a:rPr lang="en-US" sz="2000" kern="1200" dirty="0">
                <a:effectLst/>
                <a:latin typeface="Century Gothic" panose="020B0502020202020204" pitchFamily="34" charset="0"/>
                <a:ea typeface="Times New Roman" panose="02020603050405020304" pitchFamily="18" charset="0"/>
                <a:cs typeface="Aptos" panose="020B0004020202020204" pitchFamily="34" charset="0"/>
              </a:rPr>
              <a:t>, but we encourage you to 	make an account and track your reimbursement and records of the 	incidents you responded to. </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indent="-4445">
              <a:lnSpc>
                <a:spcPct val="115000"/>
              </a:lnSpc>
              <a:spcBef>
                <a:spcPts val="0"/>
              </a:spcBef>
              <a:spcAft>
                <a:spcPts val="0"/>
              </a:spcAft>
            </a:pPr>
            <a:r>
              <a:rPr lang="en-US" sz="2000" b="1" kern="1200" dirty="0">
                <a:solidFill>
                  <a:srgbClr val="000000"/>
                </a:solidFill>
                <a:effectLst/>
                <a:latin typeface="Century Gothic" panose="020B0502020202020204" pitchFamily="34" charset="0"/>
                <a:ea typeface="Times New Roman" panose="02020603050405020304" pitchFamily="18" charset="0"/>
                <a:cs typeface="Aptos" panose="020B0004020202020204" pitchFamily="34" charset="0"/>
              </a:rPr>
              <a:t>2.  If we cannot claim the regular hours for LEMA Fund, why do you ask for 	regular gross base pay?  </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indent="-57150">
              <a:lnSpc>
                <a:spcPct val="115000"/>
              </a:lnSpc>
              <a:spcBef>
                <a:spcPts val="0"/>
              </a:spcBef>
              <a:spcAft>
                <a:spcPts val="0"/>
              </a:spcAft>
            </a:pPr>
            <a:r>
              <a:rPr lang="en-US" sz="2000" kern="1200" dirty="0">
                <a:solidFill>
                  <a:srgbClr val="FF0000"/>
                </a:solidFill>
                <a:effectLst/>
                <a:latin typeface="Century Gothic" panose="020B0502020202020204" pitchFamily="34" charset="0"/>
                <a:ea typeface="Aptos" panose="020B0004020202020204" pitchFamily="34" charset="0"/>
                <a:cs typeface="Aptos" panose="020B0004020202020204" pitchFamily="34" charset="0"/>
              </a:rPr>
              <a:t>	</a:t>
            </a:r>
            <a:r>
              <a:rPr lang="en-US" sz="2000" u="sng" kern="1200" dirty="0">
                <a:effectLst/>
                <a:latin typeface="Century Gothic" panose="020B0502020202020204" pitchFamily="34" charset="0"/>
                <a:ea typeface="Aptos" panose="020B0004020202020204" pitchFamily="34" charset="0"/>
                <a:cs typeface="Aptos" panose="020B0004020202020204" pitchFamily="34" charset="0"/>
              </a:rPr>
              <a:t>Answer: </a:t>
            </a:r>
            <a:r>
              <a:rPr lang="en-US" sz="2000" kern="1200" dirty="0">
                <a:effectLst/>
                <a:latin typeface="Century Gothic" panose="020B0502020202020204" pitchFamily="34" charset="0"/>
                <a:ea typeface="Aptos" panose="020B0004020202020204" pitchFamily="34" charset="0"/>
                <a:cs typeface="Aptos" panose="020B0004020202020204" pitchFamily="34" charset="0"/>
              </a:rPr>
              <a:t>We ask for a regular base pay rate to compare the Overtime 	pay rate. We make sure that the rates follow your  MOU/pay policy, 	and if there are specialty/incentive pay or benefits included in those 	rates, they need to be broken down for us. LEMA Fund only reimburses 	overtime hours. The regular hours you can include, but it would be 	reimbursed by the Requesting agency. </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906609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BBCAF-5591-A48E-C2F8-8CE545E2C8D2}"/>
              </a:ext>
            </a:extLst>
          </p:cNvPr>
          <p:cNvSpPr>
            <a:spLocks noGrp="1"/>
          </p:cNvSpPr>
          <p:nvPr>
            <p:ph type="title"/>
          </p:nvPr>
        </p:nvSpPr>
        <p:spPr>
          <a:xfrm>
            <a:off x="4976478" y="-125851"/>
            <a:ext cx="1510351" cy="675045"/>
          </a:xfrm>
        </p:spPr>
        <p:txBody>
          <a:bodyPr>
            <a:normAutofit fontScale="90000"/>
          </a:bodyPr>
          <a:lstStyle/>
          <a:p>
            <a:pPr algn="l">
              <a:lnSpc>
                <a:spcPct val="90000"/>
              </a:lnSpc>
            </a:pPr>
            <a:br>
              <a:rPr lang="en-US" b="1" dirty="0">
                <a:solidFill>
                  <a:schemeClr val="accent1"/>
                </a:solidFill>
                <a:effectLst>
                  <a:outerShdw blurRad="38100" dist="38100" dir="2700000" algn="tl">
                    <a:srgbClr val="000000">
                      <a:alpha val="43137"/>
                    </a:srgbClr>
                  </a:outerShdw>
                </a:effectLst>
                <a:latin typeface="Century Gothic" panose="020B0502020202020204" pitchFamily="34" charset="0"/>
              </a:rPr>
            </a:br>
            <a:r>
              <a:rPr lang="en-US" b="1" u="sng" dirty="0">
                <a:solidFill>
                  <a:srgbClr val="003BB0"/>
                </a:solidFill>
                <a:effectLst>
                  <a:outerShdw blurRad="38100" dist="38100" dir="2700000" algn="tl">
                    <a:srgbClr val="000000">
                      <a:alpha val="43137"/>
                    </a:srgbClr>
                  </a:outerShdw>
                </a:effectLst>
                <a:latin typeface="Century Gothic" panose="020B0502020202020204" pitchFamily="34" charset="0"/>
              </a:rPr>
              <a:t>Q &amp; A</a:t>
            </a:r>
          </a:p>
        </p:txBody>
      </p:sp>
      <p:pic>
        <p:nvPicPr>
          <p:cNvPr id="6" name="Picture 5" descr="Calendar&#10;&#10;Description automatically generated">
            <a:extLst>
              <a:ext uri="{FF2B5EF4-FFF2-40B4-BE49-F238E27FC236}">
                <a16:creationId xmlns:a16="http://schemas.microsoft.com/office/drawing/2014/main" id="{D06A776C-DDBC-18F6-F8A4-D312FFBFB29C}"/>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629961" y="287500"/>
            <a:ext cx="1145243" cy="1110779"/>
          </a:xfrm>
          <a:prstGeom prst="rect">
            <a:avLst/>
          </a:prstGeom>
        </p:spPr>
      </p:pic>
      <p:sp>
        <p:nvSpPr>
          <p:cNvPr id="4" name="Slide Number Placeholder 3">
            <a:extLst>
              <a:ext uri="{FF2B5EF4-FFF2-40B4-BE49-F238E27FC236}">
                <a16:creationId xmlns:a16="http://schemas.microsoft.com/office/drawing/2014/main" id="{8C0DCD1E-13D7-E75B-548E-7F8BE03A6D82}"/>
              </a:ext>
            </a:extLst>
          </p:cNvPr>
          <p:cNvSpPr>
            <a:spLocks noGrp="1"/>
          </p:cNvSpPr>
          <p:nvPr>
            <p:ph type="sldNum" sz="quarter" idx="12"/>
          </p:nvPr>
        </p:nvSpPr>
        <p:spPr>
          <a:xfrm>
            <a:off x="10926998" y="6041834"/>
            <a:ext cx="551167" cy="365125"/>
          </a:xfrm>
        </p:spPr>
        <p:txBody>
          <a:bodyPr/>
          <a:lstStyle/>
          <a:p>
            <a:fld id="{B696FABE-F77D-4026-8552-5E04496CC876}" type="slidenum">
              <a:rPr lang="en-US" smtClean="0"/>
              <a:t>22</a:t>
            </a:fld>
            <a:endParaRPr lang="en-US" dirty="0"/>
          </a:p>
        </p:txBody>
      </p:sp>
      <p:sp>
        <p:nvSpPr>
          <p:cNvPr id="8" name="Content Placeholder 2">
            <a:extLst>
              <a:ext uri="{FF2B5EF4-FFF2-40B4-BE49-F238E27FC236}">
                <a16:creationId xmlns:a16="http://schemas.microsoft.com/office/drawing/2014/main" id="{EBF3DF84-45CC-9997-D2F6-12DF7B6A205E}"/>
              </a:ext>
            </a:extLst>
          </p:cNvPr>
          <p:cNvSpPr txBox="1">
            <a:spLocks/>
          </p:cNvSpPr>
          <p:nvPr/>
        </p:nvSpPr>
        <p:spPr>
          <a:xfrm>
            <a:off x="3281397" y="1513882"/>
            <a:ext cx="4900514" cy="893845"/>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36900" indent="0">
              <a:lnSpc>
                <a:spcPct val="90000"/>
              </a:lnSpc>
              <a:buFont typeface="Arial"/>
              <a:buNone/>
            </a:pPr>
            <a:endParaRPr lang="en-US" sz="3600" b="1" u="sng" dirty="0">
              <a:latin typeface="Century Gothic" panose="020B0502020202020204" pitchFamily="34" charset="0"/>
            </a:endParaRPr>
          </a:p>
        </p:txBody>
      </p:sp>
      <p:sp>
        <p:nvSpPr>
          <p:cNvPr id="9" name="Content Placeholder 2">
            <a:extLst>
              <a:ext uri="{FF2B5EF4-FFF2-40B4-BE49-F238E27FC236}">
                <a16:creationId xmlns:a16="http://schemas.microsoft.com/office/drawing/2014/main" id="{986206FD-C240-11D8-01D4-E6DBC072B78C}"/>
              </a:ext>
            </a:extLst>
          </p:cNvPr>
          <p:cNvSpPr txBox="1">
            <a:spLocks/>
          </p:cNvSpPr>
          <p:nvPr/>
        </p:nvSpPr>
        <p:spPr>
          <a:xfrm>
            <a:off x="4280601" y="862777"/>
            <a:ext cx="3198429" cy="893845"/>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36900" indent="0">
              <a:lnSpc>
                <a:spcPct val="90000"/>
              </a:lnSpc>
              <a:buFont typeface="Arial"/>
              <a:buNone/>
            </a:pPr>
            <a:endParaRPr lang="en-US" sz="3600" b="1" u="sng" dirty="0">
              <a:latin typeface="Century Gothic" panose="020B0502020202020204" pitchFamily="34" charset="0"/>
            </a:endParaRPr>
          </a:p>
        </p:txBody>
      </p:sp>
      <p:sp>
        <p:nvSpPr>
          <p:cNvPr id="7" name="TextBox 6">
            <a:extLst>
              <a:ext uri="{FF2B5EF4-FFF2-40B4-BE49-F238E27FC236}">
                <a16:creationId xmlns:a16="http://schemas.microsoft.com/office/drawing/2014/main" id="{F2BD9950-A37F-83D4-0CD2-CCCC1394C7B6}"/>
              </a:ext>
            </a:extLst>
          </p:cNvPr>
          <p:cNvSpPr txBox="1"/>
          <p:nvPr/>
        </p:nvSpPr>
        <p:spPr>
          <a:xfrm>
            <a:off x="2373086" y="751948"/>
            <a:ext cx="7013458" cy="646331"/>
          </a:xfrm>
          <a:prstGeom prst="rect">
            <a:avLst/>
          </a:prstGeom>
          <a:noFill/>
        </p:spPr>
        <p:txBody>
          <a:bodyPr wrap="none" rtlCol="0">
            <a:spAutoFit/>
          </a:bodyPr>
          <a:lstStyle/>
          <a:p>
            <a:r>
              <a:rPr lang="en-US" sz="3600" b="1" u="sng" dirty="0">
                <a:solidFill>
                  <a:schemeClr val="accent1"/>
                </a:solidFill>
                <a:effectLst>
                  <a:outerShdw blurRad="38100" dist="38100" dir="2700000" algn="tl">
                    <a:srgbClr val="000000">
                      <a:alpha val="43137"/>
                    </a:srgbClr>
                  </a:outerShdw>
                </a:effectLst>
                <a:latin typeface="Century Gothic" panose="020B0502020202020204" pitchFamily="34" charset="0"/>
              </a:rPr>
              <a:t>FREQUENTLY ASKED QUESTIONS</a:t>
            </a:r>
            <a:endParaRPr lang="en-US" sz="3600" dirty="0"/>
          </a:p>
        </p:txBody>
      </p:sp>
      <p:sp>
        <p:nvSpPr>
          <p:cNvPr id="3" name="TextBox 2">
            <a:extLst>
              <a:ext uri="{FF2B5EF4-FFF2-40B4-BE49-F238E27FC236}">
                <a16:creationId xmlns:a16="http://schemas.microsoft.com/office/drawing/2014/main" id="{F36226B6-6135-570E-5273-B0289786708D}"/>
              </a:ext>
            </a:extLst>
          </p:cNvPr>
          <p:cNvSpPr txBox="1"/>
          <p:nvPr/>
        </p:nvSpPr>
        <p:spPr>
          <a:xfrm rot="10800000" flipV="1">
            <a:off x="1562099" y="1583575"/>
            <a:ext cx="9916065" cy="4996432"/>
          </a:xfrm>
          <a:prstGeom prst="rect">
            <a:avLst/>
          </a:prstGeom>
          <a:noFill/>
        </p:spPr>
        <p:txBody>
          <a:bodyPr wrap="square" rtlCol="0">
            <a:spAutoFit/>
          </a:bodyPr>
          <a:lstStyle/>
          <a:p>
            <a:pPr marL="452755" marR="0" indent="-457200">
              <a:lnSpc>
                <a:spcPct val="115000"/>
              </a:lnSpc>
              <a:spcBef>
                <a:spcPts val="0"/>
              </a:spcBef>
              <a:spcAft>
                <a:spcPts val="0"/>
              </a:spcAft>
              <a:buAutoNum type="arabicPeriod" startAt="3"/>
            </a:pPr>
            <a:r>
              <a:rPr lang="en-US" sz="2000" b="1" kern="1200" dirty="0">
                <a:effectLst/>
                <a:latin typeface="Century Gothic" panose="020B0502020202020204" pitchFamily="34" charset="0"/>
                <a:ea typeface="Times New Roman" panose="02020603050405020304" pitchFamily="18" charset="0"/>
                <a:cs typeface="Times New Roman" panose="02020603050405020304" pitchFamily="18" charset="0"/>
              </a:rPr>
              <a:t>Can we claim patrol mileage and LEMA round-trip mileage?</a:t>
            </a:r>
          </a:p>
          <a:p>
            <a:pPr marR="0">
              <a:lnSpc>
                <a:spcPct val="115000"/>
              </a:lnSpc>
              <a:spcBef>
                <a:spcPts val="0"/>
              </a:spcBef>
              <a:spcAft>
                <a:spcPts val="0"/>
              </a:spcAft>
            </a:pPr>
            <a:r>
              <a:rPr lang="en-US" sz="2000" b="1" dirty="0">
                <a:latin typeface="Century Gothic" panose="020B0502020202020204" pitchFamily="34" charset="0"/>
                <a:ea typeface="Aptos" panose="020B0004020202020204" pitchFamily="34" charset="0"/>
                <a:cs typeface="Times New Roman" panose="02020603050405020304" pitchFamily="18" charset="0"/>
              </a:rPr>
              <a:t>	</a:t>
            </a:r>
            <a:r>
              <a:rPr lang="en-US" sz="2000" u="sng" dirty="0">
                <a:latin typeface="Century Gothic" panose="020B0502020202020204" pitchFamily="34" charset="0"/>
                <a:ea typeface="Aptos" panose="020B0004020202020204" pitchFamily="34" charset="0"/>
                <a:cs typeface="Times New Roman" panose="02020603050405020304" pitchFamily="18" charset="0"/>
              </a:rPr>
              <a:t>Answer:</a:t>
            </a:r>
            <a:endParaRPr lang="en-US" sz="2000" u="sng" kern="100" dirty="0">
              <a:effectLst/>
              <a:latin typeface="Aptos" panose="020B0004020202020204" pitchFamily="34" charset="0"/>
              <a:ea typeface="Aptos" panose="020B0004020202020204" pitchFamily="34" charset="0"/>
              <a:cs typeface="Times New Roman" panose="02020603050405020304" pitchFamily="18" charset="0"/>
            </a:endParaRPr>
          </a:p>
          <a:p>
            <a:pPr marL="914400" lvl="1" indent="-457200">
              <a:lnSpc>
                <a:spcPct val="115000"/>
              </a:lnSpc>
              <a:buFont typeface="Arial" panose="020B0604020202020204" pitchFamily="34" charset="0"/>
              <a:buChar char="•"/>
            </a:pPr>
            <a:r>
              <a:rPr lang="en-US" sz="2000" kern="1200" dirty="0">
                <a:effectLst/>
                <a:latin typeface="Century Gothic" panose="020B0502020202020204" pitchFamily="34" charset="0"/>
                <a:ea typeface="Aptos" panose="020B0004020202020204" pitchFamily="34" charset="0"/>
                <a:cs typeface="Times New Roman" panose="02020603050405020304" pitchFamily="18" charset="0"/>
              </a:rPr>
              <a:t>CAL OES LEMA Mileage and RA Vehicle Equipment Rate can't both be claimed; it must be one or the other.</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marL="914400" lvl="1" indent="-457200">
              <a:lnSpc>
                <a:spcPct val="115000"/>
              </a:lnSpc>
              <a:buFont typeface="Arial" panose="020B0604020202020204" pitchFamily="34" charset="0"/>
              <a:buChar char="•"/>
            </a:pPr>
            <a:r>
              <a:rPr lang="en-US" sz="2000" kern="1200" dirty="0">
                <a:effectLst/>
                <a:latin typeface="Century Gothic" panose="020B0502020202020204" pitchFamily="34" charset="0"/>
                <a:ea typeface="Aptos" panose="020B0004020202020204" pitchFamily="34" charset="0"/>
                <a:cs typeface="Times New Roman" panose="02020603050405020304" pitchFamily="18" charset="0"/>
              </a:rPr>
              <a:t>CAL OES LEMA only covers Mileage to and from the incident on the LEMA Equipment Tab w/google map mileage	</a:t>
            </a:r>
          </a:p>
          <a:p>
            <a:pPr marL="914400" lvl="1" indent="-457200">
              <a:lnSpc>
                <a:spcPct val="115000"/>
              </a:lnSpc>
              <a:buFont typeface="Arial" panose="020B0604020202020204" pitchFamily="34" charset="0"/>
              <a:buChar char="•"/>
            </a:pPr>
            <a:r>
              <a:rPr lang="en-US" sz="2000" b="1" kern="1200" dirty="0">
                <a:effectLst/>
                <a:latin typeface="Century Gothic" panose="020B0502020202020204" pitchFamily="34" charset="0"/>
                <a:ea typeface="Aptos" panose="020B0004020202020204" pitchFamily="34" charset="0"/>
                <a:cs typeface="Times New Roman" panose="02020603050405020304" pitchFamily="18" charset="0"/>
              </a:rPr>
              <a:t>NO PATROLING mileage OR</a:t>
            </a:r>
            <a:r>
              <a:rPr lang="en-US" sz="2000" b="1" kern="100" dirty="0">
                <a:latin typeface="Aptos" panose="020B0004020202020204" pitchFamily="34" charset="0"/>
                <a:ea typeface="Aptos" panose="020B0004020202020204" pitchFamily="34" charset="0"/>
                <a:cs typeface="Times New Roman" panose="02020603050405020304" pitchFamily="18" charset="0"/>
              </a:rPr>
              <a:t> </a:t>
            </a:r>
            <a:r>
              <a:rPr lang="en-US" sz="2000" kern="100" dirty="0">
                <a:latin typeface="Aptos" panose="020B0004020202020204" pitchFamily="34" charset="0"/>
                <a:ea typeface="Aptos" panose="020B0004020202020204" pitchFamily="34" charset="0"/>
                <a:cs typeface="Times New Roman" panose="02020603050405020304" pitchFamily="18" charset="0"/>
              </a:rPr>
              <a:t> t</a:t>
            </a:r>
            <a:r>
              <a:rPr lang="en-US" sz="2000" kern="1200" dirty="0">
                <a:effectLst/>
                <a:latin typeface="Century Gothic" panose="020B0502020202020204" pitchFamily="34" charset="0"/>
                <a:ea typeface="Aptos" panose="020B0004020202020204" pitchFamily="34" charset="0"/>
                <a:cs typeface="Times New Roman" panose="02020603050405020304" pitchFamily="18" charset="0"/>
              </a:rPr>
              <a:t>he agency could request the Vehicle Equipment Rate if approved by RA for all mileage. This should be noted on the RA Equipment Tab.</a:t>
            </a:r>
            <a:endParaRPr lang="en-US" sz="2000" kern="100" dirty="0">
              <a:latin typeface="Aptos" panose="020B0004020202020204" pitchFamily="34" charset="0"/>
              <a:ea typeface="Aptos" panose="020B0004020202020204" pitchFamily="34" charset="0"/>
              <a:cs typeface="Times New Roman" panose="02020603050405020304" pitchFamily="18" charset="0"/>
            </a:endParaRPr>
          </a:p>
          <a:p>
            <a:pPr marL="914400" lvl="1" indent="-457200">
              <a:lnSpc>
                <a:spcPct val="115000"/>
              </a:lnSpc>
              <a:buFont typeface="Arial" panose="020B0604020202020204" pitchFamily="34" charset="0"/>
              <a:buChar char="•"/>
            </a:pPr>
            <a:r>
              <a:rPr lang="en-US" sz="2000" kern="1200" dirty="0">
                <a:effectLst/>
                <a:latin typeface="Century Gothic" panose="020B0502020202020204" pitchFamily="34" charset="0"/>
                <a:ea typeface="Aptos" panose="020B0004020202020204" pitchFamily="34" charset="0"/>
                <a:cs typeface="Calibri" panose="020F0502020204030204" pitchFamily="34" charset="0"/>
              </a:rPr>
              <a:t>Agencies usually request our CAL OES LEMA FUND mileage because it is a guaranteed/quicker payout for mileage. 	</a:t>
            </a:r>
          </a:p>
          <a:p>
            <a:pPr marL="914400" lvl="1" indent="-457200">
              <a:lnSpc>
                <a:spcPct val="115000"/>
              </a:lnSpc>
              <a:buFont typeface="Arial" panose="020B0604020202020204" pitchFamily="34" charset="0"/>
              <a:buChar char="•"/>
            </a:pPr>
            <a:r>
              <a:rPr lang="en-US" sz="2000" kern="1200" dirty="0">
                <a:effectLst/>
                <a:latin typeface="Century Gothic" panose="020B0502020202020204" pitchFamily="34" charset="0"/>
                <a:ea typeface="Aptos" panose="020B0004020202020204" pitchFamily="34" charset="0"/>
                <a:cs typeface="Calibri" panose="020F0502020204030204" pitchFamily="34" charset="0"/>
              </a:rPr>
              <a:t>While waiting for an incident to be declared and processed for CDAA/FEMA funds.</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indent="-4445">
              <a:lnSpc>
                <a:spcPct val="115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p:txBody>
      </p:sp>
    </p:spTree>
    <p:extLst>
      <p:ext uri="{BB962C8B-B14F-4D97-AF65-F5344CB8AC3E}">
        <p14:creationId xmlns:p14="http://schemas.microsoft.com/office/powerpoint/2010/main" val="3836671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B242FF-843E-C29F-376D-37436C8AB7A4}"/>
              </a:ext>
            </a:extLst>
          </p:cNvPr>
          <p:cNvSpPr>
            <a:spLocks noGrp="1"/>
          </p:cNvSpPr>
          <p:nvPr>
            <p:ph sz="half" idx="1"/>
          </p:nvPr>
        </p:nvSpPr>
        <p:spPr>
          <a:xfrm>
            <a:off x="1500575" y="1528384"/>
            <a:ext cx="3456859" cy="3124201"/>
          </a:xfrm>
        </p:spPr>
        <p:txBody>
          <a:bodyP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u="none" strike="noStrike" kern="1200" cap="none" spc="0" normalizeH="0" baseline="0" noProof="0" dirty="0">
                <a:ln>
                  <a:noFill/>
                </a:ln>
                <a:solidFill>
                  <a:srgbClr val="00B0F0"/>
                </a:solidFill>
                <a:effectLst/>
                <a:uLnTx/>
                <a:uFillTx/>
                <a:latin typeface="Century Gothic" panose="020B0502020202020204" pitchFamily="34" charset="0"/>
              </a:rPr>
              <a:t>Jodi Lopez</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u="none" strike="noStrike" kern="1200" cap="none" spc="0" normalizeH="0" baseline="0" noProof="0" dirty="0">
                <a:ln>
                  <a:noFill/>
                </a:ln>
                <a:effectLst/>
                <a:uLnTx/>
                <a:uFillTx/>
                <a:latin typeface="Century Gothic" panose="020B0502020202020204" pitchFamily="34" charset="0"/>
                <a:ea typeface="Calibri" panose="020F0502020204030204" pitchFamily="34" charset="0"/>
              </a:rPr>
              <a:t>Staff Services Manager II</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u="none" strike="noStrike" kern="1200" cap="none" spc="0" normalizeH="0" baseline="0" noProof="0" dirty="0">
                <a:ln>
                  <a:noFill/>
                </a:ln>
                <a:effectLst/>
                <a:uLnTx/>
                <a:uFillTx/>
                <a:latin typeface="Century Gothic" panose="020B0502020202020204" pitchFamily="34" charset="0"/>
                <a:ea typeface="Calibri" panose="020F0502020204030204" pitchFamily="34" charset="0"/>
              </a:rPr>
              <a:t>Law Enforcement Branch</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u="none" strike="noStrike" kern="1200" cap="none" spc="0" normalizeH="0" baseline="0" noProof="0" dirty="0">
                <a:ln>
                  <a:noFill/>
                </a:ln>
                <a:effectLst/>
                <a:uLnTx/>
                <a:uFillTx/>
                <a:latin typeface="Century Gothic" panose="020B0502020202020204" pitchFamily="34" charset="0"/>
              </a:rPr>
              <a:t>(916) 845-8307</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1" i="1" u="none" strike="noStrike" kern="1200" cap="none" spc="0" normalizeH="0" baseline="0" noProof="0" dirty="0">
              <a:ln>
                <a:noFill/>
              </a:ln>
              <a:solidFill>
                <a:srgbClr val="00B0F0"/>
              </a:solidFill>
              <a:effectLst/>
              <a:uLnTx/>
              <a:uFillTx/>
              <a:latin typeface="Century Gothic" panose="020B0502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u="none" strike="noStrike" kern="1200" cap="none" spc="0" normalizeH="0" baseline="0" noProof="0" dirty="0">
                <a:ln>
                  <a:noFill/>
                </a:ln>
                <a:solidFill>
                  <a:srgbClr val="00B0F0"/>
                </a:solidFill>
                <a:effectLst/>
                <a:uLnTx/>
                <a:uFillTx/>
                <a:latin typeface="Century Gothic" panose="020B0502020202020204" pitchFamily="34" charset="0"/>
              </a:rPr>
              <a:t>Taryn Renowden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effectLst/>
                <a:uLnTx/>
                <a:uFillTx/>
                <a:latin typeface="Century Gothic" panose="020B0502020202020204" pitchFamily="34" charset="0"/>
                <a:ea typeface="Calibri" panose="020F0502020204030204" pitchFamily="34" charset="0"/>
              </a:rPr>
              <a:t>AGPA LEMA Program</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effectLst/>
                <a:uLnTx/>
                <a:uFillTx/>
                <a:latin typeface="Century Gothic" panose="020B0502020202020204" pitchFamily="34" charset="0"/>
                <a:ea typeface="Calibri" panose="020F0502020204030204" pitchFamily="34" charset="0"/>
              </a:rPr>
              <a:t>Law Enforcement Branch</a:t>
            </a:r>
            <a:endParaRPr kumimoji="0" lang="en-US" sz="2000" b="1" i="0" u="none" strike="noStrike" kern="1200" cap="none" spc="0" normalizeH="0" baseline="0" noProof="0" dirty="0">
              <a:ln>
                <a:noFill/>
              </a:ln>
              <a:effectLst/>
              <a:uLnTx/>
              <a:uFillTx/>
              <a:latin typeface="Century Gothic" panose="020B0502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effectLst/>
                <a:uLnTx/>
                <a:uFillTx/>
                <a:latin typeface="Century Gothic" panose="020B0502020202020204" pitchFamily="34" charset="0"/>
              </a:rPr>
              <a:t>(916) 845-8705</a:t>
            </a:r>
          </a:p>
          <a:p>
            <a:pPr marL="36900" indent="0">
              <a:buNone/>
            </a:pPr>
            <a:endParaRPr lang="en-US" dirty="0"/>
          </a:p>
        </p:txBody>
      </p:sp>
      <p:sp>
        <p:nvSpPr>
          <p:cNvPr id="4" name="Content Placeholder 3">
            <a:extLst>
              <a:ext uri="{FF2B5EF4-FFF2-40B4-BE49-F238E27FC236}">
                <a16:creationId xmlns:a16="http://schemas.microsoft.com/office/drawing/2014/main" id="{95DAA730-1689-4B1F-E824-E958BD8A7878}"/>
              </a:ext>
            </a:extLst>
          </p:cNvPr>
          <p:cNvSpPr>
            <a:spLocks noGrp="1"/>
          </p:cNvSpPr>
          <p:nvPr>
            <p:ph sz="half" idx="2"/>
          </p:nvPr>
        </p:nvSpPr>
        <p:spPr>
          <a:xfrm>
            <a:off x="7464493" y="1532435"/>
            <a:ext cx="3456859" cy="3124200"/>
          </a:xfrm>
        </p:spPr>
        <p:txBody>
          <a:bodyPr>
            <a:normAutofit/>
          </a:bodyPr>
          <a:lstStyle/>
          <a:p>
            <a:pPr marL="36900" indent="0">
              <a:buNone/>
            </a:pPr>
            <a:r>
              <a:rPr lang="en-US" sz="2000" b="1" dirty="0">
                <a:solidFill>
                  <a:srgbClr val="00B0F0"/>
                </a:solidFill>
                <a:latin typeface="Century Gothic" panose="020B0502020202020204" pitchFamily="34" charset="0"/>
              </a:rPr>
              <a:t>Pooja Randhawa         </a:t>
            </a:r>
            <a:r>
              <a:rPr kumimoji="0" lang="en-US" sz="2000" b="1" u="none" strike="noStrike" kern="1200" cap="none" spc="0" normalizeH="0" baseline="0" noProof="0" dirty="0">
                <a:ln>
                  <a:noFill/>
                </a:ln>
                <a:effectLst/>
                <a:uLnTx/>
                <a:uFillTx/>
                <a:latin typeface="Century Gothic" panose="020B0502020202020204" pitchFamily="34" charset="0"/>
                <a:ea typeface="Calibri" panose="020F0502020204030204" pitchFamily="34" charset="0"/>
              </a:rPr>
              <a:t>Staff Services Manager I Law Enforcement Branch</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u="none" strike="noStrike" kern="1200" cap="none" spc="0" normalizeH="0" baseline="0" noProof="0" dirty="0">
                <a:ln>
                  <a:noFill/>
                </a:ln>
                <a:effectLst/>
                <a:uLnTx/>
                <a:uFillTx/>
                <a:latin typeface="Century Gothic" panose="020B0502020202020204" pitchFamily="34" charset="0"/>
              </a:rPr>
              <a:t>(916) 845-8743</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2000" b="1" dirty="0">
              <a:ln>
                <a:noFill/>
              </a:ln>
              <a:effectLst/>
              <a:latin typeface="Century Gothic" panose="020B0502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B0F0"/>
                </a:solidFill>
                <a:effectLst/>
                <a:uLnTx/>
                <a:uFillTx/>
                <a:latin typeface="Century Gothic" panose="020B0502020202020204" pitchFamily="34" charset="0"/>
                <a:ea typeface="Calibri" panose="020F0502020204030204" pitchFamily="34" charset="0"/>
              </a:rPr>
              <a:t>Nancy Talley</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effectLst/>
                <a:uLnTx/>
                <a:uFillTx/>
                <a:latin typeface="Century Gothic" panose="020B0502020202020204" pitchFamily="34" charset="0"/>
                <a:ea typeface="Calibri" panose="020F0502020204030204" pitchFamily="34" charset="0"/>
              </a:rPr>
              <a:t>AGPA LEMA Program</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effectLst/>
                <a:uLnTx/>
                <a:uFillTx/>
                <a:latin typeface="Century Gothic" panose="020B0502020202020204" pitchFamily="34" charset="0"/>
                <a:ea typeface="Calibri" panose="020F0502020204030204" pitchFamily="34" charset="0"/>
              </a:rPr>
              <a:t>Law Enforcement Branch</a:t>
            </a:r>
            <a:endParaRPr kumimoji="0" lang="en-US" sz="2000" b="1" i="0" u="none" strike="noStrike" kern="1200" cap="none" spc="0" normalizeH="0" baseline="0" noProof="0" dirty="0">
              <a:ln>
                <a:noFill/>
              </a:ln>
              <a:effectLst/>
              <a:uLnTx/>
              <a:uFillTx/>
              <a:latin typeface="Century Gothic" panose="020B0502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effectLst/>
                <a:uLnTx/>
                <a:uFillTx/>
                <a:latin typeface="Century Gothic" panose="020B0502020202020204" pitchFamily="34" charset="0"/>
              </a:rPr>
              <a:t>(916) 845-8706</a:t>
            </a:r>
          </a:p>
          <a:p>
            <a:endParaRPr lang="en-US" dirty="0"/>
          </a:p>
        </p:txBody>
      </p:sp>
      <p:pic>
        <p:nvPicPr>
          <p:cNvPr id="6" name="Picture 5" descr="Calendar&#10;&#10;Description automatically generated">
            <a:extLst>
              <a:ext uri="{FF2B5EF4-FFF2-40B4-BE49-F238E27FC236}">
                <a16:creationId xmlns:a16="http://schemas.microsoft.com/office/drawing/2014/main" id="{D53F86F8-FBFC-4A19-026D-E5AA9056D763}"/>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629961" y="287500"/>
            <a:ext cx="1145243" cy="1110779"/>
          </a:xfrm>
          <a:prstGeom prst="rect">
            <a:avLst/>
          </a:prstGeom>
        </p:spPr>
      </p:pic>
      <p:pic>
        <p:nvPicPr>
          <p:cNvPr id="7" name="Picture 6" descr="A picture containing sky, outdoor, truck, transport&#10;&#10;Description automatically generated">
            <a:extLst>
              <a:ext uri="{FF2B5EF4-FFF2-40B4-BE49-F238E27FC236}">
                <a16:creationId xmlns:a16="http://schemas.microsoft.com/office/drawing/2014/main" id="{884B687C-1382-5A2F-AB7A-2E07D16583AD}"/>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3884560" y="4514799"/>
            <a:ext cx="4417682" cy="2192748"/>
          </a:xfrm>
          <a:prstGeom prst="rect">
            <a:avLst/>
          </a:prstGeom>
        </p:spPr>
      </p:pic>
      <p:sp>
        <p:nvSpPr>
          <p:cNvPr id="8" name="TextBox 7">
            <a:extLst>
              <a:ext uri="{FF2B5EF4-FFF2-40B4-BE49-F238E27FC236}">
                <a16:creationId xmlns:a16="http://schemas.microsoft.com/office/drawing/2014/main" id="{132C6520-CD5B-DBED-55D7-42CCAC4450D5}"/>
              </a:ext>
            </a:extLst>
          </p:cNvPr>
          <p:cNvSpPr txBox="1"/>
          <p:nvPr/>
        </p:nvSpPr>
        <p:spPr>
          <a:xfrm>
            <a:off x="4493097" y="290283"/>
            <a:ext cx="3354832" cy="1107996"/>
          </a:xfrm>
          <a:prstGeom prst="rect">
            <a:avLst/>
          </a:prstGeom>
          <a:noFill/>
        </p:spPr>
        <p:txBody>
          <a:bodyPr wrap="square">
            <a:spAutoFit/>
          </a:bodyPr>
          <a:lstStyle/>
          <a:p>
            <a:r>
              <a:rPr lang="en-US" sz="3600" b="1" u="sng" dirty="0">
                <a:solidFill>
                  <a:schemeClr val="accent1"/>
                </a:solidFill>
                <a:effectLst>
                  <a:outerShdw blurRad="38100" dist="38100" dir="2700000" algn="tl">
                    <a:srgbClr val="000000">
                      <a:alpha val="43137"/>
                    </a:srgbClr>
                  </a:outerShdw>
                </a:effectLst>
                <a:latin typeface="Century Gothic" panose="020B0502020202020204" pitchFamily="34" charset="0"/>
              </a:rPr>
              <a:t>CONTACT US</a:t>
            </a:r>
          </a:p>
          <a:p>
            <a:endParaRPr lang="en-US" sz="1200" b="1" u="sng" dirty="0">
              <a:solidFill>
                <a:srgbClr val="E0C071"/>
              </a:solidFill>
              <a:effectLst>
                <a:outerShdw blurRad="38100" dist="38100" dir="2700000" algn="tl">
                  <a:srgbClr val="000000">
                    <a:alpha val="43137"/>
                  </a:srgbClr>
                </a:outerShdw>
              </a:effectLst>
              <a:latin typeface="Century Gothic" panose="020B0502020202020204" pitchFamily="34" charset="0"/>
            </a:endParaRPr>
          </a:p>
          <a:p>
            <a:r>
              <a:rPr lang="en-US" b="1" u="sng" dirty="0">
                <a:solidFill>
                  <a:srgbClr val="002060"/>
                </a:solidFill>
                <a:effectLst>
                  <a:outerShdw blurRad="38100" dist="38100" dir="2700000" algn="tl">
                    <a:srgbClr val="000000">
                      <a:alpha val="43137"/>
                    </a:srgbClr>
                  </a:outerShdw>
                </a:effectLst>
                <a:latin typeface="Century Gothic" panose="020B0502020202020204" pitchFamily="34" charset="0"/>
              </a:rPr>
              <a:t>LemaFund@caloes.ca.gov</a:t>
            </a:r>
            <a:endParaRPr lang="en-US" dirty="0">
              <a:solidFill>
                <a:srgbClr val="002060"/>
              </a:solidFill>
            </a:endParaRPr>
          </a:p>
        </p:txBody>
      </p:sp>
      <p:sp>
        <p:nvSpPr>
          <p:cNvPr id="2" name="Slide Number Placeholder 1">
            <a:extLst>
              <a:ext uri="{FF2B5EF4-FFF2-40B4-BE49-F238E27FC236}">
                <a16:creationId xmlns:a16="http://schemas.microsoft.com/office/drawing/2014/main" id="{32B9D968-40D2-D7C6-2B5E-CC2D1E5CB522}"/>
              </a:ext>
            </a:extLst>
          </p:cNvPr>
          <p:cNvSpPr>
            <a:spLocks noGrp="1"/>
          </p:cNvSpPr>
          <p:nvPr>
            <p:ph type="sldNum" sz="quarter" idx="12"/>
          </p:nvPr>
        </p:nvSpPr>
        <p:spPr>
          <a:xfrm>
            <a:off x="11202582" y="5792964"/>
            <a:ext cx="551167" cy="365125"/>
          </a:xfrm>
        </p:spPr>
        <p:txBody>
          <a:bodyPr/>
          <a:lstStyle/>
          <a:p>
            <a:fld id="{B696FABE-F77D-4026-8552-5E04496CC876}" type="slidenum">
              <a:rPr lang="en-US" smtClean="0"/>
              <a:t>23</a:t>
            </a:fld>
            <a:endParaRPr lang="en-US" dirty="0"/>
          </a:p>
        </p:txBody>
      </p:sp>
    </p:spTree>
    <p:extLst>
      <p:ext uri="{BB962C8B-B14F-4D97-AF65-F5344CB8AC3E}">
        <p14:creationId xmlns:p14="http://schemas.microsoft.com/office/powerpoint/2010/main" val="31465867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2C9AE-4C3E-10D0-80D1-A4A83FD3B74E}"/>
              </a:ext>
            </a:extLst>
          </p:cNvPr>
          <p:cNvSpPr>
            <a:spLocks noGrp="1"/>
          </p:cNvSpPr>
          <p:nvPr>
            <p:ph type="title"/>
          </p:nvPr>
        </p:nvSpPr>
        <p:spPr>
          <a:xfrm>
            <a:off x="2516909" y="287500"/>
            <a:ext cx="7158182" cy="1423429"/>
          </a:xfrm>
        </p:spPr>
        <p:txBody>
          <a:bodyPr>
            <a:normAutofit/>
          </a:bodyPr>
          <a:lstStyle/>
          <a:p>
            <a:r>
              <a:rPr lang="en-US" sz="3600" b="1" u="sng" dirty="0">
                <a:solidFill>
                  <a:srgbClr val="003BB0"/>
                </a:solidFill>
                <a:effectLst>
                  <a:outerShdw blurRad="38100" dist="38100" dir="2700000" algn="tl">
                    <a:srgbClr val="000000">
                      <a:alpha val="43137"/>
                    </a:srgbClr>
                  </a:outerShdw>
                </a:effectLst>
                <a:latin typeface="Century Gothic" panose="020B0502020202020204" pitchFamily="34" charset="0"/>
              </a:rPr>
              <a:t>LEMA FUND  AGENDA/OBJECTIVES:</a:t>
            </a:r>
          </a:p>
        </p:txBody>
      </p:sp>
      <p:sp>
        <p:nvSpPr>
          <p:cNvPr id="3" name="Content Placeholder 2">
            <a:extLst>
              <a:ext uri="{FF2B5EF4-FFF2-40B4-BE49-F238E27FC236}">
                <a16:creationId xmlns:a16="http://schemas.microsoft.com/office/drawing/2014/main" id="{221926A7-A936-0FB1-3E42-DCF6AB471EA8}"/>
              </a:ext>
            </a:extLst>
          </p:cNvPr>
          <p:cNvSpPr>
            <a:spLocks noGrp="1"/>
          </p:cNvSpPr>
          <p:nvPr>
            <p:ph idx="1"/>
          </p:nvPr>
        </p:nvSpPr>
        <p:spPr>
          <a:xfrm>
            <a:off x="2122569" y="2076054"/>
            <a:ext cx="8507392" cy="4380164"/>
          </a:xfrm>
        </p:spPr>
        <p:txBody>
          <a:bodyPr>
            <a:normAutofit lnSpcReduction="10000"/>
          </a:bodyPr>
          <a:lstStyle/>
          <a:p>
            <a:pPr algn="l">
              <a:buFont typeface="+mj-lt"/>
              <a:buAutoNum type="arabicPeriod"/>
            </a:pPr>
            <a:r>
              <a:rPr lang="en-US" sz="2000" b="1" i="0" dirty="0">
                <a:effectLst/>
                <a:latin typeface="Century Gothic" panose="020B0502020202020204" pitchFamily="34" charset="0"/>
              </a:rPr>
              <a:t>Equip Responding Agencies</a:t>
            </a:r>
            <a:br>
              <a:rPr lang="en-US" sz="2000" b="0" i="0" dirty="0">
                <a:effectLst/>
                <a:latin typeface="Century Gothic" panose="020B0502020202020204" pitchFamily="34" charset="0"/>
              </a:rPr>
            </a:br>
            <a:r>
              <a:rPr lang="en-US" sz="2000" b="0" i="0" dirty="0">
                <a:effectLst/>
                <a:latin typeface="Century Gothic" panose="020B0502020202020204" pitchFamily="34" charset="0"/>
              </a:rPr>
              <a:t>Provide essential tools and information to efficiently prepare and submit required documentation when assisting in disasters or emergencies outside their jurisdiction.</a:t>
            </a:r>
          </a:p>
          <a:p>
            <a:pPr algn="l">
              <a:buFont typeface="+mj-lt"/>
              <a:buAutoNum type="arabicPeriod"/>
            </a:pPr>
            <a:r>
              <a:rPr lang="en-US" sz="2000" b="1" i="0" dirty="0">
                <a:effectLst/>
                <a:latin typeface="Century Gothic" panose="020B0502020202020204" pitchFamily="34" charset="0"/>
              </a:rPr>
              <a:t>Clarify Mutual Aid Workbook Tabs</a:t>
            </a:r>
            <a:br>
              <a:rPr lang="en-US" sz="2000" b="0" i="0" dirty="0">
                <a:effectLst/>
                <a:latin typeface="Century Gothic" panose="020B0502020202020204" pitchFamily="34" charset="0"/>
              </a:rPr>
            </a:br>
            <a:r>
              <a:rPr lang="en-US" sz="2000" b="0" i="0" dirty="0">
                <a:effectLst/>
                <a:latin typeface="Century Gothic" panose="020B0502020202020204" pitchFamily="34" charset="0"/>
              </a:rPr>
              <a:t>Explain the purpose and functionality of each tab within the Mutual Aid workbook to streamline documentation processes.</a:t>
            </a:r>
          </a:p>
          <a:p>
            <a:pPr algn="l">
              <a:buFont typeface="+mj-lt"/>
              <a:buAutoNum type="arabicPeriod"/>
            </a:pPr>
            <a:r>
              <a:rPr lang="en-US" sz="2000" b="1" i="0" dirty="0">
                <a:effectLst/>
                <a:latin typeface="Century Gothic" panose="020B0502020202020204" pitchFamily="34" charset="0"/>
              </a:rPr>
              <a:t>Highlight LEMA Online Portal Benefits</a:t>
            </a:r>
            <a:br>
              <a:rPr lang="en-US" sz="2000" b="0" i="0" dirty="0">
                <a:effectLst/>
                <a:latin typeface="Century Gothic" panose="020B0502020202020204" pitchFamily="34" charset="0"/>
              </a:rPr>
            </a:br>
            <a:r>
              <a:rPr lang="en-US" sz="2000" b="0" i="0" dirty="0">
                <a:effectLst/>
                <a:latin typeface="Century Gothic" panose="020B0502020202020204" pitchFamily="34" charset="0"/>
              </a:rPr>
              <a:t>Discuss the advantages of </a:t>
            </a:r>
            <a:r>
              <a:rPr lang="en-US" sz="2000" dirty="0">
                <a:latin typeface="Century Gothic" panose="020B0502020202020204" pitchFamily="34" charset="0"/>
              </a:rPr>
              <a:t>registering with </a:t>
            </a:r>
            <a:r>
              <a:rPr lang="en-US" sz="2000" b="0" i="0" dirty="0">
                <a:effectLst/>
                <a:latin typeface="Century Gothic" panose="020B0502020202020204" pitchFamily="34" charset="0"/>
              </a:rPr>
              <a:t>the online portal, including improved accessibility and efficiency.</a:t>
            </a:r>
          </a:p>
          <a:p>
            <a:pPr algn="l">
              <a:buFont typeface="+mj-lt"/>
              <a:buAutoNum type="arabicPeriod"/>
            </a:pPr>
            <a:r>
              <a:rPr lang="en-US" sz="2000" b="1" i="0" dirty="0">
                <a:effectLst/>
                <a:latin typeface="Century Gothic" panose="020B0502020202020204" pitchFamily="34" charset="0"/>
              </a:rPr>
              <a:t>Facilitate Further Support</a:t>
            </a:r>
            <a:br>
              <a:rPr lang="en-US" sz="2000" b="0" i="0" dirty="0">
                <a:effectLst/>
                <a:latin typeface="Century Gothic" panose="020B0502020202020204" pitchFamily="34" charset="0"/>
              </a:rPr>
            </a:br>
            <a:r>
              <a:rPr lang="en-US" sz="2000" b="0" i="0" dirty="0">
                <a:effectLst/>
                <a:latin typeface="Century Gothic" panose="020B0502020202020204" pitchFamily="34" charset="0"/>
              </a:rPr>
              <a:t>Provide easy access to our website and contact information for additional resources or inquiries.</a:t>
            </a:r>
          </a:p>
          <a:p>
            <a:pPr marL="36900" indent="0">
              <a:buNone/>
            </a:pPr>
            <a:endParaRPr lang="en-US" dirty="0"/>
          </a:p>
        </p:txBody>
      </p:sp>
      <p:pic>
        <p:nvPicPr>
          <p:cNvPr id="5" name="Picture 4" descr="Calendar&#10;&#10;Description automatically generated">
            <a:extLst>
              <a:ext uri="{FF2B5EF4-FFF2-40B4-BE49-F238E27FC236}">
                <a16:creationId xmlns:a16="http://schemas.microsoft.com/office/drawing/2014/main" id="{30BED2BD-95D2-108B-CF28-350C5E17B19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629961" y="287500"/>
            <a:ext cx="1145243" cy="1110779"/>
          </a:xfrm>
          <a:prstGeom prst="rect">
            <a:avLst/>
          </a:prstGeom>
        </p:spPr>
      </p:pic>
      <p:sp>
        <p:nvSpPr>
          <p:cNvPr id="4" name="Slide Number Placeholder 3">
            <a:extLst>
              <a:ext uri="{FF2B5EF4-FFF2-40B4-BE49-F238E27FC236}">
                <a16:creationId xmlns:a16="http://schemas.microsoft.com/office/drawing/2014/main" id="{357FBAC8-8C67-871D-11A9-3403BCB9777C}"/>
              </a:ext>
            </a:extLst>
          </p:cNvPr>
          <p:cNvSpPr>
            <a:spLocks noGrp="1"/>
          </p:cNvSpPr>
          <p:nvPr>
            <p:ph type="sldNum" sz="quarter" idx="12"/>
          </p:nvPr>
        </p:nvSpPr>
        <p:spPr>
          <a:xfrm>
            <a:off x="10926998" y="6091093"/>
            <a:ext cx="551167" cy="365125"/>
          </a:xfrm>
        </p:spPr>
        <p:txBody>
          <a:bodyPr/>
          <a:lstStyle/>
          <a:p>
            <a:fld id="{B696FABE-F77D-4026-8552-5E04496CC876}" type="slidenum">
              <a:rPr lang="en-US" smtClean="0"/>
              <a:t>3</a:t>
            </a:fld>
            <a:endParaRPr lang="en-US" dirty="0"/>
          </a:p>
        </p:txBody>
      </p:sp>
    </p:spTree>
    <p:extLst>
      <p:ext uri="{BB962C8B-B14F-4D97-AF65-F5344CB8AC3E}">
        <p14:creationId xmlns:p14="http://schemas.microsoft.com/office/powerpoint/2010/main" val="40308713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7C374-F37B-249A-DE28-C546CCB386EA}"/>
              </a:ext>
            </a:extLst>
          </p:cNvPr>
          <p:cNvSpPr>
            <a:spLocks noGrp="1"/>
          </p:cNvSpPr>
          <p:nvPr>
            <p:ph type="title"/>
          </p:nvPr>
        </p:nvSpPr>
        <p:spPr>
          <a:xfrm>
            <a:off x="3719071" y="287500"/>
            <a:ext cx="4121887" cy="1134375"/>
          </a:xfrm>
        </p:spPr>
        <p:txBody>
          <a:bodyPr>
            <a:noAutofit/>
          </a:bodyPr>
          <a:lstStyle/>
          <a:p>
            <a:r>
              <a:rPr lang="en-US" sz="3600" b="1" u="sng" dirty="0">
                <a:solidFill>
                  <a:srgbClr val="003BB0"/>
                </a:solidFill>
                <a:effectLst>
                  <a:outerShdw blurRad="38100" dist="38100" dir="2700000" algn="tl">
                    <a:srgbClr val="000000">
                      <a:alpha val="43137"/>
                    </a:srgbClr>
                  </a:outerShdw>
                </a:effectLst>
                <a:latin typeface="Century Gothic" panose="020B0502020202020204" pitchFamily="34" charset="0"/>
              </a:rPr>
              <a:t>WHO’S ELIGIBLE?</a:t>
            </a:r>
          </a:p>
        </p:txBody>
      </p:sp>
      <p:sp>
        <p:nvSpPr>
          <p:cNvPr id="3" name="Content Placeholder 2">
            <a:extLst>
              <a:ext uri="{FF2B5EF4-FFF2-40B4-BE49-F238E27FC236}">
                <a16:creationId xmlns:a16="http://schemas.microsoft.com/office/drawing/2014/main" id="{427B811A-FE62-D054-5F0A-4DB0CBC6C1ED}"/>
              </a:ext>
            </a:extLst>
          </p:cNvPr>
          <p:cNvSpPr>
            <a:spLocks noGrp="1"/>
          </p:cNvSpPr>
          <p:nvPr>
            <p:ph sz="half" idx="1"/>
          </p:nvPr>
        </p:nvSpPr>
        <p:spPr>
          <a:xfrm>
            <a:off x="1463174" y="1096973"/>
            <a:ext cx="4895055" cy="4107810"/>
          </a:xfrm>
        </p:spPr>
        <p:txBody>
          <a:bodyPr/>
          <a:lstStyle/>
          <a:p>
            <a:pPr marL="36900" indent="0">
              <a:buNone/>
            </a:pPr>
            <a:r>
              <a:rPr lang="en-US" sz="2400" b="1" u="sng" dirty="0">
                <a:solidFill>
                  <a:schemeClr val="tx1"/>
                </a:solidFill>
                <a:latin typeface="Century Gothic" panose="020B0502020202020204" pitchFamily="34" charset="0"/>
              </a:rPr>
              <a:t>Eligible Agencies</a:t>
            </a:r>
          </a:p>
          <a:p>
            <a:pPr marL="36900" indent="0">
              <a:buNone/>
            </a:pPr>
            <a:r>
              <a:rPr lang="en-US" b="1" dirty="0">
                <a:solidFill>
                  <a:srgbClr val="0070C0"/>
                </a:solidFill>
              </a:rPr>
              <a:t>Sworn members of CA: </a:t>
            </a:r>
          </a:p>
          <a:p>
            <a:r>
              <a:rPr lang="en-US" sz="2000" b="1" dirty="0">
                <a:solidFill>
                  <a:schemeClr val="tx1"/>
                </a:solidFill>
                <a:latin typeface="Century Gothic" panose="020B0502020202020204" pitchFamily="34" charset="0"/>
              </a:rPr>
              <a:t>City Police Departments</a:t>
            </a:r>
          </a:p>
          <a:p>
            <a:r>
              <a:rPr lang="en-US" sz="2000" b="1" dirty="0">
                <a:solidFill>
                  <a:schemeClr val="tx1"/>
                </a:solidFill>
                <a:latin typeface="Century Gothic" panose="020B0502020202020204" pitchFamily="34" charset="0"/>
              </a:rPr>
              <a:t>Sheriff’s Offices</a:t>
            </a:r>
          </a:p>
          <a:p>
            <a:r>
              <a:rPr lang="en-US" sz="2000" b="1" dirty="0">
                <a:solidFill>
                  <a:schemeClr val="tx1"/>
                </a:solidFill>
                <a:latin typeface="Century Gothic" panose="020B0502020202020204" pitchFamily="34" charset="0"/>
              </a:rPr>
              <a:t>Probation </a:t>
            </a:r>
          </a:p>
          <a:p>
            <a:r>
              <a:rPr lang="en-US" sz="2000" b="1" dirty="0">
                <a:solidFill>
                  <a:schemeClr val="tx1"/>
                </a:solidFill>
                <a:latin typeface="Century Gothic" panose="020B0502020202020204" pitchFamily="34" charset="0"/>
              </a:rPr>
              <a:t>District Attorney’s</a:t>
            </a:r>
          </a:p>
          <a:p>
            <a:r>
              <a:rPr lang="en-US" sz="2000" b="1" dirty="0">
                <a:latin typeface="Century Gothic" panose="020B0502020202020204" pitchFamily="34" charset="0"/>
              </a:rPr>
              <a:t>Coroner/Medical Examiners</a:t>
            </a:r>
            <a:endParaRPr lang="en-US" sz="2000" b="1" dirty="0">
              <a:solidFill>
                <a:schemeClr val="tx1"/>
              </a:solidFill>
              <a:latin typeface="Century Gothic" panose="020B0502020202020204" pitchFamily="34" charset="0"/>
            </a:endParaRPr>
          </a:p>
          <a:p>
            <a:pPr marL="36900" indent="0">
              <a:buNone/>
            </a:pPr>
            <a:endParaRPr lang="en-US" dirty="0"/>
          </a:p>
        </p:txBody>
      </p:sp>
      <p:sp>
        <p:nvSpPr>
          <p:cNvPr id="4" name="Content Placeholder 3">
            <a:extLst>
              <a:ext uri="{FF2B5EF4-FFF2-40B4-BE49-F238E27FC236}">
                <a16:creationId xmlns:a16="http://schemas.microsoft.com/office/drawing/2014/main" id="{AB706E41-5AD2-15D5-3258-C97C0DF5091B}"/>
              </a:ext>
            </a:extLst>
          </p:cNvPr>
          <p:cNvSpPr>
            <a:spLocks noGrp="1"/>
          </p:cNvSpPr>
          <p:nvPr>
            <p:ph sz="half" idx="2"/>
          </p:nvPr>
        </p:nvSpPr>
        <p:spPr>
          <a:xfrm>
            <a:off x="6430274" y="1398279"/>
            <a:ext cx="4895056" cy="3124200"/>
          </a:xfrm>
        </p:spPr>
        <p:txBody>
          <a:bodyPr/>
          <a:lstStyle/>
          <a:p>
            <a:pPr marL="0" indent="0">
              <a:buNone/>
            </a:pPr>
            <a:r>
              <a:rPr lang="en-US" sz="2400" b="1" u="sng" dirty="0">
                <a:solidFill>
                  <a:schemeClr val="tx1"/>
                </a:solidFill>
                <a:latin typeface="Century Gothic" panose="020B0502020202020204" pitchFamily="34" charset="0"/>
              </a:rPr>
              <a:t>Non-Eligible Agencies</a:t>
            </a:r>
          </a:p>
          <a:p>
            <a:r>
              <a:rPr lang="en-US" sz="2000" b="1" dirty="0">
                <a:solidFill>
                  <a:schemeClr val="tx1"/>
                </a:solidFill>
                <a:latin typeface="Century Gothic" panose="020B0502020202020204" pitchFamily="34" charset="0"/>
              </a:rPr>
              <a:t>State </a:t>
            </a:r>
            <a:r>
              <a:rPr lang="en-US" sz="2000" b="1" dirty="0">
                <a:latin typeface="Century Gothic" panose="020B0502020202020204" pitchFamily="34" charset="0"/>
              </a:rPr>
              <a:t>L</a:t>
            </a:r>
            <a:r>
              <a:rPr lang="en-US" sz="2000" b="1" dirty="0">
                <a:solidFill>
                  <a:schemeClr val="tx1"/>
                </a:solidFill>
                <a:latin typeface="Century Gothic" panose="020B0502020202020204" pitchFamily="34" charset="0"/>
              </a:rPr>
              <a:t>aw Enforcement</a:t>
            </a:r>
          </a:p>
          <a:p>
            <a:r>
              <a:rPr lang="en-US" sz="2000" b="1" dirty="0">
                <a:solidFill>
                  <a:schemeClr val="tx1"/>
                </a:solidFill>
                <a:latin typeface="Century Gothic" panose="020B0502020202020204" pitchFamily="34" charset="0"/>
              </a:rPr>
              <a:t>Federal Law </a:t>
            </a:r>
            <a:r>
              <a:rPr lang="en-US" sz="2000" b="1" dirty="0">
                <a:latin typeface="Century Gothic" panose="020B0502020202020204" pitchFamily="34" charset="0"/>
              </a:rPr>
              <a:t>E</a:t>
            </a:r>
            <a:r>
              <a:rPr lang="en-US" sz="2000" b="1" dirty="0">
                <a:solidFill>
                  <a:schemeClr val="tx1"/>
                </a:solidFill>
                <a:latin typeface="Century Gothic" panose="020B0502020202020204" pitchFamily="34" charset="0"/>
              </a:rPr>
              <a:t>nforcement</a:t>
            </a:r>
          </a:p>
          <a:p>
            <a:r>
              <a:rPr lang="en-US" sz="2000" b="1" dirty="0">
                <a:latin typeface="Century Gothic" panose="020B0502020202020204" pitchFamily="34" charset="0"/>
              </a:rPr>
              <a:t>Requesting Agency</a:t>
            </a:r>
            <a:endParaRPr lang="en-US" sz="2000" b="1" dirty="0">
              <a:solidFill>
                <a:schemeClr val="tx1"/>
              </a:solidFill>
              <a:latin typeface="Century Gothic" panose="020B0502020202020204" pitchFamily="34" charset="0"/>
            </a:endParaRPr>
          </a:p>
          <a:p>
            <a:pPr marL="0" indent="0">
              <a:buNone/>
            </a:pPr>
            <a:endParaRPr lang="en-US" sz="2000" b="1" dirty="0">
              <a:solidFill>
                <a:schemeClr val="tx1"/>
              </a:solidFill>
              <a:latin typeface="Century Gothic" panose="020B0502020202020204" pitchFamily="34" charset="0"/>
            </a:endParaRPr>
          </a:p>
          <a:p>
            <a:endParaRPr lang="en-US" dirty="0"/>
          </a:p>
        </p:txBody>
      </p:sp>
      <p:pic>
        <p:nvPicPr>
          <p:cNvPr id="6" name="Picture 5" descr="Calendar&#10;&#10;Description automatically generated">
            <a:extLst>
              <a:ext uri="{FF2B5EF4-FFF2-40B4-BE49-F238E27FC236}">
                <a16:creationId xmlns:a16="http://schemas.microsoft.com/office/drawing/2014/main" id="{B4051C69-C45C-E574-0BD9-C9A7325DF2D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629961" y="287500"/>
            <a:ext cx="1145243" cy="1110779"/>
          </a:xfrm>
          <a:prstGeom prst="rect">
            <a:avLst/>
          </a:prstGeom>
        </p:spPr>
      </p:pic>
      <p:cxnSp>
        <p:nvCxnSpPr>
          <p:cNvPr id="11" name="Straight Connector 10">
            <a:extLst>
              <a:ext uri="{FF2B5EF4-FFF2-40B4-BE49-F238E27FC236}">
                <a16:creationId xmlns:a16="http://schemas.microsoft.com/office/drawing/2014/main" id="{9CFD18ED-040C-2F55-A26D-BB03F803CD50}"/>
              </a:ext>
            </a:extLst>
          </p:cNvPr>
          <p:cNvCxnSpPr/>
          <p:nvPr/>
        </p:nvCxnSpPr>
        <p:spPr>
          <a:xfrm>
            <a:off x="5780015" y="1398279"/>
            <a:ext cx="0" cy="5237413"/>
          </a:xfrm>
          <a:prstGeom prst="line">
            <a:avLst/>
          </a:prstGeom>
        </p:spPr>
        <p:style>
          <a:lnRef idx="1">
            <a:schemeClr val="accent1"/>
          </a:lnRef>
          <a:fillRef idx="0">
            <a:schemeClr val="accent1"/>
          </a:fillRef>
          <a:effectRef idx="0">
            <a:schemeClr val="accent1"/>
          </a:effectRef>
          <a:fontRef idx="minor">
            <a:schemeClr val="tx1"/>
          </a:fontRef>
        </p:style>
      </p:cxnSp>
      <p:pic>
        <p:nvPicPr>
          <p:cNvPr id="2054" name="Picture 6" descr="Sacramento Police Department (@SacPolice) / Twitter">
            <a:extLst>
              <a:ext uri="{FF2B5EF4-FFF2-40B4-BE49-F238E27FC236}">
                <a16:creationId xmlns:a16="http://schemas.microsoft.com/office/drawing/2014/main" id="{0BA3907F-1A8B-6617-A6E6-B1CCC376CE9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9556" y="4852646"/>
            <a:ext cx="1272246" cy="1272246"/>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Sacramento County Sheriff's Office">
            <a:extLst>
              <a:ext uri="{FF2B5EF4-FFF2-40B4-BE49-F238E27FC236}">
                <a16:creationId xmlns:a16="http://schemas.microsoft.com/office/drawing/2014/main" id="{75E415BA-41D6-5099-A9D8-D18E2C4F283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9569" y="4852646"/>
            <a:ext cx="1272243" cy="1277923"/>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D05D3B58-15D4-EA7D-79E1-F5080CE6F56F}"/>
              </a:ext>
            </a:extLst>
          </p:cNvPr>
          <p:cNvSpPr>
            <a:spLocks noGrp="1"/>
          </p:cNvSpPr>
          <p:nvPr>
            <p:ph type="sldNum" sz="quarter" idx="12"/>
          </p:nvPr>
        </p:nvSpPr>
        <p:spPr>
          <a:xfrm>
            <a:off x="10926998" y="6124892"/>
            <a:ext cx="551167" cy="365125"/>
          </a:xfrm>
        </p:spPr>
        <p:txBody>
          <a:bodyPr/>
          <a:lstStyle/>
          <a:p>
            <a:fld id="{B696FABE-F77D-4026-8552-5E04496CC876}" type="slidenum">
              <a:rPr lang="en-US" smtClean="0"/>
              <a:t>4</a:t>
            </a:fld>
            <a:endParaRPr lang="en-US" dirty="0"/>
          </a:p>
        </p:txBody>
      </p:sp>
    </p:spTree>
    <p:extLst>
      <p:ext uri="{BB962C8B-B14F-4D97-AF65-F5344CB8AC3E}">
        <p14:creationId xmlns:p14="http://schemas.microsoft.com/office/powerpoint/2010/main" val="33628814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03933-7845-C0B5-F55D-5F1A2C12E762}"/>
              </a:ext>
            </a:extLst>
          </p:cNvPr>
          <p:cNvSpPr>
            <a:spLocks noGrp="1"/>
          </p:cNvSpPr>
          <p:nvPr>
            <p:ph type="title"/>
          </p:nvPr>
        </p:nvSpPr>
        <p:spPr>
          <a:xfrm>
            <a:off x="2448552" y="451577"/>
            <a:ext cx="7294896" cy="782623"/>
          </a:xfrm>
        </p:spPr>
        <p:txBody>
          <a:bodyPr>
            <a:normAutofit/>
          </a:bodyPr>
          <a:lstStyle/>
          <a:p>
            <a:r>
              <a:rPr lang="en-US" sz="3600" b="1" u="sng" dirty="0">
                <a:solidFill>
                  <a:srgbClr val="003BB0"/>
                </a:solidFill>
                <a:effectLst>
                  <a:outerShdw blurRad="38100" dist="38100" dir="2700000" algn="tl">
                    <a:srgbClr val="000000">
                      <a:alpha val="43137"/>
                    </a:srgbClr>
                  </a:outerShdw>
                </a:effectLst>
                <a:latin typeface="Century Gothic" panose="020B0502020202020204" pitchFamily="34" charset="0"/>
              </a:rPr>
              <a:t>ELIGIBLE EXPENSES</a:t>
            </a:r>
          </a:p>
        </p:txBody>
      </p:sp>
      <p:sp>
        <p:nvSpPr>
          <p:cNvPr id="3" name="Content Placeholder 2">
            <a:extLst>
              <a:ext uri="{FF2B5EF4-FFF2-40B4-BE49-F238E27FC236}">
                <a16:creationId xmlns:a16="http://schemas.microsoft.com/office/drawing/2014/main" id="{A72E9617-9876-ECB7-E33F-409938B05194}"/>
              </a:ext>
            </a:extLst>
          </p:cNvPr>
          <p:cNvSpPr>
            <a:spLocks noGrp="1"/>
          </p:cNvSpPr>
          <p:nvPr>
            <p:ph idx="1"/>
          </p:nvPr>
        </p:nvSpPr>
        <p:spPr>
          <a:xfrm>
            <a:off x="1660479" y="1809615"/>
            <a:ext cx="9631103" cy="4191000"/>
          </a:xfrm>
        </p:spPr>
        <p:txBody>
          <a:bodyPr>
            <a:normAutofit fontScale="55000" lnSpcReduction="20000"/>
          </a:bodyPr>
          <a:lstStyle/>
          <a:p>
            <a:pPr marL="171450" indent="-171450">
              <a:buFont typeface="Arial" panose="020B0604020202020204" pitchFamily="34" charset="0"/>
              <a:buChar char="•"/>
            </a:pPr>
            <a:r>
              <a:rPr lang="en-GB" sz="3600" b="1" dirty="0">
                <a:solidFill>
                  <a:schemeClr val="tx1"/>
                </a:solidFill>
                <a:latin typeface="Century Gothic" panose="020B0502020202020204" pitchFamily="34" charset="0"/>
                <a:cs typeface="Segoe UI" panose="020B0502040204020203" pitchFamily="34" charset="0"/>
              </a:rPr>
              <a:t>Responding officer overtime</a:t>
            </a:r>
          </a:p>
          <a:p>
            <a:pPr marL="171450" indent="-171450">
              <a:buFont typeface="Arial" panose="020B0604020202020204" pitchFamily="34" charset="0"/>
              <a:buChar char="•"/>
            </a:pPr>
            <a:r>
              <a:rPr lang="en-GB" sz="3600" b="1" dirty="0">
                <a:solidFill>
                  <a:schemeClr val="tx1"/>
                </a:solidFill>
                <a:latin typeface="Century Gothic" panose="020B0502020202020204" pitchFamily="34" charset="0"/>
                <a:cs typeface="Segoe UI" panose="020B0502040204020203" pitchFamily="34" charset="0"/>
              </a:rPr>
              <a:t>Backfill for responding officers</a:t>
            </a:r>
          </a:p>
          <a:p>
            <a:pPr marL="171450" indent="-171450">
              <a:buFont typeface="Arial" panose="020B0604020202020204" pitchFamily="34" charset="0"/>
              <a:buChar char="•"/>
            </a:pPr>
            <a:r>
              <a:rPr lang="en-US" sz="3600" b="1" dirty="0">
                <a:solidFill>
                  <a:schemeClr val="tx1"/>
                </a:solidFill>
                <a:latin typeface="Century Gothic" panose="020B0502020202020204" pitchFamily="34" charset="0"/>
                <a:cs typeface="Segoe UI" panose="020B0502040204020203" pitchFamily="34" charset="0"/>
              </a:rPr>
              <a:t>Mileage - to &amp; from the incident</a:t>
            </a:r>
            <a:endParaRPr lang="en-GB" sz="3600" b="1" dirty="0">
              <a:solidFill>
                <a:schemeClr val="tx1"/>
              </a:solidFill>
              <a:latin typeface="Century Gothic" panose="020B0502020202020204" pitchFamily="34" charset="0"/>
              <a:cs typeface="Segoe UI" panose="020B0502040204020203" pitchFamily="34" charset="0"/>
            </a:endParaRPr>
          </a:p>
          <a:p>
            <a:pPr marL="171450" indent="-171450">
              <a:buFont typeface="Arial" panose="020B0604020202020204" pitchFamily="34" charset="0"/>
              <a:buChar char="•"/>
            </a:pPr>
            <a:r>
              <a:rPr lang="en-GB" sz="3600" b="1" dirty="0">
                <a:solidFill>
                  <a:schemeClr val="tx1"/>
                </a:solidFill>
                <a:latin typeface="Century Gothic" panose="020B0502020202020204" pitchFamily="34" charset="0"/>
                <a:cs typeface="Segoe UI" panose="020B0502040204020203" pitchFamily="34" charset="0"/>
              </a:rPr>
              <a:t>Lodging </a:t>
            </a:r>
            <a:r>
              <a:rPr lang="en-GB" sz="2000" b="1" dirty="0">
                <a:solidFill>
                  <a:schemeClr val="tx1"/>
                </a:solidFill>
                <a:latin typeface="Century Gothic" panose="020B0502020202020204" pitchFamily="34" charset="0"/>
                <a:cs typeface="Segoe UI" panose="020B0502040204020203" pitchFamily="34" charset="0"/>
              </a:rPr>
              <a:t>(case by case, requires approved justification)</a:t>
            </a:r>
            <a:endParaRPr lang="en-GB" sz="3600" b="1" dirty="0">
              <a:solidFill>
                <a:schemeClr val="tx1"/>
              </a:solidFill>
              <a:latin typeface="Century Gothic" panose="020B0502020202020204" pitchFamily="34" charset="0"/>
              <a:cs typeface="Segoe UI" panose="020B0502040204020203" pitchFamily="34" charset="0"/>
            </a:endParaRPr>
          </a:p>
          <a:p>
            <a:pPr marL="171450" indent="-171450">
              <a:buFont typeface="Arial" panose="020B0604020202020204" pitchFamily="34" charset="0"/>
              <a:buChar char="•"/>
            </a:pPr>
            <a:r>
              <a:rPr lang="en-GB" sz="3600" b="1" dirty="0">
                <a:solidFill>
                  <a:schemeClr val="tx1"/>
                </a:solidFill>
                <a:latin typeface="Century Gothic" panose="020B0502020202020204" pitchFamily="34" charset="0"/>
                <a:cs typeface="Segoe UI" panose="020B0502040204020203" pitchFamily="34" charset="0"/>
              </a:rPr>
              <a:t>Per Diem </a:t>
            </a:r>
            <a:r>
              <a:rPr lang="en-GB" sz="2000" b="1" dirty="0">
                <a:solidFill>
                  <a:schemeClr val="tx1"/>
                </a:solidFill>
                <a:latin typeface="Century Gothic" panose="020B0502020202020204" pitchFamily="34" charset="0"/>
                <a:cs typeface="Segoe UI" panose="020B0502040204020203" pitchFamily="34" charset="0"/>
              </a:rPr>
              <a:t>(case by case, requires approved justification)</a:t>
            </a:r>
            <a:endParaRPr lang="en-GB" sz="3600" b="1" dirty="0">
              <a:solidFill>
                <a:schemeClr val="tx1"/>
              </a:solidFill>
              <a:latin typeface="Century Gothic" panose="020B0502020202020204" pitchFamily="34" charset="0"/>
              <a:cs typeface="Segoe UI" panose="020B0502040204020203" pitchFamily="34" charset="0"/>
            </a:endParaRPr>
          </a:p>
          <a:p>
            <a:pPr marL="171450" indent="-171450">
              <a:buFont typeface="Arial" panose="020B0604020202020204" pitchFamily="34" charset="0"/>
              <a:buChar char="•"/>
            </a:pPr>
            <a:r>
              <a:rPr lang="en-GB" sz="3600" b="1" dirty="0">
                <a:solidFill>
                  <a:schemeClr val="tx1"/>
                </a:solidFill>
                <a:latin typeface="Century Gothic" panose="020B0502020202020204" pitchFamily="34" charset="0"/>
                <a:cs typeface="Segoe UI" panose="020B0502040204020203" pitchFamily="34" charset="0"/>
              </a:rPr>
              <a:t>Fuel </a:t>
            </a:r>
            <a:r>
              <a:rPr lang="en-GB" sz="2000" b="1" dirty="0">
                <a:solidFill>
                  <a:schemeClr val="tx1"/>
                </a:solidFill>
                <a:latin typeface="Century Gothic" panose="020B0502020202020204" pitchFamily="34" charset="0"/>
                <a:cs typeface="Segoe UI" panose="020B0502040204020203" pitchFamily="34" charset="0"/>
              </a:rPr>
              <a:t>(case by case, requires approved justification)</a:t>
            </a:r>
            <a:endParaRPr lang="en-GB" sz="3600" b="1" dirty="0">
              <a:solidFill>
                <a:schemeClr val="tx1"/>
              </a:solidFill>
              <a:latin typeface="Century Gothic" panose="020B0502020202020204" pitchFamily="34" charset="0"/>
              <a:cs typeface="Segoe UI" panose="020B0502040204020203" pitchFamily="34" charset="0"/>
            </a:endParaRPr>
          </a:p>
          <a:p>
            <a:pPr marL="171450" indent="-171450">
              <a:buFont typeface="Arial" panose="020B0604020202020204" pitchFamily="34" charset="0"/>
              <a:buChar char="•"/>
            </a:pPr>
            <a:r>
              <a:rPr lang="en-GB" sz="3600" b="1" dirty="0">
                <a:solidFill>
                  <a:schemeClr val="tx1"/>
                </a:solidFill>
                <a:latin typeface="Century Gothic" panose="020B0502020202020204" pitchFamily="34" charset="0"/>
                <a:cs typeface="Segoe UI" panose="020B0502040204020203" pitchFamily="34" charset="0"/>
              </a:rPr>
              <a:t>Extraordinary Equipment (Case by Case i.e. </a:t>
            </a:r>
            <a:r>
              <a:rPr lang="en-GB" sz="3600" b="1" dirty="0">
                <a:latin typeface="Century Gothic" panose="020B0502020202020204" pitchFamily="34" charset="0"/>
                <a:cs typeface="Segoe UI" panose="020B0502040204020203" pitchFamily="34" charset="0"/>
              </a:rPr>
              <a:t>ISU vehicles, </a:t>
            </a:r>
            <a:r>
              <a:rPr lang="en-GB" sz="3600" b="1" dirty="0">
                <a:solidFill>
                  <a:schemeClr val="tx1"/>
                </a:solidFill>
                <a:latin typeface="Century Gothic" panose="020B0502020202020204" pitchFamily="34" charset="0"/>
                <a:cs typeface="Segoe UI" panose="020B0502040204020203" pitchFamily="34" charset="0"/>
              </a:rPr>
              <a:t>Rapid DNA, etc.) </a:t>
            </a:r>
          </a:p>
          <a:p>
            <a:pPr marL="0" indent="0">
              <a:buNone/>
            </a:pPr>
            <a:endParaRPr lang="en-GB" sz="2500" b="1" dirty="0">
              <a:solidFill>
                <a:schemeClr val="tx1"/>
              </a:solidFill>
              <a:latin typeface="Century Gothic" panose="020B0502020202020204" pitchFamily="34" charset="0"/>
              <a:cs typeface="Segoe UI" panose="020B0502040204020203" pitchFamily="34" charset="0"/>
            </a:endParaRPr>
          </a:p>
          <a:p>
            <a:pPr>
              <a:buFont typeface="Wingdings" panose="05000000000000000000" pitchFamily="2" charset="2"/>
              <a:buChar char="ü"/>
            </a:pPr>
            <a:r>
              <a:rPr lang="en-GB" sz="2500" b="1" i="1" u="sng" dirty="0">
                <a:solidFill>
                  <a:srgbClr val="002060"/>
                </a:solidFill>
                <a:latin typeface="Century Gothic" panose="020B0502020202020204" pitchFamily="34" charset="0"/>
                <a:cs typeface="Segoe UI" panose="020B0502040204020203" pitchFamily="34" charset="0"/>
              </a:rPr>
              <a:t>Overtime, backfill, and fuel will be reimbursed at the actual costs.</a:t>
            </a:r>
          </a:p>
          <a:p>
            <a:pPr>
              <a:buFont typeface="Wingdings" panose="05000000000000000000" pitchFamily="2" charset="2"/>
              <a:buChar char="ü"/>
            </a:pPr>
            <a:r>
              <a:rPr lang="en-GB" sz="2500" b="1" i="1" u="sng" dirty="0">
                <a:solidFill>
                  <a:srgbClr val="002060"/>
                </a:solidFill>
                <a:latin typeface="Century Gothic" panose="020B0502020202020204" pitchFamily="34" charset="0"/>
                <a:cs typeface="Segoe UI" panose="020B0502040204020203" pitchFamily="34" charset="0"/>
              </a:rPr>
              <a:t>Lodging, per diem, and mileage will be reimbursed at the STATE rate</a:t>
            </a:r>
            <a:r>
              <a:rPr lang="en-GB" sz="2500" b="1" u="sng" dirty="0">
                <a:solidFill>
                  <a:srgbClr val="002060"/>
                </a:solidFill>
                <a:latin typeface="Century Gothic" panose="020B0502020202020204" pitchFamily="34" charset="0"/>
                <a:cs typeface="Segoe UI" panose="020B0502040204020203" pitchFamily="34" charset="0"/>
              </a:rPr>
              <a:t>.</a:t>
            </a:r>
          </a:p>
          <a:p>
            <a:pPr>
              <a:buFont typeface="Wingdings" panose="05000000000000000000" pitchFamily="2" charset="2"/>
              <a:buChar char="ü"/>
            </a:pPr>
            <a:r>
              <a:rPr lang="en-GB" sz="2500" b="1" u="sng" dirty="0">
                <a:solidFill>
                  <a:srgbClr val="002060"/>
                </a:solidFill>
                <a:latin typeface="Century Gothic" panose="020B0502020202020204" pitchFamily="34" charset="0"/>
                <a:cs typeface="Segoe UI" panose="020B0502040204020203" pitchFamily="34" charset="0"/>
              </a:rPr>
              <a:t>Providing Agencies can’t request reimbursement for expenses provided by the Requesting Agency. </a:t>
            </a:r>
            <a:endParaRPr lang="en-US" dirty="0">
              <a:solidFill>
                <a:srgbClr val="002060"/>
              </a:solidFill>
            </a:endParaRPr>
          </a:p>
        </p:txBody>
      </p:sp>
      <p:pic>
        <p:nvPicPr>
          <p:cNvPr id="5" name="Picture 4" descr="Calendar&#10;&#10;Description automatically generated">
            <a:extLst>
              <a:ext uri="{FF2B5EF4-FFF2-40B4-BE49-F238E27FC236}">
                <a16:creationId xmlns:a16="http://schemas.microsoft.com/office/drawing/2014/main" id="{F6770712-E7FB-2643-E2AC-BD446A7CF9D6}"/>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629961" y="287500"/>
            <a:ext cx="1145243" cy="1110779"/>
          </a:xfrm>
          <a:prstGeom prst="rect">
            <a:avLst/>
          </a:prstGeom>
        </p:spPr>
      </p:pic>
      <p:pic>
        <p:nvPicPr>
          <p:cNvPr id="7" name="Picture 6" descr="1">
            <a:extLst>
              <a:ext uri="{FF2B5EF4-FFF2-40B4-BE49-F238E27FC236}">
                <a16:creationId xmlns:a16="http://schemas.microsoft.com/office/drawing/2014/main" id="{BD117980-B3C9-97B0-8329-355B15BC2444}"/>
              </a:ext>
            </a:extLst>
          </p:cNvPr>
          <p:cNvPicPr>
            <a:picLocks noChangeAspect="1" noChangeArrowheads="1"/>
          </p:cNvPicPr>
          <p:nvPr/>
        </p:nvPicPr>
        <p:blipFill>
          <a:blip r:embed="rId4" cstate="print"/>
          <a:srcRect/>
          <a:stretch>
            <a:fillRect/>
          </a:stretch>
        </p:blipFill>
        <p:spPr bwMode="auto">
          <a:xfrm>
            <a:off x="6669826" y="1444490"/>
            <a:ext cx="3371771" cy="2551027"/>
          </a:xfrm>
          <a:prstGeom prst="rect">
            <a:avLst/>
          </a:prstGeom>
          <a:noFill/>
          <a:ln w="9525">
            <a:noFill/>
            <a:miter lim="800000"/>
            <a:headEnd/>
            <a:tailEnd/>
          </a:ln>
        </p:spPr>
      </p:pic>
      <p:sp>
        <p:nvSpPr>
          <p:cNvPr id="4" name="Slide Number Placeholder 3">
            <a:extLst>
              <a:ext uri="{FF2B5EF4-FFF2-40B4-BE49-F238E27FC236}">
                <a16:creationId xmlns:a16="http://schemas.microsoft.com/office/drawing/2014/main" id="{A1948AEA-E3D5-F457-E0D5-836ABB694E26}"/>
              </a:ext>
            </a:extLst>
          </p:cNvPr>
          <p:cNvSpPr>
            <a:spLocks noGrp="1"/>
          </p:cNvSpPr>
          <p:nvPr>
            <p:ph type="sldNum" sz="quarter" idx="12"/>
          </p:nvPr>
        </p:nvSpPr>
        <p:spPr>
          <a:xfrm>
            <a:off x="10926998" y="6000615"/>
            <a:ext cx="551167" cy="365125"/>
          </a:xfrm>
        </p:spPr>
        <p:txBody>
          <a:bodyPr/>
          <a:lstStyle/>
          <a:p>
            <a:fld id="{B696FABE-F77D-4026-8552-5E04496CC876}" type="slidenum">
              <a:rPr lang="en-US" smtClean="0"/>
              <a:t>5</a:t>
            </a:fld>
            <a:endParaRPr lang="en-US" dirty="0"/>
          </a:p>
        </p:txBody>
      </p:sp>
    </p:spTree>
    <p:extLst>
      <p:ext uri="{BB962C8B-B14F-4D97-AF65-F5344CB8AC3E}">
        <p14:creationId xmlns:p14="http://schemas.microsoft.com/office/powerpoint/2010/main" val="31307048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1694FE8-869D-4657-B19A-3FF6B66F9D1E}"/>
              </a:ext>
            </a:extLst>
          </p:cNvPr>
          <p:cNvSpPr>
            <a:spLocks noGrp="1"/>
          </p:cNvSpPr>
          <p:nvPr>
            <p:ph type="title"/>
          </p:nvPr>
        </p:nvSpPr>
        <p:spPr>
          <a:xfrm>
            <a:off x="1711449" y="195959"/>
            <a:ext cx="8769101" cy="1293860"/>
          </a:xfrm>
        </p:spPr>
        <p:txBody>
          <a:bodyPr>
            <a:normAutofit/>
          </a:bodyPr>
          <a:lstStyle/>
          <a:p>
            <a:pPr algn="ctr"/>
            <a:r>
              <a:rPr lang="en-US" sz="3600" b="1" u="sng" dirty="0">
                <a:solidFill>
                  <a:srgbClr val="003BB0"/>
                </a:solidFill>
                <a:effectLst>
                  <a:outerShdw blurRad="38100" dist="38100" dir="2700000" algn="tl">
                    <a:srgbClr val="000000">
                      <a:alpha val="43137"/>
                    </a:srgbClr>
                  </a:outerShdw>
                </a:effectLst>
              </a:rPr>
              <a:t>LEMA FUND REIMBURSEMENT PROCESS</a:t>
            </a:r>
          </a:p>
        </p:txBody>
      </p:sp>
      <p:pic>
        <p:nvPicPr>
          <p:cNvPr id="3" name="Picture 2" descr="Calendar&#10;&#10;Description automatically generated">
            <a:extLst>
              <a:ext uri="{FF2B5EF4-FFF2-40B4-BE49-F238E27FC236}">
                <a16:creationId xmlns:a16="http://schemas.microsoft.com/office/drawing/2014/main" id="{A382BF2B-E2D9-A8CA-7CB0-9E4E7C30E33E}"/>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629961" y="287500"/>
            <a:ext cx="1145243" cy="1110779"/>
          </a:xfrm>
          <a:prstGeom prst="rect">
            <a:avLst/>
          </a:prstGeom>
        </p:spPr>
      </p:pic>
      <p:sp>
        <p:nvSpPr>
          <p:cNvPr id="2" name="Slide Number Placeholder 1">
            <a:extLst>
              <a:ext uri="{FF2B5EF4-FFF2-40B4-BE49-F238E27FC236}">
                <a16:creationId xmlns:a16="http://schemas.microsoft.com/office/drawing/2014/main" id="{A1C387BD-A8CF-D00C-7F6D-BD6BCB93214A}"/>
              </a:ext>
            </a:extLst>
          </p:cNvPr>
          <p:cNvSpPr>
            <a:spLocks noGrp="1"/>
          </p:cNvSpPr>
          <p:nvPr>
            <p:ph type="sldNum" sz="quarter" idx="12"/>
          </p:nvPr>
        </p:nvSpPr>
        <p:spPr>
          <a:xfrm>
            <a:off x="10926998" y="5854842"/>
            <a:ext cx="551167" cy="365125"/>
          </a:xfrm>
        </p:spPr>
        <p:txBody>
          <a:bodyPr/>
          <a:lstStyle/>
          <a:p>
            <a:fld id="{B696FABE-F77D-4026-8552-5E04496CC876}" type="slidenum">
              <a:rPr lang="en-US" smtClean="0"/>
              <a:t>6</a:t>
            </a:fld>
            <a:endParaRPr lang="en-US" dirty="0"/>
          </a:p>
        </p:txBody>
      </p:sp>
      <p:sp>
        <p:nvSpPr>
          <p:cNvPr id="9" name="TextBox 8">
            <a:extLst>
              <a:ext uri="{FF2B5EF4-FFF2-40B4-BE49-F238E27FC236}">
                <a16:creationId xmlns:a16="http://schemas.microsoft.com/office/drawing/2014/main" id="{E346ACDD-88A1-EE0A-F342-E436208C356E}"/>
              </a:ext>
            </a:extLst>
          </p:cNvPr>
          <p:cNvSpPr txBox="1"/>
          <p:nvPr/>
        </p:nvSpPr>
        <p:spPr>
          <a:xfrm>
            <a:off x="3486150" y="1305153"/>
            <a:ext cx="5506636" cy="369332"/>
          </a:xfrm>
          <a:prstGeom prst="rect">
            <a:avLst/>
          </a:prstGeom>
          <a:noFill/>
        </p:spPr>
        <p:txBody>
          <a:bodyPr wrap="none" rtlCol="0">
            <a:spAutoFit/>
          </a:bodyPr>
          <a:lstStyle/>
          <a:p>
            <a:r>
              <a:rPr lang="en-US" b="1" dirty="0">
                <a:latin typeface="Century Gothic" panose="020B0502020202020204" pitchFamily="34" charset="0"/>
              </a:rPr>
              <a:t>Cal OES will contact the PROVIDING AGENCIES </a:t>
            </a:r>
          </a:p>
        </p:txBody>
      </p:sp>
      <p:sp>
        <p:nvSpPr>
          <p:cNvPr id="10" name="TextBox 9">
            <a:extLst>
              <a:ext uri="{FF2B5EF4-FFF2-40B4-BE49-F238E27FC236}">
                <a16:creationId xmlns:a16="http://schemas.microsoft.com/office/drawing/2014/main" id="{63EB5D41-0E1D-6A69-3DB2-88D1190EAE3A}"/>
              </a:ext>
            </a:extLst>
          </p:cNvPr>
          <p:cNvSpPr txBox="1"/>
          <p:nvPr/>
        </p:nvSpPr>
        <p:spPr>
          <a:xfrm>
            <a:off x="1711449" y="1619182"/>
            <a:ext cx="9331689" cy="1477328"/>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Century Gothic" panose="020B0502020202020204" pitchFamily="34" charset="0"/>
              </a:rPr>
              <a:t>Eligible Providing Agencies will receive the email below with all the information needed for the reimbursement packet.</a:t>
            </a:r>
          </a:p>
          <a:p>
            <a:pPr marL="285750" indent="-285750">
              <a:buFont typeface="Arial" panose="020B0604020202020204" pitchFamily="34" charset="0"/>
              <a:buChar char="•"/>
            </a:pPr>
            <a:r>
              <a:rPr lang="en-US" dirty="0">
                <a:latin typeface="Century Gothic" panose="020B0502020202020204" pitchFamily="34" charset="0"/>
              </a:rPr>
              <a:t>Includes Mutual Aid Expense Workbook to fill out. </a:t>
            </a:r>
          </a:p>
          <a:p>
            <a:pPr marL="285750" indent="-285750">
              <a:buFont typeface="Arial" panose="020B0604020202020204" pitchFamily="34" charset="0"/>
              <a:buChar char="•"/>
            </a:pPr>
            <a:r>
              <a:rPr lang="en-US" dirty="0">
                <a:latin typeface="Century Gothic" panose="020B0502020202020204" pitchFamily="34" charset="0"/>
              </a:rPr>
              <a:t>LEMA Fund Analysts will assist providing agencies with the reimbursement packet process.</a:t>
            </a:r>
          </a:p>
        </p:txBody>
      </p:sp>
      <p:pic>
        <p:nvPicPr>
          <p:cNvPr id="13" name="Content Placeholder 12" descr="Graphical user interface, text, application, email&#10;&#10;AI-generated content may be incorrect.">
            <a:extLst>
              <a:ext uri="{FF2B5EF4-FFF2-40B4-BE49-F238E27FC236}">
                <a16:creationId xmlns:a16="http://schemas.microsoft.com/office/drawing/2014/main" id="{3214EAFF-89DC-42E5-8794-4F35FAFC4A8B}"/>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540815" y="3039782"/>
            <a:ext cx="7672956" cy="3622259"/>
          </a:xfrm>
        </p:spPr>
      </p:pic>
    </p:spTree>
    <p:extLst>
      <p:ext uri="{BB962C8B-B14F-4D97-AF65-F5344CB8AC3E}">
        <p14:creationId xmlns:p14="http://schemas.microsoft.com/office/powerpoint/2010/main" val="295395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bg2">
                <a:tint val="90000"/>
                <a:lumMod val="110000"/>
              </a:schemeClr>
            </a:gs>
            <a:gs pos="100000">
              <a:schemeClr val="bg2">
                <a:shade val="64000"/>
                <a:lumMod val="98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BBCAF-5591-A48E-C2F8-8CE545E2C8D2}"/>
              </a:ext>
            </a:extLst>
          </p:cNvPr>
          <p:cNvSpPr>
            <a:spLocks noGrp="1"/>
          </p:cNvSpPr>
          <p:nvPr>
            <p:ph type="title"/>
          </p:nvPr>
        </p:nvSpPr>
        <p:spPr>
          <a:xfrm>
            <a:off x="2062188" y="187732"/>
            <a:ext cx="8067624" cy="675045"/>
          </a:xfrm>
        </p:spPr>
        <p:txBody>
          <a:bodyPr>
            <a:normAutofit fontScale="90000"/>
          </a:bodyPr>
          <a:lstStyle/>
          <a:p>
            <a:pPr algn="l">
              <a:lnSpc>
                <a:spcPct val="90000"/>
              </a:lnSpc>
            </a:pPr>
            <a:br>
              <a:rPr lang="en-US" b="1" dirty="0">
                <a:solidFill>
                  <a:schemeClr val="accent1"/>
                </a:solidFill>
                <a:effectLst>
                  <a:outerShdw blurRad="38100" dist="38100" dir="2700000" algn="tl">
                    <a:srgbClr val="000000">
                      <a:alpha val="43137"/>
                    </a:srgbClr>
                  </a:outerShdw>
                </a:effectLst>
                <a:latin typeface="Century Gothic" panose="020B0502020202020204" pitchFamily="34" charset="0"/>
              </a:rPr>
            </a:br>
            <a:r>
              <a:rPr lang="en-US" b="1" u="sng" dirty="0">
                <a:solidFill>
                  <a:srgbClr val="003BB0"/>
                </a:solidFill>
                <a:effectLst>
                  <a:outerShdw blurRad="38100" dist="38100" dir="2700000" algn="tl">
                    <a:srgbClr val="000000">
                      <a:alpha val="43137"/>
                    </a:srgbClr>
                  </a:outerShdw>
                </a:effectLst>
                <a:latin typeface="Century Gothic" panose="020B0502020202020204" pitchFamily="34" charset="0"/>
              </a:rPr>
              <a:t>SUPPORTING/BACK UP DOCUMENTS</a:t>
            </a:r>
          </a:p>
        </p:txBody>
      </p:sp>
      <p:pic>
        <p:nvPicPr>
          <p:cNvPr id="9" name="Content Placeholder 8">
            <a:extLst>
              <a:ext uri="{FF2B5EF4-FFF2-40B4-BE49-F238E27FC236}">
                <a16:creationId xmlns:a16="http://schemas.microsoft.com/office/drawing/2014/main" id="{DE26A0A2-563E-5460-1AC1-35DB08E1A511}"/>
              </a:ext>
            </a:extLst>
          </p:cNvPr>
          <p:cNvPicPr>
            <a:picLocks noGrp="1" noChangeAspect="1"/>
          </p:cNvPicPr>
          <p:nvPr>
            <p:ph idx="1"/>
          </p:nvPr>
        </p:nvPicPr>
        <p:blipFill>
          <a:blip r:embed="rId3"/>
          <a:stretch>
            <a:fillRect/>
          </a:stretch>
        </p:blipFill>
        <p:spPr>
          <a:xfrm>
            <a:off x="6336031" y="2103018"/>
            <a:ext cx="4956810" cy="3979626"/>
          </a:xfrm>
        </p:spPr>
      </p:pic>
      <p:pic>
        <p:nvPicPr>
          <p:cNvPr id="6" name="Picture 5" descr="Calendar&#10;&#10;Description automatically generated">
            <a:extLst>
              <a:ext uri="{FF2B5EF4-FFF2-40B4-BE49-F238E27FC236}">
                <a16:creationId xmlns:a16="http://schemas.microsoft.com/office/drawing/2014/main" id="{D06A776C-DDBC-18F6-F8A4-D312FFBFB29C}"/>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629961" y="287500"/>
            <a:ext cx="1145243" cy="1110779"/>
          </a:xfrm>
          <a:prstGeom prst="rect">
            <a:avLst/>
          </a:prstGeom>
        </p:spPr>
      </p:pic>
      <p:sp>
        <p:nvSpPr>
          <p:cNvPr id="4" name="Slide Number Placeholder 3">
            <a:extLst>
              <a:ext uri="{FF2B5EF4-FFF2-40B4-BE49-F238E27FC236}">
                <a16:creationId xmlns:a16="http://schemas.microsoft.com/office/drawing/2014/main" id="{8C0DCD1E-13D7-E75B-548E-7F8BE03A6D82}"/>
              </a:ext>
            </a:extLst>
          </p:cNvPr>
          <p:cNvSpPr>
            <a:spLocks noGrp="1"/>
          </p:cNvSpPr>
          <p:nvPr>
            <p:ph type="sldNum" sz="quarter" idx="12"/>
          </p:nvPr>
        </p:nvSpPr>
        <p:spPr>
          <a:xfrm>
            <a:off x="10926998" y="6041834"/>
            <a:ext cx="551167" cy="365125"/>
          </a:xfrm>
        </p:spPr>
        <p:txBody>
          <a:bodyPr/>
          <a:lstStyle/>
          <a:p>
            <a:fld id="{B696FABE-F77D-4026-8552-5E04496CC876}" type="slidenum">
              <a:rPr lang="en-US" smtClean="0"/>
              <a:t>7</a:t>
            </a:fld>
            <a:endParaRPr lang="en-US" dirty="0"/>
          </a:p>
        </p:txBody>
      </p:sp>
      <p:sp>
        <p:nvSpPr>
          <p:cNvPr id="10" name="TextBox 9">
            <a:extLst>
              <a:ext uri="{FF2B5EF4-FFF2-40B4-BE49-F238E27FC236}">
                <a16:creationId xmlns:a16="http://schemas.microsoft.com/office/drawing/2014/main" id="{101E13A6-E2D3-62D4-6E1F-75FA8475F117}"/>
              </a:ext>
            </a:extLst>
          </p:cNvPr>
          <p:cNvSpPr txBox="1"/>
          <p:nvPr/>
        </p:nvSpPr>
        <p:spPr>
          <a:xfrm>
            <a:off x="3553800" y="1167446"/>
            <a:ext cx="5564459" cy="461665"/>
          </a:xfrm>
          <a:prstGeom prst="rect">
            <a:avLst/>
          </a:prstGeom>
          <a:noFill/>
        </p:spPr>
        <p:txBody>
          <a:bodyPr wrap="square" rtlCol="0">
            <a:spAutoFit/>
          </a:bodyPr>
          <a:lstStyle/>
          <a:p>
            <a:r>
              <a:rPr lang="en-US" sz="2400" b="1" u="sng" dirty="0">
                <a:latin typeface="Century Gothic" panose="020B0502020202020204" pitchFamily="34" charset="0"/>
              </a:rPr>
              <a:t>Mutual Aid Expense Workbook</a:t>
            </a:r>
          </a:p>
        </p:txBody>
      </p:sp>
      <p:sp>
        <p:nvSpPr>
          <p:cNvPr id="11" name="TextBox 10">
            <a:extLst>
              <a:ext uri="{FF2B5EF4-FFF2-40B4-BE49-F238E27FC236}">
                <a16:creationId xmlns:a16="http://schemas.microsoft.com/office/drawing/2014/main" id="{0E81F7A1-2730-3C76-CDD4-FE1EDD172514}"/>
              </a:ext>
            </a:extLst>
          </p:cNvPr>
          <p:cNvSpPr txBox="1"/>
          <p:nvPr/>
        </p:nvSpPr>
        <p:spPr>
          <a:xfrm>
            <a:off x="1396818" y="1865412"/>
            <a:ext cx="4742004" cy="584775"/>
          </a:xfrm>
          <a:prstGeom prst="rect">
            <a:avLst/>
          </a:prstGeom>
          <a:noFill/>
        </p:spPr>
        <p:txBody>
          <a:bodyPr wrap="none" rtlCol="0">
            <a:spAutoFit/>
          </a:bodyPr>
          <a:lstStyle/>
          <a:p>
            <a:r>
              <a:rPr lang="en-US" sz="1600" b="1" u="sng" dirty="0">
                <a:latin typeface="Century Gothic" panose="020B0502020202020204" pitchFamily="34" charset="0"/>
              </a:rPr>
              <a:t>TAB 1-FILL OUT FIRST_TOC</a:t>
            </a:r>
          </a:p>
          <a:p>
            <a:r>
              <a:rPr lang="en-US" sz="1600" b="1" dirty="0">
                <a:latin typeface="Century Gothic" panose="020B0502020202020204" pitchFamily="34" charset="0"/>
              </a:rPr>
              <a:t>Fill out table with your department information</a:t>
            </a:r>
          </a:p>
        </p:txBody>
      </p:sp>
      <p:sp>
        <p:nvSpPr>
          <p:cNvPr id="12" name="TextBox 11">
            <a:extLst>
              <a:ext uri="{FF2B5EF4-FFF2-40B4-BE49-F238E27FC236}">
                <a16:creationId xmlns:a16="http://schemas.microsoft.com/office/drawing/2014/main" id="{0F652064-32D9-64BA-A21B-E4EF503E7EA3}"/>
              </a:ext>
            </a:extLst>
          </p:cNvPr>
          <p:cNvSpPr txBox="1"/>
          <p:nvPr/>
        </p:nvSpPr>
        <p:spPr>
          <a:xfrm>
            <a:off x="1569182" y="2565604"/>
            <a:ext cx="4397277" cy="1015663"/>
          </a:xfrm>
          <a:prstGeom prst="rect">
            <a:avLst/>
          </a:prstGeom>
          <a:noFill/>
        </p:spPr>
        <p:txBody>
          <a:bodyPr wrap="square" rtlCol="0">
            <a:spAutoFit/>
          </a:bodyPr>
          <a:lstStyle/>
          <a:p>
            <a:pPr marL="285750" indent="-285750">
              <a:buFont typeface="Arial" panose="020B0604020202020204" pitchFamily="34" charset="0"/>
              <a:buChar char="•"/>
            </a:pPr>
            <a:r>
              <a:rPr lang="en-US" sz="2000" dirty="0">
                <a:latin typeface="Century Gothic" panose="020B0502020202020204" pitchFamily="34" charset="0"/>
              </a:rPr>
              <a:t>Name and Address of the department you want the invoice check to be received.</a:t>
            </a:r>
          </a:p>
        </p:txBody>
      </p:sp>
    </p:spTree>
    <p:extLst>
      <p:ext uri="{BB962C8B-B14F-4D97-AF65-F5344CB8AC3E}">
        <p14:creationId xmlns:p14="http://schemas.microsoft.com/office/powerpoint/2010/main" val="36493287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bg2">
                <a:tint val="90000"/>
                <a:lumMod val="110000"/>
              </a:schemeClr>
            </a:gs>
            <a:gs pos="100000">
              <a:schemeClr val="bg2">
                <a:shade val="64000"/>
                <a:lumMod val="98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BBCAF-5591-A48E-C2F8-8CE545E2C8D2}"/>
              </a:ext>
            </a:extLst>
          </p:cNvPr>
          <p:cNvSpPr>
            <a:spLocks noGrp="1"/>
          </p:cNvSpPr>
          <p:nvPr>
            <p:ph type="title"/>
          </p:nvPr>
        </p:nvSpPr>
        <p:spPr>
          <a:xfrm>
            <a:off x="2062188" y="187732"/>
            <a:ext cx="8067624" cy="675045"/>
          </a:xfrm>
        </p:spPr>
        <p:txBody>
          <a:bodyPr>
            <a:normAutofit fontScale="90000"/>
          </a:bodyPr>
          <a:lstStyle/>
          <a:p>
            <a:pPr algn="l">
              <a:lnSpc>
                <a:spcPct val="90000"/>
              </a:lnSpc>
            </a:pPr>
            <a:br>
              <a:rPr lang="en-US" b="1" dirty="0">
                <a:solidFill>
                  <a:schemeClr val="accent1"/>
                </a:solidFill>
                <a:effectLst>
                  <a:outerShdw blurRad="38100" dist="38100" dir="2700000" algn="tl">
                    <a:srgbClr val="000000">
                      <a:alpha val="43137"/>
                    </a:srgbClr>
                  </a:outerShdw>
                </a:effectLst>
                <a:latin typeface="Century Gothic" panose="020B0502020202020204" pitchFamily="34" charset="0"/>
              </a:rPr>
            </a:br>
            <a:r>
              <a:rPr lang="en-US" b="1" u="sng" dirty="0">
                <a:solidFill>
                  <a:srgbClr val="003BB0"/>
                </a:solidFill>
                <a:effectLst>
                  <a:outerShdw blurRad="38100" dist="38100" dir="2700000" algn="tl">
                    <a:srgbClr val="000000">
                      <a:alpha val="43137"/>
                    </a:srgbClr>
                  </a:outerShdw>
                </a:effectLst>
                <a:latin typeface="Century Gothic" panose="020B0502020202020204" pitchFamily="34" charset="0"/>
              </a:rPr>
              <a:t>SUPPORTING/BACK UP DOCUMENTS</a:t>
            </a:r>
          </a:p>
        </p:txBody>
      </p:sp>
      <p:pic>
        <p:nvPicPr>
          <p:cNvPr id="6" name="Picture 5" descr="Calendar&#10;&#10;Description automatically generated">
            <a:extLst>
              <a:ext uri="{FF2B5EF4-FFF2-40B4-BE49-F238E27FC236}">
                <a16:creationId xmlns:a16="http://schemas.microsoft.com/office/drawing/2014/main" id="{D06A776C-DDBC-18F6-F8A4-D312FFBFB29C}"/>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629961" y="287500"/>
            <a:ext cx="1145243" cy="1110779"/>
          </a:xfrm>
          <a:prstGeom prst="rect">
            <a:avLst/>
          </a:prstGeom>
        </p:spPr>
      </p:pic>
      <p:sp>
        <p:nvSpPr>
          <p:cNvPr id="4" name="Slide Number Placeholder 3">
            <a:extLst>
              <a:ext uri="{FF2B5EF4-FFF2-40B4-BE49-F238E27FC236}">
                <a16:creationId xmlns:a16="http://schemas.microsoft.com/office/drawing/2014/main" id="{8C0DCD1E-13D7-E75B-548E-7F8BE03A6D82}"/>
              </a:ext>
            </a:extLst>
          </p:cNvPr>
          <p:cNvSpPr>
            <a:spLocks noGrp="1"/>
          </p:cNvSpPr>
          <p:nvPr>
            <p:ph type="sldNum" sz="quarter" idx="12"/>
          </p:nvPr>
        </p:nvSpPr>
        <p:spPr>
          <a:xfrm>
            <a:off x="10926998" y="6041834"/>
            <a:ext cx="551167" cy="365125"/>
          </a:xfrm>
        </p:spPr>
        <p:txBody>
          <a:bodyPr/>
          <a:lstStyle/>
          <a:p>
            <a:fld id="{B696FABE-F77D-4026-8552-5E04496CC876}" type="slidenum">
              <a:rPr lang="en-US" smtClean="0"/>
              <a:t>8</a:t>
            </a:fld>
            <a:endParaRPr lang="en-US" dirty="0"/>
          </a:p>
        </p:txBody>
      </p:sp>
      <p:sp>
        <p:nvSpPr>
          <p:cNvPr id="10" name="TextBox 9">
            <a:extLst>
              <a:ext uri="{FF2B5EF4-FFF2-40B4-BE49-F238E27FC236}">
                <a16:creationId xmlns:a16="http://schemas.microsoft.com/office/drawing/2014/main" id="{101E13A6-E2D3-62D4-6E1F-75FA8475F117}"/>
              </a:ext>
            </a:extLst>
          </p:cNvPr>
          <p:cNvSpPr txBox="1"/>
          <p:nvPr/>
        </p:nvSpPr>
        <p:spPr>
          <a:xfrm>
            <a:off x="3659551" y="1180144"/>
            <a:ext cx="5564459" cy="461665"/>
          </a:xfrm>
          <a:prstGeom prst="rect">
            <a:avLst/>
          </a:prstGeom>
          <a:noFill/>
        </p:spPr>
        <p:txBody>
          <a:bodyPr wrap="square" rtlCol="0">
            <a:spAutoFit/>
          </a:bodyPr>
          <a:lstStyle/>
          <a:p>
            <a:r>
              <a:rPr lang="en-US" sz="2400" b="1" u="sng" dirty="0">
                <a:latin typeface="Century Gothic" panose="020B0502020202020204" pitchFamily="34" charset="0"/>
              </a:rPr>
              <a:t>Mutual Aid Expense Workbook</a:t>
            </a:r>
          </a:p>
        </p:txBody>
      </p:sp>
      <p:sp>
        <p:nvSpPr>
          <p:cNvPr id="11" name="TextBox 10">
            <a:extLst>
              <a:ext uri="{FF2B5EF4-FFF2-40B4-BE49-F238E27FC236}">
                <a16:creationId xmlns:a16="http://schemas.microsoft.com/office/drawing/2014/main" id="{0E81F7A1-2730-3C76-CDD4-FE1EDD172514}"/>
              </a:ext>
            </a:extLst>
          </p:cNvPr>
          <p:cNvSpPr txBox="1"/>
          <p:nvPr/>
        </p:nvSpPr>
        <p:spPr>
          <a:xfrm>
            <a:off x="1569182" y="1743152"/>
            <a:ext cx="5170005" cy="584775"/>
          </a:xfrm>
          <a:prstGeom prst="rect">
            <a:avLst/>
          </a:prstGeom>
          <a:noFill/>
        </p:spPr>
        <p:txBody>
          <a:bodyPr wrap="none" rtlCol="0">
            <a:spAutoFit/>
          </a:bodyPr>
          <a:lstStyle/>
          <a:p>
            <a:r>
              <a:rPr lang="en-US" sz="1600" b="1" u="sng" dirty="0">
                <a:latin typeface="Century Gothic" panose="020B0502020202020204" pitchFamily="34" charset="0"/>
              </a:rPr>
              <a:t>TAB 3-FRINGE BENEFITS</a:t>
            </a:r>
          </a:p>
          <a:p>
            <a:r>
              <a:rPr lang="en-US" sz="1600" b="1" dirty="0">
                <a:latin typeface="Century Gothic" panose="020B0502020202020204" pitchFamily="34" charset="0"/>
              </a:rPr>
              <a:t>Fill out table with your department’s fringe benefits</a:t>
            </a:r>
          </a:p>
        </p:txBody>
      </p:sp>
      <p:sp>
        <p:nvSpPr>
          <p:cNvPr id="12" name="TextBox 11">
            <a:extLst>
              <a:ext uri="{FF2B5EF4-FFF2-40B4-BE49-F238E27FC236}">
                <a16:creationId xmlns:a16="http://schemas.microsoft.com/office/drawing/2014/main" id="{0F652064-32D9-64BA-A21B-E4EF503E7EA3}"/>
              </a:ext>
            </a:extLst>
          </p:cNvPr>
          <p:cNvSpPr txBox="1"/>
          <p:nvPr/>
        </p:nvSpPr>
        <p:spPr>
          <a:xfrm>
            <a:off x="1569182" y="2565604"/>
            <a:ext cx="4397277" cy="3477875"/>
          </a:xfrm>
          <a:prstGeom prst="rect">
            <a:avLst/>
          </a:prstGeom>
          <a:noFill/>
        </p:spPr>
        <p:txBody>
          <a:bodyPr wrap="square" rtlCol="0">
            <a:spAutoFit/>
          </a:bodyPr>
          <a:lstStyle/>
          <a:p>
            <a:pPr marL="285750" indent="-285750">
              <a:buFont typeface="Arial" panose="020B0604020202020204" pitchFamily="34" charset="0"/>
              <a:buChar char="•"/>
            </a:pPr>
            <a:r>
              <a:rPr lang="en-US" sz="2000" dirty="0">
                <a:latin typeface="Century Gothic" panose="020B0502020202020204" pitchFamily="34" charset="0"/>
              </a:rPr>
              <a:t>Fill out table with amounts of your departments annual budget.</a:t>
            </a:r>
          </a:p>
          <a:p>
            <a:pPr marL="285750" indent="-285750">
              <a:buFont typeface="Arial" panose="020B0604020202020204" pitchFamily="34" charset="0"/>
              <a:buChar char="•"/>
            </a:pPr>
            <a:r>
              <a:rPr lang="en-US" sz="2000" dirty="0">
                <a:latin typeface="Century Gothic" panose="020B0502020202020204" pitchFamily="34" charset="0"/>
              </a:rPr>
              <a:t>If your department wants to </a:t>
            </a:r>
            <a:r>
              <a:rPr lang="en-US" sz="2000" b="1" u="sng" dirty="0">
                <a:latin typeface="Century Gothic" panose="020B0502020202020204" pitchFamily="34" charset="0"/>
              </a:rPr>
              <a:t>NOT</a:t>
            </a:r>
            <a:r>
              <a:rPr lang="en-US" sz="2000" dirty="0">
                <a:latin typeface="Century Gothic" panose="020B0502020202020204" pitchFamily="34" charset="0"/>
              </a:rPr>
              <a:t> claim fringe benefits, please let us know in email response for back up documentation. </a:t>
            </a:r>
          </a:p>
          <a:p>
            <a:pPr marL="285750" indent="-285750">
              <a:buFont typeface="Arial" panose="020B0604020202020204" pitchFamily="34" charset="0"/>
              <a:buChar char="•"/>
            </a:pPr>
            <a:r>
              <a:rPr lang="en-US" sz="2000" b="1" u="sng" dirty="0">
                <a:latin typeface="Century Gothic" panose="020B0502020202020204" pitchFamily="34" charset="0"/>
              </a:rPr>
              <a:t>OR</a:t>
            </a:r>
            <a:r>
              <a:rPr lang="en-US" sz="2000" dirty="0">
                <a:latin typeface="Century Gothic" panose="020B0502020202020204" pitchFamily="34" charset="0"/>
              </a:rPr>
              <a:t> provide pay roll breakdown with fringe benefits included into pay rates. </a:t>
            </a:r>
          </a:p>
        </p:txBody>
      </p:sp>
      <p:pic>
        <p:nvPicPr>
          <p:cNvPr id="8" name="Picture 7">
            <a:extLst>
              <a:ext uri="{FF2B5EF4-FFF2-40B4-BE49-F238E27FC236}">
                <a16:creationId xmlns:a16="http://schemas.microsoft.com/office/drawing/2014/main" id="{79107A40-70C8-EA98-E9F1-42C5B2633A59}"/>
              </a:ext>
            </a:extLst>
          </p:cNvPr>
          <p:cNvPicPr>
            <a:picLocks noChangeAspect="1"/>
          </p:cNvPicPr>
          <p:nvPr/>
        </p:nvPicPr>
        <p:blipFill>
          <a:blip r:embed="rId4"/>
          <a:stretch>
            <a:fillRect/>
          </a:stretch>
        </p:blipFill>
        <p:spPr>
          <a:xfrm>
            <a:off x="6949441" y="1715646"/>
            <a:ext cx="4309110" cy="4503678"/>
          </a:xfrm>
          <a:prstGeom prst="rect">
            <a:avLst/>
          </a:prstGeom>
        </p:spPr>
      </p:pic>
    </p:spTree>
    <p:extLst>
      <p:ext uri="{BB962C8B-B14F-4D97-AF65-F5344CB8AC3E}">
        <p14:creationId xmlns:p14="http://schemas.microsoft.com/office/powerpoint/2010/main" val="21429709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bg2">
                <a:tint val="90000"/>
                <a:lumMod val="110000"/>
              </a:schemeClr>
            </a:gs>
            <a:gs pos="100000">
              <a:schemeClr val="bg2">
                <a:shade val="64000"/>
                <a:lumMod val="98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BBCAF-5591-A48E-C2F8-8CE545E2C8D2}"/>
              </a:ext>
            </a:extLst>
          </p:cNvPr>
          <p:cNvSpPr>
            <a:spLocks noGrp="1"/>
          </p:cNvSpPr>
          <p:nvPr>
            <p:ph type="title"/>
          </p:nvPr>
        </p:nvSpPr>
        <p:spPr>
          <a:xfrm>
            <a:off x="2062188" y="187732"/>
            <a:ext cx="8067624" cy="675045"/>
          </a:xfrm>
        </p:spPr>
        <p:txBody>
          <a:bodyPr>
            <a:normAutofit fontScale="90000"/>
          </a:bodyPr>
          <a:lstStyle/>
          <a:p>
            <a:pPr algn="l">
              <a:lnSpc>
                <a:spcPct val="90000"/>
              </a:lnSpc>
            </a:pPr>
            <a:br>
              <a:rPr lang="en-US" b="1" dirty="0">
                <a:solidFill>
                  <a:schemeClr val="accent1"/>
                </a:solidFill>
                <a:effectLst>
                  <a:outerShdw blurRad="38100" dist="38100" dir="2700000" algn="tl">
                    <a:srgbClr val="000000">
                      <a:alpha val="43137"/>
                    </a:srgbClr>
                  </a:outerShdw>
                </a:effectLst>
                <a:latin typeface="Century Gothic" panose="020B0502020202020204" pitchFamily="34" charset="0"/>
              </a:rPr>
            </a:br>
            <a:r>
              <a:rPr lang="en-US" b="1" u="sng" dirty="0">
                <a:solidFill>
                  <a:srgbClr val="003BB0"/>
                </a:solidFill>
                <a:effectLst>
                  <a:outerShdw blurRad="38100" dist="38100" dir="2700000" algn="tl">
                    <a:srgbClr val="000000">
                      <a:alpha val="43137"/>
                    </a:srgbClr>
                  </a:outerShdw>
                </a:effectLst>
                <a:latin typeface="Century Gothic" panose="020B0502020202020204" pitchFamily="34" charset="0"/>
              </a:rPr>
              <a:t>SUPPORTING/BACK UP DOCUMENTS</a:t>
            </a:r>
          </a:p>
        </p:txBody>
      </p:sp>
      <p:pic>
        <p:nvPicPr>
          <p:cNvPr id="6" name="Picture 5" descr="Calendar&#10;&#10;Description automatically generated">
            <a:extLst>
              <a:ext uri="{FF2B5EF4-FFF2-40B4-BE49-F238E27FC236}">
                <a16:creationId xmlns:a16="http://schemas.microsoft.com/office/drawing/2014/main" id="{D06A776C-DDBC-18F6-F8A4-D312FFBFB29C}"/>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629961" y="287500"/>
            <a:ext cx="1145243" cy="1110779"/>
          </a:xfrm>
          <a:prstGeom prst="rect">
            <a:avLst/>
          </a:prstGeom>
        </p:spPr>
      </p:pic>
      <p:sp>
        <p:nvSpPr>
          <p:cNvPr id="4" name="Slide Number Placeholder 3">
            <a:extLst>
              <a:ext uri="{FF2B5EF4-FFF2-40B4-BE49-F238E27FC236}">
                <a16:creationId xmlns:a16="http://schemas.microsoft.com/office/drawing/2014/main" id="{8C0DCD1E-13D7-E75B-548E-7F8BE03A6D82}"/>
              </a:ext>
            </a:extLst>
          </p:cNvPr>
          <p:cNvSpPr>
            <a:spLocks noGrp="1"/>
          </p:cNvSpPr>
          <p:nvPr>
            <p:ph type="sldNum" sz="quarter" idx="12"/>
          </p:nvPr>
        </p:nvSpPr>
        <p:spPr>
          <a:xfrm>
            <a:off x="10926998" y="6041834"/>
            <a:ext cx="551167" cy="365125"/>
          </a:xfrm>
        </p:spPr>
        <p:txBody>
          <a:bodyPr/>
          <a:lstStyle/>
          <a:p>
            <a:fld id="{B696FABE-F77D-4026-8552-5E04496CC876}" type="slidenum">
              <a:rPr lang="en-US" smtClean="0"/>
              <a:t>9</a:t>
            </a:fld>
            <a:endParaRPr lang="en-US" dirty="0"/>
          </a:p>
        </p:txBody>
      </p:sp>
      <p:sp>
        <p:nvSpPr>
          <p:cNvPr id="10" name="TextBox 9">
            <a:extLst>
              <a:ext uri="{FF2B5EF4-FFF2-40B4-BE49-F238E27FC236}">
                <a16:creationId xmlns:a16="http://schemas.microsoft.com/office/drawing/2014/main" id="{101E13A6-E2D3-62D4-6E1F-75FA8475F117}"/>
              </a:ext>
            </a:extLst>
          </p:cNvPr>
          <p:cNvSpPr txBox="1"/>
          <p:nvPr/>
        </p:nvSpPr>
        <p:spPr>
          <a:xfrm>
            <a:off x="3608892" y="1115295"/>
            <a:ext cx="5564459" cy="461665"/>
          </a:xfrm>
          <a:prstGeom prst="rect">
            <a:avLst/>
          </a:prstGeom>
          <a:noFill/>
        </p:spPr>
        <p:txBody>
          <a:bodyPr wrap="square" rtlCol="0">
            <a:spAutoFit/>
          </a:bodyPr>
          <a:lstStyle/>
          <a:p>
            <a:r>
              <a:rPr lang="en-US" sz="2400" b="1" u="sng" dirty="0">
                <a:latin typeface="Century Gothic" panose="020B0502020202020204" pitchFamily="34" charset="0"/>
              </a:rPr>
              <a:t>Mutual Aid Expense Workbook</a:t>
            </a:r>
          </a:p>
        </p:txBody>
      </p:sp>
      <p:sp>
        <p:nvSpPr>
          <p:cNvPr id="11" name="TextBox 10">
            <a:extLst>
              <a:ext uri="{FF2B5EF4-FFF2-40B4-BE49-F238E27FC236}">
                <a16:creationId xmlns:a16="http://schemas.microsoft.com/office/drawing/2014/main" id="{0E81F7A1-2730-3C76-CDD4-FE1EDD172514}"/>
              </a:ext>
            </a:extLst>
          </p:cNvPr>
          <p:cNvSpPr txBox="1"/>
          <p:nvPr/>
        </p:nvSpPr>
        <p:spPr>
          <a:xfrm>
            <a:off x="1569182" y="1520925"/>
            <a:ext cx="7872668" cy="584775"/>
          </a:xfrm>
          <a:prstGeom prst="rect">
            <a:avLst/>
          </a:prstGeom>
          <a:noFill/>
        </p:spPr>
        <p:txBody>
          <a:bodyPr wrap="none" rtlCol="0">
            <a:spAutoFit/>
          </a:bodyPr>
          <a:lstStyle/>
          <a:p>
            <a:r>
              <a:rPr lang="en-US" sz="1600" b="1" u="sng" dirty="0">
                <a:latin typeface="Century Gothic" panose="020B0502020202020204" pitchFamily="34" charset="0"/>
              </a:rPr>
              <a:t>TAB 4-LABOR</a:t>
            </a:r>
          </a:p>
          <a:p>
            <a:r>
              <a:rPr lang="en-US" sz="1600" b="1" dirty="0">
                <a:latin typeface="Century Gothic" panose="020B0502020202020204" pitchFamily="34" charset="0"/>
              </a:rPr>
              <a:t>Fill out table with your department information during the incident time period</a:t>
            </a:r>
          </a:p>
        </p:txBody>
      </p:sp>
      <p:sp>
        <p:nvSpPr>
          <p:cNvPr id="12" name="TextBox 11">
            <a:extLst>
              <a:ext uri="{FF2B5EF4-FFF2-40B4-BE49-F238E27FC236}">
                <a16:creationId xmlns:a16="http://schemas.microsoft.com/office/drawing/2014/main" id="{0F652064-32D9-64BA-A21B-E4EF503E7EA3}"/>
              </a:ext>
            </a:extLst>
          </p:cNvPr>
          <p:cNvSpPr txBox="1"/>
          <p:nvPr/>
        </p:nvSpPr>
        <p:spPr>
          <a:xfrm>
            <a:off x="1569182" y="2152943"/>
            <a:ext cx="6854728" cy="1323439"/>
          </a:xfrm>
          <a:prstGeom prst="rect">
            <a:avLst/>
          </a:prstGeom>
          <a:noFill/>
        </p:spPr>
        <p:txBody>
          <a:bodyPr wrap="square" rtlCol="0">
            <a:spAutoFit/>
          </a:bodyPr>
          <a:lstStyle/>
          <a:p>
            <a:pPr marL="285750" indent="-285750">
              <a:buFont typeface="Arial" panose="020B0604020202020204" pitchFamily="34" charset="0"/>
              <a:buChar char="•"/>
            </a:pPr>
            <a:r>
              <a:rPr lang="en-US" sz="2000" dirty="0">
                <a:latin typeface="Century Gothic" panose="020B0502020202020204" pitchFamily="34" charset="0"/>
              </a:rPr>
              <a:t>Name/Title of personnel</a:t>
            </a:r>
          </a:p>
          <a:p>
            <a:pPr marL="285750" indent="-285750">
              <a:buFont typeface="Arial" panose="020B0604020202020204" pitchFamily="34" charset="0"/>
              <a:buChar char="•"/>
            </a:pPr>
            <a:r>
              <a:rPr lang="en-US" sz="2000" dirty="0">
                <a:latin typeface="Century Gothic" panose="020B0502020202020204" pitchFamily="34" charset="0"/>
              </a:rPr>
              <a:t>Date of hours worked during the Incident period </a:t>
            </a:r>
          </a:p>
          <a:p>
            <a:pPr marL="285750" indent="-285750">
              <a:buFont typeface="Arial" panose="020B0604020202020204" pitchFamily="34" charset="0"/>
              <a:buChar char="•"/>
            </a:pPr>
            <a:r>
              <a:rPr lang="en-US" sz="2000" dirty="0">
                <a:latin typeface="Century Gothic" panose="020B0502020202020204" pitchFamily="34" charset="0"/>
              </a:rPr>
              <a:t>Total hours worked (REG-green row/OT-pink row)</a:t>
            </a:r>
          </a:p>
          <a:p>
            <a:pPr marL="285750" indent="-285750">
              <a:buFont typeface="Arial" panose="020B0604020202020204" pitchFamily="34" charset="0"/>
              <a:buChar char="•"/>
            </a:pPr>
            <a:r>
              <a:rPr lang="en-US" sz="2000" dirty="0">
                <a:latin typeface="Century Gothic" panose="020B0502020202020204" pitchFamily="34" charset="0"/>
              </a:rPr>
              <a:t>Regular pay rate/ Overtime pay rate </a:t>
            </a:r>
          </a:p>
        </p:txBody>
      </p:sp>
      <p:pic>
        <p:nvPicPr>
          <p:cNvPr id="14" name="Picture 13">
            <a:extLst>
              <a:ext uri="{FF2B5EF4-FFF2-40B4-BE49-F238E27FC236}">
                <a16:creationId xmlns:a16="http://schemas.microsoft.com/office/drawing/2014/main" id="{597A264A-F302-E71B-966F-78CAD1CB2930}"/>
              </a:ext>
            </a:extLst>
          </p:cNvPr>
          <p:cNvPicPr>
            <a:picLocks noChangeAspect="1"/>
          </p:cNvPicPr>
          <p:nvPr/>
        </p:nvPicPr>
        <p:blipFill>
          <a:blip r:embed="rId4"/>
          <a:stretch>
            <a:fillRect/>
          </a:stretch>
        </p:blipFill>
        <p:spPr>
          <a:xfrm>
            <a:off x="1569182" y="3753475"/>
            <a:ext cx="9497793" cy="2817025"/>
          </a:xfrm>
          <a:prstGeom prst="rect">
            <a:avLst/>
          </a:prstGeom>
        </p:spPr>
      </p:pic>
      <p:sp>
        <p:nvSpPr>
          <p:cNvPr id="15" name="TextBox 14">
            <a:extLst>
              <a:ext uri="{FF2B5EF4-FFF2-40B4-BE49-F238E27FC236}">
                <a16:creationId xmlns:a16="http://schemas.microsoft.com/office/drawing/2014/main" id="{7EE2E120-41AD-2D3D-53E4-5023B18BE804}"/>
              </a:ext>
            </a:extLst>
          </p:cNvPr>
          <p:cNvSpPr txBox="1"/>
          <p:nvPr/>
        </p:nvSpPr>
        <p:spPr>
          <a:xfrm>
            <a:off x="3146265" y="5337075"/>
            <a:ext cx="728533" cy="369332"/>
          </a:xfrm>
          <a:prstGeom prst="rect">
            <a:avLst/>
          </a:prstGeom>
          <a:noFill/>
        </p:spPr>
        <p:txBody>
          <a:bodyPr wrap="square" rtlCol="0">
            <a:spAutoFit/>
          </a:bodyPr>
          <a:lstStyle/>
          <a:p>
            <a:r>
              <a:rPr lang="en-US" dirty="0">
                <a:solidFill>
                  <a:srgbClr val="FF0000"/>
                </a:solidFill>
              </a:rPr>
              <a:t>DATE</a:t>
            </a:r>
          </a:p>
        </p:txBody>
      </p:sp>
      <p:sp>
        <p:nvSpPr>
          <p:cNvPr id="19" name="TextBox 18">
            <a:extLst>
              <a:ext uri="{FF2B5EF4-FFF2-40B4-BE49-F238E27FC236}">
                <a16:creationId xmlns:a16="http://schemas.microsoft.com/office/drawing/2014/main" id="{06141735-0051-C06B-2687-6243CA56D44E}"/>
              </a:ext>
            </a:extLst>
          </p:cNvPr>
          <p:cNvSpPr txBox="1"/>
          <p:nvPr/>
        </p:nvSpPr>
        <p:spPr>
          <a:xfrm>
            <a:off x="3146265" y="5742705"/>
            <a:ext cx="925253" cy="369332"/>
          </a:xfrm>
          <a:prstGeom prst="rect">
            <a:avLst/>
          </a:prstGeom>
          <a:noFill/>
        </p:spPr>
        <p:txBody>
          <a:bodyPr wrap="none" rtlCol="0">
            <a:spAutoFit/>
          </a:bodyPr>
          <a:lstStyle/>
          <a:p>
            <a:r>
              <a:rPr lang="en-US" dirty="0">
                <a:solidFill>
                  <a:srgbClr val="FF0000"/>
                </a:solidFill>
              </a:rPr>
              <a:t>HOURS</a:t>
            </a:r>
          </a:p>
        </p:txBody>
      </p:sp>
    </p:spTree>
    <p:extLst>
      <p:ext uri="{BB962C8B-B14F-4D97-AF65-F5344CB8AC3E}">
        <p14:creationId xmlns:p14="http://schemas.microsoft.com/office/powerpoint/2010/main" val="98905472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TM03457496[[fn=Parallax]]</Template>
  <TotalTime>43407</TotalTime>
  <Words>1728</Words>
  <Application>Microsoft Office PowerPoint</Application>
  <PresentationFormat>Widescreen</PresentationFormat>
  <Paragraphs>235</Paragraphs>
  <Slides>23</Slides>
  <Notes>23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Aptos</vt:lpstr>
      <vt:lpstr>Arial</vt:lpstr>
      <vt:lpstr>Calibri</vt:lpstr>
      <vt:lpstr>Century Gothic</vt:lpstr>
      <vt:lpstr>Corbel</vt:lpstr>
      <vt:lpstr>Wingdings</vt:lpstr>
      <vt:lpstr>Parallax</vt:lpstr>
      <vt:lpstr>PowerPoint Presentation</vt:lpstr>
      <vt:lpstr>Introduction/Housekeeping: </vt:lpstr>
      <vt:lpstr>LEMA FUND  AGENDA/OBJECTIVES:</vt:lpstr>
      <vt:lpstr>WHO’S ELIGIBLE?</vt:lpstr>
      <vt:lpstr>ELIGIBLE EXPENSES</vt:lpstr>
      <vt:lpstr>LEMA FUND REIMBURSEMENT PROCESS</vt:lpstr>
      <vt:lpstr> SUPPORTING/BACK UP DOCUMENTS</vt:lpstr>
      <vt:lpstr> SUPPORTING/BACK UP DOCUMENTS</vt:lpstr>
      <vt:lpstr> SUPPORTING/BACK UP DOCUMENTS</vt:lpstr>
      <vt:lpstr> SUPPORTING/BACK UP DOCUMENTS</vt:lpstr>
      <vt:lpstr> SUPPORTING/BACK UP DOCUMENTS</vt:lpstr>
      <vt:lpstr> SUPPORTING/BACK UP DOCUMENTS</vt:lpstr>
      <vt:lpstr>LEMA Fund Invoice vs Requesting Agency Invoice</vt:lpstr>
      <vt:lpstr> SUPPORTING/BACK UP DOCUMENTS</vt:lpstr>
      <vt:lpstr> SUPPORTING/BACK UP DOCUMENTS</vt:lpstr>
      <vt:lpstr> SUPPORTING/BACK UP DOCUMENTS</vt:lpstr>
      <vt:lpstr> SUPPORTING/BACK UP DOCUMENTS</vt:lpstr>
      <vt:lpstr> SUPPORTING/BACK UP DOCUMENTS</vt:lpstr>
      <vt:lpstr> SUBMITTING DOCUMENTATION THROUGH THE ONLINE PORTAL</vt:lpstr>
      <vt:lpstr> LEMA FUND WEBPAGE </vt:lpstr>
      <vt:lpstr> Q &amp; A</vt:lpstr>
      <vt:lpstr> Q &amp; A</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Renowden, Taryn@CalOES</dc:creator>
  <cp:lastModifiedBy>Randhawa, Pooja@CalOES</cp:lastModifiedBy>
  <cp:revision>183</cp:revision>
  <cp:lastPrinted>2025-05-09T17:18:07Z</cp:lastPrinted>
  <dcterms:created xsi:type="dcterms:W3CDTF">2023-03-29T18:13:47Z</dcterms:created>
  <dcterms:modified xsi:type="dcterms:W3CDTF">2025-05-27T18:59:17Z</dcterms:modified>
</cp:coreProperties>
</file>