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0.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42.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slideLayouts/slideLayout2.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3.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handoutMasterIdLst>
    <p:handoutMasterId r:id="rId45"/>
  </p:handoutMasterIdLst>
  <p:sldIdLst>
    <p:sldId id="326" r:id="rId2"/>
    <p:sldId id="327" r:id="rId3"/>
    <p:sldId id="328" r:id="rId4"/>
    <p:sldId id="329" r:id="rId5"/>
    <p:sldId id="330" r:id="rId6"/>
    <p:sldId id="360" r:id="rId7"/>
    <p:sldId id="361" r:id="rId8"/>
    <p:sldId id="362" r:id="rId9"/>
    <p:sldId id="363" r:id="rId10"/>
    <p:sldId id="364" r:id="rId11"/>
    <p:sldId id="365" r:id="rId12"/>
    <p:sldId id="366" r:id="rId13"/>
    <p:sldId id="367" r:id="rId14"/>
    <p:sldId id="368" r:id="rId15"/>
    <p:sldId id="369" r:id="rId16"/>
    <p:sldId id="370" r:id="rId17"/>
    <p:sldId id="338"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58" r:id="rId38"/>
    <p:sldId id="359" r:id="rId39"/>
    <p:sldId id="371" r:id="rId40"/>
    <p:sldId id="372" r:id="rId41"/>
    <p:sldId id="373" r:id="rId42"/>
    <p:sldId id="374" r:id="rId43"/>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ncy Sutton" initials="N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9" autoAdjust="0"/>
    <p:restoredTop sz="94671" autoAdjust="0"/>
  </p:normalViewPr>
  <p:slideViewPr>
    <p:cSldViewPr>
      <p:cViewPr varScale="1">
        <p:scale>
          <a:sx n="66" d="100"/>
          <a:sy n="66" d="100"/>
        </p:scale>
        <p:origin x="-52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6"/>
    </p:cViewPr>
  </p:sorterViewPr>
  <p:notesViewPr>
    <p:cSldViewPr>
      <p:cViewPr varScale="1">
        <p:scale>
          <a:sx n="43" d="100"/>
          <a:sy n="43" d="100"/>
        </p:scale>
        <p:origin x="-1440" y="-96"/>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9F363416-0861-4BD9-A4B7-F2C209FDB05C}" type="datetimeFigureOut">
              <a:rPr lang="en-US" smtClean="0"/>
              <a:pPr/>
              <a:t>10/6/2014</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780123AF-2130-436C-96D2-6F2A8CF1DB4E}" type="slidenum">
              <a:rPr lang="en-US" smtClean="0"/>
              <a:pPr/>
              <a:t>‹#›</a:t>
            </a:fld>
            <a:endParaRPr lang="en-US"/>
          </a:p>
        </p:txBody>
      </p:sp>
    </p:spTree>
    <p:extLst>
      <p:ext uri="{BB962C8B-B14F-4D97-AF65-F5344CB8AC3E}">
        <p14:creationId xmlns:p14="http://schemas.microsoft.com/office/powerpoint/2010/main" val="1048831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91F4D23C-3302-47CF-9714-3D7ED1A895BF}" type="datetimeFigureOut">
              <a:rPr lang="en-US" smtClean="0"/>
              <a:pPr/>
              <a:t>10/6/2014</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5FA809A5-639F-421D-9645-0178159F9850}" type="slidenum">
              <a:rPr lang="en-US" smtClean="0"/>
              <a:pPr/>
              <a:t>‹#›</a:t>
            </a:fld>
            <a:endParaRPr lang="en-US"/>
          </a:p>
        </p:txBody>
      </p:sp>
    </p:spTree>
    <p:extLst>
      <p:ext uri="{BB962C8B-B14F-4D97-AF65-F5344CB8AC3E}">
        <p14:creationId xmlns:p14="http://schemas.microsoft.com/office/powerpoint/2010/main" val="4234870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A809A5-639F-421D-9645-0178159F9850}" type="slidenum">
              <a:rPr lang="en-US" smtClean="0"/>
              <a:pPr/>
              <a:t>5</a:t>
            </a:fld>
            <a:endParaRPr lang="en-US"/>
          </a:p>
        </p:txBody>
      </p:sp>
    </p:spTree>
    <p:extLst>
      <p:ext uri="{BB962C8B-B14F-4D97-AF65-F5344CB8AC3E}">
        <p14:creationId xmlns:p14="http://schemas.microsoft.com/office/powerpoint/2010/main" val="40224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t>28</a:t>
            </a:fld>
            <a:endParaRPr lang="en-US" dirty="0"/>
          </a:p>
        </p:txBody>
      </p:sp>
    </p:spTree>
    <p:extLst>
      <p:ext uri="{BB962C8B-B14F-4D97-AF65-F5344CB8AC3E}">
        <p14:creationId xmlns:p14="http://schemas.microsoft.com/office/powerpoint/2010/main" val="1056145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t>29</a:t>
            </a:fld>
            <a:endParaRPr lang="en-US" dirty="0"/>
          </a:p>
        </p:txBody>
      </p:sp>
    </p:spTree>
    <p:extLst>
      <p:ext uri="{BB962C8B-B14F-4D97-AF65-F5344CB8AC3E}">
        <p14:creationId xmlns:p14="http://schemas.microsoft.com/office/powerpoint/2010/main" val="687483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t>30</a:t>
            </a:fld>
            <a:endParaRPr lang="en-US" dirty="0"/>
          </a:p>
        </p:txBody>
      </p:sp>
    </p:spTree>
    <p:extLst>
      <p:ext uri="{BB962C8B-B14F-4D97-AF65-F5344CB8AC3E}">
        <p14:creationId xmlns:p14="http://schemas.microsoft.com/office/powerpoint/2010/main" val="2284175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t>31</a:t>
            </a:fld>
            <a:endParaRPr lang="en-US" dirty="0"/>
          </a:p>
        </p:txBody>
      </p:sp>
    </p:spTree>
    <p:extLst>
      <p:ext uri="{BB962C8B-B14F-4D97-AF65-F5344CB8AC3E}">
        <p14:creationId xmlns:p14="http://schemas.microsoft.com/office/powerpoint/2010/main" val="2664735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5CB03D-52F8-45FC-9D51-CC9AF1B89DEC}" type="slidenum">
              <a:rPr lang="en-US" smtClean="0"/>
              <a:pPr/>
              <a:t>32</a:t>
            </a:fld>
            <a:endParaRPr lang="en-US"/>
          </a:p>
        </p:txBody>
      </p:sp>
    </p:spTree>
    <p:extLst>
      <p:ext uri="{BB962C8B-B14F-4D97-AF65-F5344CB8AC3E}">
        <p14:creationId xmlns:p14="http://schemas.microsoft.com/office/powerpoint/2010/main" val="3424564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5CB03D-52F8-45FC-9D51-CC9AF1B89DEC}" type="slidenum">
              <a:rPr lang="en-US" smtClean="0"/>
              <a:pPr/>
              <a:t>33</a:t>
            </a:fld>
            <a:endParaRPr lang="en-US"/>
          </a:p>
        </p:txBody>
      </p:sp>
    </p:spTree>
    <p:extLst>
      <p:ext uri="{BB962C8B-B14F-4D97-AF65-F5344CB8AC3E}">
        <p14:creationId xmlns:p14="http://schemas.microsoft.com/office/powerpoint/2010/main" val="1847641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400" dirty="0" smtClean="0">
                <a:latin typeface="Times New Roman" panose="02020603050405020304" pitchFamily="18" charset="0"/>
                <a:cs typeface="Times New Roman" panose="02020603050405020304" pitchFamily="18" charset="0"/>
              </a:rPr>
              <a:t>The Recovery Section is responsible for promoting and managing disaster recovery activities that restore vital life-support systems to operating standards and return infrastructure systems to their pre-disaster design, function and capacity.  The Section performs extensive liaison activities with local, state and federal agencies, legislators, private-sector entities, various volunteer and nonprofit organizations, as well as the general public.  The Recovery Section develops and provides training on recovery programs to promote recovery readiness. </a:t>
            </a:r>
          </a:p>
          <a:p>
            <a:endParaRPr lang="en-US"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imes New Roman" panose="02020603050405020304" pitchFamily="18" charset="0"/>
                <a:cs typeface="Times New Roman" panose="02020603050405020304" pitchFamily="18" charset="0"/>
              </a:rPr>
              <a:t>Recovery Section is developing a system to provide a trained cadre of disaster recovery staff available to coordinate disaster recovery operational activities and be available to supplement current staffing for future disaster recovery efforts.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strike="sngStrike" dirty="0" smtClean="0">
              <a:latin typeface="Times New Roman" panose="02020603050405020304" pitchFamily="18" charset="0"/>
              <a:cs typeface="Times New Roman" panose="02020603050405020304" pitchFamily="18" charset="0"/>
            </a:endParaRPr>
          </a:p>
          <a:p>
            <a:pPr marL="109728" indent="0">
              <a:buNone/>
            </a:pPr>
            <a:r>
              <a:rPr lang="en-US" sz="1400" dirty="0" smtClean="0">
                <a:latin typeface="Times New Roman" panose="02020603050405020304" pitchFamily="18" charset="0"/>
                <a:cs typeface="Times New Roman" panose="02020603050405020304" pitchFamily="18" charset="0"/>
              </a:rPr>
              <a:t>The Recovery Section is also in the process of developing the California Disaster Recovery Framework (CDRF) specifically designed to integrate with the National Disaster Recovery Framework (NDRF).  The CDRF is intended to: </a:t>
            </a:r>
          </a:p>
          <a:p>
            <a:pPr>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Provide structure to community disaster recovery. </a:t>
            </a:r>
          </a:p>
          <a:p>
            <a:pPr>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Define roles and responsibilities for all stakeholders.</a:t>
            </a:r>
          </a:p>
          <a:p>
            <a:pPr>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Promote a strategic planning approach to disaster recovery.</a:t>
            </a:r>
          </a:p>
          <a:p>
            <a:pPr>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Lead the stakeholders toward a sustainable community through sustainable operational recovery efforts.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strike="sngStrike" dirty="0" smtClean="0">
              <a:latin typeface="Times New Roman" panose="02020603050405020304" pitchFamily="18" charset="0"/>
              <a:cs typeface="Times New Roman" panose="02020603050405020304" pitchFamily="18" charset="0"/>
            </a:endParaRPr>
          </a:p>
          <a:p>
            <a:endParaRPr lang="en-US" sz="1400" dirty="0"/>
          </a:p>
        </p:txBody>
      </p:sp>
      <p:sp>
        <p:nvSpPr>
          <p:cNvPr id="4" name="Slide Number Placeholder 3"/>
          <p:cNvSpPr>
            <a:spLocks noGrp="1"/>
          </p:cNvSpPr>
          <p:nvPr>
            <p:ph type="sldNum" sz="quarter" idx="10"/>
          </p:nvPr>
        </p:nvSpPr>
        <p:spPr/>
        <p:txBody>
          <a:bodyPr/>
          <a:lstStyle/>
          <a:p>
            <a:fld id="{5FA809A5-639F-421D-9645-0178159F9850}" type="slidenum">
              <a:rPr lang="en-US" smtClean="0"/>
              <a:pPr/>
              <a:t>39</a:t>
            </a:fld>
            <a:endParaRPr lang="en-US" dirty="0"/>
          </a:p>
        </p:txBody>
      </p:sp>
    </p:spTree>
    <p:extLst>
      <p:ext uri="{BB962C8B-B14F-4D97-AF65-F5344CB8AC3E}">
        <p14:creationId xmlns:p14="http://schemas.microsoft.com/office/powerpoint/2010/main" val="3566808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A809A5-639F-421D-9645-0178159F9850}" type="slidenum">
              <a:rPr lang="en-US" smtClean="0"/>
              <a:pPr/>
              <a:t>40</a:t>
            </a:fld>
            <a:endParaRPr lang="en-US" dirty="0"/>
          </a:p>
        </p:txBody>
      </p:sp>
    </p:spTree>
    <p:extLst>
      <p:ext uri="{BB962C8B-B14F-4D97-AF65-F5344CB8AC3E}">
        <p14:creationId xmlns:p14="http://schemas.microsoft.com/office/powerpoint/2010/main" val="706240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latin typeface="+mj-lt"/>
              </a:rPr>
              <a:t>PA and FMAG programs are authorized by the Robert T. Stafford Disaster Relief and Emergency Assistance Act. </a:t>
            </a:r>
            <a:r>
              <a:rPr lang="en-US" sz="1400" dirty="0" smtClean="0">
                <a:latin typeface="+mj-lt"/>
                <a:cs typeface="Times New Roman" panose="02020603050405020304" pitchFamily="18" charset="0"/>
              </a:rPr>
              <a:t>These federal programs are administered in accordance with the approved State Administrative Plans and applicable federal plans.  These plans specify the state and federal roles and responsibilities and requirements for program implementation.</a:t>
            </a:r>
          </a:p>
          <a:p>
            <a:endParaRPr lang="en-US" sz="1400" dirty="0" smtClean="0">
              <a:latin typeface="+mj-lt"/>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mj-lt"/>
                <a:cs typeface="Times New Roman" panose="02020603050405020304" pitchFamily="18" charset="0"/>
              </a:rPr>
              <a:t>California Tribes eligibility for disaster recovery assistance under the Stafford Act may be processed through Cal OES PA as a </a:t>
            </a:r>
            <a:r>
              <a:rPr lang="en-US" sz="1400" dirty="0" err="1" smtClean="0">
                <a:latin typeface="+mj-lt"/>
                <a:cs typeface="Times New Roman" panose="02020603050405020304" pitchFamily="18" charset="0"/>
              </a:rPr>
              <a:t>subgrantee</a:t>
            </a:r>
            <a:r>
              <a:rPr lang="en-US" sz="1400" dirty="0" smtClean="0">
                <a:latin typeface="+mj-lt"/>
                <a:cs typeface="Times New Roman" panose="02020603050405020304" pitchFamily="18" charset="0"/>
              </a:rPr>
              <a:t> or maybe processed through FEMA or Bureau of Indian Affairs as a grantee. California Tribes are not eligible for CDAA funds.  If a local government were to assist with emergency measures (not permanent restoration) on behalf of the tribe, the local government could apply for CDAA assistance as the eligible applicant for associated costs.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latin typeface="+mj-lt"/>
              <a:cs typeface="Times New Roman" panose="02020603050405020304" pitchFamily="18" charset="0"/>
            </a:endParaRPr>
          </a:p>
          <a:p>
            <a:endParaRPr lang="en-US" sz="1400" dirty="0">
              <a:latin typeface="+mj-lt"/>
            </a:endParaRPr>
          </a:p>
        </p:txBody>
      </p:sp>
      <p:sp>
        <p:nvSpPr>
          <p:cNvPr id="4" name="Slide Number Placeholder 3"/>
          <p:cNvSpPr>
            <a:spLocks noGrp="1"/>
          </p:cNvSpPr>
          <p:nvPr>
            <p:ph type="sldNum" sz="quarter" idx="10"/>
          </p:nvPr>
        </p:nvSpPr>
        <p:spPr/>
        <p:txBody>
          <a:bodyPr/>
          <a:lstStyle/>
          <a:p>
            <a:fld id="{5FA809A5-639F-421D-9645-0178159F9850}" type="slidenum">
              <a:rPr lang="en-US" smtClean="0"/>
              <a:pPr/>
              <a:t>41</a:t>
            </a:fld>
            <a:endParaRPr lang="en-US" dirty="0"/>
          </a:p>
        </p:txBody>
      </p:sp>
    </p:spTree>
    <p:extLst>
      <p:ext uri="{BB962C8B-B14F-4D97-AF65-F5344CB8AC3E}">
        <p14:creationId xmlns:p14="http://schemas.microsoft.com/office/powerpoint/2010/main" val="1800179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mj-lt"/>
            </a:endParaRPr>
          </a:p>
        </p:txBody>
      </p:sp>
      <p:sp>
        <p:nvSpPr>
          <p:cNvPr id="4" name="Slide Number Placeholder 3"/>
          <p:cNvSpPr>
            <a:spLocks noGrp="1"/>
          </p:cNvSpPr>
          <p:nvPr>
            <p:ph type="sldNum" sz="quarter" idx="10"/>
          </p:nvPr>
        </p:nvSpPr>
        <p:spPr/>
        <p:txBody>
          <a:bodyPr/>
          <a:lstStyle/>
          <a:p>
            <a:fld id="{5FA809A5-639F-421D-9645-0178159F9850}" type="slidenum">
              <a:rPr lang="en-US" smtClean="0"/>
              <a:pPr/>
              <a:t>42</a:t>
            </a:fld>
            <a:endParaRPr lang="en-US" dirty="0"/>
          </a:p>
        </p:txBody>
      </p:sp>
    </p:spTree>
    <p:extLst>
      <p:ext uri="{BB962C8B-B14F-4D97-AF65-F5344CB8AC3E}">
        <p14:creationId xmlns:p14="http://schemas.microsoft.com/office/powerpoint/2010/main" val="769753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FED3768-3BA0-4CA4-8A72-04135B16E57D}" type="datetimeFigureOut">
              <a:rPr lang="en-US" smtClean="0"/>
              <a:pPr/>
              <a:t>10/6/2014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7D7B891-75A7-4DE7-A850-843A879486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D7B891-75A7-4DE7-A850-843A8794863D}"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D7B891-75A7-4DE7-A850-843A8794863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7D7B891-75A7-4DE7-A850-843A8794863D}"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7D7B891-75A7-4DE7-A850-843A879486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7D7B891-75A7-4DE7-A850-843A8794863D}"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7D7B891-75A7-4DE7-A850-843A879486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FED3768-3BA0-4CA4-8A72-04135B16E57D}" type="datetimeFigureOut">
              <a:rPr lang="en-US" smtClean="0"/>
              <a:pPr/>
              <a:t>10/6/2014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7D7B891-75A7-4DE7-A850-843A879486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FED3768-3BA0-4CA4-8A72-04135B16E57D}" type="datetimeFigureOut">
              <a:rPr lang="en-US" smtClean="0"/>
              <a:pPr/>
              <a:t>10/6/2014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7D7B891-75A7-4DE7-A850-843A8794863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D7B891-75A7-4DE7-A850-843A879486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FED3768-3BA0-4CA4-8A72-04135B16E57D}"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7D7B891-75A7-4DE7-A850-843A879486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FED3768-3BA0-4CA4-8A72-04135B16E57D}" type="datetimeFigureOut">
              <a:rPr lang="en-US" smtClean="0"/>
              <a:pPr/>
              <a:t>10/6/2014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7D7B891-75A7-4DE7-A850-843A8794863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denise.banker@caloes.c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Tomas.Kaselionis@fema.dhs.gov" TargetMode="External"/><Relationship Id="rId2" Type="http://schemas.openxmlformats.org/officeDocument/2006/relationships/hyperlink" Target="mailto:Richard.Rodriguez@caloes.ca.go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james.ayre@caloes.ca.gov" TargetMode="External"/><Relationship Id="rId2" Type="http://schemas.openxmlformats.org/officeDocument/2006/relationships/hyperlink" Target="http://www.calema.ca.gov/csti/pages/csti.asp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Kris.Whitty@caloes.ca.gov" TargetMode="External"/><Relationship Id="rId2" Type="http://schemas.openxmlformats.org/officeDocument/2006/relationships/hyperlink" Target="mailto:Gina.Buccieri-harrington@caloes.ca.gov" TargetMode="Externa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mailto:John.Isaacson@caloes.ca.gov" TargetMode="External"/><Relationship Id="rId4" Type="http://schemas.openxmlformats.org/officeDocument/2006/relationships/hyperlink" Target="mailto:Sonia.Banales@caloes.ca.gov"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firstnet.gov/" TargetMode="External"/><Relationship Id="rId2" Type="http://schemas.openxmlformats.org/officeDocument/2006/relationships/hyperlink" Target="http://www.caloes.ca.gov/"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00200"/>
            <a:ext cx="8229600" cy="4038599"/>
          </a:xfrm>
        </p:spPr>
        <p:txBody>
          <a:bodyPr>
            <a:normAutofit/>
          </a:bodyPr>
          <a:lstStyle/>
          <a:p>
            <a:pPr>
              <a:buFont typeface="Arial" pitchFamily="34" charset="0"/>
              <a:buChar char="•"/>
            </a:pPr>
            <a:r>
              <a:rPr lang="en-US" altLang="en-US" sz="1800" dirty="0"/>
              <a:t>Office established in response to the unique political status of tribal </a:t>
            </a:r>
            <a:r>
              <a:rPr lang="en-US" altLang="en-US" sz="1800" dirty="0" smtClean="0"/>
              <a:t>governments</a:t>
            </a:r>
          </a:p>
          <a:p>
            <a:pPr>
              <a:buFont typeface="Arial" pitchFamily="34" charset="0"/>
              <a:buChar char="•"/>
            </a:pPr>
            <a:endParaRPr lang="en-US" altLang="en-US" sz="1800" dirty="0"/>
          </a:p>
          <a:p>
            <a:pPr>
              <a:buFont typeface="Arial" pitchFamily="34" charset="0"/>
              <a:buChar char="•"/>
            </a:pPr>
            <a:r>
              <a:rPr lang="en-US" altLang="en-US" sz="1800" dirty="0" smtClean="0"/>
              <a:t>Advisor </a:t>
            </a:r>
            <a:r>
              <a:rPr lang="en-US" altLang="en-US" sz="1800" dirty="0"/>
              <a:t>to Director Mark Ghilarducci and Executive staff on </a:t>
            </a:r>
            <a:r>
              <a:rPr lang="en-US" altLang="en-US" sz="1800" dirty="0" smtClean="0"/>
              <a:t>emergency management matters </a:t>
            </a:r>
            <a:r>
              <a:rPr lang="en-US" altLang="en-US" sz="1800" dirty="0"/>
              <a:t>of </a:t>
            </a:r>
            <a:r>
              <a:rPr lang="en-US" altLang="en-US" sz="1800" dirty="0" smtClean="0"/>
              <a:t>tribal significance</a:t>
            </a:r>
            <a:endParaRPr lang="en-US" altLang="en-US" sz="1800" strike="sngStrike" dirty="0" smtClean="0"/>
          </a:p>
          <a:p>
            <a:pPr marL="109728" indent="0">
              <a:buNone/>
            </a:pPr>
            <a:endParaRPr lang="en-US" altLang="en-US" sz="1800" dirty="0" smtClean="0"/>
          </a:p>
          <a:p>
            <a:pPr>
              <a:buFont typeface="Arial" pitchFamily="34" charset="0"/>
              <a:buChar char="•"/>
            </a:pPr>
            <a:r>
              <a:rPr lang="en-US" altLang="en-US" sz="1800" dirty="0" smtClean="0"/>
              <a:t>Provide </a:t>
            </a:r>
            <a:r>
              <a:rPr lang="en-US" altLang="en-US" sz="1800" dirty="0"/>
              <a:t>Tribal Leaders with an opportunity to collaborate with the Cal OES on emergency preparedness, response and </a:t>
            </a:r>
            <a:r>
              <a:rPr lang="en-US" altLang="en-US" sz="1800" dirty="0" smtClean="0"/>
              <a:t>recovery and mitigation </a:t>
            </a:r>
          </a:p>
          <a:p>
            <a:pPr marL="109728" indent="0">
              <a:buNone/>
            </a:pPr>
            <a:endParaRPr lang="en-US" altLang="en-US" sz="1800" dirty="0"/>
          </a:p>
          <a:p>
            <a:pPr>
              <a:buFont typeface="Arial" pitchFamily="34" charset="0"/>
              <a:buChar char="•"/>
            </a:pPr>
            <a:r>
              <a:rPr lang="en-US" altLang="en-US" sz="1800" dirty="0" smtClean="0"/>
              <a:t>Act as conduit to effective </a:t>
            </a:r>
            <a:r>
              <a:rPr lang="en-US" altLang="en-US" sz="1800" dirty="0"/>
              <a:t>working </a:t>
            </a:r>
            <a:r>
              <a:rPr lang="en-US" altLang="en-US" sz="1800" dirty="0" smtClean="0"/>
              <a:t>relationships between Cal OES</a:t>
            </a:r>
            <a:r>
              <a:rPr lang="en-US" altLang="en-US" sz="1800" dirty="0"/>
              <a:t>, </a:t>
            </a:r>
            <a:r>
              <a:rPr lang="en-US" altLang="en-US" sz="1800" dirty="0" smtClean="0"/>
              <a:t>Local </a:t>
            </a:r>
            <a:r>
              <a:rPr lang="en-US" altLang="en-US" sz="1800" dirty="0"/>
              <a:t>governments and </a:t>
            </a:r>
            <a:r>
              <a:rPr lang="en-US" altLang="en-US" sz="1800" dirty="0" smtClean="0"/>
              <a:t>Tribes</a:t>
            </a:r>
            <a:endParaRPr lang="en-US" altLang="en-US" sz="1800" dirty="0"/>
          </a:p>
          <a:p>
            <a:pPr>
              <a:buFont typeface="Arial" pitchFamily="34" charset="0"/>
              <a:buChar char="•"/>
            </a:pPr>
            <a:endParaRPr lang="en-US" altLang="en-US" sz="1800" dirty="0" smtClean="0"/>
          </a:p>
          <a:p>
            <a:endParaRPr lang="en-US" sz="1800" dirty="0"/>
          </a:p>
        </p:txBody>
      </p:sp>
      <p:sp>
        <p:nvSpPr>
          <p:cNvPr id="3" name="Title 2"/>
          <p:cNvSpPr>
            <a:spLocks noGrp="1"/>
          </p:cNvSpPr>
          <p:nvPr>
            <p:ph type="title"/>
          </p:nvPr>
        </p:nvSpPr>
        <p:spPr>
          <a:xfrm>
            <a:off x="457200" y="274638"/>
            <a:ext cx="8229600" cy="1020762"/>
          </a:xfrm>
        </p:spPr>
        <p:txBody>
          <a:bodyPr>
            <a:noAutofit/>
          </a:bodyPr>
          <a:lstStyle/>
          <a:p>
            <a:r>
              <a:rPr lang="en-US" altLang="en-US" sz="2900" dirty="0" smtClean="0"/>
              <a:t>Office </a:t>
            </a:r>
            <a:r>
              <a:rPr lang="en-US" altLang="en-US" sz="2900" dirty="0"/>
              <a:t>of Intergovernmental </a:t>
            </a:r>
            <a:r>
              <a:rPr lang="en-US" altLang="en-US" sz="2900" dirty="0" smtClean="0"/>
              <a:t>Tribal </a:t>
            </a:r>
            <a:r>
              <a:rPr lang="en-US" altLang="en-US" sz="2900" dirty="0"/>
              <a:t>Affairs </a:t>
            </a:r>
            <a:endParaRPr lang="en-US" sz="2900" dirty="0"/>
          </a:p>
        </p:txBody>
      </p:sp>
    </p:spTree>
    <p:extLst>
      <p:ext uri="{BB962C8B-B14F-4D97-AF65-F5344CB8AC3E}">
        <p14:creationId xmlns:p14="http://schemas.microsoft.com/office/powerpoint/2010/main" val="581333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14400"/>
            <a:ext cx="8229600" cy="5638800"/>
          </a:xfrm>
        </p:spPr>
        <p:txBody>
          <a:bodyPr>
            <a:noAutofit/>
          </a:bodyPr>
          <a:lstStyle/>
          <a:p>
            <a:pPr>
              <a:buFont typeface="Arial" pitchFamily="34" charset="0"/>
              <a:buChar char="•"/>
            </a:pPr>
            <a:r>
              <a:rPr lang="en-US" altLang="en-US" sz="1800" dirty="0"/>
              <a:t>Functions as an open-door to all tribal </a:t>
            </a:r>
            <a:r>
              <a:rPr lang="en-US" altLang="en-US" sz="1800" dirty="0" smtClean="0"/>
              <a:t>matters pertaining to emergency management</a:t>
            </a:r>
            <a:endParaRPr lang="en-US" altLang="en-US" sz="1800" dirty="0"/>
          </a:p>
          <a:p>
            <a:pPr lvl="3"/>
            <a:r>
              <a:rPr lang="en-US" altLang="en-US" sz="1800" dirty="0" smtClean="0"/>
              <a:t>Serves </a:t>
            </a:r>
            <a:r>
              <a:rPr lang="en-US" altLang="en-US" sz="1800" dirty="0"/>
              <a:t>as the primary channel of communication between tribal governments and Cal </a:t>
            </a:r>
            <a:r>
              <a:rPr lang="en-US" altLang="en-US" sz="1800" dirty="0" smtClean="0"/>
              <a:t>OES</a:t>
            </a:r>
          </a:p>
          <a:p>
            <a:pPr marL="914400" lvl="3" indent="0">
              <a:buNone/>
            </a:pPr>
            <a:endParaRPr lang="en-US" altLang="en-US" sz="1000" dirty="0"/>
          </a:p>
          <a:p>
            <a:pPr>
              <a:buFont typeface="Arial" pitchFamily="34" charset="0"/>
              <a:buChar char="•"/>
            </a:pPr>
            <a:r>
              <a:rPr lang="en-US" altLang="en-US" sz="1800" dirty="0"/>
              <a:t>Collaboration </a:t>
            </a:r>
            <a:r>
              <a:rPr lang="en-US" altLang="en-US" sz="1800" dirty="0">
                <a:sym typeface="Wingdings" pitchFamily="2" charset="2"/>
              </a:rPr>
              <a:t> Cooperation  Coordination</a:t>
            </a:r>
          </a:p>
          <a:p>
            <a:pPr lvl="3"/>
            <a:r>
              <a:rPr lang="en-US" altLang="en-US" sz="1800" dirty="0" smtClean="0">
                <a:sym typeface="Wingdings" pitchFamily="2" charset="2"/>
              </a:rPr>
              <a:t>Create </a:t>
            </a:r>
            <a:r>
              <a:rPr lang="en-US" altLang="en-US" sz="1800" dirty="0">
                <a:sym typeface="Wingdings" pitchFamily="2" charset="2"/>
              </a:rPr>
              <a:t>collaborative policies between </a:t>
            </a:r>
            <a:r>
              <a:rPr lang="en-US" altLang="en-US" sz="1800" dirty="0" smtClean="0">
                <a:sym typeface="Wingdings" pitchFamily="2" charset="2"/>
              </a:rPr>
              <a:t>Tribes </a:t>
            </a:r>
            <a:r>
              <a:rPr lang="en-US" altLang="en-US" sz="1800" dirty="0">
                <a:sym typeface="Wingdings" pitchFamily="2" charset="2"/>
              </a:rPr>
              <a:t>and Cal OES</a:t>
            </a:r>
          </a:p>
          <a:p>
            <a:pPr lvl="3"/>
            <a:r>
              <a:rPr lang="en-US" altLang="en-US" sz="1800" dirty="0" smtClean="0">
                <a:sym typeface="Wingdings" pitchFamily="2" charset="2"/>
              </a:rPr>
              <a:t>Strengthens </a:t>
            </a:r>
            <a:r>
              <a:rPr lang="en-US" altLang="en-US" sz="1800" dirty="0">
                <a:sym typeface="Wingdings" pitchFamily="2" charset="2"/>
              </a:rPr>
              <a:t>tribal </a:t>
            </a:r>
            <a:r>
              <a:rPr lang="en-US" altLang="en-US" sz="1800" dirty="0" smtClean="0">
                <a:sym typeface="Wingdings" pitchFamily="2" charset="2"/>
              </a:rPr>
              <a:t>partnerships with </a:t>
            </a:r>
            <a:r>
              <a:rPr lang="en-US" altLang="en-US" sz="1800" dirty="0">
                <a:sym typeface="Wingdings" pitchFamily="2" charset="2"/>
              </a:rPr>
              <a:t>Cal OES</a:t>
            </a:r>
          </a:p>
          <a:p>
            <a:pPr lvl="3"/>
            <a:r>
              <a:rPr lang="en-US" altLang="en-US" sz="1800" dirty="0" smtClean="0">
                <a:sym typeface="Wingdings" pitchFamily="2" charset="2"/>
              </a:rPr>
              <a:t>Coordinate with tribal governments on a broad range of issues </a:t>
            </a:r>
            <a:r>
              <a:rPr lang="en-US" altLang="en-US" sz="1800" dirty="0">
                <a:sym typeface="Wingdings" pitchFamily="2" charset="2"/>
              </a:rPr>
              <a:t>to help </a:t>
            </a:r>
            <a:r>
              <a:rPr lang="en-US" altLang="en-US" sz="1800" dirty="0" smtClean="0">
                <a:sym typeface="Wingdings" pitchFamily="2" charset="2"/>
              </a:rPr>
              <a:t>integrate tribes into emergency </a:t>
            </a:r>
            <a:r>
              <a:rPr lang="en-US" altLang="en-US" sz="1800" dirty="0">
                <a:sym typeface="Wingdings" pitchFamily="2" charset="2"/>
              </a:rPr>
              <a:t>response and </a:t>
            </a:r>
            <a:r>
              <a:rPr lang="en-US" altLang="en-US" sz="1800" dirty="0" smtClean="0">
                <a:sym typeface="Wingdings" pitchFamily="2" charset="2"/>
              </a:rPr>
              <a:t>recovery</a:t>
            </a:r>
          </a:p>
          <a:p>
            <a:pPr marL="914400" lvl="3" indent="0">
              <a:buNone/>
            </a:pPr>
            <a:endParaRPr lang="en-US" altLang="en-US" sz="1000" dirty="0">
              <a:sym typeface="Wingdings" pitchFamily="2" charset="2"/>
            </a:endParaRPr>
          </a:p>
          <a:p>
            <a:pPr>
              <a:buFont typeface="Arial" pitchFamily="34" charset="0"/>
              <a:buChar char="•"/>
            </a:pPr>
            <a:r>
              <a:rPr lang="en-US" altLang="en-US" sz="1800" dirty="0" smtClean="0">
                <a:sym typeface="Wingdings" pitchFamily="2" charset="2"/>
              </a:rPr>
              <a:t>Address matters </a:t>
            </a:r>
            <a:r>
              <a:rPr lang="en-US" altLang="en-US" sz="1800" dirty="0">
                <a:sym typeface="Wingdings" pitchFamily="2" charset="2"/>
              </a:rPr>
              <a:t>related to </a:t>
            </a:r>
          </a:p>
          <a:p>
            <a:pPr lvl="3"/>
            <a:r>
              <a:rPr lang="en-US" altLang="en-US" sz="1800" dirty="0" smtClean="0">
                <a:sym typeface="Wingdings" pitchFamily="2" charset="2"/>
              </a:rPr>
              <a:t>Grant Information</a:t>
            </a:r>
            <a:endParaRPr lang="en-US" altLang="en-US" sz="1800" dirty="0">
              <a:sym typeface="Wingdings" pitchFamily="2" charset="2"/>
            </a:endParaRPr>
          </a:p>
          <a:p>
            <a:pPr lvl="3"/>
            <a:r>
              <a:rPr lang="en-US" altLang="en-US" sz="1800" dirty="0" smtClean="0">
                <a:sym typeface="Wingdings" pitchFamily="2" charset="2"/>
              </a:rPr>
              <a:t>Emergency Planning, Preparedness &amp; Prevention</a:t>
            </a:r>
            <a:endParaRPr lang="en-US" altLang="en-US" sz="1800" dirty="0">
              <a:sym typeface="Wingdings" pitchFamily="2" charset="2"/>
            </a:endParaRPr>
          </a:p>
          <a:p>
            <a:pPr lvl="3"/>
            <a:r>
              <a:rPr lang="en-US" altLang="en-US" sz="1800" dirty="0">
                <a:sym typeface="Wingdings" pitchFamily="2" charset="2"/>
              </a:rPr>
              <a:t>Training and Exercises</a:t>
            </a:r>
          </a:p>
          <a:p>
            <a:pPr lvl="3"/>
            <a:r>
              <a:rPr lang="en-US" altLang="en-US" sz="1800" dirty="0" smtClean="0">
                <a:sym typeface="Wingdings" pitchFamily="2" charset="2"/>
              </a:rPr>
              <a:t>Identifying resources</a:t>
            </a:r>
            <a:endParaRPr lang="en-US" altLang="en-US" sz="1800" dirty="0">
              <a:sym typeface="Wingdings" pitchFamily="2" charset="2"/>
            </a:endParaRPr>
          </a:p>
          <a:p>
            <a:pPr lvl="3"/>
            <a:r>
              <a:rPr lang="en-US" altLang="en-US" sz="1800" dirty="0">
                <a:sym typeface="Wingdings" pitchFamily="2" charset="2"/>
              </a:rPr>
              <a:t>Disaster Declaration Process</a:t>
            </a:r>
          </a:p>
          <a:p>
            <a:pPr>
              <a:buFont typeface="Arial" pitchFamily="34" charset="0"/>
              <a:buChar char="•"/>
            </a:pPr>
            <a:endParaRPr lang="en-US" altLang="en-US" sz="1800" dirty="0">
              <a:sym typeface="Wingdings" pitchFamily="2" charset="2"/>
            </a:endParaRPr>
          </a:p>
          <a:p>
            <a:endParaRPr lang="en-US" sz="1800" dirty="0"/>
          </a:p>
        </p:txBody>
      </p:sp>
      <p:sp>
        <p:nvSpPr>
          <p:cNvPr id="3" name="Title 2"/>
          <p:cNvSpPr>
            <a:spLocks noGrp="1"/>
          </p:cNvSpPr>
          <p:nvPr>
            <p:ph type="title"/>
          </p:nvPr>
        </p:nvSpPr>
        <p:spPr>
          <a:xfrm>
            <a:off x="457200" y="274638"/>
            <a:ext cx="8229600" cy="868362"/>
          </a:xfrm>
        </p:spPr>
        <p:txBody>
          <a:bodyPr>
            <a:normAutofit/>
          </a:bodyPr>
          <a:lstStyle/>
          <a:p>
            <a:r>
              <a:rPr lang="en-US" altLang="en-US" sz="2900" dirty="0" smtClean="0"/>
              <a:t>Design of Office of Tribal Affairs</a:t>
            </a:r>
            <a:endParaRPr lang="en-US" sz="2900" strike="sngStrike" dirty="0"/>
          </a:p>
        </p:txBody>
      </p:sp>
    </p:spTree>
    <p:extLst>
      <p:ext uri="{BB962C8B-B14F-4D97-AF65-F5344CB8AC3E}">
        <p14:creationId xmlns:p14="http://schemas.microsoft.com/office/powerpoint/2010/main" val="1853343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0000"/>
              </a:lnSpc>
              <a:buFont typeface="Arial" pitchFamily="34" charset="0"/>
              <a:buChar char="•"/>
            </a:pPr>
            <a:r>
              <a:rPr lang="en-US" altLang="en-US" sz="2000" dirty="0"/>
              <a:t>Mission statement for the office:</a:t>
            </a:r>
          </a:p>
          <a:p>
            <a:pPr marL="109538" indent="804863">
              <a:buNone/>
            </a:pPr>
            <a:r>
              <a:rPr lang="en-US" sz="1800" b="1" dirty="0"/>
              <a:t>To </a:t>
            </a:r>
            <a:r>
              <a:rPr lang="en-US" sz="1800" b="1" dirty="0" smtClean="0"/>
              <a:t> enhance emergency 	management capabilities of California 	Tribal Nations and promote access </a:t>
            </a:r>
            <a:r>
              <a:rPr lang="en-US" sz="1800" b="1" dirty="0"/>
              <a:t>to </a:t>
            </a:r>
            <a:r>
              <a:rPr lang="en-US" sz="1800" b="1" dirty="0" smtClean="0"/>
              <a:t>resources through 	effective</a:t>
            </a:r>
            <a:r>
              <a:rPr lang="en-US" sz="1800" b="1" dirty="0"/>
              <a:t>, </a:t>
            </a:r>
            <a:r>
              <a:rPr lang="en-US" sz="1800" b="1" dirty="0" smtClean="0"/>
              <a:t>supportive</a:t>
            </a:r>
            <a:r>
              <a:rPr lang="en-US" sz="1800" b="1" dirty="0"/>
              <a:t>, </a:t>
            </a:r>
            <a:r>
              <a:rPr lang="en-US" sz="1800" b="1" dirty="0" smtClean="0"/>
              <a:t>and sustained </a:t>
            </a:r>
            <a:r>
              <a:rPr lang="en-US" sz="1800" b="1" dirty="0"/>
              <a:t>partnerships with </a:t>
            </a:r>
            <a:r>
              <a:rPr lang="en-US" sz="1800" b="1" dirty="0" smtClean="0"/>
              <a:t>Local</a:t>
            </a:r>
            <a:r>
              <a:rPr lang="en-US" sz="1800" b="1" dirty="0"/>
              <a:t>, </a:t>
            </a:r>
            <a:r>
              <a:rPr lang="en-US" sz="1800" b="1" dirty="0" smtClean="0"/>
              <a:t>	State</a:t>
            </a:r>
            <a:r>
              <a:rPr lang="en-US" sz="1800" b="1" dirty="0"/>
              <a:t>, </a:t>
            </a:r>
            <a:r>
              <a:rPr lang="en-US" sz="1800" b="1" dirty="0" smtClean="0"/>
              <a:t>Federal</a:t>
            </a:r>
            <a:r>
              <a:rPr lang="en-US" sz="1800" b="1" dirty="0"/>
              <a:t>, and </a:t>
            </a:r>
            <a:r>
              <a:rPr lang="en-US" sz="1800" b="1" dirty="0" smtClean="0"/>
              <a:t>Non-	profit agencies.</a:t>
            </a:r>
            <a:endParaRPr lang="en-US" altLang="en-US" sz="1800" dirty="0" smtClean="0"/>
          </a:p>
          <a:p>
            <a:pPr>
              <a:lnSpc>
                <a:spcPct val="90000"/>
              </a:lnSpc>
              <a:buFont typeface="Arial" pitchFamily="34" charset="0"/>
              <a:buChar char="•"/>
            </a:pPr>
            <a:r>
              <a:rPr lang="en-US" altLang="en-US" sz="1800" dirty="0" smtClean="0"/>
              <a:t>Promote a Proactive </a:t>
            </a:r>
            <a:r>
              <a:rPr lang="en-US" altLang="en-US" sz="1800" dirty="0"/>
              <a:t>vs. </a:t>
            </a:r>
            <a:r>
              <a:rPr lang="en-US" altLang="en-US" sz="1800" dirty="0" smtClean="0"/>
              <a:t>Reactive environment</a:t>
            </a:r>
            <a:endParaRPr lang="en-US" altLang="en-US" sz="1800" dirty="0"/>
          </a:p>
          <a:p>
            <a:pPr>
              <a:lnSpc>
                <a:spcPct val="90000"/>
              </a:lnSpc>
              <a:buFont typeface="Arial" pitchFamily="34" charset="0"/>
              <a:buChar char="•"/>
            </a:pPr>
            <a:r>
              <a:rPr lang="en-US" altLang="en-US" sz="1800" dirty="0" smtClean="0"/>
              <a:t>Improve understanding of </a:t>
            </a:r>
            <a:r>
              <a:rPr lang="en-US" altLang="en-US" sz="1800" dirty="0"/>
              <a:t>cultural differences</a:t>
            </a:r>
          </a:p>
          <a:p>
            <a:pPr>
              <a:lnSpc>
                <a:spcPct val="90000"/>
              </a:lnSpc>
              <a:buFont typeface="Arial" pitchFamily="34" charset="0"/>
              <a:buChar char="•"/>
            </a:pPr>
            <a:r>
              <a:rPr lang="en-US" altLang="en-US" sz="1800" dirty="0"/>
              <a:t>Provide emergency preparedness </a:t>
            </a:r>
            <a:r>
              <a:rPr lang="en-US" altLang="en-US" sz="1800" dirty="0" smtClean="0"/>
              <a:t>information and </a:t>
            </a:r>
            <a:r>
              <a:rPr lang="en-US" altLang="en-US" sz="1800" dirty="0"/>
              <a:t>training</a:t>
            </a:r>
          </a:p>
          <a:p>
            <a:pPr>
              <a:lnSpc>
                <a:spcPct val="90000"/>
              </a:lnSpc>
              <a:buFont typeface="Arial" pitchFamily="34" charset="0"/>
              <a:buChar char="•"/>
            </a:pPr>
            <a:r>
              <a:rPr lang="en-US" altLang="en-US" sz="1800" b="1" u="sng" dirty="0" smtClean="0"/>
              <a:t>IMPORTANT:</a:t>
            </a:r>
            <a:endParaRPr lang="en-US" altLang="en-US" sz="1800" strike="sngStrike" dirty="0"/>
          </a:p>
          <a:p>
            <a:pPr marL="969963" lvl="2" indent="-285750">
              <a:lnSpc>
                <a:spcPct val="90000"/>
              </a:lnSpc>
            </a:pPr>
            <a:r>
              <a:rPr lang="en-US" altLang="en-US" sz="1800" dirty="0" smtClean="0"/>
              <a:t>Relationships </a:t>
            </a:r>
            <a:r>
              <a:rPr lang="en-US" altLang="en-US" sz="1800" dirty="0"/>
              <a:t>must </a:t>
            </a:r>
            <a:r>
              <a:rPr lang="en-US" altLang="en-US" sz="1800" dirty="0" smtClean="0"/>
              <a:t>be built with </a:t>
            </a:r>
            <a:r>
              <a:rPr lang="en-US" altLang="en-US" sz="1800" dirty="0"/>
              <a:t>T</a:t>
            </a:r>
            <a:r>
              <a:rPr lang="en-US" altLang="en-US" sz="1800" dirty="0" smtClean="0"/>
              <a:t>ribal </a:t>
            </a:r>
            <a:r>
              <a:rPr lang="en-US" altLang="en-US" sz="1800" dirty="0"/>
              <a:t>L</a:t>
            </a:r>
            <a:r>
              <a:rPr lang="en-US" altLang="en-US" sz="1800" dirty="0" smtClean="0"/>
              <a:t>eadership &amp; staff </a:t>
            </a:r>
            <a:r>
              <a:rPr lang="en-US" altLang="en-US" sz="1800" dirty="0"/>
              <a:t>in order to build any </a:t>
            </a:r>
            <a:r>
              <a:rPr lang="en-US" altLang="en-US" sz="1800" dirty="0" smtClean="0"/>
              <a:t>kind </a:t>
            </a:r>
            <a:r>
              <a:rPr lang="en-US" altLang="en-US" sz="1800" dirty="0"/>
              <a:t>of effective and trusting relationship with the </a:t>
            </a:r>
            <a:r>
              <a:rPr lang="en-US" altLang="en-US" sz="1800" dirty="0" smtClean="0"/>
              <a:t>tribal communities</a:t>
            </a:r>
            <a:endParaRPr lang="en-US" altLang="en-US" sz="1800" dirty="0"/>
          </a:p>
          <a:p>
            <a:pPr>
              <a:lnSpc>
                <a:spcPct val="90000"/>
              </a:lnSpc>
            </a:pPr>
            <a:endParaRPr lang="en-US" altLang="en-US" sz="1800" dirty="0"/>
          </a:p>
          <a:p>
            <a:endParaRPr lang="en-US" sz="1800" dirty="0"/>
          </a:p>
        </p:txBody>
      </p:sp>
      <p:sp>
        <p:nvSpPr>
          <p:cNvPr id="3" name="Title 2"/>
          <p:cNvSpPr>
            <a:spLocks noGrp="1"/>
          </p:cNvSpPr>
          <p:nvPr>
            <p:ph type="title"/>
          </p:nvPr>
        </p:nvSpPr>
        <p:spPr/>
        <p:txBody>
          <a:bodyPr>
            <a:normAutofit/>
          </a:bodyPr>
          <a:lstStyle/>
          <a:p>
            <a:r>
              <a:rPr lang="en-US" sz="2900" dirty="0" smtClean="0"/>
              <a:t>Collaboration Goals</a:t>
            </a:r>
            <a:endParaRPr lang="en-US" sz="2900" dirty="0"/>
          </a:p>
        </p:txBody>
      </p:sp>
    </p:spTree>
    <p:extLst>
      <p:ext uri="{BB962C8B-B14F-4D97-AF65-F5344CB8AC3E}">
        <p14:creationId xmlns:p14="http://schemas.microsoft.com/office/powerpoint/2010/main" val="1563763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305800" cy="4191000"/>
          </a:xfrm>
        </p:spPr>
        <p:txBody>
          <a:bodyPr>
            <a:noAutofit/>
          </a:bodyPr>
          <a:lstStyle/>
          <a:p>
            <a:pPr marL="0" indent="0">
              <a:buNone/>
              <a:defRPr/>
            </a:pPr>
            <a:endParaRPr lang="en-US" sz="1800" dirty="0" smtClean="0"/>
          </a:p>
          <a:p>
            <a:pPr marL="274320" indent="-274320">
              <a:buFont typeface="Wingdings 2"/>
              <a:buChar char=""/>
              <a:defRPr/>
            </a:pPr>
            <a:r>
              <a:rPr lang="en-US" sz="1800" dirty="0" smtClean="0"/>
              <a:t>Creates </a:t>
            </a:r>
            <a:r>
              <a:rPr lang="en-US" sz="1800" dirty="0"/>
              <a:t>opportunities to deal with sovereignty and jurisdictional issues in a government-to-government </a:t>
            </a:r>
            <a:r>
              <a:rPr lang="en-US" sz="1800" dirty="0" smtClean="0"/>
              <a:t>manner</a:t>
            </a:r>
          </a:p>
          <a:p>
            <a:pPr marL="0" indent="0">
              <a:buNone/>
              <a:defRPr/>
            </a:pPr>
            <a:endParaRPr lang="en-US" sz="1800" dirty="0"/>
          </a:p>
          <a:p>
            <a:pPr marL="274320" indent="-274320">
              <a:buFont typeface="Wingdings 2"/>
              <a:buChar char=""/>
              <a:defRPr/>
            </a:pPr>
            <a:r>
              <a:rPr lang="en-US" sz="1800" dirty="0"/>
              <a:t>Establishes agency-tribal relationships</a:t>
            </a:r>
          </a:p>
          <a:p>
            <a:pPr marL="617220" lvl="1" indent="-342900">
              <a:defRPr/>
            </a:pPr>
            <a:r>
              <a:rPr lang="en-US" sz="1800" dirty="0"/>
              <a:t>Builds bridges and creates </a:t>
            </a:r>
            <a:r>
              <a:rPr lang="en-US" sz="1800" dirty="0" smtClean="0"/>
              <a:t>trust</a:t>
            </a:r>
          </a:p>
          <a:p>
            <a:pPr marL="617220" lvl="1" indent="-342900">
              <a:defRPr/>
            </a:pPr>
            <a:r>
              <a:rPr lang="en-US" sz="1800" dirty="0" smtClean="0"/>
              <a:t>Promotes partnerships </a:t>
            </a:r>
          </a:p>
          <a:p>
            <a:pPr marL="617220" lvl="1" indent="-342900">
              <a:defRPr/>
            </a:pPr>
            <a:endParaRPr lang="en-US" sz="1800" dirty="0"/>
          </a:p>
          <a:p>
            <a:pPr marL="274320" indent="-274320">
              <a:buFont typeface="Wingdings 2"/>
              <a:buChar char=""/>
              <a:defRPr/>
            </a:pPr>
            <a:r>
              <a:rPr lang="en-US" sz="1800" dirty="0"/>
              <a:t>Promotes a better understanding </a:t>
            </a:r>
            <a:r>
              <a:rPr lang="en-US" sz="1800" dirty="0" smtClean="0"/>
              <a:t>and familiarity of </a:t>
            </a:r>
            <a:r>
              <a:rPr lang="en-US" sz="1800" dirty="0"/>
              <a:t>tribal </a:t>
            </a:r>
            <a:r>
              <a:rPr lang="en-US" sz="1800" dirty="0" smtClean="0"/>
              <a:t>governments</a:t>
            </a:r>
          </a:p>
          <a:p>
            <a:pPr marL="274320" indent="-274320">
              <a:buFont typeface="Wingdings 2"/>
              <a:buChar char=""/>
              <a:defRPr/>
            </a:pPr>
            <a:endParaRPr lang="en-US" altLang="en-US" sz="1800" dirty="0"/>
          </a:p>
          <a:p>
            <a:pPr marL="274320" indent="-274320">
              <a:buFont typeface="Wingdings 2"/>
              <a:buChar char=""/>
              <a:defRPr/>
            </a:pPr>
            <a:r>
              <a:rPr lang="en-US" altLang="en-US" sz="1800" dirty="0" smtClean="0"/>
              <a:t>Focus on building </a:t>
            </a:r>
            <a:r>
              <a:rPr lang="en-US" altLang="en-US" sz="1800" dirty="0"/>
              <a:t>capacity and capability of all participating </a:t>
            </a:r>
            <a:r>
              <a:rPr lang="en-US" altLang="en-US" sz="1800" dirty="0" smtClean="0"/>
              <a:t>Federally-Recognized Tribes.</a:t>
            </a:r>
          </a:p>
          <a:p>
            <a:pPr marL="274320" indent="-274320">
              <a:buFont typeface="Wingdings 2"/>
              <a:buChar char=""/>
              <a:defRPr/>
            </a:pPr>
            <a:endParaRPr lang="en-US" altLang="en-US" sz="1800" dirty="0"/>
          </a:p>
        </p:txBody>
      </p:sp>
      <p:sp>
        <p:nvSpPr>
          <p:cNvPr id="3" name="Title 2"/>
          <p:cNvSpPr>
            <a:spLocks noGrp="1"/>
          </p:cNvSpPr>
          <p:nvPr>
            <p:ph type="title"/>
          </p:nvPr>
        </p:nvSpPr>
        <p:spPr/>
        <p:txBody>
          <a:bodyPr>
            <a:normAutofit/>
          </a:bodyPr>
          <a:lstStyle/>
          <a:p>
            <a:r>
              <a:rPr lang="en-US" sz="2900" dirty="0" smtClean="0"/>
              <a:t>Benefits</a:t>
            </a:r>
            <a:endParaRPr lang="en-US" sz="2900" dirty="0"/>
          </a:p>
        </p:txBody>
      </p:sp>
    </p:spTree>
    <p:extLst>
      <p:ext uri="{BB962C8B-B14F-4D97-AF65-F5344CB8AC3E}">
        <p14:creationId xmlns:p14="http://schemas.microsoft.com/office/powerpoint/2010/main" val="1421486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229600" cy="4525963"/>
          </a:xfrm>
        </p:spPr>
        <p:txBody>
          <a:bodyPr>
            <a:normAutofit fontScale="92500" lnSpcReduction="20000"/>
          </a:bodyPr>
          <a:lstStyle/>
          <a:p>
            <a:pPr marL="109728" indent="0" algn="ctr">
              <a:buNone/>
              <a:defRPr/>
            </a:pPr>
            <a:r>
              <a:rPr lang="en-US" sz="4300" dirty="0"/>
              <a:t>Denise M. </a:t>
            </a:r>
            <a:r>
              <a:rPr lang="en-US" sz="4300" dirty="0" smtClean="0"/>
              <a:t>Shemenski</a:t>
            </a:r>
          </a:p>
          <a:p>
            <a:pPr marL="109728" indent="0" algn="ctr">
              <a:buNone/>
              <a:defRPr/>
            </a:pPr>
            <a:r>
              <a:rPr lang="en-US" sz="2400" b="1" dirty="0" smtClean="0">
                <a:solidFill>
                  <a:schemeClr val="tx2"/>
                </a:solidFill>
              </a:rPr>
              <a:t>Tribal </a:t>
            </a:r>
            <a:r>
              <a:rPr lang="en-US" sz="2400" b="1" dirty="0">
                <a:solidFill>
                  <a:schemeClr val="tx2"/>
                </a:solidFill>
              </a:rPr>
              <a:t>Advisor</a:t>
            </a:r>
          </a:p>
          <a:p>
            <a:pPr marL="109728" indent="0" algn="ctr">
              <a:buNone/>
              <a:defRPr/>
            </a:pPr>
            <a:endParaRPr lang="en-US" sz="2400" b="1" dirty="0" smtClean="0">
              <a:solidFill>
                <a:schemeClr val="tx2"/>
              </a:solidFill>
            </a:endParaRPr>
          </a:p>
          <a:p>
            <a:pPr marL="109728" indent="0" algn="ctr">
              <a:buNone/>
              <a:defRPr/>
            </a:pPr>
            <a:r>
              <a:rPr lang="en-US" sz="3000" b="1" dirty="0" smtClean="0">
                <a:solidFill>
                  <a:schemeClr val="tx2"/>
                </a:solidFill>
              </a:rPr>
              <a:t>Office </a:t>
            </a:r>
            <a:r>
              <a:rPr lang="en-US" sz="3000" b="1" dirty="0">
                <a:solidFill>
                  <a:schemeClr val="tx2"/>
                </a:solidFill>
              </a:rPr>
              <a:t>of Intergovernmental Tribal Affairs</a:t>
            </a:r>
          </a:p>
          <a:p>
            <a:pPr marL="109728" indent="0" algn="ctr">
              <a:buNone/>
              <a:defRPr/>
            </a:pPr>
            <a:endParaRPr lang="en-US" sz="2400" dirty="0" smtClean="0"/>
          </a:p>
          <a:p>
            <a:pPr marL="109728" indent="0" algn="ctr">
              <a:buNone/>
              <a:defRPr/>
            </a:pPr>
            <a:r>
              <a:rPr lang="en-US" sz="3900" dirty="0" smtClean="0"/>
              <a:t>California </a:t>
            </a:r>
            <a:r>
              <a:rPr lang="en-US" sz="3900" dirty="0"/>
              <a:t>Governor’s </a:t>
            </a:r>
          </a:p>
          <a:p>
            <a:pPr marL="109728" indent="0" algn="ctr">
              <a:buNone/>
              <a:defRPr/>
            </a:pPr>
            <a:r>
              <a:rPr lang="en-US" sz="3900" dirty="0"/>
              <a:t>Office of Emergency Service</a:t>
            </a:r>
          </a:p>
          <a:p>
            <a:pPr marL="109728" indent="0" algn="ctr">
              <a:buNone/>
              <a:defRPr/>
            </a:pPr>
            <a:endParaRPr lang="en-US" sz="2000" dirty="0" smtClean="0"/>
          </a:p>
          <a:p>
            <a:pPr marL="109728" indent="0" algn="ctr">
              <a:buNone/>
              <a:defRPr/>
            </a:pPr>
            <a:r>
              <a:rPr lang="en-US" sz="2000" dirty="0" smtClean="0"/>
              <a:t>Email</a:t>
            </a:r>
            <a:r>
              <a:rPr lang="en-US" sz="2000" dirty="0"/>
              <a:t>	</a:t>
            </a:r>
            <a:r>
              <a:rPr lang="en-US" sz="2000" dirty="0" smtClean="0">
                <a:solidFill>
                  <a:schemeClr val="bg2">
                    <a:lumMod val="25000"/>
                  </a:schemeClr>
                </a:solidFill>
                <a:hlinkClick r:id="rId3"/>
              </a:rPr>
              <a:t>denise.shemenski@caloes.ca.gov</a:t>
            </a:r>
            <a:endParaRPr lang="en-US" sz="2000" dirty="0" smtClean="0">
              <a:solidFill>
                <a:schemeClr val="bg2">
                  <a:lumMod val="25000"/>
                </a:schemeClr>
              </a:solidFill>
            </a:endParaRPr>
          </a:p>
          <a:p>
            <a:pPr marL="109728" indent="0" algn="ctr">
              <a:buNone/>
              <a:defRPr/>
            </a:pPr>
            <a:endParaRPr lang="en-US" sz="2000" dirty="0">
              <a:solidFill>
                <a:srgbClr val="0070C0"/>
              </a:solidFill>
            </a:endParaRPr>
          </a:p>
          <a:p>
            <a:pPr marL="109728" indent="0" algn="ctr">
              <a:buNone/>
              <a:defRPr/>
            </a:pPr>
            <a:endParaRPr lang="en-US" sz="900" dirty="0"/>
          </a:p>
          <a:p>
            <a:pPr marL="109728" indent="0" algn="ctr">
              <a:buNone/>
              <a:defRPr/>
            </a:pPr>
            <a:r>
              <a:rPr lang="en-US" sz="2000" b="1" dirty="0"/>
              <a:t>(916) 845-8163 Office</a:t>
            </a:r>
          </a:p>
          <a:p>
            <a:pPr marL="109728" indent="0" algn="ctr">
              <a:buNone/>
              <a:defRPr/>
            </a:pPr>
            <a:r>
              <a:rPr lang="en-US" sz="2000" b="1" dirty="0"/>
              <a:t>(916) 616-8499 Mobile </a:t>
            </a:r>
          </a:p>
          <a:p>
            <a:pPr>
              <a:defRPr/>
            </a:pPr>
            <a:endParaRPr lang="en-US" sz="2000" dirty="0"/>
          </a:p>
          <a:p>
            <a:endParaRPr lang="en-US" dirty="0"/>
          </a:p>
        </p:txBody>
      </p:sp>
      <p:sp>
        <p:nvSpPr>
          <p:cNvPr id="3" name="Title 2"/>
          <p:cNvSpPr>
            <a:spLocks noGrp="1"/>
          </p:cNvSpPr>
          <p:nvPr>
            <p:ph type="title"/>
          </p:nvPr>
        </p:nvSpPr>
        <p:spPr/>
        <p:txBody>
          <a:bodyPr/>
          <a:lstStyle/>
          <a:p>
            <a:pPr algn="ctr"/>
            <a:r>
              <a:rPr lang="en-US" dirty="0" smtClean="0"/>
              <a:t>Contact information</a:t>
            </a:r>
            <a:endParaRPr lang="en-US" dirty="0"/>
          </a:p>
        </p:txBody>
      </p:sp>
    </p:spTree>
    <p:extLst>
      <p:ext uri="{BB962C8B-B14F-4D97-AF65-F5344CB8AC3E}">
        <p14:creationId xmlns:p14="http://schemas.microsoft.com/office/powerpoint/2010/main" val="2735304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143000"/>
            <a:ext cx="8229600" cy="4864291"/>
          </a:xfrm>
        </p:spPr>
        <p:txBody>
          <a:bodyPr>
            <a:noAutofit/>
          </a:bodyPr>
          <a:lstStyle/>
          <a:p>
            <a:pPr marL="0" indent="0" eaLnBrk="1" fontAlgn="auto" hangingPunct="1">
              <a:spcAft>
                <a:spcPts val="0"/>
              </a:spcAft>
              <a:buSzPct val="80000"/>
              <a:buNone/>
              <a:defRPr/>
            </a:pPr>
            <a:endParaRPr lang="en-US" sz="1800" dirty="0" smtClean="0">
              <a:latin typeface="Arial" panose="020B0604020202020204" pitchFamily="34" charset="0"/>
              <a:cs typeface="Arial" panose="020B0604020202020204" pitchFamily="34" charset="0"/>
            </a:endParaRPr>
          </a:p>
          <a:p>
            <a:pPr marL="0" indent="0" eaLnBrk="1" fontAlgn="auto" hangingPunct="1">
              <a:spcAft>
                <a:spcPts val="0"/>
              </a:spcAft>
              <a:buSzPct val="80000"/>
              <a:buNone/>
              <a:defRPr/>
            </a:pPr>
            <a:r>
              <a:rPr lang="en-US" sz="1800" dirty="0" smtClean="0">
                <a:latin typeface="Arial" panose="020B0604020202020204" pitchFamily="34" charset="0"/>
                <a:cs typeface="Arial" panose="020B0604020202020204" pitchFamily="34" charset="0"/>
              </a:rPr>
              <a:t>CSTI is a statewide enterprise responsible </a:t>
            </a:r>
            <a:r>
              <a:rPr lang="en-US" sz="1800" dirty="0">
                <a:latin typeface="Arial" panose="020B0604020202020204" pitchFamily="34" charset="0"/>
                <a:cs typeface="Arial" panose="020B0604020202020204" pitchFamily="34" charset="0"/>
              </a:rPr>
              <a:t>for supporting </a:t>
            </a:r>
            <a:r>
              <a:rPr lang="en-US" sz="1800" b="1" u="sng" dirty="0">
                <a:latin typeface="Arial" panose="020B0604020202020204" pitchFamily="34" charset="0"/>
                <a:cs typeface="Arial" panose="020B0604020202020204" pitchFamily="34" charset="0"/>
              </a:rPr>
              <a:t>T</a:t>
            </a:r>
            <a:r>
              <a:rPr lang="en-US" sz="1800" b="1" u="sng" dirty="0" smtClean="0">
                <a:latin typeface="Arial" panose="020B0604020202020204" pitchFamily="34" charset="0"/>
                <a:cs typeface="Arial" panose="020B0604020202020204" pitchFamily="34" charset="0"/>
              </a:rPr>
              <a:t>raining</a:t>
            </a:r>
            <a:r>
              <a:rPr lang="en-US" sz="1800" dirty="0">
                <a:latin typeface="Arial" panose="020B0604020202020204" pitchFamily="34" charset="0"/>
                <a:cs typeface="Arial" panose="020B0604020202020204" pitchFamily="34" charset="0"/>
              </a:rPr>
              <a:t>, </a:t>
            </a:r>
            <a:r>
              <a:rPr lang="en-US" sz="1800" b="1" u="sng" dirty="0" smtClean="0">
                <a:latin typeface="Arial" panose="020B0604020202020204" pitchFamily="34" charset="0"/>
                <a:cs typeface="Arial" panose="020B0604020202020204" pitchFamily="34" charset="0"/>
              </a:rPr>
              <a:t>Exercises</a:t>
            </a:r>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and </a:t>
            </a:r>
            <a:r>
              <a:rPr lang="en-US" sz="1800" b="1" u="sng" dirty="0">
                <a:latin typeface="Arial" panose="020B0604020202020204" pitchFamily="34" charset="0"/>
                <a:cs typeface="Arial" panose="020B0604020202020204" pitchFamily="34" charset="0"/>
              </a:rPr>
              <a:t>E</a:t>
            </a:r>
            <a:r>
              <a:rPr lang="en-US" sz="1800" b="1" u="sng" dirty="0" smtClean="0">
                <a:latin typeface="Arial" panose="020B0604020202020204" pitchFamily="34" charset="0"/>
                <a:cs typeface="Arial" panose="020B0604020202020204" pitchFamily="34" charset="0"/>
              </a:rPr>
              <a:t>ducation</a:t>
            </a:r>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 </a:t>
            </a:r>
            <a:r>
              <a:rPr lang="en-US" sz="1800" dirty="0" smtClean="0">
                <a:latin typeface="Arial" panose="020B0604020202020204" pitchFamily="34" charset="0"/>
                <a:cs typeface="Arial" panose="020B0604020202020204" pitchFamily="34" charset="0"/>
              </a:rPr>
              <a:t>a wide </a:t>
            </a:r>
            <a:r>
              <a:rPr lang="en-US" sz="1800" dirty="0">
                <a:latin typeface="Arial" panose="020B0604020202020204" pitchFamily="34" charset="0"/>
                <a:cs typeface="Arial" panose="020B0604020202020204" pitchFamily="34" charset="0"/>
              </a:rPr>
              <a:t>variety of areas </a:t>
            </a:r>
            <a:r>
              <a:rPr lang="en-US" sz="1800" dirty="0" smtClean="0">
                <a:latin typeface="Arial" panose="020B0604020202020204" pitchFamily="34" charset="0"/>
                <a:cs typeface="Arial" panose="020B0604020202020204" pitchFamily="34" charset="0"/>
              </a:rPr>
              <a:t>including, but </a:t>
            </a:r>
            <a:r>
              <a:rPr lang="en-US" sz="1800" dirty="0">
                <a:latin typeface="Arial" panose="020B0604020202020204" pitchFamily="34" charset="0"/>
                <a:cs typeface="Arial" panose="020B0604020202020204" pitchFamily="34" charset="0"/>
              </a:rPr>
              <a:t>not limited to; emergency management, public safety, homeland security, hazardous materials, disaster recovery and crisis </a:t>
            </a:r>
            <a:r>
              <a:rPr lang="en-US" sz="1800" dirty="0" smtClean="0">
                <a:latin typeface="Arial" panose="020B0604020202020204" pitchFamily="34" charset="0"/>
                <a:cs typeface="Arial" panose="020B0604020202020204" pitchFamily="34" charset="0"/>
              </a:rPr>
              <a:t>communications.</a:t>
            </a:r>
          </a:p>
          <a:p>
            <a:pPr marL="0" indent="0" eaLnBrk="1" fontAlgn="auto" hangingPunct="1">
              <a:spcAft>
                <a:spcPts val="0"/>
              </a:spcAft>
              <a:buSzPct val="80000"/>
              <a:buNone/>
              <a:defRPr/>
            </a:pPr>
            <a:endParaRPr lang="en-US" sz="1800" dirty="0" smtClean="0">
              <a:latin typeface="Arial" panose="020B0604020202020204" pitchFamily="34" charset="0"/>
              <a:cs typeface="Arial" panose="020B0604020202020204" pitchFamily="34" charset="0"/>
            </a:endParaRPr>
          </a:p>
          <a:p>
            <a:pPr marL="0" indent="0" eaLnBrk="1" fontAlgn="auto" hangingPunct="1">
              <a:spcAft>
                <a:spcPts val="0"/>
              </a:spcAft>
              <a:buSzPct val="80000"/>
              <a:buNone/>
              <a:defRPr/>
            </a:pPr>
            <a:r>
              <a:rPr lang="en-US" sz="1800" b="1" u="sng" dirty="0" smtClean="0">
                <a:latin typeface="Arial" panose="020B0604020202020204" pitchFamily="34" charset="0"/>
                <a:cs typeface="Arial" panose="020B0604020202020204" pitchFamily="34" charset="0"/>
              </a:rPr>
              <a:t>Type of Training &amp; Providers:</a:t>
            </a:r>
          </a:p>
          <a:p>
            <a:pPr marL="285750" indent="-285750">
              <a:buSzPct val="80000"/>
              <a:defRPr/>
            </a:pPr>
            <a:r>
              <a:rPr lang="en-US" sz="1800" dirty="0" smtClean="0">
                <a:latin typeface="Arial" panose="020B0604020202020204" pitchFamily="34" charset="0"/>
                <a:cs typeface="Arial" panose="020B0604020202020204" pitchFamily="34" charset="0"/>
              </a:rPr>
              <a:t>CSTI &amp; Other State Agencies: Emergency </a:t>
            </a:r>
            <a:r>
              <a:rPr lang="en-US" sz="1800" dirty="0">
                <a:latin typeface="Arial" panose="020B0604020202020204" pitchFamily="34" charset="0"/>
                <a:cs typeface="Arial" panose="020B0604020202020204" pitchFamily="34" charset="0"/>
              </a:rPr>
              <a:t>M</a:t>
            </a:r>
            <a:r>
              <a:rPr lang="en-US" sz="1800" dirty="0" smtClean="0">
                <a:latin typeface="Arial" panose="020B0604020202020204" pitchFamily="34" charset="0"/>
                <a:cs typeface="Arial" panose="020B0604020202020204" pitchFamily="34" charset="0"/>
              </a:rPr>
              <a:t>anagement, Hazardous Materials, Criminal Justice Terrorism, All Hazards Training</a:t>
            </a:r>
          </a:p>
          <a:p>
            <a:pPr marL="0" indent="0">
              <a:buSzPct val="80000"/>
              <a:buNone/>
              <a:defRPr/>
            </a:pPr>
            <a:endParaRPr lang="en-US" sz="1800" dirty="0" smtClean="0">
              <a:latin typeface="Arial" panose="020B0604020202020204" pitchFamily="34" charset="0"/>
              <a:cs typeface="Arial" panose="020B0604020202020204" pitchFamily="34" charset="0"/>
            </a:endParaRPr>
          </a:p>
          <a:p>
            <a:pPr marL="285750" indent="-285750">
              <a:buSzPct val="80000"/>
              <a:defRPr/>
            </a:pPr>
            <a:r>
              <a:rPr lang="en-US" sz="1800" dirty="0" smtClean="0">
                <a:latin typeface="Arial" panose="020B0604020202020204" pitchFamily="34" charset="0"/>
                <a:cs typeface="Arial" panose="020B0604020202020204" pitchFamily="34" charset="0"/>
              </a:rPr>
              <a:t>National Domestic Preparedness Consortium:  Emergency Management,</a:t>
            </a:r>
          </a:p>
          <a:p>
            <a:pPr marL="0" indent="0" eaLnBrk="1" fontAlgn="auto" hangingPunct="1">
              <a:spcAft>
                <a:spcPts val="0"/>
              </a:spcAft>
              <a:buSzPct val="80000"/>
              <a:buNone/>
              <a:defRPr/>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Hazardous Materials, Terrorism, All Hazards Training</a:t>
            </a:r>
          </a:p>
          <a:p>
            <a:pPr marL="0" indent="0" eaLnBrk="1" fontAlgn="auto" hangingPunct="1">
              <a:spcAft>
                <a:spcPts val="0"/>
              </a:spcAft>
              <a:buSzPct val="80000"/>
              <a:buNone/>
              <a:defRPr/>
            </a:pPr>
            <a:endParaRPr lang="en-US" sz="1800" dirty="0">
              <a:latin typeface="Arial" panose="020B0604020202020204" pitchFamily="34" charset="0"/>
              <a:cs typeface="Arial" panose="020B0604020202020204" pitchFamily="34" charset="0"/>
            </a:endParaRPr>
          </a:p>
          <a:p>
            <a:pPr marL="285750" indent="-285750">
              <a:buSzPct val="80000"/>
              <a:defRPr/>
            </a:pPr>
            <a:r>
              <a:rPr lang="en-US" sz="1800" dirty="0" smtClean="0">
                <a:latin typeface="Arial" panose="020B0604020202020204" pitchFamily="34" charset="0"/>
                <a:cs typeface="Arial" panose="020B0604020202020204" pitchFamily="34" charset="0"/>
              </a:rPr>
              <a:t>Federal Emergency Management Agency: Emergency Management, All Hazards Training</a:t>
            </a:r>
            <a:endParaRPr lang="en-US" sz="1800" dirty="0"/>
          </a:p>
          <a:p>
            <a:pPr marL="285750" indent="-285750">
              <a:lnSpc>
                <a:spcPct val="150000"/>
              </a:lnSpc>
              <a:buSzPct val="80000"/>
              <a:defRPr/>
            </a:pPr>
            <a:endParaRPr lang="en-US" sz="1800" dirty="0" smtClean="0">
              <a:latin typeface="+mj-lt"/>
              <a:cs typeface="Calibri"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200" dirty="0">
                <a:cs typeface="Calibri" pitchFamily="34" charset="0"/>
              </a:rPr>
              <a:t>California Specialized Training Institute</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476303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372319" y="1371600"/>
            <a:ext cx="8341489" cy="4864291"/>
          </a:xfrm>
        </p:spPr>
        <p:txBody>
          <a:bodyPr>
            <a:noAutofit/>
          </a:bodyPr>
          <a:lstStyle/>
          <a:p>
            <a:pPr marL="109728" lvl="1" indent="0">
              <a:spcBef>
                <a:spcPts val="400"/>
              </a:spcBef>
              <a:buSzPct val="68000"/>
              <a:buNone/>
            </a:pPr>
            <a:r>
              <a:rPr lang="en-US" sz="1800" b="1" u="sng" dirty="0" smtClean="0">
                <a:latin typeface="Arial" panose="020B0604020202020204" pitchFamily="34" charset="0"/>
                <a:cs typeface="Arial" panose="020B0604020202020204" pitchFamily="34" charset="0"/>
              </a:rPr>
              <a:t>Training </a:t>
            </a:r>
            <a:r>
              <a:rPr lang="en-US" sz="1800" b="1" u="sng" dirty="0">
                <a:latin typeface="Arial" panose="020B0604020202020204" pitchFamily="34" charset="0"/>
                <a:cs typeface="Arial" panose="020B0604020202020204" pitchFamily="34" charset="0"/>
              </a:rPr>
              <a:t>Coordinated </a:t>
            </a:r>
            <a:r>
              <a:rPr lang="en-US" sz="1800" b="1" u="sng" dirty="0" smtClean="0">
                <a:latin typeface="Arial" panose="020B0604020202020204" pitchFamily="34" charset="0"/>
                <a:cs typeface="Arial" panose="020B0604020202020204" pitchFamily="34" charset="0"/>
              </a:rPr>
              <a:t>for Tribal Government:</a:t>
            </a:r>
            <a:endParaRPr lang="en-US" sz="1800" dirty="0" smtClean="0"/>
          </a:p>
          <a:p>
            <a:pPr>
              <a:lnSpc>
                <a:spcPct val="150000"/>
              </a:lnSpc>
              <a:spcBef>
                <a:spcPts val="0"/>
              </a:spcBef>
            </a:pPr>
            <a:r>
              <a:rPr lang="en-US" sz="1600" dirty="0" smtClean="0">
                <a:latin typeface="Arial" panose="020B0604020202020204" pitchFamily="34" charset="0"/>
                <a:cs typeface="Arial" panose="020B0604020202020204" pitchFamily="34" charset="0"/>
              </a:rPr>
              <a:t>HazMat Training for First Responders</a:t>
            </a:r>
          </a:p>
          <a:p>
            <a:pPr>
              <a:lnSpc>
                <a:spcPct val="150000"/>
              </a:lnSpc>
              <a:spcBef>
                <a:spcPts val="0"/>
              </a:spcBef>
            </a:pPr>
            <a:r>
              <a:rPr lang="en-US" sz="1600" dirty="0" smtClean="0">
                <a:latin typeface="Arial" panose="020B0604020202020204" pitchFamily="34" charset="0"/>
                <a:cs typeface="Arial" panose="020B0604020202020204" pitchFamily="34" charset="0"/>
              </a:rPr>
              <a:t>ICS 100, 200, 300 &amp; 400</a:t>
            </a:r>
          </a:p>
          <a:p>
            <a:pPr>
              <a:lnSpc>
                <a:spcPct val="150000"/>
              </a:lnSpc>
              <a:spcBef>
                <a:spcPts val="0"/>
              </a:spcBef>
            </a:pPr>
            <a:r>
              <a:rPr lang="en-US" sz="1600" dirty="0" smtClean="0">
                <a:latin typeface="Arial" panose="020B0604020202020204" pitchFamily="34" charset="0"/>
                <a:cs typeface="Arial" panose="020B0604020202020204" pitchFamily="34" charset="0"/>
              </a:rPr>
              <a:t>Hazardous Materials Emergency Response Workshop </a:t>
            </a:r>
          </a:p>
          <a:p>
            <a:pPr>
              <a:lnSpc>
                <a:spcPct val="150000"/>
              </a:lnSpc>
              <a:spcBef>
                <a:spcPts val="0"/>
              </a:spcBef>
            </a:pPr>
            <a:r>
              <a:rPr lang="en-US" sz="1600" dirty="0" smtClean="0">
                <a:latin typeface="Arial" panose="020B0604020202020204" pitchFamily="34" charset="0"/>
                <a:cs typeface="Arial" panose="020B0604020202020204" pitchFamily="34" charset="0"/>
              </a:rPr>
              <a:t>Officer Safety &amp; Field Tactics</a:t>
            </a:r>
          </a:p>
          <a:p>
            <a:pPr>
              <a:lnSpc>
                <a:spcPct val="150000"/>
              </a:lnSpc>
              <a:spcBef>
                <a:spcPts val="0"/>
              </a:spcBef>
            </a:pPr>
            <a:r>
              <a:rPr lang="en-US" sz="1600" dirty="0" smtClean="0">
                <a:latin typeface="Arial" panose="020B0604020202020204" pitchFamily="34" charset="0"/>
                <a:cs typeface="Arial" panose="020B0604020202020204" pitchFamily="34" charset="0"/>
              </a:rPr>
              <a:t>Emergency Management Framework for Tribal Governments</a:t>
            </a:r>
          </a:p>
          <a:p>
            <a:pPr>
              <a:lnSpc>
                <a:spcPct val="150000"/>
              </a:lnSpc>
              <a:spcBef>
                <a:spcPts val="0"/>
              </a:spcBef>
            </a:pPr>
            <a:r>
              <a:rPr lang="en-US" sz="1600" dirty="0" smtClean="0">
                <a:latin typeface="Arial" panose="020B0604020202020204" pitchFamily="34" charset="0"/>
                <a:cs typeface="Arial" panose="020B0604020202020204" pitchFamily="34" charset="0"/>
              </a:rPr>
              <a:t>Emergency Management Operations for Tribal Governments</a:t>
            </a:r>
          </a:p>
          <a:p>
            <a:pPr>
              <a:lnSpc>
                <a:spcPct val="150000"/>
              </a:lnSpc>
              <a:spcBef>
                <a:spcPts val="0"/>
              </a:spcBef>
            </a:pPr>
            <a:r>
              <a:rPr lang="en-US" sz="1600" dirty="0" smtClean="0">
                <a:latin typeface="Arial" panose="020B0604020202020204" pitchFamily="34" charset="0"/>
                <a:cs typeface="Arial" panose="020B0604020202020204" pitchFamily="34" charset="0"/>
              </a:rPr>
              <a:t>CERT Ham Radio Operator/Technician Licensing Training</a:t>
            </a:r>
          </a:p>
          <a:p>
            <a:pPr>
              <a:lnSpc>
                <a:spcPct val="150000"/>
              </a:lnSpc>
              <a:spcBef>
                <a:spcPts val="0"/>
              </a:spcBef>
            </a:pPr>
            <a:r>
              <a:rPr lang="en-US" sz="1600" dirty="0" smtClean="0">
                <a:latin typeface="Arial" panose="020B0604020202020204" pitchFamily="34" charset="0"/>
                <a:cs typeface="Arial" panose="020B0604020202020204" pitchFamily="34" charset="0"/>
              </a:rPr>
              <a:t>CBRNE Radiation Detection Device Usage</a:t>
            </a:r>
          </a:p>
          <a:p>
            <a:pPr>
              <a:lnSpc>
                <a:spcPct val="150000"/>
              </a:lnSpc>
              <a:spcBef>
                <a:spcPts val="0"/>
              </a:spcBef>
            </a:pPr>
            <a:r>
              <a:rPr lang="en-US" sz="1600" dirty="0" smtClean="0">
                <a:latin typeface="Arial" panose="020B0604020202020204" pitchFamily="34" charset="0"/>
                <a:cs typeface="Arial" panose="020B0604020202020204" pitchFamily="34" charset="0"/>
              </a:rPr>
              <a:t>CBRNE for 1St Responders</a:t>
            </a:r>
          </a:p>
          <a:p>
            <a:pPr>
              <a:lnSpc>
                <a:spcPct val="150000"/>
              </a:lnSpc>
              <a:spcBef>
                <a:spcPts val="0"/>
              </a:spcBef>
            </a:pPr>
            <a:r>
              <a:rPr lang="en-US" sz="1600" dirty="0" smtClean="0">
                <a:latin typeface="Arial" panose="020B0604020202020204" pitchFamily="34" charset="0"/>
                <a:cs typeface="Arial" panose="020B0604020202020204" pitchFamily="34" charset="0"/>
              </a:rPr>
              <a:t>Continuity </a:t>
            </a:r>
            <a:r>
              <a:rPr lang="en-US" sz="1600" dirty="0">
                <a:latin typeface="Arial" panose="020B0604020202020204" pitchFamily="34" charset="0"/>
                <a:cs typeface="Arial" panose="020B0604020202020204" pitchFamily="34" charset="0"/>
              </a:rPr>
              <a:t>of Operations for Tribal </a:t>
            </a:r>
            <a:r>
              <a:rPr lang="en-US" sz="1600" dirty="0" smtClean="0">
                <a:latin typeface="Arial" panose="020B0604020202020204" pitchFamily="34" charset="0"/>
                <a:cs typeface="Arial" panose="020B0604020202020204" pitchFamily="34" charset="0"/>
              </a:rPr>
              <a:t>Governments</a:t>
            </a:r>
            <a:endParaRPr lang="en-US" sz="1800" dirty="0" smtClean="0">
              <a:latin typeface="+mj-lt"/>
              <a:cs typeface="Calibri"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200" dirty="0">
                <a:cs typeface="Calibri" pitchFamily="34" charset="0"/>
              </a:rPr>
              <a:t>California Specialized Training Institute</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2569381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219200"/>
            <a:ext cx="8229600" cy="4732748"/>
          </a:xfrm>
        </p:spPr>
        <p:txBody>
          <a:bodyPr>
            <a:noAutofit/>
          </a:bodyPr>
          <a:lstStyle/>
          <a:p>
            <a:pPr marL="0" lvl="1" indent="0">
              <a:lnSpc>
                <a:spcPct val="150000"/>
              </a:lnSpc>
              <a:spcBef>
                <a:spcPts val="400"/>
              </a:spcBef>
              <a:buSzPct val="80000"/>
              <a:buNone/>
              <a:defRPr/>
            </a:pPr>
            <a:r>
              <a:rPr lang="en-US" sz="1800" b="1" u="sng" dirty="0">
                <a:latin typeface="Arial" panose="020B0604020202020204" pitchFamily="34" charset="0"/>
                <a:cs typeface="Arial" panose="020B0604020202020204" pitchFamily="34" charset="0"/>
              </a:rPr>
              <a:t>Training Coordinated for Tribal G</a:t>
            </a:r>
            <a:r>
              <a:rPr lang="en-US" sz="1800" b="1" u="sng" dirty="0" smtClean="0">
                <a:latin typeface="Arial" panose="020B0604020202020204" pitchFamily="34" charset="0"/>
                <a:cs typeface="Arial" panose="020B0604020202020204" pitchFamily="34" charset="0"/>
              </a:rPr>
              <a:t>overnment (</a:t>
            </a:r>
            <a:r>
              <a:rPr lang="en-US" sz="1800" b="1" u="sng" dirty="0" err="1" smtClean="0">
                <a:latin typeface="Arial" panose="020B0604020202020204" pitchFamily="34" charset="0"/>
                <a:cs typeface="Arial" panose="020B0604020202020204" pitchFamily="34" charset="0"/>
              </a:rPr>
              <a:t>cont</a:t>
            </a:r>
            <a:r>
              <a:rPr lang="en-US" sz="1800" b="1" u="sng" dirty="0" smtClean="0">
                <a:latin typeface="Arial" panose="020B0604020202020204" pitchFamily="34" charset="0"/>
                <a:cs typeface="Arial" panose="020B0604020202020204" pitchFamily="34" charset="0"/>
              </a:rPr>
              <a:t>):</a:t>
            </a:r>
            <a:endParaRPr lang="en-US" sz="1800" b="1" u="sng" dirty="0">
              <a:latin typeface="Arial" panose="020B0604020202020204" pitchFamily="34" charset="0"/>
              <a:cs typeface="Arial" panose="020B0604020202020204" pitchFamily="34" charset="0"/>
            </a:endParaRP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Tribal </a:t>
            </a:r>
            <a:r>
              <a:rPr lang="en-US" sz="1600" dirty="0">
                <a:latin typeface="Arial" panose="020B0604020202020204" pitchFamily="34" charset="0"/>
                <a:cs typeface="Arial" panose="020B0604020202020204" pitchFamily="34" charset="0"/>
              </a:rPr>
              <a:t>Law &amp; Archaeological Field School </a:t>
            </a:r>
            <a:endParaRPr lang="en-US" sz="1600" dirty="0" smtClean="0">
              <a:latin typeface="Arial" panose="020B0604020202020204" pitchFamily="34" charset="0"/>
              <a:cs typeface="Arial" panose="020B0604020202020204" pitchFamily="34" charset="0"/>
            </a:endParaRP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All </a:t>
            </a:r>
            <a:r>
              <a:rPr lang="en-US" sz="1600" dirty="0">
                <a:latin typeface="Arial" panose="020B0604020202020204" pitchFamily="34" charset="0"/>
                <a:cs typeface="Arial" panose="020B0604020202020204" pitchFamily="34" charset="0"/>
              </a:rPr>
              <a:t>Hazards Preparedness and </a:t>
            </a:r>
            <a:r>
              <a:rPr lang="en-US" sz="1600" dirty="0" smtClean="0">
                <a:latin typeface="Arial" panose="020B0604020202020204" pitchFamily="34" charset="0"/>
                <a:cs typeface="Arial" panose="020B0604020202020204" pitchFamily="34" charset="0"/>
              </a:rPr>
              <a:t>Response </a:t>
            </a: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Crisis </a:t>
            </a:r>
            <a:r>
              <a:rPr lang="en-US" sz="1600" dirty="0">
                <a:latin typeface="Arial" panose="020B0604020202020204" pitchFamily="34" charset="0"/>
                <a:cs typeface="Arial" panose="020B0604020202020204" pitchFamily="34" charset="0"/>
              </a:rPr>
              <a:t>Response Team </a:t>
            </a:r>
            <a:endParaRPr lang="en-US" sz="1600" dirty="0" smtClean="0">
              <a:latin typeface="Arial" panose="020B0604020202020204" pitchFamily="34" charset="0"/>
              <a:cs typeface="Arial" panose="020B0604020202020204" pitchFamily="34" charset="0"/>
            </a:endParaRP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Archeological </a:t>
            </a:r>
            <a:r>
              <a:rPr lang="en-US" sz="1600" dirty="0">
                <a:latin typeface="Arial" panose="020B0604020202020204" pitchFamily="34" charset="0"/>
                <a:cs typeface="Arial" panose="020B0604020202020204" pitchFamily="34" charset="0"/>
              </a:rPr>
              <a:t>Law </a:t>
            </a:r>
            <a:r>
              <a:rPr lang="en-US" sz="1600" dirty="0" smtClean="0">
                <a:latin typeface="Arial" panose="020B0604020202020204" pitchFamily="34" charset="0"/>
                <a:cs typeface="Arial" panose="020B0604020202020204" pitchFamily="34" charset="0"/>
              </a:rPr>
              <a:t>Enforcement </a:t>
            </a: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Anti-Terrorism </a:t>
            </a:r>
            <a:r>
              <a:rPr lang="en-US" sz="1600" dirty="0">
                <a:latin typeface="Arial" panose="020B0604020202020204" pitchFamily="34" charset="0"/>
                <a:cs typeface="Arial" panose="020B0604020202020204" pitchFamily="34" charset="0"/>
              </a:rPr>
              <a:t>for Tribal Law Enforcement </a:t>
            </a:r>
            <a:endParaRPr lang="en-US" sz="1600" dirty="0" smtClean="0">
              <a:latin typeface="Arial" panose="020B0604020202020204" pitchFamily="34" charset="0"/>
              <a:cs typeface="Arial" panose="020B0604020202020204" pitchFamily="34" charset="0"/>
            </a:endParaRP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Threat </a:t>
            </a:r>
            <a:r>
              <a:rPr lang="en-US" sz="1600" dirty="0">
                <a:latin typeface="Arial" panose="020B0604020202020204" pitchFamily="34" charset="0"/>
                <a:cs typeface="Arial" panose="020B0604020202020204" pitchFamily="34" charset="0"/>
              </a:rPr>
              <a:t>and Hazard Identification and Risk Assessment (</a:t>
            </a:r>
            <a:r>
              <a:rPr lang="en-US" sz="1600" dirty="0" smtClean="0">
                <a:latin typeface="Arial" panose="020B0604020202020204" pitchFamily="34" charset="0"/>
                <a:cs typeface="Arial" panose="020B0604020202020204" pitchFamily="34" charset="0"/>
              </a:rPr>
              <a:t>THIRA)</a:t>
            </a: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Basic </a:t>
            </a:r>
            <a:r>
              <a:rPr lang="en-US" sz="1600" dirty="0">
                <a:latin typeface="Arial" panose="020B0604020202020204" pitchFamily="34" charset="0"/>
                <a:cs typeface="Arial" panose="020B0604020202020204" pitchFamily="34" charset="0"/>
              </a:rPr>
              <a:t>Tribal Teen CERT </a:t>
            </a:r>
            <a:endParaRPr lang="en-US" sz="1600" dirty="0" smtClean="0">
              <a:latin typeface="Arial" panose="020B0604020202020204" pitchFamily="34" charset="0"/>
              <a:cs typeface="Arial" panose="020B0604020202020204" pitchFamily="34" charset="0"/>
            </a:endParaRP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All </a:t>
            </a:r>
            <a:r>
              <a:rPr lang="en-US" sz="1600" dirty="0">
                <a:latin typeface="Arial" panose="020B0604020202020204" pitchFamily="34" charset="0"/>
                <a:cs typeface="Arial" panose="020B0604020202020204" pitchFamily="34" charset="0"/>
              </a:rPr>
              <a:t>Hazard </a:t>
            </a:r>
            <a:r>
              <a:rPr lang="en-US" sz="1600">
                <a:latin typeface="Arial" panose="020B0604020202020204" pitchFamily="34" charset="0"/>
                <a:cs typeface="Arial" panose="020B0604020202020204" pitchFamily="34" charset="0"/>
              </a:rPr>
              <a:t>Mitigation </a:t>
            </a:r>
            <a:r>
              <a:rPr lang="en-US" sz="1600" smtClean="0">
                <a:latin typeface="Arial" panose="020B0604020202020204" pitchFamily="34" charset="0"/>
                <a:cs typeface="Arial" panose="020B0604020202020204" pitchFamily="34" charset="0"/>
              </a:rPr>
              <a:t>Planning</a:t>
            </a:r>
            <a:endParaRPr lang="en-US" sz="1600" dirty="0" smtClean="0">
              <a:latin typeface="Arial" panose="020B0604020202020204" pitchFamily="34" charset="0"/>
              <a:cs typeface="Arial" panose="020B0604020202020204" pitchFamily="34" charset="0"/>
            </a:endParaRPr>
          </a:p>
          <a:p>
            <a:pPr marL="285750" indent="-285750">
              <a:lnSpc>
                <a:spcPct val="150000"/>
              </a:lnSpc>
              <a:spcBef>
                <a:spcPts val="0"/>
              </a:spcBef>
              <a:buSzPct val="80000"/>
              <a:defRPr/>
            </a:pPr>
            <a:r>
              <a:rPr lang="en-US" sz="1600" dirty="0">
                <a:latin typeface="Arial" panose="020B0604020202020204" pitchFamily="34" charset="0"/>
                <a:cs typeface="Arial" panose="020B0604020202020204" pitchFamily="34" charset="0"/>
              </a:rPr>
              <a:t>Equine &amp; Livestock Rescue, Large Animal </a:t>
            </a:r>
            <a:r>
              <a:rPr lang="en-US" sz="1600" dirty="0" smtClean="0">
                <a:latin typeface="Arial" panose="020B0604020202020204" pitchFamily="34" charset="0"/>
                <a:cs typeface="Arial" panose="020B0604020202020204" pitchFamily="34" charset="0"/>
              </a:rPr>
              <a:t>Rescue</a:t>
            </a:r>
          </a:p>
          <a:p>
            <a:pPr marL="285750" indent="-285750">
              <a:lnSpc>
                <a:spcPct val="150000"/>
              </a:lnSpc>
              <a:spcBef>
                <a:spcPts val="0"/>
              </a:spcBef>
              <a:buSzPct val="80000"/>
              <a:defRPr/>
            </a:pPr>
            <a:r>
              <a:rPr lang="en-US" sz="1600" dirty="0" smtClean="0">
                <a:latin typeface="Arial" panose="020B0604020202020204" pitchFamily="34" charset="0"/>
                <a:cs typeface="Arial" panose="020B0604020202020204" pitchFamily="34" charset="0"/>
              </a:rPr>
              <a:t>Archaeological </a:t>
            </a:r>
            <a:r>
              <a:rPr lang="en-US" sz="1600" dirty="0">
                <a:latin typeface="Arial" panose="020B0604020202020204" pitchFamily="34" charset="0"/>
                <a:cs typeface="Arial" panose="020B0604020202020204" pitchFamily="34" charset="0"/>
              </a:rPr>
              <a:t>Crime Investigation </a:t>
            </a:r>
            <a:r>
              <a:rPr lang="en-US" sz="1600" dirty="0" smtClean="0">
                <a:latin typeface="Arial" panose="020B0604020202020204" pitchFamily="34" charset="0"/>
                <a:cs typeface="Arial" panose="020B0604020202020204" pitchFamily="34" charset="0"/>
              </a:rPr>
              <a:t>course</a:t>
            </a:r>
          </a:p>
          <a:p>
            <a:pPr marL="285750" indent="-285750">
              <a:lnSpc>
                <a:spcPct val="150000"/>
              </a:lnSpc>
              <a:spcBef>
                <a:spcPts val="0"/>
              </a:spcBef>
              <a:buSzPct val="80000"/>
              <a:defRPr/>
            </a:pPr>
            <a:r>
              <a:rPr lang="en-US" sz="1600" dirty="0">
                <a:latin typeface="Arial" panose="020B0604020202020204" pitchFamily="34" charset="0"/>
                <a:cs typeface="Arial" panose="020B0604020202020204" pitchFamily="34" charset="0"/>
              </a:rPr>
              <a:t>CPR/First Aid/AED</a:t>
            </a:r>
          </a:p>
          <a:p>
            <a:pPr marL="285750" indent="-285750">
              <a:lnSpc>
                <a:spcPct val="150000"/>
              </a:lnSpc>
              <a:buSzPct val="80000"/>
              <a:defRPr/>
            </a:pPr>
            <a:endParaRPr lang="en-US" sz="1600" dirty="0" smtClean="0">
              <a:latin typeface="Arial" panose="020B0604020202020204" pitchFamily="34" charset="0"/>
              <a:cs typeface="Arial" panose="020B0604020202020204"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200" dirty="0">
                <a:cs typeface="Calibri" pitchFamily="34" charset="0"/>
              </a:rPr>
              <a:t>California Specialized Training Institute</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666350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143000"/>
            <a:ext cx="8229600" cy="4864291"/>
          </a:xfrm>
        </p:spPr>
        <p:txBody>
          <a:bodyPr>
            <a:noAutofit/>
          </a:bodyPr>
          <a:lstStyle/>
          <a:p>
            <a:pPr marL="0" lvl="1" indent="0">
              <a:spcBef>
                <a:spcPts val="400"/>
              </a:spcBef>
              <a:buSzPct val="80000"/>
              <a:buNone/>
              <a:defRPr/>
            </a:pPr>
            <a:r>
              <a:rPr lang="en-US" sz="1800" b="1" u="sng" dirty="0" smtClean="0">
                <a:latin typeface="Arial" panose="020B0604020202020204" pitchFamily="34" charset="0"/>
                <a:cs typeface="Arial" panose="020B0604020202020204" pitchFamily="34" charset="0"/>
              </a:rPr>
              <a:t>Exercise Support for </a:t>
            </a:r>
            <a:r>
              <a:rPr lang="en-US" sz="1800" b="1" u="sng" dirty="0">
                <a:latin typeface="Arial" panose="020B0604020202020204" pitchFamily="34" charset="0"/>
                <a:cs typeface="Arial" panose="020B0604020202020204" pitchFamily="34" charset="0"/>
              </a:rPr>
              <a:t>Tribal G</a:t>
            </a:r>
            <a:r>
              <a:rPr lang="en-US" sz="1800" b="1" u="sng" dirty="0" smtClean="0">
                <a:latin typeface="Arial" panose="020B0604020202020204" pitchFamily="34" charset="0"/>
                <a:cs typeface="Arial" panose="020B0604020202020204" pitchFamily="34" charset="0"/>
              </a:rPr>
              <a:t>overnment:</a:t>
            </a:r>
            <a:endParaRPr lang="en-US" sz="1800" b="1" u="sng" dirty="0">
              <a:latin typeface="Arial" panose="020B0604020202020204" pitchFamily="34" charset="0"/>
              <a:cs typeface="Arial" panose="020B0604020202020204" pitchFamily="34" charset="0"/>
            </a:endParaRPr>
          </a:p>
          <a:p>
            <a:pPr marL="285750" indent="-285750">
              <a:lnSpc>
                <a:spcPct val="150000"/>
              </a:lnSpc>
              <a:buSzPct val="80000"/>
              <a:defRPr/>
            </a:pPr>
            <a:r>
              <a:rPr lang="en-US" sz="1600" dirty="0" smtClean="0">
                <a:latin typeface="Arial" panose="020B0604020202020204" pitchFamily="34" charset="0"/>
                <a:cs typeface="Arial" panose="020B0604020202020204" pitchFamily="34" charset="0"/>
              </a:rPr>
              <a:t>Homeland Security Exercise and Evaluation Program training course to train exercise planners, controllers and evaluators</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and program managers.</a:t>
            </a:r>
          </a:p>
          <a:p>
            <a:pPr marL="285750" indent="-285750">
              <a:lnSpc>
                <a:spcPct val="150000"/>
              </a:lnSpc>
              <a:buSzPct val="80000"/>
              <a:defRPr/>
            </a:pPr>
            <a:r>
              <a:rPr lang="en-US" sz="1600" dirty="0" smtClean="0">
                <a:latin typeface="Arial" panose="020B0604020202020204" pitchFamily="34" charset="0"/>
                <a:cs typeface="Arial" panose="020B0604020202020204" pitchFamily="34" charset="0"/>
              </a:rPr>
              <a:t>Discussion based exercises</a:t>
            </a:r>
          </a:p>
          <a:p>
            <a:pPr marL="541782" lvl="1" indent="-285750">
              <a:lnSpc>
                <a:spcPct val="150000"/>
              </a:lnSpc>
              <a:buSzPct val="80000"/>
              <a:defRPr/>
            </a:pPr>
            <a:r>
              <a:rPr lang="en-US" sz="1600" dirty="0" smtClean="0">
                <a:latin typeface="Arial" panose="020B0604020202020204" pitchFamily="34" charset="0"/>
                <a:cs typeface="Arial" panose="020B0604020202020204" pitchFamily="34" charset="0"/>
              </a:rPr>
              <a:t>Seminar</a:t>
            </a:r>
          </a:p>
          <a:p>
            <a:pPr marL="541782" lvl="1" indent="-285750">
              <a:lnSpc>
                <a:spcPct val="150000"/>
              </a:lnSpc>
              <a:buSzPct val="80000"/>
              <a:defRPr/>
            </a:pPr>
            <a:r>
              <a:rPr lang="en-US" sz="1600" dirty="0" smtClean="0">
                <a:latin typeface="Arial" panose="020B0604020202020204" pitchFamily="34" charset="0"/>
                <a:cs typeface="Arial" panose="020B0604020202020204" pitchFamily="34" charset="0"/>
              </a:rPr>
              <a:t>Workshop</a:t>
            </a:r>
          </a:p>
          <a:p>
            <a:pPr marL="541782" lvl="1" indent="-285750">
              <a:lnSpc>
                <a:spcPct val="150000"/>
              </a:lnSpc>
              <a:buSzPct val="80000"/>
              <a:defRPr/>
            </a:pPr>
            <a:r>
              <a:rPr lang="en-US" sz="1600" dirty="0" smtClean="0">
                <a:latin typeface="Arial" panose="020B0604020202020204" pitchFamily="34" charset="0"/>
                <a:cs typeface="Arial" panose="020B0604020202020204" pitchFamily="34" charset="0"/>
              </a:rPr>
              <a:t>Tabletop</a:t>
            </a:r>
          </a:p>
          <a:p>
            <a:pPr marL="285750" indent="-285750">
              <a:lnSpc>
                <a:spcPct val="150000"/>
              </a:lnSpc>
              <a:buSzPct val="80000"/>
              <a:defRPr/>
            </a:pPr>
            <a:r>
              <a:rPr lang="en-US" sz="1600" dirty="0" smtClean="0">
                <a:latin typeface="Arial" panose="020B0604020202020204" pitchFamily="34" charset="0"/>
                <a:cs typeface="Arial" panose="020B0604020202020204" pitchFamily="34" charset="0"/>
              </a:rPr>
              <a:t>Operations Based Exercises</a:t>
            </a:r>
            <a:endParaRPr lang="en-US" sz="1600" dirty="0">
              <a:latin typeface="Arial" panose="020B0604020202020204" pitchFamily="34" charset="0"/>
              <a:cs typeface="Arial" panose="020B0604020202020204" pitchFamily="34" charset="0"/>
            </a:endParaRPr>
          </a:p>
          <a:p>
            <a:pPr marL="541782" lvl="1" indent="-285750">
              <a:lnSpc>
                <a:spcPct val="150000"/>
              </a:lnSpc>
              <a:buSzPct val="80000"/>
              <a:defRPr/>
            </a:pPr>
            <a:r>
              <a:rPr lang="en-US" sz="1600" dirty="0" smtClean="0">
                <a:latin typeface="Arial" panose="020B0604020202020204" pitchFamily="34" charset="0"/>
                <a:cs typeface="Arial" panose="020B0604020202020204" pitchFamily="34" charset="0"/>
              </a:rPr>
              <a:t>Drill</a:t>
            </a:r>
          </a:p>
          <a:p>
            <a:pPr marL="541782" lvl="1" indent="-285750">
              <a:lnSpc>
                <a:spcPct val="150000"/>
              </a:lnSpc>
              <a:buSzPct val="80000"/>
              <a:defRPr/>
            </a:pPr>
            <a:r>
              <a:rPr lang="en-US" sz="1600" dirty="0" smtClean="0">
                <a:latin typeface="Arial" panose="020B0604020202020204" pitchFamily="34" charset="0"/>
                <a:cs typeface="Arial" panose="020B0604020202020204" pitchFamily="34" charset="0"/>
              </a:rPr>
              <a:t>Functional</a:t>
            </a:r>
          </a:p>
          <a:p>
            <a:pPr marL="541782" lvl="1" indent="-285750">
              <a:lnSpc>
                <a:spcPct val="150000"/>
              </a:lnSpc>
              <a:buSzPct val="80000"/>
              <a:defRPr/>
            </a:pPr>
            <a:r>
              <a:rPr lang="en-US" sz="1600" dirty="0" smtClean="0">
                <a:latin typeface="Arial" panose="020B0604020202020204" pitchFamily="34" charset="0"/>
                <a:cs typeface="Arial" panose="020B0604020202020204" pitchFamily="34" charset="0"/>
              </a:rPr>
              <a:t>Full Scale</a:t>
            </a:r>
          </a:p>
        </p:txBody>
      </p:sp>
      <p:sp>
        <p:nvSpPr>
          <p:cNvPr id="4098" name="Title 1"/>
          <p:cNvSpPr>
            <a:spLocks noGrp="1"/>
          </p:cNvSpPr>
          <p:nvPr>
            <p:ph type="title"/>
          </p:nvPr>
        </p:nvSpPr>
        <p:spPr>
          <a:xfrm>
            <a:off x="457200" y="274638"/>
            <a:ext cx="8229600" cy="868362"/>
          </a:xfrm>
        </p:spPr>
        <p:txBody>
          <a:bodyPr>
            <a:normAutofit/>
          </a:bodyPr>
          <a:lstStyle/>
          <a:p>
            <a:r>
              <a:rPr lang="en-US" sz="3200" dirty="0">
                <a:cs typeface="Calibri" pitchFamily="34" charset="0"/>
              </a:rPr>
              <a:t>California Specialized Training Institute</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734152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256032" lvl="1" indent="0">
              <a:lnSpc>
                <a:spcPct val="150000"/>
              </a:lnSpc>
              <a:buSzPct val="80000"/>
              <a:buNone/>
              <a:defRPr/>
            </a:pPr>
            <a:r>
              <a:rPr lang="en-US" sz="1800" b="1" u="sng" dirty="0" smtClean="0">
                <a:latin typeface="Arial" panose="020B0604020202020204" pitchFamily="34" charset="0"/>
                <a:cs typeface="Arial" panose="020B0604020202020204" pitchFamily="34" charset="0"/>
              </a:rPr>
              <a:t>How to request training for State &amp; Federal Courses:</a:t>
            </a:r>
          </a:p>
          <a:p>
            <a:r>
              <a:rPr lang="en-US" sz="1800" dirty="0" smtClean="0">
                <a:latin typeface="Arial" panose="020B0604020202020204" pitchFamily="34" charset="0"/>
                <a:cs typeface="Arial" panose="020B0604020202020204" pitchFamily="34" charset="0"/>
              </a:rPr>
              <a:t>Tribal Government wishing </a:t>
            </a:r>
            <a:r>
              <a:rPr lang="en-US" sz="1800" dirty="0">
                <a:latin typeface="Arial" panose="020B0604020202020204" pitchFamily="34" charset="0"/>
                <a:cs typeface="Arial" panose="020B0604020202020204" pitchFamily="34" charset="0"/>
              </a:rPr>
              <a:t>to attend residential training or schedule a delivery of a mobile class </a:t>
            </a:r>
            <a:r>
              <a:rPr lang="en-US" sz="1800" dirty="0" smtClean="0">
                <a:latin typeface="Arial" panose="020B0604020202020204" pitchFamily="34" charset="0"/>
                <a:cs typeface="Arial" panose="020B0604020202020204" pitchFamily="34" charset="0"/>
              </a:rPr>
              <a:t>can request training using one of the points of contact below:</a:t>
            </a:r>
          </a:p>
          <a:p>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Richard Rodriguez</a:t>
            </a:r>
          </a:p>
          <a:p>
            <a:pPr marL="630936" lvl="2" indent="0">
              <a:buNone/>
            </a:pPr>
            <a:r>
              <a:rPr lang="en-US" sz="1800" dirty="0" smtClean="0">
                <a:latin typeface="Arial" panose="020B0604020202020204" pitchFamily="34" charset="0"/>
                <a:cs typeface="Arial" panose="020B0604020202020204" pitchFamily="34" charset="0"/>
              </a:rPr>
              <a:t>California Specialized Training Institute</a:t>
            </a:r>
          </a:p>
          <a:p>
            <a:pPr marL="630936" lvl="2" indent="0">
              <a:buNone/>
            </a:pPr>
            <a:r>
              <a:rPr lang="en-US" sz="1800" dirty="0" smtClean="0">
                <a:latin typeface="Arial" panose="020B0604020202020204" pitchFamily="34" charset="0"/>
                <a:cs typeface="Arial" panose="020B0604020202020204" pitchFamily="34" charset="0"/>
              </a:rPr>
              <a:t>Office: (916) 845-8961</a:t>
            </a:r>
          </a:p>
          <a:p>
            <a:pPr marL="630936" lvl="2" indent="0">
              <a:buNone/>
            </a:pPr>
            <a:r>
              <a:rPr lang="en-US" sz="1800" dirty="0" smtClean="0">
                <a:latin typeface="Arial" panose="020B0604020202020204" pitchFamily="34" charset="0"/>
                <a:cs typeface="Arial" panose="020B0604020202020204" pitchFamily="34" charset="0"/>
                <a:hlinkClick r:id="rId2"/>
              </a:rPr>
              <a:t>Richard.Rodriguez@caloes.ca.gov</a:t>
            </a:r>
            <a:r>
              <a:rPr lang="en-US" sz="1800" dirty="0" smtClean="0">
                <a:latin typeface="Arial" panose="020B0604020202020204" pitchFamily="34" charset="0"/>
                <a:cs typeface="Arial" panose="020B0604020202020204" pitchFamily="34" charset="0"/>
              </a:rPr>
              <a:t> </a:t>
            </a:r>
          </a:p>
          <a:p>
            <a:endParaRPr lang="en-US" sz="1800" dirty="0" smtClean="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Tomas Kaselionis</a:t>
            </a:r>
            <a:endParaRPr lang="en-US" sz="1800" dirty="0">
              <a:latin typeface="Arial" panose="020B0604020202020204" pitchFamily="34" charset="0"/>
              <a:cs typeface="Arial" panose="020B0604020202020204" pitchFamily="34" charset="0"/>
            </a:endParaRPr>
          </a:p>
          <a:p>
            <a:pPr marL="630936" lvl="2" indent="0">
              <a:buNone/>
            </a:pPr>
            <a:r>
              <a:rPr lang="en-US" sz="1800" dirty="0">
                <a:latin typeface="Arial" panose="020B0604020202020204" pitchFamily="34" charset="0"/>
                <a:cs typeface="Arial" panose="020B0604020202020204" pitchFamily="34" charset="0"/>
              </a:rPr>
              <a:t>DHS-FEMA Region IX</a:t>
            </a:r>
          </a:p>
          <a:p>
            <a:pPr marL="630936" lvl="2" indent="0">
              <a:buNone/>
            </a:pPr>
            <a:r>
              <a:rPr lang="en-US" sz="1800" dirty="0" smtClean="0">
                <a:latin typeface="Arial" panose="020B0604020202020204" pitchFamily="34" charset="0"/>
                <a:cs typeface="Arial" panose="020B0604020202020204" pitchFamily="34" charset="0"/>
              </a:rPr>
              <a:t>Office</a:t>
            </a:r>
            <a:r>
              <a:rPr lang="en-US" sz="1800" dirty="0">
                <a:latin typeface="Arial" panose="020B0604020202020204" pitchFamily="34" charset="0"/>
                <a:cs typeface="Arial" panose="020B0604020202020204" pitchFamily="34" charset="0"/>
              </a:rPr>
              <a:t>: (510) 627-7298</a:t>
            </a:r>
          </a:p>
          <a:p>
            <a:pPr marL="630936" lvl="2" indent="0">
              <a:buNone/>
            </a:pPr>
            <a:r>
              <a:rPr lang="en-US" sz="1800" u="sng" dirty="0" smtClean="0">
                <a:latin typeface="Arial" panose="020B0604020202020204" pitchFamily="34" charset="0"/>
                <a:cs typeface="Arial" panose="020B0604020202020204" pitchFamily="34" charset="0"/>
                <a:hlinkClick r:id="rId3"/>
              </a:rPr>
              <a:t>Tomas.Kaselionis@fema.dhs.gov</a:t>
            </a:r>
            <a:endParaRPr lang="en-US" sz="1800" dirty="0" smtClean="0">
              <a:latin typeface="Arial" panose="020B0604020202020204" pitchFamily="34" charset="0"/>
              <a:cs typeface="Arial" panose="020B0604020202020204" pitchFamily="34" charset="0"/>
            </a:endParaRPr>
          </a:p>
          <a:p>
            <a:pPr lvl="1"/>
            <a:endParaRPr lang="en-US" sz="1400" dirty="0" smtClean="0">
              <a:latin typeface="Arial" panose="020B0604020202020204" pitchFamily="34" charset="0"/>
              <a:cs typeface="Arial" panose="020B0604020202020204" pitchFamily="34" charset="0"/>
            </a:endParaRPr>
          </a:p>
          <a:p>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381000"/>
            <a:ext cx="8229600" cy="1143000"/>
          </a:xfrm>
        </p:spPr>
        <p:txBody>
          <a:bodyPr>
            <a:normAutofit fontScale="90000"/>
          </a:bodyPr>
          <a:lstStyle/>
          <a:p>
            <a:pPr algn="ctr"/>
            <a:r>
              <a:rPr lang="en-US" sz="3600" dirty="0">
                <a:cs typeface="Calibri" pitchFamily="34" charset="0"/>
              </a:rPr>
              <a:t>California Specialized Training Institute</a:t>
            </a:r>
            <a:r>
              <a:rPr lang="en-US" sz="4400" u="sng" dirty="0">
                <a:latin typeface="Arial" panose="020B0604020202020204" pitchFamily="34" charset="0"/>
                <a:cs typeface="Arial" panose="020B0604020202020204" pitchFamily="34" charset="0"/>
              </a:rPr>
              <a:t/>
            </a:r>
            <a:br>
              <a:rPr lang="en-US" sz="4400" u="sng"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2883417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t>Website</a:t>
            </a:r>
            <a:r>
              <a:rPr lang="en-US" sz="2400" dirty="0" smtClean="0"/>
              <a:t>: </a:t>
            </a:r>
            <a:r>
              <a:rPr lang="en-US" sz="2000" dirty="0" smtClean="0">
                <a:hlinkClick r:id="rId2"/>
              </a:rPr>
              <a:t>http://www.calema.ca.gov/csti/pages/csti.aspx</a:t>
            </a:r>
            <a:endParaRPr lang="en-US" sz="2000" dirty="0" smtClean="0"/>
          </a:p>
          <a:p>
            <a:r>
              <a:rPr lang="en-US" sz="2400" dirty="0" smtClean="0"/>
              <a:t>Main Line: (805) 549-3535</a:t>
            </a:r>
          </a:p>
          <a:p>
            <a:r>
              <a:rPr lang="en-US" sz="2400" dirty="0" smtClean="0"/>
              <a:t>James Ayre: </a:t>
            </a:r>
            <a:r>
              <a:rPr lang="en-US" sz="2400" dirty="0" smtClean="0">
                <a:hlinkClick r:id="rId3"/>
              </a:rPr>
              <a:t>james.ayre@caloes.ca.gov</a:t>
            </a:r>
            <a:r>
              <a:rPr lang="en-US" sz="1300" dirty="0" smtClean="0"/>
              <a:t>     				</a:t>
            </a:r>
            <a:r>
              <a:rPr lang="en-US" sz="2400" dirty="0" smtClean="0">
                <a:latin typeface="Arial" panose="020B0604020202020204" pitchFamily="34" charset="0"/>
                <a:cs typeface="Arial" panose="020B0604020202020204" pitchFamily="34" charset="0"/>
              </a:rPr>
              <a:t>  (916) 417-3841</a:t>
            </a:r>
          </a:p>
        </p:txBody>
      </p:sp>
      <p:sp>
        <p:nvSpPr>
          <p:cNvPr id="3" name="Title 2"/>
          <p:cNvSpPr>
            <a:spLocks noGrp="1"/>
          </p:cNvSpPr>
          <p:nvPr>
            <p:ph type="title"/>
          </p:nvPr>
        </p:nvSpPr>
        <p:spPr/>
        <p:txBody>
          <a:bodyPr/>
          <a:lstStyle/>
          <a:p>
            <a:r>
              <a:rPr lang="en-US" dirty="0" smtClean="0"/>
              <a:t>CSTI Contact Information</a:t>
            </a:r>
            <a:endParaRPr lang="en-US" dirty="0"/>
          </a:p>
        </p:txBody>
      </p:sp>
    </p:spTree>
    <p:extLst>
      <p:ext uri="{BB962C8B-B14F-4D97-AF65-F5344CB8AC3E}">
        <p14:creationId xmlns:p14="http://schemas.microsoft.com/office/powerpoint/2010/main" val="3309288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spcBef>
                <a:spcPts val="0"/>
              </a:spcBef>
              <a:buNone/>
            </a:pPr>
            <a:r>
              <a:rPr lang="en-US" sz="2200" dirty="0" smtClean="0"/>
              <a:t>Grants Management, within the California Governor’s </a:t>
            </a:r>
          </a:p>
          <a:p>
            <a:pPr>
              <a:spcBef>
                <a:spcPts val="0"/>
              </a:spcBef>
              <a:buNone/>
            </a:pPr>
            <a:r>
              <a:rPr lang="en-US" sz="2200" dirty="0" smtClean="0"/>
              <a:t>Office of Emergency Services (Cal OES), strives to enhance</a:t>
            </a:r>
          </a:p>
          <a:p>
            <a:pPr>
              <a:spcBef>
                <a:spcPts val="0"/>
              </a:spcBef>
              <a:buNone/>
            </a:pPr>
            <a:r>
              <a:rPr lang="en-US" sz="2200" dirty="0" smtClean="0"/>
              <a:t>and continually improve customer service to our grant</a:t>
            </a:r>
          </a:p>
          <a:p>
            <a:pPr>
              <a:spcBef>
                <a:spcPts val="0"/>
              </a:spcBef>
              <a:buNone/>
            </a:pPr>
            <a:r>
              <a:rPr lang="en-US" sz="2200" dirty="0" smtClean="0"/>
              <a:t>recipients. </a:t>
            </a:r>
          </a:p>
          <a:p>
            <a:pPr>
              <a:spcBef>
                <a:spcPts val="0"/>
              </a:spcBef>
              <a:buNone/>
            </a:pPr>
            <a:endParaRPr lang="en-US" sz="2200" dirty="0" smtClean="0"/>
          </a:p>
          <a:p>
            <a:pPr>
              <a:spcBef>
                <a:spcPts val="0"/>
              </a:spcBef>
              <a:buNone/>
            </a:pPr>
            <a:r>
              <a:rPr lang="en-US" sz="2200" dirty="0" smtClean="0"/>
              <a:t>Of Grants Management’s 77 programs, eight</a:t>
            </a:r>
          </a:p>
          <a:p>
            <a:pPr>
              <a:spcBef>
                <a:spcPts val="0"/>
              </a:spcBef>
              <a:buNone/>
            </a:pPr>
            <a:r>
              <a:rPr lang="en-US" sz="2200" dirty="0" smtClean="0"/>
              <a:t>programs fund tribes in the following Divisions:</a:t>
            </a:r>
          </a:p>
          <a:p>
            <a:pPr>
              <a:buNone/>
            </a:pPr>
            <a:endParaRPr lang="en-US" sz="2200" dirty="0" smtClean="0"/>
          </a:p>
          <a:p>
            <a:pPr>
              <a:buFont typeface="Wingdings" pitchFamily="2" charset="2"/>
              <a:buChar char="Ø"/>
            </a:pPr>
            <a:r>
              <a:rPr lang="en-US" sz="2200" dirty="0" smtClean="0"/>
              <a:t>Homeland Security and Prop 1B Division</a:t>
            </a:r>
          </a:p>
          <a:p>
            <a:pPr>
              <a:buFont typeface="Wingdings" pitchFamily="2" charset="2"/>
              <a:buChar char="Ø"/>
            </a:pPr>
            <a:r>
              <a:rPr lang="en-US" sz="2200" dirty="0" smtClean="0"/>
              <a:t>Victim Services Division</a:t>
            </a:r>
          </a:p>
          <a:p>
            <a:pPr>
              <a:buFont typeface="Wingdings" pitchFamily="2" charset="2"/>
              <a:buChar char="Ø"/>
            </a:pPr>
            <a:r>
              <a:rPr lang="en-US" sz="2200" dirty="0" smtClean="0"/>
              <a:t>Criminal Justice and Emergency Management Division</a:t>
            </a:r>
          </a:p>
          <a:p>
            <a:pPr>
              <a:buNone/>
            </a:pPr>
            <a:endParaRPr lang="en-US" sz="2200" dirty="0" smtClean="0"/>
          </a:p>
          <a:p>
            <a:pPr>
              <a:buNone/>
            </a:pPr>
            <a:r>
              <a:rPr lang="en-US" sz="2200" dirty="0" smtClean="0"/>
              <a:t>	</a:t>
            </a:r>
          </a:p>
          <a:p>
            <a:pPr>
              <a:buFont typeface="Arial" pitchFamily="34" charset="0"/>
              <a:buChar char="•"/>
            </a:pPr>
            <a:endParaRPr lang="en-US" sz="2200" dirty="0" smtClean="0"/>
          </a:p>
          <a:p>
            <a:endParaRPr lang="en-US" dirty="0"/>
          </a:p>
        </p:txBody>
      </p:sp>
      <p:sp>
        <p:nvSpPr>
          <p:cNvPr id="3" name="Title 2"/>
          <p:cNvSpPr>
            <a:spLocks noGrp="1"/>
          </p:cNvSpPr>
          <p:nvPr>
            <p:ph type="title"/>
          </p:nvPr>
        </p:nvSpPr>
        <p:spPr/>
        <p:txBody>
          <a:bodyPr>
            <a:normAutofit/>
          </a:bodyPr>
          <a:lstStyle/>
          <a:p>
            <a:pPr algn="ctr"/>
            <a:r>
              <a:rPr lang="en-US" sz="2800" dirty="0"/>
              <a:t>Cal OES Grants </a:t>
            </a:r>
            <a:r>
              <a:rPr lang="en-US" sz="2800" dirty="0" smtClean="0"/>
              <a:t>Management </a:t>
            </a:r>
            <a:br>
              <a:rPr lang="en-US" sz="2800" dirty="0" smtClean="0"/>
            </a:br>
            <a:r>
              <a:rPr lang="en-US" sz="2800" dirty="0" smtClean="0"/>
              <a:t>Tribal </a:t>
            </a:r>
            <a:r>
              <a:rPr lang="en-US" sz="2800" dirty="0"/>
              <a:t>Programs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000" y="5638800"/>
            <a:ext cx="762000" cy="936885"/>
          </a:xfrm>
          <a:prstGeom prst="rect">
            <a:avLst/>
          </a:prstGeom>
        </p:spPr>
      </p:pic>
    </p:spTree>
    <p:extLst>
      <p:ext uri="{BB962C8B-B14F-4D97-AF65-F5344CB8AC3E}">
        <p14:creationId xmlns:p14="http://schemas.microsoft.com/office/powerpoint/2010/main" val="3661920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57200" y="1481328"/>
            <a:ext cx="8229600" cy="4690872"/>
          </a:xfrm>
        </p:spPr>
        <p:txBody>
          <a:bodyPr>
            <a:normAutofit/>
          </a:bodyPr>
          <a:lstStyle/>
          <a:p>
            <a:pPr>
              <a:buNone/>
            </a:pPr>
            <a:r>
              <a:rPr lang="en-US" sz="1800" dirty="0" smtClean="0">
                <a:latin typeface="+mj-lt"/>
                <a:cs typeface="Times New Roman" pitchFamily="18" charset="0"/>
              </a:rPr>
              <a:t>	The mission of the Homeland Security and Prop 1B Division is to enhance and improve overall customer service to our subgrantees while ensuring all grant expenditures are in compliance with state and federal requirements. The Division manages four federal preparedness grant programs, of which two allocate tribal funding:</a:t>
            </a:r>
          </a:p>
          <a:p>
            <a:pPr lvl="1">
              <a:buFont typeface="Arial" panose="020B0604020202020204" pitchFamily="34" charset="0"/>
              <a:buChar char="•"/>
            </a:pPr>
            <a:endParaRPr lang="en-US" sz="1800" dirty="0" smtClean="0">
              <a:latin typeface="+mj-lt"/>
              <a:cs typeface="Times New Roman" pitchFamily="18" charset="0"/>
            </a:endParaRPr>
          </a:p>
          <a:p>
            <a:pPr lvl="1">
              <a:buFont typeface="Wingdings" pitchFamily="2" charset="2"/>
              <a:buChar char="Ø"/>
            </a:pPr>
            <a:r>
              <a:rPr lang="en-US" sz="1800" b="1" dirty="0" smtClean="0">
                <a:latin typeface="+mj-lt"/>
                <a:cs typeface="Times New Roman" pitchFamily="18" charset="0"/>
              </a:rPr>
              <a:t>Homeland Security Grant Program (HSGP): </a:t>
            </a:r>
            <a:r>
              <a:rPr lang="en-US" sz="1800" dirty="0" smtClean="0">
                <a:latin typeface="+mj-lt"/>
              </a:rPr>
              <a:t>The Cal OES HSGP </a:t>
            </a:r>
            <a:r>
              <a:rPr lang="en-US" sz="1800" dirty="0" smtClean="0"/>
              <a:t>supports the building, sustainment and delivery of core capabilities to enable Tribes to strengthen their capacity to prevent, protect against, mitigate, respond to, and recover from potential terrorist attacks and other hazards.</a:t>
            </a:r>
          </a:p>
          <a:p>
            <a:pPr lvl="1">
              <a:buFont typeface="Wingdings" pitchFamily="2" charset="2"/>
              <a:buChar char="Ø"/>
            </a:pPr>
            <a:r>
              <a:rPr lang="en-US" sz="1800" b="1" dirty="0" smtClean="0"/>
              <a:t>Tribal Equipment Assistance Program (TEA): </a:t>
            </a:r>
            <a:r>
              <a:rPr lang="en-US" sz="1800" dirty="0" smtClean="0"/>
              <a:t>This program builds on the prevention, protection, response, and recovery capabilities within California Tribal Nations by providing needed equipment.</a:t>
            </a:r>
          </a:p>
        </p:txBody>
      </p:sp>
      <p:sp>
        <p:nvSpPr>
          <p:cNvPr id="3074" name="Title 1"/>
          <p:cNvSpPr>
            <a:spLocks noGrp="1"/>
          </p:cNvSpPr>
          <p:nvPr>
            <p:ph type="title"/>
          </p:nvPr>
        </p:nvSpPr>
        <p:spPr>
          <a:xfrm>
            <a:off x="381000" y="228600"/>
            <a:ext cx="8229600" cy="1143000"/>
          </a:xfrm>
        </p:spPr>
        <p:txBody>
          <a:bodyPr>
            <a:normAutofit/>
          </a:bodyPr>
          <a:lstStyle/>
          <a:p>
            <a:pPr eaLnBrk="1" hangingPunct="1"/>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3200" b="1" dirty="0" smtClean="0">
                <a:latin typeface="+mn-lt"/>
                <a:cs typeface="Lucida Sans" pitchFamily="34" charset="0"/>
              </a:rPr>
              <a:t>Homeland Security and Prop 1B Division</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000" y="5715000"/>
            <a:ext cx="762000" cy="936885"/>
          </a:xfrm>
          <a:prstGeom prst="rect">
            <a:avLst/>
          </a:prstGeom>
        </p:spPr>
      </p:pic>
    </p:spTree>
    <p:extLst>
      <p:ext uri="{BB962C8B-B14F-4D97-AF65-F5344CB8AC3E}">
        <p14:creationId xmlns:p14="http://schemas.microsoft.com/office/powerpoint/2010/main" val="4049180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990600"/>
            <a:ext cx="8229600" cy="5105400"/>
          </a:xfrm>
        </p:spPr>
        <p:txBody>
          <a:bodyPr>
            <a:noAutofit/>
          </a:bodyPr>
          <a:lstStyle/>
          <a:p>
            <a:pPr marL="0" indent="0" eaLnBrk="1" fontAlgn="auto" hangingPunct="1">
              <a:spcAft>
                <a:spcPts val="0"/>
              </a:spcAft>
              <a:buSzPct val="80000"/>
              <a:buNone/>
              <a:defRPr/>
            </a:pPr>
            <a:r>
              <a:rPr lang="en-US" sz="1800" dirty="0" smtClean="0">
                <a:latin typeface="+mj-lt"/>
                <a:cs typeface="Calibri" pitchFamily="34" charset="0"/>
              </a:rPr>
              <a:t>The Victims Services Division provides federal and state financial assistance to victim services agencies in California that provide a wide range of services for victims and their families in the areas of Domestic Violence, Sexual Assault, Child Abuse, and other victimizations.</a:t>
            </a:r>
            <a:r>
              <a:rPr lang="en-US" sz="1800" dirty="0">
                <a:latin typeface="+mj-lt"/>
                <a:cs typeface="Calibri" pitchFamily="34" charset="0"/>
              </a:rPr>
              <a:t> </a:t>
            </a:r>
            <a:r>
              <a:rPr lang="en-US" sz="1800" dirty="0" smtClean="0">
                <a:latin typeface="+mj-lt"/>
                <a:cs typeface="Calibri" pitchFamily="34" charset="0"/>
              </a:rPr>
              <a:t> Currently there are 42 programs, of which 5 focus primarily on serving the tribal communities.</a:t>
            </a:r>
          </a:p>
          <a:p>
            <a:pPr marL="0" indent="0" eaLnBrk="1" fontAlgn="auto" hangingPunct="1">
              <a:spcAft>
                <a:spcPts val="0"/>
              </a:spcAft>
              <a:buSzPct val="80000"/>
              <a:buNone/>
              <a:defRPr/>
            </a:pPr>
            <a:endParaRPr lang="en-US" sz="1400" dirty="0">
              <a:latin typeface="+mj-lt"/>
              <a:cs typeface="Calibri" pitchFamily="34" charset="0"/>
            </a:endParaRPr>
          </a:p>
          <a:p>
            <a:pPr marL="285750" indent="-285750">
              <a:buSzPct val="80000"/>
              <a:buFont typeface="Wingdings" pitchFamily="2" charset="2"/>
              <a:buChar char="Ø"/>
              <a:defRPr/>
            </a:pPr>
            <a:r>
              <a:rPr lang="en-US" sz="1800" b="1" dirty="0" smtClean="0">
                <a:latin typeface="+mj-lt"/>
                <a:cs typeface="Calibri" pitchFamily="34" charset="0"/>
              </a:rPr>
              <a:t>American Indian Child Abuse Treatment </a:t>
            </a:r>
            <a:r>
              <a:rPr lang="en-US" sz="1800" dirty="0" smtClean="0">
                <a:latin typeface="+mj-lt"/>
                <a:cs typeface="Calibri" pitchFamily="34" charset="0"/>
              </a:rPr>
              <a:t>– </a:t>
            </a:r>
            <a:r>
              <a:rPr lang="en-US" sz="1600" dirty="0" smtClean="0">
                <a:latin typeface="+mj-lt"/>
                <a:cs typeface="Calibri" pitchFamily="34" charset="0"/>
              </a:rPr>
              <a:t>Provides therapeutic clinical services to child victims and their non-offending families.</a:t>
            </a:r>
          </a:p>
          <a:p>
            <a:pPr marL="285750" indent="-285750">
              <a:buSzPct val="80000"/>
              <a:buFont typeface="Wingdings" pitchFamily="2" charset="2"/>
              <a:buChar char="Ø"/>
              <a:defRPr/>
            </a:pPr>
            <a:r>
              <a:rPr lang="en-US" sz="1800" b="1" dirty="0" smtClean="0">
                <a:latin typeface="+mj-lt"/>
                <a:cs typeface="Calibri" pitchFamily="34" charset="0"/>
              </a:rPr>
              <a:t>American Indian Domestic Violence and Sexual Assault Program – </a:t>
            </a:r>
            <a:r>
              <a:rPr lang="en-US" sz="1600" dirty="0" smtClean="0">
                <a:latin typeface="+mj-lt"/>
                <a:cs typeface="Calibri" pitchFamily="34" charset="0"/>
              </a:rPr>
              <a:t>Provides advocacy services to victims of domestic violence and sexual assault.</a:t>
            </a:r>
          </a:p>
          <a:p>
            <a:pPr marL="285750" indent="-285750">
              <a:buSzPct val="80000"/>
              <a:buFont typeface="Wingdings" pitchFamily="2" charset="2"/>
              <a:buChar char="Ø"/>
              <a:defRPr/>
            </a:pPr>
            <a:r>
              <a:rPr lang="en-US" sz="1800" b="1" dirty="0" smtClean="0">
                <a:latin typeface="+mj-lt"/>
                <a:cs typeface="Calibri" pitchFamily="34" charset="0"/>
              </a:rPr>
              <a:t>Tribal Crisis Response </a:t>
            </a:r>
            <a:r>
              <a:rPr lang="en-US" sz="1800" dirty="0" smtClean="0">
                <a:latin typeface="+mj-lt"/>
                <a:cs typeface="Calibri" pitchFamily="34" charset="0"/>
              </a:rPr>
              <a:t>– </a:t>
            </a:r>
            <a:r>
              <a:rPr lang="en-US" sz="1600" dirty="0" smtClean="0">
                <a:latin typeface="+mj-lt"/>
                <a:cs typeface="Calibri" pitchFamily="34" charset="0"/>
              </a:rPr>
              <a:t>Trains Tribal communities on how to best respond to the emotional needs of victims following a crisis.  </a:t>
            </a:r>
          </a:p>
          <a:p>
            <a:pPr marL="285750" indent="-285750">
              <a:buSzPct val="80000"/>
              <a:buFont typeface="Wingdings" pitchFamily="2" charset="2"/>
              <a:buChar char="Ø"/>
              <a:defRPr/>
            </a:pPr>
            <a:r>
              <a:rPr lang="en-US" sz="1800" b="1" dirty="0" smtClean="0">
                <a:latin typeface="+mj-lt"/>
                <a:cs typeface="Calibri" pitchFamily="34" charset="0"/>
              </a:rPr>
              <a:t>Native American Children Training Forum</a:t>
            </a:r>
            <a:r>
              <a:rPr lang="en-US" sz="1800" dirty="0" smtClean="0">
                <a:latin typeface="+mj-lt"/>
                <a:cs typeface="Calibri" pitchFamily="34" charset="0"/>
              </a:rPr>
              <a:t> – </a:t>
            </a:r>
            <a:r>
              <a:rPr lang="en-US" sz="1600" dirty="0" smtClean="0">
                <a:latin typeface="+mj-lt"/>
                <a:cs typeface="Calibri" pitchFamily="34" charset="0"/>
              </a:rPr>
              <a:t>Provides technology to Tribes and Tribal service providers to enable child abuse training via webinar. </a:t>
            </a:r>
          </a:p>
          <a:p>
            <a:pPr marL="285750" indent="-285750">
              <a:buSzPct val="80000"/>
              <a:buFont typeface="Wingdings" pitchFamily="2" charset="2"/>
              <a:buChar char="Ø"/>
              <a:defRPr/>
            </a:pPr>
            <a:r>
              <a:rPr lang="en-US" sz="1800" b="1" dirty="0" smtClean="0">
                <a:latin typeface="+mj-lt"/>
                <a:cs typeface="Calibri" pitchFamily="34" charset="0"/>
              </a:rPr>
              <a:t>Court Education and Training </a:t>
            </a:r>
            <a:r>
              <a:rPr lang="en-US" sz="1800" dirty="0" smtClean="0">
                <a:latin typeface="+mj-lt"/>
                <a:cs typeface="Calibri" pitchFamily="34" charset="0"/>
              </a:rPr>
              <a:t>– </a:t>
            </a:r>
            <a:r>
              <a:rPr lang="en-US" sz="1600" dirty="0" smtClean="0">
                <a:latin typeface="+mj-lt"/>
                <a:cs typeface="Calibri" pitchFamily="34" charset="0"/>
              </a:rPr>
              <a:t>The Administrative Office of the Courts administers a training program that must use 40% of funds to train Tribal Court Judges on violence against women issues.</a:t>
            </a:r>
          </a:p>
          <a:p>
            <a:pPr marL="285750" indent="-285750">
              <a:buSzPct val="80000"/>
              <a:defRPr/>
            </a:pPr>
            <a:endParaRPr lang="en-US" sz="1800" dirty="0" smtClean="0">
              <a:latin typeface="+mj-lt"/>
              <a:cs typeface="Calibri" pitchFamily="34" charset="0"/>
            </a:endParaRPr>
          </a:p>
          <a:p>
            <a:pPr marL="285750" indent="-285750">
              <a:buSzPct val="80000"/>
              <a:defRPr/>
            </a:pPr>
            <a:endParaRPr lang="en-US" sz="1800" dirty="0" smtClean="0">
              <a:latin typeface="+mj-lt"/>
              <a:cs typeface="Calibri" pitchFamily="34" charset="0"/>
            </a:endParaRPr>
          </a:p>
        </p:txBody>
      </p:sp>
      <p:sp>
        <p:nvSpPr>
          <p:cNvPr id="4098" name="Title 1"/>
          <p:cNvSpPr>
            <a:spLocks noGrp="1"/>
          </p:cNvSpPr>
          <p:nvPr>
            <p:ph type="title"/>
          </p:nvPr>
        </p:nvSpPr>
        <p:spPr>
          <a:xfrm>
            <a:off x="457200" y="274638"/>
            <a:ext cx="8229600" cy="715962"/>
          </a:xfrm>
        </p:spPr>
        <p:txBody>
          <a:bodyPr/>
          <a:lstStyle/>
          <a:p>
            <a:r>
              <a:rPr lang="en-US" sz="2400" dirty="0" smtClean="0">
                <a:latin typeface="Calibri" pitchFamily="34" charset="0"/>
                <a:cs typeface="Calibri" pitchFamily="34" charset="0"/>
              </a:rPr>
              <a:t>  </a:t>
            </a:r>
            <a:r>
              <a:rPr lang="en-US" sz="3200" dirty="0" smtClean="0">
                <a:cs typeface="Calibri" pitchFamily="34" charset="0"/>
              </a:rPr>
              <a:t>Victims Services Division</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8246" y="5562600"/>
            <a:ext cx="762000" cy="936885"/>
          </a:xfrm>
          <a:prstGeom prst="rect">
            <a:avLst/>
          </a:prstGeom>
        </p:spPr>
      </p:pic>
    </p:spTree>
    <p:extLst>
      <p:ext uri="{BB962C8B-B14F-4D97-AF65-F5344CB8AC3E}">
        <p14:creationId xmlns:p14="http://schemas.microsoft.com/office/powerpoint/2010/main" val="861075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990600"/>
            <a:ext cx="8229600" cy="5040442"/>
          </a:xfrm>
        </p:spPr>
        <p:txBody>
          <a:bodyPr>
            <a:noAutofit/>
          </a:bodyPr>
          <a:lstStyle/>
          <a:p>
            <a:pPr marL="0" indent="0" eaLnBrk="1" fontAlgn="auto" hangingPunct="1">
              <a:spcAft>
                <a:spcPts val="0"/>
              </a:spcAft>
              <a:buSzPct val="80000"/>
              <a:buNone/>
              <a:defRPr/>
            </a:pPr>
            <a:endParaRPr lang="en-US" sz="1600" dirty="0" smtClean="0">
              <a:latin typeface="+mj-lt"/>
              <a:cs typeface="Calibri" pitchFamily="34" charset="0"/>
            </a:endParaRPr>
          </a:p>
          <a:p>
            <a:pPr>
              <a:buNone/>
            </a:pPr>
            <a:endParaRPr lang="en-US" sz="1600" b="1" dirty="0" smtClean="0"/>
          </a:p>
          <a:p>
            <a:pPr>
              <a:spcBef>
                <a:spcPts val="0"/>
              </a:spcBef>
              <a:buNone/>
            </a:pPr>
            <a:r>
              <a:rPr lang="en-US" sz="1800" dirty="0" smtClean="0"/>
              <a:t>The Emergency Management Performance Grant (EMPG) Unit assists</a:t>
            </a:r>
          </a:p>
          <a:p>
            <a:pPr>
              <a:spcBef>
                <a:spcPts val="0"/>
              </a:spcBef>
              <a:buNone/>
            </a:pPr>
            <a:r>
              <a:rPr lang="en-US" sz="1800" dirty="0" smtClean="0"/>
              <a:t>EMPG sub-grantees with all federal, state, and programmatic</a:t>
            </a:r>
          </a:p>
          <a:p>
            <a:pPr>
              <a:spcBef>
                <a:spcPts val="0"/>
              </a:spcBef>
              <a:buNone/>
            </a:pPr>
            <a:r>
              <a:rPr lang="en-US" sz="1800" dirty="0" smtClean="0"/>
              <a:t>requirements, as well as provide grant support to the </a:t>
            </a:r>
            <a:r>
              <a:rPr lang="en-US" sz="1800" dirty="0" err="1" smtClean="0"/>
              <a:t>subgrantees</a:t>
            </a:r>
            <a:r>
              <a:rPr lang="en-US" sz="1800" dirty="0" smtClean="0"/>
              <a:t> in</a:t>
            </a:r>
          </a:p>
          <a:p>
            <a:pPr>
              <a:spcBef>
                <a:spcPts val="0"/>
              </a:spcBef>
              <a:buNone/>
            </a:pPr>
            <a:r>
              <a:rPr lang="en-US" sz="1800" dirty="0" smtClean="0"/>
              <a:t>their efforts to improve their emergency management and</a:t>
            </a:r>
          </a:p>
          <a:p>
            <a:pPr>
              <a:spcBef>
                <a:spcPts val="0"/>
              </a:spcBef>
              <a:buNone/>
            </a:pPr>
            <a:r>
              <a:rPr lang="en-US" sz="1800" dirty="0" smtClean="0"/>
              <a:t>preparedness capabilities. Of the two programs in the EMPG Unit, one</a:t>
            </a:r>
          </a:p>
          <a:p>
            <a:pPr>
              <a:spcBef>
                <a:spcPts val="0"/>
              </a:spcBef>
              <a:buNone/>
            </a:pPr>
            <a:r>
              <a:rPr lang="en-US" sz="1800" dirty="0" smtClean="0"/>
              <a:t>focuses primarily on tribes.</a:t>
            </a:r>
          </a:p>
          <a:p>
            <a:pPr>
              <a:buNone/>
            </a:pPr>
            <a:r>
              <a:rPr lang="en-US" sz="1800" b="1" dirty="0" smtClean="0"/>
              <a:t>	</a:t>
            </a:r>
          </a:p>
          <a:p>
            <a:pPr>
              <a:buFont typeface="Wingdings" pitchFamily="2" charset="2"/>
              <a:buChar char="Ø"/>
            </a:pPr>
            <a:r>
              <a:rPr lang="en-US" sz="1800" b="1" dirty="0" smtClean="0"/>
              <a:t>Tribal </a:t>
            </a:r>
            <a:r>
              <a:rPr lang="en-US" sz="1800" b="1" dirty="0"/>
              <a:t>Emergency Management Performance Grant (EMPG) </a:t>
            </a:r>
            <a:r>
              <a:rPr lang="en-US" sz="1800" b="1" dirty="0" smtClean="0"/>
              <a:t>Program</a:t>
            </a:r>
            <a:r>
              <a:rPr lang="en-US" sz="1800" dirty="0" smtClean="0"/>
              <a:t>—The purpose </a:t>
            </a:r>
            <a:r>
              <a:rPr lang="en-US" sz="1800" dirty="0"/>
              <a:t>is to assist </a:t>
            </a:r>
            <a:r>
              <a:rPr lang="en-US" sz="1800" dirty="0" smtClean="0"/>
              <a:t>federally-recognized </a:t>
            </a:r>
            <a:r>
              <a:rPr lang="en-US" sz="1800" dirty="0"/>
              <a:t>tribes, located in California, in enhancing and sustaining all-hazards emergency management capabilities</a:t>
            </a:r>
            <a:r>
              <a:rPr lang="en-US" sz="1800" dirty="0" smtClean="0"/>
              <a:t>.</a:t>
            </a:r>
          </a:p>
          <a:p>
            <a:pPr>
              <a:buNone/>
            </a:pPr>
            <a:r>
              <a:rPr lang="en-US" sz="1800" dirty="0" smtClean="0"/>
              <a:t>	Tribal EMPG </a:t>
            </a:r>
            <a:r>
              <a:rPr lang="en-US" sz="1800" dirty="0"/>
              <a:t>eligible activities and expenses include emergency management-related</a:t>
            </a:r>
            <a:r>
              <a:rPr lang="en-US" sz="1800" dirty="0" smtClean="0"/>
              <a:t>: Planning; Staffing &amp; Operating Costs; Equipment; Training and Exercises.</a:t>
            </a:r>
          </a:p>
          <a:p>
            <a:endParaRPr lang="en-US" sz="1600" dirty="0" smtClean="0"/>
          </a:p>
          <a:p>
            <a:endParaRPr lang="en-US" sz="1600" dirty="0"/>
          </a:p>
          <a:p>
            <a:endParaRPr lang="en-US" sz="1600" dirty="0"/>
          </a:p>
          <a:p>
            <a:pPr marL="109728" indent="0">
              <a:buNone/>
            </a:pPr>
            <a:r>
              <a:rPr lang="en-US" sz="1800" dirty="0" smtClean="0"/>
              <a:t>  </a:t>
            </a:r>
          </a:p>
          <a:p>
            <a:pPr>
              <a:buNone/>
            </a:pPr>
            <a:endParaRPr lang="en-US" sz="1800" dirty="0"/>
          </a:p>
          <a:p>
            <a:endParaRPr lang="en-US" sz="1800" dirty="0"/>
          </a:p>
          <a:p>
            <a:pPr marL="109728" indent="0">
              <a:buNone/>
            </a:pPr>
            <a:endParaRPr lang="en-US" sz="1800" dirty="0"/>
          </a:p>
          <a:p>
            <a:pPr marL="109728" indent="0">
              <a:buNone/>
            </a:pPr>
            <a:endParaRPr lang="en-US" sz="1800" dirty="0"/>
          </a:p>
          <a:p>
            <a:pPr marL="285750" indent="-285750">
              <a:buSzPct val="80000"/>
              <a:defRPr/>
            </a:pPr>
            <a:endParaRPr lang="en-US" sz="1800" dirty="0" smtClean="0">
              <a:latin typeface="+mj-lt"/>
              <a:cs typeface="Calibri" pitchFamily="34" charset="0"/>
            </a:endParaRPr>
          </a:p>
          <a:p>
            <a:pPr marL="285750" indent="-285750">
              <a:buSzPct val="80000"/>
              <a:defRPr/>
            </a:pPr>
            <a:endParaRPr lang="en-US" sz="1800" dirty="0" smtClean="0">
              <a:latin typeface="+mj-lt"/>
              <a:cs typeface="Calibri" pitchFamily="34" charset="0"/>
            </a:endParaRPr>
          </a:p>
        </p:txBody>
      </p:sp>
      <p:sp>
        <p:nvSpPr>
          <p:cNvPr id="4098" name="Title 1"/>
          <p:cNvSpPr>
            <a:spLocks noGrp="1"/>
          </p:cNvSpPr>
          <p:nvPr>
            <p:ph type="title"/>
          </p:nvPr>
        </p:nvSpPr>
        <p:spPr>
          <a:xfrm>
            <a:off x="457200" y="274638"/>
            <a:ext cx="8229600" cy="715962"/>
          </a:xfrm>
        </p:spPr>
        <p:txBody>
          <a:bodyPr>
            <a:normAutofit fontScale="90000"/>
          </a:bodyPr>
          <a:lstStyle/>
          <a:p>
            <a:r>
              <a:rPr lang="en-US" sz="3200" dirty="0" smtClean="0"/>
              <a:t/>
            </a:r>
            <a:br>
              <a:rPr lang="en-US" sz="3200" dirty="0" smtClean="0"/>
            </a:br>
            <a:r>
              <a:rPr lang="en-US" sz="3200" dirty="0" smtClean="0"/>
              <a:t>Criminal Justice and Emergency Management Division</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715000"/>
            <a:ext cx="762000" cy="936885"/>
          </a:xfrm>
          <a:prstGeom prst="rect">
            <a:avLst/>
          </a:prstGeom>
        </p:spPr>
      </p:pic>
    </p:spTree>
    <p:extLst>
      <p:ext uri="{BB962C8B-B14F-4D97-AF65-F5344CB8AC3E}">
        <p14:creationId xmlns:p14="http://schemas.microsoft.com/office/powerpoint/2010/main" val="951490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Ø"/>
            </a:pPr>
            <a:r>
              <a:rPr lang="en-US" sz="2400" b="1" dirty="0" smtClean="0"/>
              <a:t>Grants Management</a:t>
            </a:r>
            <a:r>
              <a:rPr lang="en-US" dirty="0" smtClean="0"/>
              <a:t>:</a:t>
            </a:r>
          </a:p>
          <a:p>
            <a:pPr>
              <a:buNone/>
            </a:pPr>
            <a:r>
              <a:rPr lang="en-US" sz="2000" dirty="0" smtClean="0"/>
              <a:t>	Gina Buccieri-Harrington, Assistant Director</a:t>
            </a:r>
          </a:p>
          <a:p>
            <a:pPr>
              <a:buNone/>
            </a:pPr>
            <a:r>
              <a:rPr lang="en-US" sz="2000" dirty="0" smtClean="0"/>
              <a:t>	(916) 845-8513, </a:t>
            </a:r>
            <a:r>
              <a:rPr lang="en-US" sz="2000" dirty="0" smtClean="0">
                <a:hlinkClick r:id="rId2"/>
              </a:rPr>
              <a:t>Gina.Buccieri-harrington@caloes.ca.gov</a:t>
            </a:r>
            <a:endParaRPr lang="en-US" sz="2000" dirty="0" smtClean="0"/>
          </a:p>
          <a:p>
            <a:pPr>
              <a:buFont typeface="Wingdings" pitchFamily="2" charset="2"/>
              <a:buChar char="Ø"/>
            </a:pPr>
            <a:r>
              <a:rPr lang="en-US" sz="2400" b="1" dirty="0" smtClean="0"/>
              <a:t>Homeland Security, Prop 1B Division:</a:t>
            </a:r>
          </a:p>
          <a:p>
            <a:pPr>
              <a:buNone/>
            </a:pPr>
            <a:r>
              <a:rPr lang="en-US" sz="2000" dirty="0" smtClean="0"/>
              <a:t>	Kris Whitty, Division Chief</a:t>
            </a:r>
          </a:p>
          <a:p>
            <a:pPr>
              <a:buNone/>
            </a:pPr>
            <a:r>
              <a:rPr lang="en-US" sz="2000" dirty="0" smtClean="0"/>
              <a:t>	(916) 845-8251, </a:t>
            </a:r>
            <a:r>
              <a:rPr lang="en-US" sz="2000" dirty="0" smtClean="0">
                <a:hlinkClick r:id="rId3"/>
              </a:rPr>
              <a:t>Kris.Whitty@caloes.ca.gov</a:t>
            </a:r>
            <a:endParaRPr lang="en-US" sz="2000" dirty="0" smtClean="0"/>
          </a:p>
          <a:p>
            <a:pPr>
              <a:buFont typeface="Wingdings" pitchFamily="2" charset="2"/>
              <a:buChar char="Ø"/>
            </a:pPr>
            <a:r>
              <a:rPr lang="en-US" sz="2400" b="1" dirty="0" smtClean="0"/>
              <a:t>Victim Services Division:</a:t>
            </a:r>
          </a:p>
          <a:p>
            <a:pPr>
              <a:buNone/>
            </a:pPr>
            <a:r>
              <a:rPr lang="en-US" sz="2000" dirty="0" smtClean="0"/>
              <a:t>	Sonia Banales, Division Chief</a:t>
            </a:r>
          </a:p>
          <a:p>
            <a:pPr>
              <a:buNone/>
            </a:pPr>
            <a:r>
              <a:rPr lang="en-US" sz="2000" dirty="0" smtClean="0"/>
              <a:t>	(916) 845-8249, </a:t>
            </a:r>
            <a:r>
              <a:rPr lang="en-US" sz="2000" dirty="0" smtClean="0">
                <a:hlinkClick r:id="rId4"/>
              </a:rPr>
              <a:t>Sonia.Banales@caloes.ca.gov</a:t>
            </a:r>
            <a:endParaRPr lang="en-US" sz="2000" dirty="0" smtClean="0"/>
          </a:p>
          <a:p>
            <a:pPr>
              <a:buFont typeface="Wingdings" pitchFamily="2" charset="2"/>
              <a:buChar char="Ø"/>
            </a:pPr>
            <a:r>
              <a:rPr lang="en-US" sz="2400" b="1" dirty="0" smtClean="0"/>
              <a:t>Criminal Justice/Emergency Management Division:</a:t>
            </a:r>
          </a:p>
          <a:p>
            <a:pPr>
              <a:buNone/>
            </a:pPr>
            <a:r>
              <a:rPr lang="en-US" sz="2000" dirty="0" smtClean="0"/>
              <a:t>	John Isaacson, Division Chief</a:t>
            </a:r>
          </a:p>
          <a:p>
            <a:pPr>
              <a:buNone/>
            </a:pPr>
            <a:r>
              <a:rPr lang="en-US" sz="2000" dirty="0" smtClean="0"/>
              <a:t>	(916) 845-8644, </a:t>
            </a:r>
            <a:r>
              <a:rPr lang="en-US" sz="2000" dirty="0" smtClean="0">
                <a:hlinkClick r:id="rId5"/>
              </a:rPr>
              <a:t>John.Isaacson@caloes.ca.gov</a:t>
            </a:r>
            <a:endParaRPr lang="en-US" sz="2000" dirty="0" smtClean="0"/>
          </a:p>
          <a:p>
            <a:pPr>
              <a:buNone/>
            </a:pPr>
            <a:endParaRPr lang="en-US" sz="2000" dirty="0" smtClean="0"/>
          </a:p>
          <a:p>
            <a:pPr>
              <a:buNone/>
            </a:pPr>
            <a:endParaRPr lang="en-US" sz="2000" dirty="0"/>
          </a:p>
        </p:txBody>
      </p:sp>
      <p:sp>
        <p:nvSpPr>
          <p:cNvPr id="3" name="Title 2"/>
          <p:cNvSpPr>
            <a:spLocks noGrp="1"/>
          </p:cNvSpPr>
          <p:nvPr>
            <p:ph type="title"/>
          </p:nvPr>
        </p:nvSpPr>
        <p:spPr/>
        <p:txBody>
          <a:bodyPr>
            <a:normAutofit/>
          </a:bodyPr>
          <a:lstStyle/>
          <a:p>
            <a:r>
              <a:rPr lang="en-US" sz="3200" dirty="0" smtClean="0"/>
              <a:t>Program Contacts</a:t>
            </a:r>
            <a:endParaRPr lang="en-US" sz="3200"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4800" y="5715000"/>
            <a:ext cx="762000" cy="936885"/>
          </a:xfrm>
          <a:prstGeom prst="rect">
            <a:avLst/>
          </a:prstGeom>
        </p:spPr>
      </p:pic>
    </p:spTree>
    <p:extLst>
      <p:ext uri="{BB962C8B-B14F-4D97-AF65-F5344CB8AC3E}">
        <p14:creationId xmlns:p14="http://schemas.microsoft.com/office/powerpoint/2010/main" val="2470903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143000"/>
            <a:ext cx="8229600" cy="4864291"/>
          </a:xfrm>
        </p:spPr>
        <p:txBody>
          <a:bodyPr>
            <a:noAutofit/>
          </a:bodyPr>
          <a:lstStyle/>
          <a:p>
            <a:pPr marL="0" indent="0" eaLnBrk="1" fontAlgn="auto" hangingPunct="1">
              <a:spcAft>
                <a:spcPts val="0"/>
              </a:spcAft>
              <a:buSzPct val="80000"/>
              <a:buNone/>
              <a:defRPr/>
            </a:pPr>
            <a:endParaRPr lang="en-US" sz="1800" dirty="0" smtClean="0">
              <a:latin typeface="+mj-lt"/>
              <a:cs typeface="Calibri" pitchFamily="34" charset="0"/>
            </a:endParaRPr>
          </a:p>
          <a:p>
            <a:pPr marL="0" indent="0">
              <a:buSzPct val="80000"/>
              <a:buNone/>
              <a:defRPr/>
            </a:pPr>
            <a:r>
              <a:rPr lang="en-US" sz="1800" dirty="0" smtClean="0"/>
              <a:t>The Planning, Preparedness and Prevention Directorate develops </a:t>
            </a:r>
            <a:r>
              <a:rPr lang="en-US" sz="1800" dirty="0"/>
              <a:t>and maintains emergency plans, conducts training and exercises, and maintains mitigation, prevention, and protection programs. </a:t>
            </a:r>
            <a:endParaRPr lang="en-US" sz="1800" dirty="0">
              <a:latin typeface="+mj-lt"/>
              <a:cs typeface="Calibri" pitchFamily="34" charset="0"/>
            </a:endParaRPr>
          </a:p>
          <a:p>
            <a:pPr marL="0" indent="0" eaLnBrk="1" fontAlgn="auto" hangingPunct="1">
              <a:spcAft>
                <a:spcPts val="0"/>
              </a:spcAft>
              <a:buSzPct val="80000"/>
              <a:buNone/>
              <a:defRPr/>
            </a:pPr>
            <a:endParaRPr lang="en-US" sz="1800" dirty="0" smtClean="0">
              <a:latin typeface="+mj-lt"/>
              <a:cs typeface="Calibri" pitchFamily="34" charset="0"/>
            </a:endParaRPr>
          </a:p>
          <a:p>
            <a:pPr marL="0" indent="0" eaLnBrk="1" fontAlgn="auto" hangingPunct="1">
              <a:spcAft>
                <a:spcPts val="0"/>
              </a:spcAft>
              <a:buSzPct val="80000"/>
              <a:buNone/>
              <a:defRPr/>
            </a:pPr>
            <a:r>
              <a:rPr lang="en-US" sz="1800" dirty="0" smtClean="0">
                <a:latin typeface="+mj-lt"/>
                <a:cs typeface="Calibri" pitchFamily="34" charset="0"/>
              </a:rPr>
              <a:t>Programs include:  </a:t>
            </a:r>
          </a:p>
          <a:p>
            <a:pPr marL="0" indent="0" eaLnBrk="1" fontAlgn="auto" hangingPunct="1">
              <a:spcAft>
                <a:spcPts val="0"/>
              </a:spcAft>
              <a:buSzPct val="80000"/>
              <a:buNone/>
              <a:defRPr/>
            </a:pPr>
            <a:endParaRPr lang="en-US" sz="1800" dirty="0">
              <a:latin typeface="+mj-lt"/>
              <a:cs typeface="Calibri" pitchFamily="34" charset="0"/>
            </a:endParaRPr>
          </a:p>
          <a:p>
            <a:pPr marL="285750" indent="-285750">
              <a:buSzPct val="80000"/>
              <a:defRPr/>
            </a:pPr>
            <a:r>
              <a:rPr lang="en-US" sz="1800" dirty="0" smtClean="0">
                <a:latin typeface="+mj-lt"/>
                <a:cs typeface="Calibri" pitchFamily="34" charset="0"/>
              </a:rPr>
              <a:t>Preparedness Branch – Moustafa Abou-Taleb, Branch Chief  </a:t>
            </a:r>
          </a:p>
          <a:p>
            <a:pPr marL="285750" indent="0">
              <a:buSzPct val="80000"/>
              <a:buNone/>
              <a:defRPr/>
            </a:pPr>
            <a:r>
              <a:rPr lang="en-US" sz="1800" b="1" dirty="0" smtClean="0">
                <a:latin typeface="+mj-lt"/>
                <a:cs typeface="Calibri" pitchFamily="34" charset="0"/>
              </a:rPr>
              <a:t>Phone (916) 845-8791</a:t>
            </a:r>
          </a:p>
          <a:p>
            <a:pPr marL="541782" lvl="1" indent="-285750">
              <a:lnSpc>
                <a:spcPct val="150000"/>
              </a:lnSpc>
              <a:buSzPct val="80000"/>
              <a:defRPr/>
            </a:pPr>
            <a:r>
              <a:rPr lang="en-US" sz="1400" dirty="0" smtClean="0"/>
              <a:t>Develops and Maintains the State Emergency Plan and Catastrophic Plans.</a:t>
            </a:r>
          </a:p>
          <a:p>
            <a:pPr marL="541782" lvl="1" indent="-285750">
              <a:lnSpc>
                <a:spcPct val="150000"/>
              </a:lnSpc>
              <a:buSzPct val="80000"/>
              <a:defRPr/>
            </a:pPr>
            <a:r>
              <a:rPr lang="en-US" sz="1400" dirty="0" smtClean="0"/>
              <a:t>Administers </a:t>
            </a:r>
            <a:r>
              <a:rPr lang="en-US" sz="1400" dirty="0"/>
              <a:t>the Standardized Emergency Management System Maintenance </a:t>
            </a:r>
            <a:r>
              <a:rPr lang="en-US" sz="1400" dirty="0" smtClean="0"/>
              <a:t>System.</a:t>
            </a:r>
          </a:p>
          <a:p>
            <a:pPr marL="541782" lvl="1" indent="-285750">
              <a:lnSpc>
                <a:spcPct val="150000"/>
              </a:lnSpc>
              <a:buSzPct val="80000"/>
              <a:defRPr/>
            </a:pPr>
            <a:r>
              <a:rPr lang="en-US" sz="1400" dirty="0"/>
              <a:t>C</a:t>
            </a:r>
            <a:r>
              <a:rPr lang="en-US" sz="1400" dirty="0" smtClean="0"/>
              <a:t>oordinates the Radiological/Nuclear Preparedness Program.</a:t>
            </a:r>
          </a:p>
          <a:p>
            <a:pPr marL="541782" lvl="1" indent="-285750">
              <a:lnSpc>
                <a:spcPct val="150000"/>
              </a:lnSpc>
              <a:buSzPct val="80000"/>
              <a:defRPr/>
            </a:pPr>
            <a:r>
              <a:rPr lang="en-US" sz="1400" dirty="0" smtClean="0"/>
              <a:t>Assists agencies in developing </a:t>
            </a:r>
            <a:r>
              <a:rPr lang="en-US" sz="1400" dirty="0"/>
              <a:t>their own emergency </a:t>
            </a:r>
            <a:r>
              <a:rPr lang="en-US" sz="1400" dirty="0" smtClean="0"/>
              <a:t>preparedness, response and continuity plans</a:t>
            </a:r>
            <a:r>
              <a:rPr lang="en-US" sz="1400" dirty="0"/>
              <a:t>. </a:t>
            </a:r>
            <a:endParaRPr lang="en-US" sz="1400" dirty="0" smtClean="0">
              <a:latin typeface="+mj-lt"/>
              <a:cs typeface="Calibri" pitchFamily="34" charset="0"/>
            </a:endParaRPr>
          </a:p>
        </p:txBody>
      </p:sp>
      <p:sp>
        <p:nvSpPr>
          <p:cNvPr id="4098" name="Title 1"/>
          <p:cNvSpPr>
            <a:spLocks noGrp="1"/>
          </p:cNvSpPr>
          <p:nvPr>
            <p:ph type="title"/>
          </p:nvPr>
        </p:nvSpPr>
        <p:spPr>
          <a:xfrm>
            <a:off x="457200" y="274638"/>
            <a:ext cx="8229600" cy="868362"/>
          </a:xfrm>
        </p:spPr>
        <p:txBody>
          <a:bodyPr>
            <a:normAutofit fontScale="90000"/>
          </a:bodyPr>
          <a:lstStyle/>
          <a:p>
            <a:r>
              <a:rPr lang="en-US" sz="3200" dirty="0" smtClean="0">
                <a:cs typeface="Calibri" pitchFamily="34" charset="0"/>
              </a:rPr>
              <a:t>Planning, Preparedness and Prevention</a:t>
            </a:r>
            <a:br>
              <a:rPr lang="en-US" sz="3200" dirty="0" smtClean="0">
                <a:cs typeface="Calibri" pitchFamily="34" charset="0"/>
              </a:rPr>
            </a:br>
            <a:r>
              <a:rPr lang="en-US" sz="2000" dirty="0" smtClean="0">
                <a:cs typeface="Calibri" pitchFamily="34" charset="0"/>
              </a:rPr>
              <a:t>Tina Curry, Deputy Director</a:t>
            </a:r>
            <a:endParaRPr lang="en-US" sz="20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27920659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nSpc>
                <a:spcPct val="150000"/>
              </a:lnSpc>
              <a:buSzPct val="80000"/>
              <a:defRPr/>
            </a:pPr>
            <a:r>
              <a:rPr lang="en-US" sz="1800" dirty="0" smtClean="0">
                <a:cs typeface="Calibri" pitchFamily="34" charset="0"/>
              </a:rPr>
              <a:t>California Specialized Training Institute – David Fukutomi, Assistant Director and Superintendent </a:t>
            </a:r>
            <a:r>
              <a:rPr lang="en-US" sz="1800" dirty="0">
                <a:solidFill>
                  <a:srgbClr val="FF0000"/>
                </a:solidFill>
                <a:cs typeface="Calibri" pitchFamily="34" charset="0"/>
              </a:rPr>
              <a:t> </a:t>
            </a:r>
            <a:endParaRPr lang="en-US" sz="1800" dirty="0" smtClean="0">
              <a:solidFill>
                <a:srgbClr val="FF0000"/>
              </a:solidFill>
              <a:cs typeface="Calibri" pitchFamily="34" charset="0"/>
            </a:endParaRPr>
          </a:p>
          <a:p>
            <a:pPr marL="0" indent="285750">
              <a:buSzPct val="80000"/>
              <a:buNone/>
              <a:defRPr/>
            </a:pPr>
            <a:r>
              <a:rPr lang="en-US" sz="1800" b="1" dirty="0" smtClean="0">
                <a:cs typeface="Calibri" pitchFamily="34" charset="0"/>
              </a:rPr>
              <a:t>Phone (805) 549-3535</a:t>
            </a:r>
          </a:p>
          <a:p>
            <a:pPr marL="0" indent="285750">
              <a:buSzPct val="80000"/>
              <a:buNone/>
              <a:defRPr/>
            </a:pPr>
            <a:endParaRPr lang="en-US" sz="1200" dirty="0" smtClean="0">
              <a:solidFill>
                <a:srgbClr val="FF0000"/>
              </a:solidFill>
              <a:cs typeface="Calibri" pitchFamily="34" charset="0"/>
            </a:endParaRPr>
          </a:p>
          <a:p>
            <a:pPr marL="541782" lvl="1" indent="-285750">
              <a:lnSpc>
                <a:spcPct val="150000"/>
              </a:lnSpc>
              <a:buSzPct val="80000"/>
              <a:defRPr/>
            </a:pPr>
            <a:r>
              <a:rPr lang="en-US" sz="1400" dirty="0" smtClean="0"/>
              <a:t>Supports </a:t>
            </a:r>
            <a:r>
              <a:rPr lang="en-US" sz="1400" dirty="0"/>
              <a:t>statewide training, exercises, and education in emergency management, public safety, homeland security, hazardous materials, disaster recovery, and crisis communications for local, state, and tribal governments, emergency management personnel and private-sector customers. </a:t>
            </a:r>
            <a:endParaRPr lang="en-US" sz="1400" dirty="0" smtClean="0"/>
          </a:p>
          <a:p>
            <a:pPr marL="541782" lvl="1" indent="-285750">
              <a:lnSpc>
                <a:spcPct val="150000"/>
              </a:lnSpc>
              <a:buSzPct val="80000"/>
              <a:defRPr/>
            </a:pPr>
            <a:r>
              <a:rPr lang="en-US" sz="1400" dirty="0" smtClean="0"/>
              <a:t>Conducts the annual </a:t>
            </a:r>
            <a:r>
              <a:rPr lang="en-US" sz="1400" dirty="0"/>
              <a:t>Capstone Exercise </a:t>
            </a:r>
            <a:r>
              <a:rPr lang="en-US" sz="1400" dirty="0" smtClean="0"/>
              <a:t>series on </a:t>
            </a:r>
            <a:r>
              <a:rPr lang="en-US" sz="1400" dirty="0"/>
              <a:t>a statewide or regional basis for </a:t>
            </a:r>
            <a:r>
              <a:rPr lang="en-US" sz="1400" dirty="0" smtClean="0"/>
              <a:t> </a:t>
            </a:r>
            <a:r>
              <a:rPr lang="en-US" sz="1400" dirty="0"/>
              <a:t>catastrophic disaster </a:t>
            </a:r>
            <a:r>
              <a:rPr lang="en-US" sz="1400" dirty="0" smtClean="0"/>
              <a:t>scenarios. </a:t>
            </a:r>
            <a:endParaRPr lang="en-US" dirty="0"/>
          </a:p>
        </p:txBody>
      </p:sp>
      <p:sp>
        <p:nvSpPr>
          <p:cNvPr id="3" name="Title 2"/>
          <p:cNvSpPr>
            <a:spLocks noGrp="1"/>
          </p:cNvSpPr>
          <p:nvPr>
            <p:ph type="title"/>
          </p:nvPr>
        </p:nvSpPr>
        <p:spPr/>
        <p:txBody>
          <a:bodyPr>
            <a:normAutofit/>
          </a:bodyPr>
          <a:lstStyle/>
          <a:p>
            <a:r>
              <a:rPr lang="en-US" sz="2900" dirty="0" smtClean="0"/>
              <a:t>Planning, Preparedness and Prevention</a:t>
            </a:r>
            <a:endParaRPr lang="en-US" sz="2900" dirty="0"/>
          </a:p>
        </p:txBody>
      </p:sp>
    </p:spTree>
    <p:extLst>
      <p:ext uri="{BB962C8B-B14F-4D97-AF65-F5344CB8AC3E}">
        <p14:creationId xmlns:p14="http://schemas.microsoft.com/office/powerpoint/2010/main" val="1705058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85750" indent="-285750">
              <a:lnSpc>
                <a:spcPct val="150000"/>
              </a:lnSpc>
              <a:buSzPct val="80000"/>
              <a:defRPr/>
            </a:pPr>
            <a:r>
              <a:rPr lang="en-US" sz="1800" dirty="0" smtClean="0">
                <a:cs typeface="Calibri" pitchFamily="34" charset="0"/>
              </a:rPr>
              <a:t>Earthquake and Tsunami Program – Mark R. Johnson, Branch Chief  </a:t>
            </a:r>
            <a:r>
              <a:rPr lang="en-US" sz="1800" b="1" dirty="0" smtClean="0">
                <a:cs typeface="Calibri" pitchFamily="34" charset="0"/>
              </a:rPr>
              <a:t>Phone (916) 845-8132</a:t>
            </a:r>
            <a:r>
              <a:rPr lang="en-US" sz="1800" b="1" dirty="0" smtClean="0"/>
              <a:t> </a:t>
            </a:r>
          </a:p>
          <a:p>
            <a:pPr marL="0" indent="0">
              <a:buSzPct val="80000"/>
              <a:buNone/>
              <a:defRPr/>
            </a:pPr>
            <a:endParaRPr lang="en-US" sz="1800" dirty="0" smtClean="0">
              <a:cs typeface="Calibri" pitchFamily="34" charset="0"/>
            </a:endParaRPr>
          </a:p>
          <a:p>
            <a:pPr marL="541782" lvl="1" indent="-285750">
              <a:lnSpc>
                <a:spcPct val="150000"/>
              </a:lnSpc>
              <a:buSzPct val="80000"/>
              <a:defRPr/>
            </a:pPr>
            <a:r>
              <a:rPr lang="en-US" sz="1500" dirty="0" smtClean="0"/>
              <a:t>Fosters </a:t>
            </a:r>
            <a:r>
              <a:rPr lang="en-US" sz="1500" dirty="0"/>
              <a:t>and supports statewide earthquake and tsunami </a:t>
            </a:r>
            <a:r>
              <a:rPr lang="en-US" sz="1500" dirty="0" smtClean="0"/>
              <a:t>readiness.</a:t>
            </a:r>
          </a:p>
          <a:p>
            <a:pPr marL="541782" lvl="1" indent="-285750">
              <a:lnSpc>
                <a:spcPct val="150000"/>
              </a:lnSpc>
              <a:buSzPct val="80000"/>
              <a:defRPr/>
            </a:pPr>
            <a:r>
              <a:rPr lang="en-US" sz="1500" dirty="0" smtClean="0"/>
              <a:t>Raises </a:t>
            </a:r>
            <a:r>
              <a:rPr lang="en-US" sz="1500" dirty="0"/>
              <a:t>awareness of earthquake and tsunami </a:t>
            </a:r>
            <a:r>
              <a:rPr lang="en-US" sz="1500" dirty="0" smtClean="0"/>
              <a:t>hazards and enhances </a:t>
            </a:r>
            <a:r>
              <a:rPr lang="en-US" sz="1500" dirty="0"/>
              <a:t>collaboration among </a:t>
            </a:r>
            <a:r>
              <a:rPr lang="en-US" sz="1500" dirty="0" smtClean="0"/>
              <a:t>the scientific and academic communities, emergency </a:t>
            </a:r>
            <a:r>
              <a:rPr lang="en-US" sz="1500" dirty="0"/>
              <a:t>managers, professional associations, </a:t>
            </a:r>
            <a:r>
              <a:rPr lang="en-US" sz="1500" dirty="0" smtClean="0"/>
              <a:t>the public and media. </a:t>
            </a:r>
          </a:p>
          <a:p>
            <a:pPr marL="541782" lvl="1" indent="-285750">
              <a:lnSpc>
                <a:spcPct val="150000"/>
              </a:lnSpc>
              <a:buSzPct val="80000"/>
              <a:defRPr/>
            </a:pPr>
            <a:r>
              <a:rPr lang="en-US" sz="1500" dirty="0" smtClean="0"/>
              <a:t>Helps to builds </a:t>
            </a:r>
            <a:r>
              <a:rPr lang="en-US" sz="1500" dirty="0"/>
              <a:t>and maintains earthquake and </a:t>
            </a:r>
            <a:r>
              <a:rPr lang="en-US" sz="1500" dirty="0" smtClean="0"/>
              <a:t>tsunami-ready communities.</a:t>
            </a:r>
          </a:p>
          <a:p>
            <a:pPr marL="541782" lvl="1" indent="-285750">
              <a:lnSpc>
                <a:spcPct val="150000"/>
              </a:lnSpc>
              <a:buSzPct val="80000"/>
              <a:defRPr/>
            </a:pPr>
            <a:r>
              <a:rPr lang="en-US" sz="1500" dirty="0" smtClean="0"/>
              <a:t>Coordinates the annual Great ShakeOut Drill.</a:t>
            </a:r>
          </a:p>
          <a:p>
            <a:pPr marL="541782" lvl="1" indent="-285750">
              <a:lnSpc>
                <a:spcPct val="150000"/>
              </a:lnSpc>
              <a:buSzPct val="80000"/>
              <a:defRPr/>
            </a:pPr>
            <a:r>
              <a:rPr lang="en-US" sz="1500" dirty="0" smtClean="0"/>
              <a:t>Lead for implementation of the CA Earthquake Early Warning System.</a:t>
            </a:r>
          </a:p>
          <a:p>
            <a:pPr marL="541782" lvl="1" indent="-285750">
              <a:lnSpc>
                <a:spcPct val="150000"/>
              </a:lnSpc>
              <a:buSzPct val="80000"/>
              <a:defRPr/>
            </a:pPr>
            <a:endParaRPr lang="en-US" sz="1500" dirty="0"/>
          </a:p>
        </p:txBody>
      </p:sp>
      <p:sp>
        <p:nvSpPr>
          <p:cNvPr id="3" name="Title 2"/>
          <p:cNvSpPr>
            <a:spLocks noGrp="1"/>
          </p:cNvSpPr>
          <p:nvPr>
            <p:ph type="title"/>
          </p:nvPr>
        </p:nvSpPr>
        <p:spPr/>
        <p:txBody>
          <a:bodyPr>
            <a:normAutofit/>
          </a:bodyPr>
          <a:lstStyle/>
          <a:p>
            <a:r>
              <a:rPr lang="en-US" sz="2900" dirty="0"/>
              <a:t>Planning, Preparedness and Prevention</a:t>
            </a:r>
          </a:p>
        </p:txBody>
      </p:sp>
    </p:spTree>
    <p:extLst>
      <p:ext uri="{BB962C8B-B14F-4D97-AF65-F5344CB8AC3E}">
        <p14:creationId xmlns:p14="http://schemas.microsoft.com/office/powerpoint/2010/main" val="2036489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dirty="0" smtClean="0"/>
              <a:t>Mitigation Planning – Jose Lara, Manager </a:t>
            </a:r>
          </a:p>
          <a:p>
            <a:pPr marL="109538" indent="287338">
              <a:buNone/>
            </a:pPr>
            <a:r>
              <a:rPr lang="en-US" sz="1800" b="1" dirty="0" smtClean="0"/>
              <a:t>Phone (916) 845-8883 </a:t>
            </a:r>
          </a:p>
          <a:p>
            <a:pPr marL="109538" indent="287338">
              <a:buNone/>
            </a:pPr>
            <a:endParaRPr lang="en-US" sz="1800" dirty="0" smtClean="0"/>
          </a:p>
          <a:p>
            <a:pPr lvl="1">
              <a:lnSpc>
                <a:spcPct val="150000"/>
              </a:lnSpc>
            </a:pPr>
            <a:r>
              <a:rPr lang="en-US" sz="1500" dirty="0" smtClean="0"/>
              <a:t>Identifies </a:t>
            </a:r>
            <a:r>
              <a:rPr lang="en-US" sz="1500" dirty="0"/>
              <a:t>local policies and actions that can be implemented over the long term to reduce risk and future disaster-related </a:t>
            </a:r>
            <a:r>
              <a:rPr lang="en-US" sz="1500" dirty="0" smtClean="0"/>
              <a:t>losses.</a:t>
            </a:r>
          </a:p>
          <a:p>
            <a:pPr lvl="1">
              <a:lnSpc>
                <a:spcPct val="150000"/>
              </a:lnSpc>
            </a:pPr>
            <a:r>
              <a:rPr lang="en-US" sz="1500" dirty="0"/>
              <a:t>D</a:t>
            </a:r>
            <a:r>
              <a:rPr lang="en-US" sz="1500" dirty="0" smtClean="0"/>
              <a:t>evelops </a:t>
            </a:r>
            <a:r>
              <a:rPr lang="en-US" sz="1500" dirty="0"/>
              <a:t>and maintains the State Hazard Mitigation Plan (SHMP); and assists </a:t>
            </a:r>
            <a:r>
              <a:rPr lang="en-US" sz="1500" dirty="0" smtClean="0"/>
              <a:t>agencies </a:t>
            </a:r>
            <a:r>
              <a:rPr lang="en-US" sz="1500" dirty="0"/>
              <a:t>in implementing state priorities by training, reviewing and providing technical assistance with Local Hazard Mitigation Plans. </a:t>
            </a:r>
            <a:endParaRPr lang="en-US" sz="1500" dirty="0" smtClean="0"/>
          </a:p>
          <a:p>
            <a:pPr lvl="1">
              <a:lnSpc>
                <a:spcPct val="150000"/>
              </a:lnSpc>
            </a:pPr>
            <a:r>
              <a:rPr lang="en-US" sz="1500" dirty="0" smtClean="0"/>
              <a:t>Maintains </a:t>
            </a:r>
            <a:r>
              <a:rPr lang="en-US" sz="1500" dirty="0"/>
              <a:t>the Statewide Dam Inundation </a:t>
            </a:r>
            <a:r>
              <a:rPr lang="en-US" sz="1500" dirty="0" smtClean="0"/>
              <a:t>Program.</a:t>
            </a:r>
          </a:p>
          <a:p>
            <a:pPr lvl="1">
              <a:lnSpc>
                <a:spcPct val="150000"/>
              </a:lnSpc>
            </a:pPr>
            <a:r>
              <a:rPr lang="en-US" sz="1500" dirty="0" smtClean="0"/>
              <a:t>Participates </a:t>
            </a:r>
            <a:r>
              <a:rPr lang="en-US" sz="1500" dirty="0"/>
              <a:t>in the development and implementation of the </a:t>
            </a:r>
            <a:r>
              <a:rPr lang="en-US" sz="1500" dirty="0" smtClean="0"/>
              <a:t>State’s Climate </a:t>
            </a:r>
            <a:r>
              <a:rPr lang="en-US" sz="1500" dirty="0"/>
              <a:t>Adaptation initiatives and strategies. </a:t>
            </a:r>
          </a:p>
        </p:txBody>
      </p:sp>
      <p:sp>
        <p:nvSpPr>
          <p:cNvPr id="3" name="Title 2"/>
          <p:cNvSpPr>
            <a:spLocks noGrp="1"/>
          </p:cNvSpPr>
          <p:nvPr>
            <p:ph type="title"/>
          </p:nvPr>
        </p:nvSpPr>
        <p:spPr/>
        <p:txBody>
          <a:bodyPr>
            <a:normAutofit/>
          </a:bodyPr>
          <a:lstStyle/>
          <a:p>
            <a:r>
              <a:rPr lang="en-US" sz="2900" dirty="0"/>
              <a:t>Planning, Preparedness and Prevention</a:t>
            </a:r>
          </a:p>
        </p:txBody>
      </p:sp>
    </p:spTree>
    <p:extLst>
      <p:ext uri="{BB962C8B-B14F-4D97-AF65-F5344CB8AC3E}">
        <p14:creationId xmlns:p14="http://schemas.microsoft.com/office/powerpoint/2010/main" val="2183534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066800"/>
            <a:ext cx="7467600" cy="4940491"/>
          </a:xfrm>
        </p:spPr>
        <p:txBody>
          <a:bodyPr>
            <a:noAutofit/>
          </a:bodyPr>
          <a:lstStyle/>
          <a:p>
            <a:pPr marL="109728" lvl="0" indent="0">
              <a:buNone/>
            </a:pPr>
            <a:r>
              <a:rPr lang="en-US" sz="3600" b="1" dirty="0" smtClean="0">
                <a:solidFill>
                  <a:srgbClr val="8E690E"/>
                </a:solidFill>
                <a:latin typeface="Calibri" panose="020F0502020204030204" pitchFamily="34" charset="0"/>
              </a:rPr>
              <a:t>Beginning of FirstNet</a:t>
            </a:r>
          </a:p>
          <a:p>
            <a:r>
              <a:rPr lang="en-US" sz="2400" dirty="0" smtClean="0">
                <a:solidFill>
                  <a:schemeClr val="tx2"/>
                </a:solidFill>
                <a:latin typeface="Calibri" panose="020F0502020204030204" pitchFamily="34" charset="0"/>
              </a:rPr>
              <a:t>Middle </a:t>
            </a:r>
            <a:r>
              <a:rPr lang="en-US" sz="2400" dirty="0">
                <a:solidFill>
                  <a:schemeClr val="tx2"/>
                </a:solidFill>
                <a:latin typeface="Calibri" panose="020F0502020204030204" pitchFamily="34" charset="0"/>
              </a:rPr>
              <a:t>Class Tax Relief and Job Creation Act of </a:t>
            </a:r>
            <a:r>
              <a:rPr lang="en-US" sz="2400" dirty="0" smtClean="0">
                <a:solidFill>
                  <a:schemeClr val="tx2"/>
                </a:solidFill>
                <a:latin typeface="Calibri" panose="020F0502020204030204" pitchFamily="34" charset="0"/>
              </a:rPr>
              <a:t>2012 </a:t>
            </a:r>
            <a:endParaRPr lang="en-US" sz="2400" dirty="0">
              <a:solidFill>
                <a:schemeClr val="tx2"/>
              </a:solidFill>
              <a:latin typeface="Calibri" panose="020F0502020204030204" pitchFamily="34" charset="0"/>
            </a:endParaRPr>
          </a:p>
          <a:p>
            <a:r>
              <a:rPr lang="en-US" sz="2400" dirty="0">
                <a:solidFill>
                  <a:schemeClr val="tx2"/>
                </a:solidFill>
                <a:latin typeface="Calibri" panose="020F0502020204030204" pitchFamily="34" charset="0"/>
              </a:rPr>
              <a:t>Provisions to fund a national public safety broadband network</a:t>
            </a:r>
          </a:p>
          <a:p>
            <a:r>
              <a:rPr lang="en-US" sz="2400" dirty="0">
                <a:solidFill>
                  <a:schemeClr val="tx2"/>
                </a:solidFill>
                <a:latin typeface="Calibri" panose="020F0502020204030204" pitchFamily="34" charset="0"/>
              </a:rPr>
              <a:t>Reallocate the 20 MHz portion of 700 MHz D Block spectrum to public safety</a:t>
            </a:r>
          </a:p>
          <a:p>
            <a:r>
              <a:rPr lang="en-US" sz="2400" dirty="0">
                <a:solidFill>
                  <a:schemeClr val="tx2"/>
                </a:solidFill>
                <a:latin typeface="Calibri" panose="020F0502020204030204" pitchFamily="34" charset="0"/>
              </a:rPr>
              <a:t>Authorize the FCC to conduct incentive auctions to raise $7 billion for building and managing the new network</a:t>
            </a:r>
          </a:p>
          <a:p>
            <a:r>
              <a:rPr lang="en-US" sz="2400" dirty="0">
                <a:solidFill>
                  <a:schemeClr val="tx2"/>
                </a:solidFill>
                <a:latin typeface="Calibri" panose="020F0502020204030204" pitchFamily="34" charset="0"/>
              </a:rPr>
              <a:t>Network specifications, network coverage, and subscription costs are unknown at this time</a:t>
            </a:r>
          </a:p>
          <a:p>
            <a:r>
              <a:rPr lang="en-US" sz="2400" dirty="0">
                <a:solidFill>
                  <a:schemeClr val="tx2"/>
                </a:solidFill>
                <a:latin typeface="Calibri" panose="020F0502020204030204" pitchFamily="34" charset="0"/>
              </a:rPr>
              <a:t>FirstNet currently working on specifications of the network as well as future applications</a:t>
            </a:r>
          </a:p>
          <a:p>
            <a:pPr marL="109728" indent="0">
              <a:lnSpc>
                <a:spcPct val="150000"/>
              </a:lnSpc>
              <a:buNone/>
            </a:pPr>
            <a:endParaRPr lang="en-US" sz="4000" dirty="0">
              <a:effectLst>
                <a:outerShdw blurRad="38100" dist="38100" dir="2700000" algn="tl">
                  <a:srgbClr val="000000">
                    <a:alpha val="43137"/>
                  </a:srgbClr>
                </a:outerShdw>
              </a:effectLst>
              <a:latin typeface="Calibri" panose="020F0502020204030204"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000" dirty="0" smtClean="0">
                <a:effectLst>
                  <a:outerShdw blurRad="38100" dist="38100" dir="2700000" algn="tl">
                    <a:srgbClr val="000000">
                      <a:alpha val="43137"/>
                    </a:srgbClr>
                  </a:outerShdw>
                </a:effectLst>
                <a:latin typeface="Calibri" panose="020F0502020204030204" pitchFamily="34" charset="0"/>
              </a:rPr>
              <a:t>Public Safety Communications</a:t>
            </a:r>
            <a:endParaRPr lang="en-US" sz="3000" b="1" dirty="0" smtClean="0">
              <a:latin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22507191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066800"/>
            <a:ext cx="8382000" cy="4940491"/>
          </a:xfrm>
        </p:spPr>
        <p:txBody>
          <a:bodyPr>
            <a:noAutofit/>
          </a:bodyPr>
          <a:lstStyle/>
          <a:p>
            <a:pPr marL="109728" lvl="0" indent="0">
              <a:buNone/>
            </a:pPr>
            <a:r>
              <a:rPr lang="en-US" sz="3600" b="1" dirty="0" smtClean="0">
                <a:solidFill>
                  <a:srgbClr val="8E690E"/>
                </a:solidFill>
                <a:latin typeface="Calibri" panose="020F0502020204030204" pitchFamily="34" charset="0"/>
              </a:rPr>
              <a:t>FirstNet by the Numbers</a:t>
            </a:r>
          </a:p>
          <a:p>
            <a:r>
              <a:rPr lang="en-US" sz="2000" dirty="0" smtClean="0">
                <a:solidFill>
                  <a:schemeClr val="tx2"/>
                </a:solidFill>
                <a:latin typeface="Calibri" panose="020F0502020204030204" pitchFamily="34" charset="0"/>
              </a:rPr>
              <a:t>5.4 Million potential FirstNet public safety users nationwide</a:t>
            </a:r>
          </a:p>
          <a:p>
            <a:pPr lvl="1"/>
            <a:r>
              <a:rPr lang="en-US" sz="2000" dirty="0" smtClean="0">
                <a:solidFill>
                  <a:schemeClr val="accent1">
                    <a:lumMod val="75000"/>
                  </a:schemeClr>
                </a:solidFill>
                <a:latin typeface="Calibri" panose="020F0502020204030204" pitchFamily="34" charset="0"/>
              </a:rPr>
              <a:t>200,000 Potential California Public Safety Users</a:t>
            </a:r>
            <a:endParaRPr lang="en-US" sz="2000" dirty="0">
              <a:solidFill>
                <a:schemeClr val="accent1">
                  <a:lumMod val="75000"/>
                </a:schemeClr>
              </a:solidFill>
              <a:latin typeface="Calibri" panose="020F0502020204030204" pitchFamily="34" charset="0"/>
            </a:endParaRPr>
          </a:p>
          <a:p>
            <a:r>
              <a:rPr lang="en-US" sz="2000" dirty="0" smtClean="0">
                <a:solidFill>
                  <a:schemeClr val="tx2"/>
                </a:solidFill>
                <a:latin typeface="Calibri" panose="020F0502020204030204" pitchFamily="34" charset="0"/>
              </a:rPr>
              <a:t>3,800,000 Square Miles Nationwide</a:t>
            </a:r>
          </a:p>
          <a:p>
            <a:pPr lvl="1"/>
            <a:r>
              <a:rPr lang="en-US" sz="2000" dirty="0">
                <a:solidFill>
                  <a:schemeClr val="tx2"/>
                </a:solidFill>
                <a:latin typeface="Calibri" panose="020F0502020204030204" pitchFamily="34" charset="0"/>
              </a:rPr>
              <a:t>5% Dense Urban, 68% Rural, 27% </a:t>
            </a:r>
            <a:r>
              <a:rPr lang="en-US" sz="2000" dirty="0" smtClean="0">
                <a:solidFill>
                  <a:schemeClr val="tx2"/>
                </a:solidFill>
                <a:latin typeface="Calibri" panose="020F0502020204030204" pitchFamily="34" charset="0"/>
              </a:rPr>
              <a:t>Wilderness</a:t>
            </a:r>
          </a:p>
          <a:p>
            <a:pPr lvl="1"/>
            <a:r>
              <a:rPr lang="en-US" sz="2000" dirty="0" smtClean="0">
                <a:solidFill>
                  <a:schemeClr val="accent1">
                    <a:lumMod val="75000"/>
                  </a:schemeClr>
                </a:solidFill>
                <a:latin typeface="Calibri" panose="020F0502020204030204" pitchFamily="34" charset="0"/>
              </a:rPr>
              <a:t>In California:  5% Dense Urban, 81% Rural, 14% Wilderness</a:t>
            </a:r>
          </a:p>
          <a:p>
            <a:r>
              <a:rPr lang="en-US" sz="2000" dirty="0" smtClean="0">
                <a:solidFill>
                  <a:schemeClr val="tx2"/>
                </a:solidFill>
                <a:latin typeface="Calibri" panose="020F0502020204030204" pitchFamily="34" charset="0"/>
              </a:rPr>
              <a:t>60,000 Public Safety Agencies</a:t>
            </a:r>
          </a:p>
          <a:p>
            <a:pPr lvl="1"/>
            <a:r>
              <a:rPr lang="en-US" sz="2000" dirty="0" smtClean="0">
                <a:solidFill>
                  <a:schemeClr val="accent1">
                    <a:lumMod val="75000"/>
                  </a:schemeClr>
                </a:solidFill>
                <a:latin typeface="Calibri" panose="020F0502020204030204" pitchFamily="34" charset="0"/>
              </a:rPr>
              <a:t>In California: 2,136 Public Safety Agencies</a:t>
            </a:r>
          </a:p>
          <a:p>
            <a:r>
              <a:rPr lang="en-US" sz="2000" dirty="0" smtClean="0">
                <a:solidFill>
                  <a:schemeClr val="tx2"/>
                </a:solidFill>
                <a:latin typeface="Calibri" panose="020F0502020204030204" pitchFamily="34" charset="0"/>
              </a:rPr>
              <a:t>3,250 Counties</a:t>
            </a:r>
          </a:p>
          <a:p>
            <a:pPr lvl="1"/>
            <a:r>
              <a:rPr lang="en-US" sz="2000" dirty="0" smtClean="0">
                <a:solidFill>
                  <a:schemeClr val="accent1">
                    <a:lumMod val="75000"/>
                  </a:schemeClr>
                </a:solidFill>
                <a:latin typeface="Calibri" panose="020F0502020204030204" pitchFamily="34" charset="0"/>
              </a:rPr>
              <a:t>In California: 58 Counties, 478 Incorporated Cities, 3,400 Special Districts</a:t>
            </a:r>
          </a:p>
          <a:p>
            <a:r>
              <a:rPr lang="en-US" sz="2000" dirty="0" smtClean="0">
                <a:solidFill>
                  <a:schemeClr val="tx2"/>
                </a:solidFill>
                <a:latin typeface="Calibri" panose="020F0502020204030204" pitchFamily="34" charset="0"/>
              </a:rPr>
              <a:t>566 Tribes</a:t>
            </a:r>
          </a:p>
          <a:p>
            <a:pPr lvl="1"/>
            <a:r>
              <a:rPr lang="en-US" sz="2000" dirty="0" smtClean="0">
                <a:solidFill>
                  <a:schemeClr val="accent1">
                    <a:lumMod val="75000"/>
                  </a:schemeClr>
                </a:solidFill>
                <a:latin typeface="Calibri" panose="020F0502020204030204" pitchFamily="34" charset="0"/>
              </a:rPr>
              <a:t>In California: 111 Tribes</a:t>
            </a:r>
          </a:p>
          <a:p>
            <a:endParaRPr lang="en-US" sz="4000" dirty="0">
              <a:effectLst>
                <a:outerShdw blurRad="38100" dist="38100" dir="2700000" algn="tl">
                  <a:srgbClr val="000000">
                    <a:alpha val="43137"/>
                  </a:srgbClr>
                </a:outerShdw>
              </a:effectLst>
              <a:latin typeface="Calibri" panose="020F0502020204030204"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000" dirty="0" smtClean="0">
                <a:effectLst>
                  <a:outerShdw blurRad="38100" dist="38100" dir="2700000" algn="tl">
                    <a:srgbClr val="000000">
                      <a:alpha val="43137"/>
                    </a:srgbClr>
                  </a:outerShdw>
                </a:effectLst>
                <a:latin typeface="Calibri" panose="020F0502020204030204" pitchFamily="34" charset="0"/>
              </a:rPr>
              <a:t>Public Safety Communications</a:t>
            </a:r>
            <a:endParaRPr lang="en-US" sz="3000" b="1" dirty="0" smtClean="0">
              <a:latin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33583459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19100" y="990600"/>
            <a:ext cx="8229600" cy="4888041"/>
          </a:xfrm>
        </p:spPr>
        <p:txBody>
          <a:bodyPr>
            <a:noAutofit/>
          </a:bodyPr>
          <a:lstStyle/>
          <a:p>
            <a:pPr marL="109728" indent="0">
              <a:lnSpc>
                <a:spcPct val="150000"/>
              </a:lnSpc>
              <a:buNone/>
            </a:pPr>
            <a:r>
              <a:rPr lang="en-US" sz="3600" b="1" dirty="0">
                <a:solidFill>
                  <a:srgbClr val="936209"/>
                </a:solidFill>
                <a:latin typeface="Calibri" panose="020F0502020204030204" pitchFamily="34" charset="0"/>
              </a:rPr>
              <a:t>FirstNet and the State’s Role</a:t>
            </a:r>
          </a:p>
          <a:p>
            <a:pPr marL="620713" indent="-506413">
              <a:spcBef>
                <a:spcPts val="0"/>
              </a:spcBef>
              <a:buNone/>
            </a:pPr>
            <a:r>
              <a:rPr lang="en-US" sz="2400" b="1" dirty="0">
                <a:solidFill>
                  <a:schemeClr val="tx2"/>
                </a:solidFill>
                <a:latin typeface="Calibri" panose="020F0502020204030204" pitchFamily="34" charset="0"/>
              </a:rPr>
              <a:t>California State Point of Contact – Karen Wong</a:t>
            </a:r>
          </a:p>
          <a:p>
            <a:pPr marL="620713" indent="-506413">
              <a:spcBef>
                <a:spcPts val="0"/>
              </a:spcBef>
              <a:buNone/>
            </a:pPr>
            <a:endParaRPr lang="en-US" sz="800" b="1" dirty="0" smtClean="0">
              <a:solidFill>
                <a:schemeClr val="tx2"/>
              </a:solidFill>
              <a:latin typeface="Calibri" panose="020F0502020204030204" pitchFamily="34" charset="0"/>
            </a:endParaRPr>
          </a:p>
          <a:p>
            <a:pPr marL="114300" indent="0">
              <a:spcBef>
                <a:spcPts val="0"/>
              </a:spcBef>
              <a:buNone/>
            </a:pPr>
            <a:r>
              <a:rPr lang="en-US" sz="2400" b="1" dirty="0" smtClean="0">
                <a:solidFill>
                  <a:schemeClr val="tx2"/>
                </a:solidFill>
                <a:latin typeface="Calibri" panose="020F0502020204030204" pitchFamily="34" charset="0"/>
              </a:rPr>
              <a:t>Each </a:t>
            </a:r>
            <a:r>
              <a:rPr lang="en-US" sz="2400" b="1" dirty="0">
                <a:solidFill>
                  <a:schemeClr val="tx2"/>
                </a:solidFill>
                <a:latin typeface="Calibri" panose="020F0502020204030204" pitchFamily="34" charset="0"/>
              </a:rPr>
              <a:t>Governor will have a FirstNet Network Design specific for the State to opt in to the network or opt out</a:t>
            </a:r>
          </a:p>
          <a:p>
            <a:pPr marL="620713" indent="-506413">
              <a:spcBef>
                <a:spcPts val="0"/>
              </a:spcBef>
            </a:pPr>
            <a:r>
              <a:rPr lang="en-US" sz="2400" dirty="0" smtClean="0">
                <a:latin typeface="Calibri" panose="020F0502020204030204" pitchFamily="34" charset="0"/>
              </a:rPr>
              <a:t>Opt </a:t>
            </a:r>
            <a:r>
              <a:rPr lang="en-US" sz="2400" dirty="0">
                <a:latin typeface="Calibri" panose="020F0502020204030204" pitchFamily="34" charset="0"/>
              </a:rPr>
              <a:t>out - 90 days to have the RFP approved by FirstNet &amp; the </a:t>
            </a:r>
            <a:r>
              <a:rPr lang="en-US" sz="2400" dirty="0" smtClean="0">
                <a:latin typeface="Calibri" panose="020F0502020204030204" pitchFamily="34" charset="0"/>
              </a:rPr>
              <a:t>FCC</a:t>
            </a:r>
          </a:p>
          <a:p>
            <a:pPr marL="620713" indent="-506413">
              <a:spcBef>
                <a:spcPts val="0"/>
              </a:spcBef>
              <a:buNone/>
            </a:pPr>
            <a:endParaRPr lang="en-US" sz="800" b="1" dirty="0" smtClean="0">
              <a:solidFill>
                <a:schemeClr val="tx2"/>
              </a:solidFill>
              <a:latin typeface="Calibri" panose="020F0502020204030204" pitchFamily="34" charset="0"/>
            </a:endParaRPr>
          </a:p>
          <a:p>
            <a:pPr marL="620713" indent="-506413">
              <a:spcBef>
                <a:spcPts val="0"/>
              </a:spcBef>
              <a:buNone/>
            </a:pPr>
            <a:r>
              <a:rPr lang="en-US" sz="2400" b="1" dirty="0" smtClean="0">
                <a:solidFill>
                  <a:schemeClr val="tx2"/>
                </a:solidFill>
                <a:latin typeface="Calibri" panose="020F0502020204030204" pitchFamily="34" charset="0"/>
              </a:rPr>
              <a:t>State </a:t>
            </a:r>
            <a:r>
              <a:rPr lang="en-US" sz="2400" b="1" dirty="0">
                <a:solidFill>
                  <a:schemeClr val="tx2"/>
                </a:solidFill>
                <a:latin typeface="Calibri" panose="020F0502020204030204" pitchFamily="34" charset="0"/>
              </a:rPr>
              <a:t>and Local Implementation Grant Program (SLIGP)</a:t>
            </a:r>
          </a:p>
          <a:p>
            <a:pPr marL="620713" indent="-506413">
              <a:spcBef>
                <a:spcPts val="0"/>
              </a:spcBef>
            </a:pPr>
            <a:r>
              <a:rPr lang="en-US" sz="2400" dirty="0" smtClean="0">
                <a:latin typeface="Calibri" panose="020F0502020204030204" pitchFamily="34" charset="0"/>
              </a:rPr>
              <a:t>August </a:t>
            </a:r>
            <a:r>
              <a:rPr lang="en-US" sz="2400" dirty="0">
                <a:latin typeface="Calibri" panose="020F0502020204030204" pitchFamily="34" charset="0"/>
              </a:rPr>
              <a:t>19, 2013 California Received Phase 1 Grant </a:t>
            </a:r>
            <a:r>
              <a:rPr lang="en-US" sz="2400" dirty="0" smtClean="0">
                <a:latin typeface="Calibri" panose="020F0502020204030204" pitchFamily="34" charset="0"/>
              </a:rPr>
              <a:t>Funding</a:t>
            </a:r>
          </a:p>
          <a:p>
            <a:pPr marL="974725" lvl="1" indent="-349250">
              <a:spcBef>
                <a:spcPts val="0"/>
              </a:spcBef>
            </a:pPr>
            <a:r>
              <a:rPr lang="en-US" sz="2000" dirty="0" smtClean="0">
                <a:latin typeface="Calibri" panose="020F0502020204030204" pitchFamily="34" charset="0"/>
              </a:rPr>
              <a:t>California’s </a:t>
            </a:r>
            <a:r>
              <a:rPr lang="en-US" sz="2000" dirty="0">
                <a:latin typeface="Calibri" panose="020F0502020204030204" pitchFamily="34" charset="0"/>
              </a:rPr>
              <a:t>total grant award is $</a:t>
            </a:r>
            <a:r>
              <a:rPr lang="en-US" sz="2000" dirty="0" smtClean="0">
                <a:latin typeface="Calibri" panose="020F0502020204030204" pitchFamily="34" charset="0"/>
              </a:rPr>
              <a:t>7,095,983</a:t>
            </a:r>
          </a:p>
          <a:p>
            <a:pPr marL="974725" lvl="1" indent="-349250">
              <a:spcBef>
                <a:spcPts val="0"/>
              </a:spcBef>
            </a:pPr>
            <a:r>
              <a:rPr lang="en-US" sz="2000" dirty="0" smtClean="0">
                <a:latin typeface="Calibri" panose="020F0502020204030204" pitchFamily="34" charset="0"/>
              </a:rPr>
              <a:t>Science </a:t>
            </a:r>
            <a:r>
              <a:rPr lang="en-US" sz="2000" dirty="0">
                <a:latin typeface="Calibri" panose="020F0502020204030204" pitchFamily="34" charset="0"/>
              </a:rPr>
              <a:t>Application International Corporation (SAIC) was awarded the outreach contract</a:t>
            </a:r>
            <a:endParaRPr lang="en-US" sz="2000" dirty="0">
              <a:effectLst>
                <a:outerShdw blurRad="38100" dist="38100" dir="2700000" algn="tl">
                  <a:srgbClr val="000000">
                    <a:alpha val="43137"/>
                  </a:srgbClr>
                </a:outerShdw>
              </a:effectLst>
              <a:latin typeface="Calibri" panose="020F0502020204030204"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200" dirty="0">
                <a:effectLst>
                  <a:outerShdw blurRad="38100" dist="38100" dir="2700000" algn="tl">
                    <a:srgbClr val="000000">
                      <a:alpha val="43137"/>
                    </a:srgbClr>
                  </a:outerShdw>
                </a:effectLst>
                <a:latin typeface="Calibri" panose="020F0502020204030204" pitchFamily="34" charset="0"/>
              </a:rPr>
              <a:t>Public Safety Communications</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8003442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143000"/>
            <a:ext cx="8382000" cy="5082915"/>
          </a:xfrm>
        </p:spPr>
        <p:txBody>
          <a:bodyPr>
            <a:noAutofit/>
          </a:bodyPr>
          <a:lstStyle/>
          <a:p>
            <a:pPr marL="228600" indent="-228600">
              <a:buNone/>
            </a:pPr>
            <a:r>
              <a:rPr lang="en-US" sz="3200" b="1" dirty="0" smtClean="0">
                <a:solidFill>
                  <a:srgbClr val="8E690E"/>
                </a:solidFill>
                <a:latin typeface="Calibri" panose="020F0502020204030204" pitchFamily="34" charset="0"/>
              </a:rPr>
              <a:t>California’s Plan</a:t>
            </a:r>
          </a:p>
          <a:p>
            <a:pPr marL="228600" indent="-228600">
              <a:spcBef>
                <a:spcPts val="0"/>
              </a:spcBef>
              <a:buNone/>
            </a:pPr>
            <a:endParaRPr lang="en-US" sz="900" b="1" dirty="0" smtClean="0">
              <a:solidFill>
                <a:schemeClr val="tx2"/>
              </a:solidFill>
              <a:latin typeface="Calibri" panose="020F0502020204030204" pitchFamily="34" charset="0"/>
            </a:endParaRPr>
          </a:p>
          <a:p>
            <a:pPr marL="0" indent="0">
              <a:spcBef>
                <a:spcPts val="0"/>
              </a:spcBef>
              <a:buNone/>
            </a:pPr>
            <a:r>
              <a:rPr lang="en-US" sz="2000" b="1" dirty="0">
                <a:solidFill>
                  <a:schemeClr val="tx2"/>
                </a:solidFill>
                <a:latin typeface="Calibri" panose="020F0502020204030204" pitchFamily="34" charset="0"/>
              </a:rPr>
              <a:t>FirstNet efforts toward the Nationwide Public Safety Broadband Network in California must serve all counties and tribal lands equally</a:t>
            </a:r>
          </a:p>
          <a:p>
            <a:pPr marL="228600" indent="-228600">
              <a:lnSpc>
                <a:spcPct val="120000"/>
              </a:lnSpc>
              <a:spcBef>
                <a:spcPts val="0"/>
              </a:spcBef>
            </a:pPr>
            <a:r>
              <a:rPr lang="en-US" sz="1800" dirty="0">
                <a:latin typeface="Calibri" panose="020F0502020204030204" pitchFamily="34" charset="0"/>
              </a:rPr>
              <a:t>Partnering with Western States </a:t>
            </a:r>
            <a:r>
              <a:rPr lang="en-US" sz="1800" dirty="0" smtClean="0">
                <a:latin typeface="Calibri" panose="020F0502020204030204" pitchFamily="34" charset="0"/>
              </a:rPr>
              <a:t>– </a:t>
            </a:r>
            <a:r>
              <a:rPr lang="en-US" sz="1800" dirty="0" err="1" smtClean="0">
                <a:latin typeface="Calibri" panose="020F0502020204030204" pitchFamily="34" charset="0"/>
              </a:rPr>
              <a:t>WestNet</a:t>
            </a:r>
            <a:endParaRPr lang="en-US" sz="1800" dirty="0" smtClean="0">
              <a:latin typeface="Calibri" panose="020F0502020204030204" pitchFamily="34" charset="0"/>
            </a:endParaRPr>
          </a:p>
          <a:p>
            <a:pPr marL="228600" indent="-228600">
              <a:lnSpc>
                <a:spcPct val="120000"/>
              </a:lnSpc>
              <a:spcBef>
                <a:spcPts val="0"/>
              </a:spcBef>
            </a:pPr>
            <a:r>
              <a:rPr lang="en-US" sz="1800" dirty="0" smtClean="0">
                <a:latin typeface="Calibri" panose="020F0502020204030204" pitchFamily="34" charset="0"/>
              </a:rPr>
              <a:t>Los </a:t>
            </a:r>
            <a:r>
              <a:rPr lang="en-US" sz="1800" dirty="0">
                <a:latin typeface="Calibri" panose="020F0502020204030204" pitchFamily="34" charset="0"/>
              </a:rPr>
              <a:t>Angeles Regional Interoperable Communications System Authority (</a:t>
            </a:r>
            <a:r>
              <a:rPr lang="en-US" sz="1800" dirty="0" smtClean="0">
                <a:latin typeface="Calibri" panose="020F0502020204030204" pitchFamily="34" charset="0"/>
              </a:rPr>
              <a:t>LA-RICS)</a:t>
            </a:r>
          </a:p>
          <a:p>
            <a:pPr marL="228600" indent="-228600">
              <a:lnSpc>
                <a:spcPct val="120000"/>
              </a:lnSpc>
              <a:spcBef>
                <a:spcPts val="0"/>
              </a:spcBef>
            </a:pPr>
            <a:r>
              <a:rPr lang="en-US" sz="1800" dirty="0" smtClean="0">
                <a:latin typeface="Calibri" panose="020F0502020204030204" pitchFamily="34" charset="0"/>
              </a:rPr>
              <a:t>Partnering </a:t>
            </a:r>
            <a:r>
              <a:rPr lang="en-US" sz="1800" dirty="0">
                <a:latin typeface="Calibri" panose="020F0502020204030204" pitchFamily="34" charset="0"/>
              </a:rPr>
              <a:t>with CPUC and the Department of Technology on </a:t>
            </a:r>
            <a:r>
              <a:rPr lang="en-US" sz="1800" dirty="0" smtClean="0">
                <a:latin typeface="Calibri" panose="020F0502020204030204" pitchFamily="34" charset="0"/>
              </a:rPr>
              <a:t>efforts </a:t>
            </a:r>
            <a:r>
              <a:rPr lang="en-US" sz="1800" dirty="0">
                <a:latin typeface="Calibri" panose="020F0502020204030204" pitchFamily="34" charset="0"/>
              </a:rPr>
              <a:t>to bring Broadband to underserved </a:t>
            </a:r>
            <a:r>
              <a:rPr lang="en-US" sz="1800" dirty="0" smtClean="0">
                <a:latin typeface="Calibri" panose="020F0502020204030204" pitchFamily="34" charset="0"/>
              </a:rPr>
              <a:t>communities</a:t>
            </a:r>
            <a:endParaRPr lang="en-US" sz="1800" dirty="0">
              <a:latin typeface="Calibri" panose="020F0502020204030204" pitchFamily="34" charset="0"/>
            </a:endParaRPr>
          </a:p>
          <a:p>
            <a:pPr marL="228600" indent="-228600">
              <a:lnSpc>
                <a:spcPct val="120000"/>
              </a:lnSpc>
              <a:spcBef>
                <a:spcPts val="0"/>
              </a:spcBef>
            </a:pPr>
            <a:r>
              <a:rPr lang="en-US" sz="1800" dirty="0">
                <a:latin typeface="Calibri" panose="020F0502020204030204" pitchFamily="34" charset="0"/>
              </a:rPr>
              <a:t>Leveraging efforts with the Next Generation of 9-1-1</a:t>
            </a:r>
          </a:p>
          <a:p>
            <a:pPr marL="228600" indent="-228600">
              <a:lnSpc>
                <a:spcPct val="120000"/>
              </a:lnSpc>
              <a:spcBef>
                <a:spcPts val="0"/>
              </a:spcBef>
            </a:pPr>
            <a:r>
              <a:rPr lang="en-US" sz="1800" dirty="0" smtClean="0">
                <a:latin typeface="Calibri" panose="020F0502020204030204" pitchFamily="34" charset="0"/>
              </a:rPr>
              <a:t>California First Responder Network (CalFRN) </a:t>
            </a:r>
            <a:r>
              <a:rPr lang="en-US" sz="1800" dirty="0">
                <a:latin typeface="Calibri" panose="020F0502020204030204" pitchFamily="34" charset="0"/>
              </a:rPr>
              <a:t>Advisory Committees:</a:t>
            </a:r>
          </a:p>
          <a:p>
            <a:pPr marL="457200" lvl="1">
              <a:lnSpc>
                <a:spcPct val="120000"/>
              </a:lnSpc>
              <a:spcBef>
                <a:spcPts val="0"/>
              </a:spcBef>
              <a:buFont typeface="Courier New" panose="02070309020205020404" pitchFamily="49" charset="0"/>
              <a:buChar char="o"/>
            </a:pPr>
            <a:r>
              <a:rPr lang="en-US" sz="1600" dirty="0">
                <a:latin typeface="Calibri" panose="020F0502020204030204" pitchFamily="34" charset="0"/>
              </a:rPr>
              <a:t>Technical Advisory Committee</a:t>
            </a:r>
          </a:p>
          <a:p>
            <a:pPr marL="457200" lvl="1">
              <a:lnSpc>
                <a:spcPct val="120000"/>
              </a:lnSpc>
              <a:spcBef>
                <a:spcPts val="0"/>
              </a:spcBef>
              <a:buFont typeface="Courier New" panose="02070309020205020404" pitchFamily="49" charset="0"/>
              <a:buChar char="o"/>
            </a:pPr>
            <a:r>
              <a:rPr lang="en-US" sz="1600" dirty="0">
                <a:latin typeface="Calibri" panose="020F0502020204030204" pitchFamily="34" charset="0"/>
              </a:rPr>
              <a:t>Tribal Advisory Committee</a:t>
            </a:r>
          </a:p>
          <a:p>
            <a:pPr marL="457200" lvl="1">
              <a:lnSpc>
                <a:spcPct val="120000"/>
              </a:lnSpc>
              <a:spcBef>
                <a:spcPts val="0"/>
              </a:spcBef>
              <a:buFont typeface="Courier New" panose="02070309020205020404" pitchFamily="49" charset="0"/>
              <a:buChar char="o"/>
            </a:pPr>
            <a:r>
              <a:rPr lang="en-US" sz="1600" dirty="0">
                <a:latin typeface="Calibri" panose="020F0502020204030204" pitchFamily="34" charset="0"/>
              </a:rPr>
              <a:t>9-1-1 Advisory Committee</a:t>
            </a:r>
          </a:p>
          <a:p>
            <a:pPr marL="457200" lvl="1">
              <a:lnSpc>
                <a:spcPct val="120000"/>
              </a:lnSpc>
              <a:spcBef>
                <a:spcPts val="0"/>
              </a:spcBef>
              <a:buFont typeface="Courier New" panose="02070309020205020404" pitchFamily="49" charset="0"/>
              <a:buChar char="o"/>
            </a:pPr>
            <a:r>
              <a:rPr lang="en-US" sz="1600" dirty="0">
                <a:latin typeface="Calibri" panose="020F0502020204030204" pitchFamily="34" charset="0"/>
              </a:rPr>
              <a:t>Mutual Aid Regional Advisory Committee</a:t>
            </a:r>
          </a:p>
          <a:p>
            <a:pPr marL="457200" lvl="1">
              <a:lnSpc>
                <a:spcPct val="120000"/>
              </a:lnSpc>
              <a:spcBef>
                <a:spcPts val="0"/>
              </a:spcBef>
              <a:buFont typeface="Courier New" panose="02070309020205020404" pitchFamily="49" charset="0"/>
              <a:buChar char="o"/>
            </a:pPr>
            <a:r>
              <a:rPr lang="en-US" sz="1600" dirty="0">
                <a:latin typeface="Calibri" panose="020F0502020204030204" pitchFamily="34" charset="0"/>
              </a:rPr>
              <a:t>California Statewide Interoperability Executive </a:t>
            </a:r>
            <a:r>
              <a:rPr lang="en-US" sz="1600" dirty="0" smtClean="0">
                <a:latin typeface="Calibri" panose="020F0502020204030204" pitchFamily="34" charset="0"/>
              </a:rPr>
              <a:t>Committee</a:t>
            </a:r>
          </a:p>
        </p:txBody>
      </p:sp>
      <p:sp>
        <p:nvSpPr>
          <p:cNvPr id="4098" name="Title 1"/>
          <p:cNvSpPr>
            <a:spLocks noGrp="1"/>
          </p:cNvSpPr>
          <p:nvPr>
            <p:ph type="title"/>
          </p:nvPr>
        </p:nvSpPr>
        <p:spPr>
          <a:xfrm>
            <a:off x="457200" y="274638"/>
            <a:ext cx="8229600" cy="868362"/>
          </a:xfrm>
        </p:spPr>
        <p:txBody>
          <a:bodyPr>
            <a:normAutofit/>
          </a:bodyPr>
          <a:lstStyle/>
          <a:p>
            <a:r>
              <a:rPr lang="en-US" sz="3200" dirty="0">
                <a:effectLst>
                  <a:outerShdw blurRad="38100" dist="38100" dir="2700000" algn="tl">
                    <a:srgbClr val="000000">
                      <a:alpha val="43137"/>
                    </a:srgbClr>
                  </a:outerShdw>
                </a:effectLst>
                <a:latin typeface="Calibri" panose="020F0502020204030204" pitchFamily="34" charset="0"/>
              </a:rPr>
              <a:t>Public Safety Communications</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37587384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142999"/>
            <a:ext cx="8229600" cy="5280285"/>
          </a:xfrm>
        </p:spPr>
        <p:txBody>
          <a:bodyPr>
            <a:noAutofit/>
          </a:bodyPr>
          <a:lstStyle/>
          <a:p>
            <a:pPr marL="109728" indent="0">
              <a:buNone/>
            </a:pPr>
            <a:r>
              <a:rPr lang="en-US" sz="2400" b="1" dirty="0">
                <a:solidFill>
                  <a:srgbClr val="936209"/>
                </a:solidFill>
                <a:latin typeface="Calibri" panose="020F0502020204030204" pitchFamily="34" charset="0"/>
              </a:rPr>
              <a:t>Next Steps: </a:t>
            </a:r>
            <a:r>
              <a:rPr lang="en-US" sz="2400" b="1" dirty="0" smtClean="0">
                <a:solidFill>
                  <a:srgbClr val="936209"/>
                </a:solidFill>
                <a:latin typeface="Calibri" panose="020F0502020204030204" pitchFamily="34" charset="0"/>
              </a:rPr>
              <a:t>What </a:t>
            </a:r>
            <a:r>
              <a:rPr lang="en-US" sz="2400" b="1" dirty="0">
                <a:solidFill>
                  <a:srgbClr val="936209"/>
                </a:solidFill>
                <a:latin typeface="Calibri" panose="020F0502020204030204" pitchFamily="34" charset="0"/>
              </a:rPr>
              <a:t>Can You Do To </a:t>
            </a:r>
            <a:r>
              <a:rPr lang="en-US" sz="2400" b="1" dirty="0" smtClean="0">
                <a:solidFill>
                  <a:srgbClr val="936209"/>
                </a:solidFill>
                <a:latin typeface="Calibri" panose="020F0502020204030204" pitchFamily="34" charset="0"/>
              </a:rPr>
              <a:t>Prepare</a:t>
            </a:r>
          </a:p>
          <a:p>
            <a:pPr marL="0" indent="0">
              <a:spcBef>
                <a:spcPts val="0"/>
              </a:spcBef>
              <a:buNone/>
            </a:pPr>
            <a:endParaRPr lang="en-US" sz="2400" b="1" dirty="0" smtClean="0">
              <a:solidFill>
                <a:schemeClr val="tx2"/>
              </a:solidFill>
              <a:latin typeface="Calibri" panose="020F0502020204030204" pitchFamily="34" charset="0"/>
            </a:endParaRPr>
          </a:p>
          <a:p>
            <a:pPr marL="0" indent="0">
              <a:spcBef>
                <a:spcPts val="0"/>
              </a:spcBef>
              <a:buNone/>
            </a:pPr>
            <a:r>
              <a:rPr lang="en-US" sz="2400" b="1" dirty="0" smtClean="0">
                <a:solidFill>
                  <a:schemeClr val="tx2"/>
                </a:solidFill>
                <a:latin typeface="Calibri" panose="020F0502020204030204" pitchFamily="34" charset="0"/>
              </a:rPr>
              <a:t>Engage </a:t>
            </a:r>
            <a:r>
              <a:rPr lang="en-US" sz="2400" b="1" dirty="0">
                <a:solidFill>
                  <a:schemeClr val="tx2"/>
                </a:solidFill>
                <a:latin typeface="Calibri" panose="020F0502020204030204" pitchFamily="34" charset="0"/>
              </a:rPr>
              <a:t>with the State’s Outreach Opportunities</a:t>
            </a:r>
          </a:p>
          <a:p>
            <a:pPr marL="228600" indent="-228600">
              <a:spcBef>
                <a:spcPts val="0"/>
              </a:spcBef>
            </a:pPr>
            <a:r>
              <a:rPr lang="en-US" sz="2400" dirty="0" smtClean="0">
                <a:latin typeface="Calibri" panose="020F0502020204030204" pitchFamily="34" charset="0"/>
              </a:rPr>
              <a:t>CalFRN </a:t>
            </a:r>
            <a:r>
              <a:rPr lang="en-US" sz="2400" dirty="0">
                <a:latin typeface="Calibri" panose="020F0502020204030204" pitchFamily="34" charset="0"/>
              </a:rPr>
              <a:t>Board Meetings can be viewed on the OES Website</a:t>
            </a:r>
          </a:p>
          <a:p>
            <a:pPr marL="228600" indent="-228600">
              <a:spcBef>
                <a:spcPts val="0"/>
              </a:spcBef>
            </a:pPr>
            <a:r>
              <a:rPr lang="en-US" sz="2400" dirty="0">
                <a:latin typeface="Calibri" panose="020F0502020204030204" pitchFamily="34" charset="0"/>
              </a:rPr>
              <a:t>Look for FirstNet in California updates at APCO meetings, </a:t>
            </a:r>
            <a:br>
              <a:rPr lang="en-US" sz="2400" dirty="0">
                <a:latin typeface="Calibri" panose="020F0502020204030204" pitchFamily="34" charset="0"/>
              </a:rPr>
            </a:br>
            <a:r>
              <a:rPr lang="en-US" sz="2400" dirty="0">
                <a:latin typeface="Calibri" panose="020F0502020204030204" pitchFamily="34" charset="0"/>
              </a:rPr>
              <a:t>9-1-1 Board meetings, or online at </a:t>
            </a:r>
            <a:r>
              <a:rPr lang="en-US" sz="2400" dirty="0">
                <a:latin typeface="Calibri" panose="020F0502020204030204" pitchFamily="34" charset="0"/>
                <a:hlinkClick r:id="rId2"/>
              </a:rPr>
              <a:t>www.caloes.ca.gov</a:t>
            </a:r>
            <a:r>
              <a:rPr lang="en-US" sz="2400" dirty="0">
                <a:latin typeface="Calibri" panose="020F0502020204030204" pitchFamily="34" charset="0"/>
              </a:rPr>
              <a:t>, </a:t>
            </a:r>
            <a:r>
              <a:rPr lang="en-US" sz="2400" dirty="0" smtClean="0">
                <a:latin typeface="Calibri" panose="020F0502020204030204" pitchFamily="34" charset="0"/>
              </a:rPr>
              <a:t>or </a:t>
            </a:r>
            <a:r>
              <a:rPr lang="en-US" sz="2400" dirty="0" smtClean="0">
                <a:latin typeface="Calibri" panose="020F0502020204030204" pitchFamily="34" charset="0"/>
                <a:hlinkClick r:id="rId3"/>
              </a:rPr>
              <a:t>www.firstnet.gov</a:t>
            </a:r>
            <a:r>
              <a:rPr lang="en-US" sz="2400" dirty="0" smtClean="0">
                <a:latin typeface="Calibri" panose="020F0502020204030204" pitchFamily="34" charset="0"/>
              </a:rPr>
              <a:t> </a:t>
            </a:r>
            <a:endParaRPr lang="en-US" sz="2400" dirty="0">
              <a:latin typeface="Calibri" panose="020F0502020204030204" pitchFamily="34" charset="0"/>
            </a:endParaRPr>
          </a:p>
          <a:p>
            <a:pPr marL="0" indent="0">
              <a:spcBef>
                <a:spcPts val="0"/>
              </a:spcBef>
              <a:buNone/>
            </a:pPr>
            <a:r>
              <a:rPr lang="en-US" sz="2400" b="1" dirty="0" smtClean="0">
                <a:solidFill>
                  <a:schemeClr val="tx2"/>
                </a:solidFill>
                <a:latin typeface="Calibri" panose="020F0502020204030204" pitchFamily="34" charset="0"/>
              </a:rPr>
              <a:t>Convergence </a:t>
            </a:r>
            <a:r>
              <a:rPr lang="en-US" sz="2400" b="1" dirty="0">
                <a:solidFill>
                  <a:schemeClr val="tx2"/>
                </a:solidFill>
                <a:latin typeface="Calibri" panose="020F0502020204030204" pitchFamily="34" charset="0"/>
              </a:rPr>
              <a:t>of Technology</a:t>
            </a:r>
          </a:p>
          <a:p>
            <a:pPr>
              <a:spcBef>
                <a:spcPts val="0"/>
              </a:spcBef>
            </a:pPr>
            <a:r>
              <a:rPr lang="en-US" sz="2400" dirty="0">
                <a:latin typeface="Calibri" panose="020F0502020204030204" pitchFamily="34" charset="0"/>
              </a:rPr>
              <a:t>State is looking to leverage assets, funding and shared infrastructure including the NG 9-1-1 network</a:t>
            </a:r>
          </a:p>
          <a:p>
            <a:pPr>
              <a:spcBef>
                <a:spcPts val="0"/>
              </a:spcBef>
            </a:pPr>
            <a:r>
              <a:rPr lang="en-US" sz="2400" dirty="0">
                <a:latin typeface="Calibri" panose="020F0502020204030204" pitchFamily="34" charset="0"/>
              </a:rPr>
              <a:t>Other potential </a:t>
            </a:r>
            <a:r>
              <a:rPr lang="en-US" sz="2400" dirty="0" smtClean="0">
                <a:latin typeface="Calibri" panose="020F0502020204030204" pitchFamily="34" charset="0"/>
              </a:rPr>
              <a:t>opportunitie</a:t>
            </a:r>
            <a:r>
              <a:rPr lang="en-US" sz="2000" dirty="0" smtClean="0">
                <a:latin typeface="Calibri" panose="020F0502020204030204" pitchFamily="34" charset="0"/>
              </a:rPr>
              <a:t>s</a:t>
            </a:r>
          </a:p>
          <a:p>
            <a:pPr marL="109728" indent="0">
              <a:buNone/>
            </a:pPr>
            <a:endParaRPr lang="en-US" sz="1200" dirty="0">
              <a:latin typeface="Calibri" panose="020F0502020204030204" pitchFamily="34" charset="0"/>
            </a:endParaRPr>
          </a:p>
          <a:p>
            <a:pPr marL="109728" indent="0">
              <a:buNone/>
            </a:pPr>
            <a:r>
              <a:rPr lang="en-US" sz="2400" dirty="0" smtClean="0">
                <a:latin typeface="Calibri" panose="020F0502020204030204" pitchFamily="34" charset="0"/>
              </a:rPr>
              <a:t>Contact: </a:t>
            </a:r>
            <a:r>
              <a:rPr lang="en-US" sz="2000" b="1" dirty="0" smtClean="0">
                <a:latin typeface="Calibri" panose="020F0502020204030204" pitchFamily="34" charset="0"/>
              </a:rPr>
              <a:t>Karen Wong 916-657-9482</a:t>
            </a:r>
          </a:p>
          <a:p>
            <a:pPr marL="1198563" indent="0">
              <a:buNone/>
            </a:pPr>
            <a:r>
              <a:rPr lang="en-US" sz="2000" b="1" dirty="0" smtClean="0">
                <a:latin typeface="Calibri" panose="020F0502020204030204" pitchFamily="34" charset="0"/>
              </a:rPr>
              <a:t>Karen.Wong@caloes.ca.gov </a:t>
            </a:r>
            <a:endParaRPr lang="en-US" sz="2000" b="1" dirty="0">
              <a:latin typeface="Calibri" panose="020F0502020204030204" pitchFamily="34" charset="0"/>
            </a:endParaRPr>
          </a:p>
        </p:txBody>
      </p:sp>
      <p:sp>
        <p:nvSpPr>
          <p:cNvPr id="4098" name="Title 1"/>
          <p:cNvSpPr>
            <a:spLocks noGrp="1"/>
          </p:cNvSpPr>
          <p:nvPr>
            <p:ph type="title"/>
          </p:nvPr>
        </p:nvSpPr>
        <p:spPr>
          <a:xfrm>
            <a:off x="457200" y="274638"/>
            <a:ext cx="8229600" cy="868362"/>
          </a:xfrm>
        </p:spPr>
        <p:txBody>
          <a:bodyPr>
            <a:normAutofit/>
          </a:bodyPr>
          <a:lstStyle/>
          <a:p>
            <a:r>
              <a:rPr lang="en-US" sz="3200" dirty="0">
                <a:effectLst>
                  <a:outerShdw blurRad="38100" dist="38100" dir="2700000" algn="tl">
                    <a:srgbClr val="000000">
                      <a:alpha val="43137"/>
                    </a:srgbClr>
                  </a:outerShdw>
                </a:effectLst>
                <a:latin typeface="Calibri" panose="020F0502020204030204" pitchFamily="34" charset="0"/>
              </a:rPr>
              <a:t>Public Safety Communications</a:t>
            </a:r>
            <a:endParaRPr lang="en-US" sz="3200" b="1" dirty="0" smtClean="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3478731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1143000"/>
            <a:ext cx="8229600" cy="4864291"/>
          </a:xfrm>
        </p:spPr>
        <p:txBody>
          <a:bodyPr>
            <a:noAutofit/>
          </a:bodyPr>
          <a:lstStyle/>
          <a:p>
            <a:pPr marL="0" indent="0" eaLnBrk="1" fontAlgn="auto" hangingPunct="1">
              <a:spcAft>
                <a:spcPts val="0"/>
              </a:spcAft>
              <a:buSzPct val="80000"/>
              <a:buNone/>
              <a:defRPr/>
            </a:pPr>
            <a:endParaRPr lang="en-US" sz="1800" dirty="0" smtClean="0">
              <a:latin typeface="+mj-lt"/>
              <a:cs typeface="Calibri" pitchFamily="34" charset="0"/>
            </a:endParaRPr>
          </a:p>
          <a:p>
            <a:pPr marL="0" indent="0" eaLnBrk="1" fontAlgn="auto" hangingPunct="1">
              <a:spcAft>
                <a:spcPts val="0"/>
              </a:spcAft>
              <a:buSzPct val="80000"/>
              <a:buNone/>
              <a:defRPr/>
            </a:pPr>
            <a:r>
              <a:rPr lang="en-US" sz="1800" dirty="0" smtClean="0">
                <a:latin typeface="+mj-lt"/>
                <a:cs typeface="Calibri" pitchFamily="34" charset="0"/>
              </a:rPr>
              <a:t>Maintain a constant situational awareness of developing emergencies and provide response to the immediate needs of the Operational Areas or Tribes through the Standardized Emergency Management System (SEMS). Simultaneously, </a:t>
            </a:r>
            <a:r>
              <a:rPr lang="en-US" sz="1800" dirty="0">
                <a:latin typeface="+mj-lt"/>
                <a:cs typeface="Calibri" pitchFamily="34" charset="0"/>
              </a:rPr>
              <a:t>a</a:t>
            </a:r>
            <a:r>
              <a:rPr lang="en-US" sz="1800" dirty="0" smtClean="0">
                <a:latin typeface="+mj-lt"/>
                <a:cs typeface="Calibri" pitchFamily="34" charset="0"/>
              </a:rPr>
              <a:t>ssess disaster impacts and begin the recovery process to bring the communities back to as close to the pre-disaster level as possible.</a:t>
            </a:r>
            <a:endParaRPr lang="en-US" sz="1800" dirty="0">
              <a:latin typeface="+mj-lt"/>
              <a:cs typeface="Calibri" pitchFamily="34" charset="0"/>
            </a:endParaRPr>
          </a:p>
          <a:p>
            <a:pPr marL="285750" indent="-285750">
              <a:lnSpc>
                <a:spcPct val="150000"/>
              </a:lnSpc>
              <a:buSzPct val="80000"/>
              <a:defRPr/>
            </a:pPr>
            <a:r>
              <a:rPr lang="en-US" sz="1800" dirty="0" smtClean="0">
                <a:latin typeface="+mj-lt"/>
                <a:cs typeface="Calibri" pitchFamily="34" charset="0"/>
              </a:rPr>
              <a:t>CalOES Regions: Inland, Coastal, and Southern</a:t>
            </a:r>
          </a:p>
          <a:p>
            <a:pPr marL="285750" indent="-285750">
              <a:lnSpc>
                <a:spcPct val="150000"/>
              </a:lnSpc>
              <a:buSzPct val="80000"/>
              <a:defRPr/>
            </a:pPr>
            <a:r>
              <a:rPr lang="en-US" sz="1800" dirty="0" smtClean="0">
                <a:latin typeface="+mj-lt"/>
                <a:cs typeface="Calibri" pitchFamily="34" charset="0"/>
              </a:rPr>
              <a:t>Fire &amp; Rescue Branch</a:t>
            </a:r>
          </a:p>
          <a:p>
            <a:pPr marL="285750" indent="-285750">
              <a:lnSpc>
                <a:spcPct val="150000"/>
              </a:lnSpc>
              <a:buSzPct val="80000"/>
              <a:defRPr/>
            </a:pPr>
            <a:r>
              <a:rPr lang="en-US" sz="1800" dirty="0" smtClean="0">
                <a:latin typeface="+mj-lt"/>
                <a:cs typeface="Calibri" pitchFamily="34" charset="0"/>
              </a:rPr>
              <a:t>Law Enforcement Branch</a:t>
            </a:r>
          </a:p>
          <a:p>
            <a:pPr marL="285750" indent="-285750">
              <a:lnSpc>
                <a:spcPct val="150000"/>
              </a:lnSpc>
              <a:buSzPct val="80000"/>
              <a:defRPr/>
            </a:pPr>
            <a:r>
              <a:rPr lang="en-US" sz="1800" dirty="0" smtClean="0">
                <a:latin typeface="+mj-lt"/>
                <a:cs typeface="Calibri" pitchFamily="34" charset="0"/>
              </a:rPr>
              <a:t>California State Warning Center (CSWC)</a:t>
            </a:r>
          </a:p>
          <a:p>
            <a:pPr marL="285750" indent="-285750">
              <a:lnSpc>
                <a:spcPct val="150000"/>
              </a:lnSpc>
              <a:buSzPct val="80000"/>
              <a:defRPr/>
            </a:pPr>
            <a:r>
              <a:rPr lang="en-US" sz="1800" dirty="0" smtClean="0">
                <a:latin typeface="+mj-lt"/>
                <a:cs typeface="Calibri" pitchFamily="34" charset="0"/>
              </a:rPr>
              <a:t>State Terrorism Assessment Center (STAC)</a:t>
            </a:r>
          </a:p>
        </p:txBody>
      </p:sp>
      <p:sp>
        <p:nvSpPr>
          <p:cNvPr id="4098" name="Title 1"/>
          <p:cNvSpPr>
            <a:spLocks noGrp="1"/>
          </p:cNvSpPr>
          <p:nvPr>
            <p:ph type="title"/>
          </p:nvPr>
        </p:nvSpPr>
        <p:spPr>
          <a:xfrm>
            <a:off x="457200" y="274638"/>
            <a:ext cx="8229600" cy="868362"/>
          </a:xfrm>
        </p:spPr>
        <p:txBody>
          <a:bodyPr>
            <a:normAutofit/>
          </a:bodyPr>
          <a:lstStyle/>
          <a:p>
            <a:r>
              <a:rPr lang="en-US" sz="3200" dirty="0" smtClean="0">
                <a:cs typeface="Calibri" pitchFamily="34" charset="0"/>
              </a:rPr>
              <a:t>Operations</a:t>
            </a:r>
            <a:endParaRPr lang="en-US" sz="3200" b="1"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36688205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95672"/>
          </a:xfrm>
        </p:spPr>
        <p:txBody>
          <a:bodyPr>
            <a:normAutofit fontScale="77500" lnSpcReduction="20000"/>
          </a:bodyPr>
          <a:lstStyle/>
          <a:p>
            <a:pPr marL="109728" indent="0">
              <a:buNone/>
            </a:pPr>
            <a:r>
              <a:rPr lang="en-US" sz="2800" dirty="0">
                <a:cs typeface="Calibri" pitchFamily="34" charset="0"/>
              </a:rPr>
              <a:t>The Regions support the administration of all emergency management and homeland security functions within their respective areas of </a:t>
            </a:r>
            <a:r>
              <a:rPr lang="en-US" sz="2800" dirty="0" smtClean="0">
                <a:cs typeface="Calibri" pitchFamily="34" charset="0"/>
              </a:rPr>
              <a:t>responsibility. This includes the coordination of training, planning and exercises, sharing and gathering of information and deployment of emergency resources before, during and after incidents.</a:t>
            </a:r>
            <a:endParaRPr lang="en-US" sz="2800" dirty="0">
              <a:cs typeface="Calibri" pitchFamily="34" charset="0"/>
            </a:endParaRPr>
          </a:p>
          <a:p>
            <a:endParaRPr lang="en-US" dirty="0" smtClean="0"/>
          </a:p>
          <a:p>
            <a:r>
              <a:rPr lang="en-US" dirty="0" smtClean="0"/>
              <a:t>Operate regional emergency operations centers (REOCs) to support field operations during emergencies</a:t>
            </a:r>
          </a:p>
          <a:p>
            <a:r>
              <a:rPr lang="en-US" dirty="0" smtClean="0"/>
              <a:t>Chair quarterly Mutual Aid Regional Advisory Committee (MARAC) in each Region</a:t>
            </a:r>
          </a:p>
          <a:p>
            <a:r>
              <a:rPr lang="en-US" dirty="0" smtClean="0"/>
              <a:t>Assess drought impacts and attend drought </a:t>
            </a:r>
            <a:r>
              <a:rPr lang="en-US" dirty="0"/>
              <a:t>m</a:t>
            </a:r>
            <a:r>
              <a:rPr lang="en-US" dirty="0" smtClean="0"/>
              <a:t>eetings</a:t>
            </a:r>
          </a:p>
          <a:p>
            <a:r>
              <a:rPr lang="en-US" dirty="0"/>
              <a:t>R</a:t>
            </a:r>
            <a:r>
              <a:rPr lang="en-US" dirty="0" smtClean="0"/>
              <a:t>esponse to local jurisdictions to assist with planning and resource needs</a:t>
            </a:r>
          </a:p>
          <a:p>
            <a:r>
              <a:rPr lang="en-US" dirty="0" smtClean="0"/>
              <a:t>Coordinate State Agency assistance to affected areas</a:t>
            </a:r>
          </a:p>
        </p:txBody>
      </p:sp>
      <p:sp>
        <p:nvSpPr>
          <p:cNvPr id="3" name="Title 2"/>
          <p:cNvSpPr>
            <a:spLocks noGrp="1"/>
          </p:cNvSpPr>
          <p:nvPr>
            <p:ph type="title"/>
          </p:nvPr>
        </p:nvSpPr>
        <p:spPr/>
        <p:txBody>
          <a:bodyPr/>
          <a:lstStyle/>
          <a:p>
            <a:r>
              <a:rPr lang="en-US" dirty="0" smtClean="0"/>
              <a:t>Regions</a:t>
            </a:r>
            <a:endParaRPr lang="en-US" dirty="0"/>
          </a:p>
        </p:txBody>
      </p:sp>
    </p:spTree>
    <p:extLst>
      <p:ext uri="{BB962C8B-B14F-4D97-AF65-F5344CB8AC3E}">
        <p14:creationId xmlns:p14="http://schemas.microsoft.com/office/powerpoint/2010/main" val="5502360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000" dirty="0"/>
              <a:t>The Inland Region is comprised of 31 counties located within Mutual Aid Regions III, IV, and V. </a:t>
            </a:r>
          </a:p>
          <a:p>
            <a:r>
              <a:rPr lang="en-US" sz="2000" dirty="0" smtClean="0"/>
              <a:t>Mutual </a:t>
            </a:r>
            <a:r>
              <a:rPr lang="en-US" sz="2000" dirty="0"/>
              <a:t>Aid Region III </a:t>
            </a:r>
            <a:r>
              <a:rPr lang="en-US" sz="2000" dirty="0" smtClean="0"/>
              <a:t>– Butte</a:t>
            </a:r>
            <a:r>
              <a:rPr lang="en-US" sz="2000" dirty="0"/>
              <a:t>, Colusa, Glenn, Lassen, Modoc, Plumas, </a:t>
            </a:r>
            <a:r>
              <a:rPr lang="en-US" sz="2000" dirty="0" smtClean="0"/>
              <a:t>Shasta</a:t>
            </a:r>
            <a:r>
              <a:rPr lang="en-US" sz="2000" dirty="0"/>
              <a:t>, Sierra, Siskiyou, Sutter, Tehama, Trinity, </a:t>
            </a:r>
            <a:r>
              <a:rPr lang="en-US" sz="2000" dirty="0" smtClean="0"/>
              <a:t>and </a:t>
            </a:r>
            <a:r>
              <a:rPr lang="en-US" sz="2000" dirty="0"/>
              <a:t>Yuba</a:t>
            </a:r>
          </a:p>
          <a:p>
            <a:r>
              <a:rPr lang="en-US" sz="2000" dirty="0" smtClean="0"/>
              <a:t>Mutual </a:t>
            </a:r>
            <a:r>
              <a:rPr lang="en-US" sz="2000" dirty="0"/>
              <a:t>Aid Region IV </a:t>
            </a:r>
            <a:r>
              <a:rPr lang="en-US" sz="2000" dirty="0" smtClean="0"/>
              <a:t>– Alpine</a:t>
            </a:r>
            <a:r>
              <a:rPr lang="en-US" sz="2000" dirty="0"/>
              <a:t>, Amador, Calaveras, El Dorado, Nevada, </a:t>
            </a:r>
            <a:r>
              <a:rPr lang="en-US" sz="2000" dirty="0" smtClean="0"/>
              <a:t>Placer</a:t>
            </a:r>
            <a:r>
              <a:rPr lang="en-US" sz="2000" dirty="0"/>
              <a:t>, Sacramento, </a:t>
            </a:r>
            <a:r>
              <a:rPr lang="en-US" sz="2000" dirty="0" smtClean="0"/>
              <a:t>San Joaquin, Stanislaus, Tuolumne</a:t>
            </a:r>
            <a:r>
              <a:rPr lang="en-US" sz="2000" dirty="0"/>
              <a:t>, </a:t>
            </a:r>
            <a:r>
              <a:rPr lang="en-US" sz="2000" dirty="0" smtClean="0"/>
              <a:t>and Yolo</a:t>
            </a:r>
            <a:endParaRPr lang="en-US" sz="2000" dirty="0"/>
          </a:p>
          <a:p>
            <a:r>
              <a:rPr lang="en-US" sz="2000" dirty="0"/>
              <a:t>Mutual Aid Region V </a:t>
            </a:r>
            <a:r>
              <a:rPr lang="en-US" sz="2000" dirty="0" smtClean="0"/>
              <a:t>– Fresno</a:t>
            </a:r>
            <a:r>
              <a:rPr lang="en-US" sz="2000" dirty="0"/>
              <a:t>, Kern, Kings, Madera, Mariposa, Merced, </a:t>
            </a:r>
            <a:r>
              <a:rPr lang="en-US" sz="2000" dirty="0" smtClean="0"/>
              <a:t>Tulare</a:t>
            </a:r>
          </a:p>
          <a:p>
            <a:pPr marL="109728" indent="0">
              <a:buNone/>
            </a:pPr>
            <a:endParaRPr lang="en-US" sz="2000" dirty="0" smtClean="0"/>
          </a:p>
          <a:p>
            <a:r>
              <a:rPr lang="en-US" sz="2000" dirty="0" smtClean="0"/>
              <a:t>Region Tribal Contact: Kyle Noderer (916) 709-5492</a:t>
            </a:r>
          </a:p>
          <a:p>
            <a:pPr marL="109728" indent="0">
              <a:buNone/>
            </a:pPr>
            <a:r>
              <a:rPr lang="en-US" sz="2000" dirty="0"/>
              <a:t>	</a:t>
            </a:r>
            <a:r>
              <a:rPr lang="en-US" sz="2000" dirty="0" smtClean="0"/>
              <a:t>Kyle.Noderer@caloes.ca.gov</a:t>
            </a:r>
            <a:endParaRPr lang="en-US" sz="2000" dirty="0"/>
          </a:p>
        </p:txBody>
      </p:sp>
      <p:sp>
        <p:nvSpPr>
          <p:cNvPr id="2" name="Title 1"/>
          <p:cNvSpPr>
            <a:spLocks noGrp="1"/>
          </p:cNvSpPr>
          <p:nvPr>
            <p:ph type="title"/>
          </p:nvPr>
        </p:nvSpPr>
        <p:spPr/>
        <p:txBody>
          <a:bodyPr>
            <a:normAutofit fontScale="90000"/>
          </a:bodyPr>
          <a:lstStyle/>
          <a:p>
            <a:r>
              <a:rPr lang="en-US" dirty="0" smtClean="0"/>
              <a:t>Inland Region- Eric Lamoureux, Region Administrator</a:t>
            </a:r>
            <a:endParaRPr lang="en-US" dirty="0"/>
          </a:p>
        </p:txBody>
      </p:sp>
      <p:sp>
        <p:nvSpPr>
          <p:cNvPr id="4" name="Slide Number Placeholder 3"/>
          <p:cNvSpPr>
            <a:spLocks noGrp="1"/>
          </p:cNvSpPr>
          <p:nvPr>
            <p:ph type="sldNum" sz="quarter" idx="12"/>
          </p:nvPr>
        </p:nvSpPr>
        <p:spPr/>
        <p:txBody>
          <a:bodyPr/>
          <a:lstStyle/>
          <a:p>
            <a:fld id="{D18737D0-1F07-487A-BC82-FDF5B924E95B}" type="slidenum">
              <a:rPr lang="en-US" smtClean="0"/>
              <a:pPr/>
              <a:t>28</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10647114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18737D0-1F07-487A-BC82-FDF5B924E95B}" type="slidenum">
              <a:rPr lang="en-US" smtClean="0"/>
              <a:pPr/>
              <a:t>29</a:t>
            </a:fld>
            <a:endParaRPr lang="en-US" dirty="0"/>
          </a:p>
        </p:txBody>
      </p:sp>
      <p:sp>
        <p:nvSpPr>
          <p:cNvPr id="2" name="Title 1"/>
          <p:cNvSpPr>
            <a:spLocks noGrp="1"/>
          </p:cNvSpPr>
          <p:nvPr>
            <p:ph type="title"/>
          </p:nvPr>
        </p:nvSpPr>
        <p:spPr/>
        <p:txBody>
          <a:bodyPr/>
          <a:lstStyle/>
          <a:p>
            <a:pPr algn="ctr"/>
            <a:r>
              <a:rPr lang="en-US" dirty="0" smtClean="0"/>
              <a:t>Inland Region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1295791"/>
            <a:ext cx="3743325" cy="5534025"/>
          </a:xfrm>
          <a:prstGeom prst="rect">
            <a:avLst/>
          </a:prstGeom>
        </p:spPr>
      </p:pic>
    </p:spTree>
    <p:extLst>
      <p:ext uri="{BB962C8B-B14F-4D97-AF65-F5344CB8AC3E}">
        <p14:creationId xmlns:p14="http://schemas.microsoft.com/office/powerpoint/2010/main" val="25339034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000" dirty="0"/>
              <a:t>The </a:t>
            </a:r>
            <a:r>
              <a:rPr lang="en-US" sz="2000" dirty="0" smtClean="0"/>
              <a:t>Coastal </a:t>
            </a:r>
            <a:r>
              <a:rPr lang="en-US" sz="2000" dirty="0"/>
              <a:t>Region is comprised of </a:t>
            </a:r>
            <a:r>
              <a:rPr lang="en-US" sz="2000" dirty="0" smtClean="0"/>
              <a:t>16 counties </a:t>
            </a:r>
            <a:r>
              <a:rPr lang="en-US" sz="2000" dirty="0"/>
              <a:t>located within Mutual Aid </a:t>
            </a:r>
            <a:r>
              <a:rPr lang="en-US" sz="2000" dirty="0" smtClean="0"/>
              <a:t>Region II. </a:t>
            </a:r>
            <a:endParaRPr lang="en-US" sz="2000" dirty="0"/>
          </a:p>
          <a:p>
            <a:pPr marL="0" indent="0">
              <a:buNone/>
            </a:pPr>
            <a:endParaRPr lang="en-US" sz="2000" dirty="0"/>
          </a:p>
          <a:p>
            <a:r>
              <a:rPr lang="en-US" sz="2000" dirty="0"/>
              <a:t>Mutual Aid Region </a:t>
            </a:r>
            <a:r>
              <a:rPr lang="en-US" sz="2000" dirty="0" smtClean="0"/>
              <a:t>II – Del Norte, Humboldt, Mendocino, Lake, Sonoma, Napa, Marin, Solano, San Francisco, San Mateo, Contra Costa, Alameda, Santa Clara, Santa Cruz, San Benito and Monterey</a:t>
            </a:r>
            <a:endParaRPr lang="en-US" sz="2000" dirty="0"/>
          </a:p>
          <a:p>
            <a:pPr marL="0" indent="0">
              <a:buNone/>
            </a:pPr>
            <a:endParaRPr lang="en-US" sz="2000" dirty="0"/>
          </a:p>
          <a:p>
            <a:r>
              <a:rPr lang="en-US" sz="2000" dirty="0" smtClean="0"/>
              <a:t>Region Tribal Contact: Roger </a:t>
            </a:r>
            <a:r>
              <a:rPr lang="en-US" sz="2000" dirty="0" err="1" smtClean="0"/>
              <a:t>Sigtermans</a:t>
            </a:r>
            <a:r>
              <a:rPr lang="en-US" sz="2000" dirty="0" smtClean="0"/>
              <a:t> (415) 298-3550</a:t>
            </a:r>
          </a:p>
          <a:p>
            <a:pPr marL="109728" indent="0">
              <a:buNone/>
            </a:pPr>
            <a:r>
              <a:rPr lang="en-US" sz="2000" dirty="0"/>
              <a:t>	</a:t>
            </a:r>
            <a:r>
              <a:rPr lang="en-US" sz="2000" dirty="0" smtClean="0"/>
              <a:t>Roger.Sigtermans@caloes.ca.gov</a:t>
            </a:r>
            <a:endParaRPr lang="en-US" sz="2000" dirty="0"/>
          </a:p>
        </p:txBody>
      </p:sp>
      <p:sp>
        <p:nvSpPr>
          <p:cNvPr id="2" name="Title 1"/>
          <p:cNvSpPr>
            <a:spLocks noGrp="1"/>
          </p:cNvSpPr>
          <p:nvPr>
            <p:ph type="title"/>
          </p:nvPr>
        </p:nvSpPr>
        <p:spPr/>
        <p:txBody>
          <a:bodyPr>
            <a:normAutofit fontScale="90000"/>
          </a:bodyPr>
          <a:lstStyle/>
          <a:p>
            <a:r>
              <a:rPr lang="en-US" dirty="0" smtClean="0"/>
              <a:t>Coastal Region- Jodi Traversaro, Region Administrator</a:t>
            </a:r>
            <a:endParaRPr lang="en-US" dirty="0"/>
          </a:p>
        </p:txBody>
      </p:sp>
      <p:sp>
        <p:nvSpPr>
          <p:cNvPr id="4" name="Slide Number Placeholder 3"/>
          <p:cNvSpPr>
            <a:spLocks noGrp="1"/>
          </p:cNvSpPr>
          <p:nvPr>
            <p:ph type="sldNum" sz="quarter" idx="12"/>
          </p:nvPr>
        </p:nvSpPr>
        <p:spPr/>
        <p:txBody>
          <a:bodyPr/>
          <a:lstStyle/>
          <a:p>
            <a:fld id="{D18737D0-1F07-487A-BC82-FDF5B924E95B}" type="slidenum">
              <a:rPr lang="en-US" smtClean="0"/>
              <a:pPr/>
              <a:t>30</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23078105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18737D0-1F07-487A-BC82-FDF5B924E95B}" type="slidenum">
              <a:rPr lang="en-US" smtClean="0"/>
              <a:pPr/>
              <a:t>31</a:t>
            </a:fld>
            <a:endParaRPr lang="en-US" dirty="0"/>
          </a:p>
        </p:txBody>
      </p:sp>
      <p:sp>
        <p:nvSpPr>
          <p:cNvPr id="2" name="Title 1"/>
          <p:cNvSpPr>
            <a:spLocks noGrp="1"/>
          </p:cNvSpPr>
          <p:nvPr>
            <p:ph type="title"/>
          </p:nvPr>
        </p:nvSpPr>
        <p:spPr/>
        <p:txBody>
          <a:bodyPr/>
          <a:lstStyle/>
          <a:p>
            <a:pPr algn="ctr"/>
            <a:r>
              <a:rPr lang="en-US" dirty="0" smtClean="0"/>
              <a:t>Coastal Region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
        <p:nvSpPr>
          <p:cNvPr id="9" name="Slide Number Placeholder 3"/>
          <p:cNvSpPr txBox="1">
            <a:spLocks/>
          </p:cNvSpPr>
          <p:nvPr/>
        </p:nvSpPr>
        <p:spPr>
          <a:xfrm>
            <a:off x="8663918" y="8111166"/>
            <a:ext cx="365760" cy="365125"/>
          </a:xfrm>
          <a:prstGeom prst="rect">
            <a:avLst/>
          </a:prstGeom>
        </p:spPr>
        <p:txBody>
          <a:bodyPr vert="horz" anchor="b"/>
          <a:lstStyle>
            <a:defPPr>
              <a:defRPr lang="en-US"/>
            </a:defPPr>
            <a:lvl1pPr marL="0" algn="r" defTabSz="914400" rtl="0" eaLnBrk="1" latinLnBrk="0" hangingPunct="1">
              <a:defRPr kumimoji="0" sz="10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8737D0-1F07-487A-BC82-FDF5B924E95B}" type="slidenum">
              <a:rPr lang="en-US" smtClean="0"/>
              <a:pPr/>
              <a:t>31</a:t>
            </a:fld>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1446" y="7189622"/>
            <a:ext cx="762000" cy="93688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1196981"/>
            <a:ext cx="3048000" cy="5649173"/>
          </a:xfrm>
          <a:prstGeom prst="rect">
            <a:avLst/>
          </a:prstGeom>
        </p:spPr>
      </p:pic>
    </p:spTree>
    <p:extLst>
      <p:ext uri="{BB962C8B-B14F-4D97-AF65-F5344CB8AC3E}">
        <p14:creationId xmlns:p14="http://schemas.microsoft.com/office/powerpoint/2010/main" val="35283536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Southern Region- Mona Bontty, Region Administrator</a:t>
            </a:r>
            <a:endParaRPr lang="en-US" sz="4000" dirty="0"/>
          </a:p>
        </p:txBody>
      </p:sp>
      <p:sp>
        <p:nvSpPr>
          <p:cNvPr id="3" name="Content Placeholder 2"/>
          <p:cNvSpPr>
            <a:spLocks noGrp="1"/>
          </p:cNvSpPr>
          <p:nvPr>
            <p:ph idx="1"/>
          </p:nvPr>
        </p:nvSpPr>
        <p:spPr/>
        <p:txBody>
          <a:bodyPr>
            <a:normAutofit/>
          </a:bodyPr>
          <a:lstStyle/>
          <a:p>
            <a:pPr marL="0" indent="0">
              <a:buNone/>
            </a:pPr>
            <a:r>
              <a:rPr lang="en-US" sz="2400" dirty="0"/>
              <a:t>The Southern Region is comprised of 11 counties located within Mutual Aid Regions I and VI. </a:t>
            </a:r>
            <a:endParaRPr lang="en-US" sz="2400" dirty="0" smtClean="0"/>
          </a:p>
          <a:p>
            <a:pPr marL="0" indent="0">
              <a:buNone/>
            </a:pPr>
            <a:endParaRPr lang="en-US" sz="1000" dirty="0"/>
          </a:p>
          <a:p>
            <a:r>
              <a:rPr lang="en-US" sz="2400" dirty="0" smtClean="0"/>
              <a:t>Mutual </a:t>
            </a:r>
            <a:r>
              <a:rPr lang="en-US" sz="2400" dirty="0"/>
              <a:t>Aid Region I </a:t>
            </a:r>
            <a:r>
              <a:rPr lang="en-US" sz="2400" dirty="0" smtClean="0"/>
              <a:t>–San </a:t>
            </a:r>
            <a:r>
              <a:rPr lang="en-US" sz="2400" dirty="0"/>
              <a:t>Luis Obispo, Santa Barbara, Ventura, Los </a:t>
            </a:r>
            <a:r>
              <a:rPr lang="en-US" sz="2400" dirty="0" smtClean="0"/>
              <a:t>	Angeles</a:t>
            </a:r>
            <a:r>
              <a:rPr lang="en-US" sz="2400" dirty="0"/>
              <a:t>, </a:t>
            </a:r>
            <a:r>
              <a:rPr lang="en-US" sz="2400" dirty="0" smtClean="0"/>
              <a:t>and Orange </a:t>
            </a:r>
            <a:endParaRPr lang="en-US" sz="2400" dirty="0"/>
          </a:p>
          <a:p>
            <a:pPr marL="0" indent="0">
              <a:buNone/>
            </a:pPr>
            <a:endParaRPr lang="en-US" sz="1000" dirty="0"/>
          </a:p>
          <a:p>
            <a:r>
              <a:rPr lang="en-US" sz="2400" dirty="0" smtClean="0"/>
              <a:t>Mutual </a:t>
            </a:r>
            <a:r>
              <a:rPr lang="en-US" sz="2400" dirty="0"/>
              <a:t>Aid Region VI </a:t>
            </a:r>
            <a:r>
              <a:rPr lang="en-US" sz="2400" dirty="0" smtClean="0"/>
              <a:t>–San </a:t>
            </a:r>
            <a:r>
              <a:rPr lang="en-US" sz="2400" dirty="0"/>
              <a:t>Diego, Imperial, Riverside, San </a:t>
            </a:r>
            <a:r>
              <a:rPr lang="en-US" sz="2400" dirty="0" smtClean="0"/>
              <a:t>Bernardino, Inyo, and Mono</a:t>
            </a:r>
          </a:p>
          <a:p>
            <a:pPr marL="109728" indent="0">
              <a:buNone/>
            </a:pPr>
            <a:endParaRPr lang="en-US" sz="2400" dirty="0" smtClean="0"/>
          </a:p>
          <a:p>
            <a:r>
              <a:rPr lang="en-US" sz="2400" dirty="0" smtClean="0"/>
              <a:t>Region Tribal Contact: Bill Martinez (562) 795-2957  Bill.Martinez@caloes.ca.gov</a:t>
            </a:r>
          </a:p>
          <a:p>
            <a:pPr marL="0" indent="0">
              <a:buNone/>
            </a:pPr>
            <a:endParaRPr lang="en-US" dirty="0"/>
          </a:p>
        </p:txBody>
      </p:sp>
      <p:sp>
        <p:nvSpPr>
          <p:cNvPr id="4" name="Slide Number Placeholder 3"/>
          <p:cNvSpPr>
            <a:spLocks noGrp="1"/>
          </p:cNvSpPr>
          <p:nvPr>
            <p:ph type="sldNum" sz="quarter" idx="12"/>
          </p:nvPr>
        </p:nvSpPr>
        <p:spPr/>
        <p:txBody>
          <a:bodyPr/>
          <a:lstStyle/>
          <a:p>
            <a:fld id="{02704657-15DA-4BA4-BCBF-8FC9F8F42AAB}" type="slidenum">
              <a:rPr lang="en-US" smtClean="0"/>
              <a:pPr/>
              <a:t>32</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63600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685800" y="381001"/>
            <a:ext cx="7772400" cy="837056"/>
          </a:xfrm>
        </p:spPr>
        <p:txBody>
          <a:bodyPr/>
          <a:lstStyle/>
          <a:p>
            <a:pPr algn="ctr"/>
            <a:r>
              <a:rPr lang="en-US" dirty="0" smtClean="0"/>
              <a:t>Southern Region</a:t>
            </a:r>
            <a:endParaRPr lang="en-US" dirty="0"/>
          </a:p>
        </p:txBody>
      </p:sp>
      <p:sp>
        <p:nvSpPr>
          <p:cNvPr id="3" name="Slide Number Placeholder 2"/>
          <p:cNvSpPr>
            <a:spLocks noGrp="1"/>
          </p:cNvSpPr>
          <p:nvPr>
            <p:ph type="sldNum" sz="quarter" idx="12"/>
          </p:nvPr>
        </p:nvSpPr>
        <p:spPr/>
        <p:txBody>
          <a:bodyPr/>
          <a:lstStyle/>
          <a:p>
            <a:fld id="{02704657-15DA-4BA4-BCBF-8FC9F8F42AAB}" type="slidenum">
              <a:rPr lang="en-US" smtClean="0"/>
              <a:pPr/>
              <a:t>33</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218057"/>
            <a:ext cx="5543550" cy="5038725"/>
          </a:xfrm>
          <a:prstGeom prst="rect">
            <a:avLst/>
          </a:prstGeom>
        </p:spPr>
      </p:pic>
    </p:spTree>
    <p:extLst>
      <p:ext uri="{BB962C8B-B14F-4D97-AF65-F5344CB8AC3E}">
        <p14:creationId xmlns:p14="http://schemas.microsoft.com/office/powerpoint/2010/main" val="3834905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Responsible for the development, implementation and coordination of the California Fire Service and Rescue Emergency Mutual Aid Plan. </a:t>
            </a:r>
          </a:p>
          <a:p>
            <a:r>
              <a:rPr lang="en-US" dirty="0" smtClean="0"/>
              <a:t>Plan is developed under the guidance and approval of the Fire and Rescue Services Advisory Committee Board of Directors (FIRESCOPE)</a:t>
            </a:r>
          </a:p>
          <a:p>
            <a:r>
              <a:rPr lang="en-US" dirty="0" smtClean="0"/>
              <a:t>Systematic mobilization, organization and operations of the State’s fire and rescue resources on a local, area, regional, statewide, national and international basis.</a:t>
            </a:r>
          </a:p>
          <a:p>
            <a:endParaRPr lang="en-US" dirty="0"/>
          </a:p>
        </p:txBody>
      </p:sp>
      <p:sp>
        <p:nvSpPr>
          <p:cNvPr id="3" name="Title 2"/>
          <p:cNvSpPr>
            <a:spLocks noGrp="1"/>
          </p:cNvSpPr>
          <p:nvPr>
            <p:ph type="title"/>
          </p:nvPr>
        </p:nvSpPr>
        <p:spPr/>
        <p:txBody>
          <a:bodyPr>
            <a:normAutofit fontScale="90000"/>
          </a:bodyPr>
          <a:lstStyle/>
          <a:p>
            <a:r>
              <a:rPr lang="en-US" dirty="0" smtClean="0"/>
              <a:t>Fire, Rescue and Hazardous Material Branch: Kim Zagaris, Chief</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7555637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Manages the Urban Search and Rescue (USAR) Program</a:t>
            </a:r>
          </a:p>
          <a:p>
            <a:r>
              <a:rPr lang="en-US" dirty="0" smtClean="0"/>
              <a:t>Maintains a fleet of 139 initial response all-risk fire engines and 12 tactical water tenders assigned to local government fire agencies throughout the state.</a:t>
            </a:r>
          </a:p>
          <a:p>
            <a:r>
              <a:rPr lang="en-US" dirty="0" smtClean="0"/>
              <a:t>Coordinates the statewide implementation of the hazardous materials accident prevention and emergency response programs</a:t>
            </a:r>
          </a:p>
          <a:p>
            <a:r>
              <a:rPr lang="en-US" dirty="0" smtClean="0"/>
              <a:t>Contact: Headquarters Office (916) 845-8711</a:t>
            </a:r>
          </a:p>
        </p:txBody>
      </p:sp>
      <p:sp>
        <p:nvSpPr>
          <p:cNvPr id="3" name="Title 2"/>
          <p:cNvSpPr>
            <a:spLocks noGrp="1"/>
          </p:cNvSpPr>
          <p:nvPr>
            <p:ph type="title"/>
          </p:nvPr>
        </p:nvSpPr>
        <p:spPr/>
        <p:txBody>
          <a:bodyPr>
            <a:normAutofit fontScale="90000"/>
          </a:bodyPr>
          <a:lstStyle/>
          <a:p>
            <a:r>
              <a:rPr lang="en-US" dirty="0"/>
              <a:t>Fire, Rescue and Hazardous Material Branch: Kim Zagaris, Chief</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5791200"/>
            <a:ext cx="762000" cy="936885"/>
          </a:xfrm>
          <a:prstGeom prst="rect">
            <a:avLst/>
          </a:prstGeom>
        </p:spPr>
      </p:pic>
    </p:spTree>
    <p:extLst>
      <p:ext uri="{BB962C8B-B14F-4D97-AF65-F5344CB8AC3E}">
        <p14:creationId xmlns:p14="http://schemas.microsoft.com/office/powerpoint/2010/main" val="14026397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smtClean="0"/>
              <a:t>Coordinates statewide </a:t>
            </a:r>
            <a:r>
              <a:rPr lang="en-US" dirty="0"/>
              <a:t>response for law enforcement mutual </a:t>
            </a:r>
            <a:r>
              <a:rPr lang="en-US" dirty="0" smtClean="0"/>
              <a:t>aid. Deploys law enforcement assets </a:t>
            </a:r>
            <a:r>
              <a:rPr lang="en-US" dirty="0"/>
              <a:t>to disaster </a:t>
            </a:r>
            <a:r>
              <a:rPr lang="en-US" dirty="0" smtClean="0"/>
              <a:t>scenes and incidents.</a:t>
            </a:r>
          </a:p>
          <a:p>
            <a:r>
              <a:rPr lang="en-US" dirty="0" smtClean="0"/>
              <a:t>Law Enforcement Mutual Aid Program</a:t>
            </a:r>
          </a:p>
          <a:p>
            <a:r>
              <a:rPr lang="en-US" dirty="0" smtClean="0"/>
              <a:t>Search and Rescue Program</a:t>
            </a:r>
          </a:p>
          <a:p>
            <a:r>
              <a:rPr lang="en-US" dirty="0" smtClean="0"/>
              <a:t>Coroners and Mass Fatality Program</a:t>
            </a:r>
          </a:p>
          <a:p>
            <a:r>
              <a:rPr lang="en-US" dirty="0"/>
              <a:t>Contact: Headquarters Office (916) </a:t>
            </a:r>
            <a:r>
              <a:rPr lang="en-US" dirty="0" smtClean="0"/>
              <a:t>845-8700</a:t>
            </a:r>
            <a:endParaRPr lang="en-US" dirty="0"/>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Law Enforcement- Mark Pazin, Chief</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39349405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r>
              <a:rPr lang="en-US" dirty="0" smtClean="0"/>
              <a:t>Responsible for informing, communicating, alerting and notifying local governments, operational areas, state officials and the federal government of natural or human caused emergencies</a:t>
            </a:r>
          </a:p>
          <a:p>
            <a:pPr marL="109728" indent="0">
              <a:buNone/>
            </a:pPr>
            <a:endParaRPr lang="en-US" dirty="0" smtClean="0"/>
          </a:p>
          <a:p>
            <a:r>
              <a:rPr lang="en-US" dirty="0" smtClean="0"/>
              <a:t>Maintain 24/7/365 situation status unit</a:t>
            </a:r>
          </a:p>
          <a:p>
            <a:r>
              <a:rPr lang="en-US" dirty="0" smtClean="0"/>
              <a:t>Hazardous weather warnings</a:t>
            </a:r>
          </a:p>
          <a:p>
            <a:r>
              <a:rPr lang="en-US" dirty="0" smtClean="0"/>
              <a:t>Tsunami alerts</a:t>
            </a:r>
          </a:p>
          <a:p>
            <a:r>
              <a:rPr lang="en-US" dirty="0" smtClean="0"/>
              <a:t>Nuclear Power Plant alerts</a:t>
            </a:r>
          </a:p>
          <a:p>
            <a:r>
              <a:rPr lang="en-US" dirty="0" smtClean="0"/>
              <a:t>Hazardous materials spill reporting</a:t>
            </a:r>
          </a:p>
          <a:p>
            <a:r>
              <a:rPr lang="en-US" dirty="0"/>
              <a:t>Contact: </a:t>
            </a:r>
            <a:r>
              <a:rPr lang="en-US" dirty="0" smtClean="0"/>
              <a:t>CSWC (916</a:t>
            </a:r>
            <a:r>
              <a:rPr lang="en-US" dirty="0"/>
              <a:t>) </a:t>
            </a:r>
            <a:r>
              <a:rPr lang="en-US" dirty="0" smtClean="0"/>
              <a:t>845-8911</a:t>
            </a:r>
            <a:endParaRPr lang="en-US" dirty="0"/>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State Warning Center- Randy Schulley, State Warning Officer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5602538"/>
            <a:ext cx="762000" cy="936885"/>
          </a:xfrm>
          <a:prstGeom prst="rect">
            <a:avLst/>
          </a:prstGeom>
        </p:spPr>
      </p:pic>
    </p:spTree>
    <p:extLst>
      <p:ext uri="{BB962C8B-B14F-4D97-AF65-F5344CB8AC3E}">
        <p14:creationId xmlns:p14="http://schemas.microsoft.com/office/powerpoint/2010/main" val="26107457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102291"/>
          </a:xfrm>
        </p:spPr>
        <p:txBody>
          <a:bodyPr/>
          <a:lstStyle/>
          <a:p>
            <a:pPr marL="109728" indent="0">
              <a:buNone/>
            </a:pPr>
            <a:r>
              <a:rPr lang="en-US" dirty="0" smtClean="0"/>
              <a:t>The STAC is California’s primary fusion center, operated by California Office of Emergency Services, California Highway Patrol and the California Department of Justice</a:t>
            </a:r>
          </a:p>
          <a:p>
            <a:r>
              <a:rPr lang="en-US" dirty="0" smtClean="0"/>
              <a:t>Statewide information clearinghouse to aid in the prevention, preparation and response to strategic threats while preserving individual privacy and constitutional rights.</a:t>
            </a:r>
          </a:p>
          <a:p>
            <a:r>
              <a:rPr lang="en-US" dirty="0" smtClean="0"/>
              <a:t>Contact: STAC Headquarters (916) 874-1100</a:t>
            </a:r>
            <a:endParaRPr lang="en-US" dirty="0"/>
          </a:p>
        </p:txBody>
      </p:sp>
      <p:sp>
        <p:nvSpPr>
          <p:cNvPr id="3" name="Title 2"/>
          <p:cNvSpPr>
            <a:spLocks noGrp="1"/>
          </p:cNvSpPr>
          <p:nvPr>
            <p:ph type="title"/>
          </p:nvPr>
        </p:nvSpPr>
        <p:spPr>
          <a:xfrm>
            <a:off x="457200" y="274638"/>
            <a:ext cx="8229600" cy="1325562"/>
          </a:xfrm>
        </p:spPr>
        <p:txBody>
          <a:bodyPr>
            <a:normAutofit fontScale="90000"/>
          </a:bodyPr>
          <a:lstStyle/>
          <a:p>
            <a:r>
              <a:rPr lang="en-US" dirty="0" smtClean="0"/>
              <a:t>State Terrorism Threat Assessment Center- Greg Ferraro, Commander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5638800"/>
            <a:ext cx="762000" cy="936885"/>
          </a:xfrm>
          <a:prstGeom prst="rect">
            <a:avLst/>
          </a:prstGeom>
        </p:spPr>
      </p:pic>
    </p:spTree>
    <p:extLst>
      <p:ext uri="{BB962C8B-B14F-4D97-AF65-F5344CB8AC3E}">
        <p14:creationId xmlns:p14="http://schemas.microsoft.com/office/powerpoint/2010/main" val="12414555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75527" y="1317885"/>
            <a:ext cx="8229600" cy="5105400"/>
          </a:xfrm>
        </p:spPr>
        <p:txBody>
          <a:bodyPr>
            <a:noAutofit/>
          </a:bodyPr>
          <a:lstStyle/>
          <a:p>
            <a:pPr marL="0" indent="0" eaLnBrk="1" fontAlgn="auto" hangingPunct="1">
              <a:spcAft>
                <a:spcPts val="0"/>
              </a:spcAft>
              <a:buSzPct val="80000"/>
              <a:buNone/>
              <a:defRPr/>
            </a:pPr>
            <a:r>
              <a:rPr lang="en-US" sz="2000" dirty="0" smtClean="0">
                <a:latin typeface="Times New Roman" panose="02020603050405020304" pitchFamily="18" charset="0"/>
                <a:cs typeface="Times New Roman" panose="02020603050405020304" pitchFamily="18" charset="0"/>
              </a:rPr>
              <a:t>Recovery Section maximizes disaster recovery by:</a:t>
            </a:r>
          </a:p>
          <a:p>
            <a:pPr marL="285750" indent="-285750" eaLnBrk="1" fontAlgn="auto" hangingPunct="1">
              <a:spcAft>
                <a:spcPts val="0"/>
              </a:spcAft>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State and federal disaster assistance programs.</a:t>
            </a:r>
          </a:p>
          <a:p>
            <a:pPr marL="285750" indent="-285750" eaLnBrk="1" fontAlgn="auto" hangingPunct="1">
              <a:spcAft>
                <a:spcPts val="0"/>
              </a:spcAft>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Comprehensive grant management system.</a:t>
            </a:r>
          </a:p>
          <a:p>
            <a:pPr marL="285750" indent="-285750" eaLnBrk="1" fontAlgn="auto" hangingPunct="1">
              <a:spcAft>
                <a:spcPts val="0"/>
              </a:spcAft>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Individuals, businesses, and the agricultural community.</a:t>
            </a:r>
          </a:p>
          <a:p>
            <a:pPr marL="285750" indent="-285750" eaLnBrk="1" fontAlgn="auto" hangingPunct="1">
              <a:spcAft>
                <a:spcPts val="0"/>
              </a:spcAft>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Disaster recovery planning.</a:t>
            </a:r>
          </a:p>
          <a:p>
            <a:pPr marL="285750" indent="-285750" eaLnBrk="1" fontAlgn="auto" hangingPunct="1">
              <a:spcAft>
                <a:spcPts val="0"/>
              </a:spcAft>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Disaster recovery educational activities.</a:t>
            </a:r>
          </a:p>
          <a:p>
            <a:pPr marL="285750" indent="-285750">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Technical assistance, including Environmental and </a:t>
            </a:r>
            <a:r>
              <a:rPr lang="en-US" sz="2000" dirty="0">
                <a:latin typeface="Times New Roman" panose="02020603050405020304" pitchFamily="18" charset="0"/>
                <a:cs typeface="Times New Roman" panose="02020603050405020304" pitchFamily="18" charset="0"/>
              </a:rPr>
              <a:t>historic </a:t>
            </a:r>
            <a:r>
              <a:rPr lang="en-US" sz="2000" dirty="0" smtClean="0">
                <a:latin typeface="Times New Roman" panose="02020603050405020304" pitchFamily="18" charset="0"/>
                <a:cs typeface="Times New Roman" panose="02020603050405020304" pitchFamily="18" charset="0"/>
              </a:rPr>
              <a:t>preservation</a:t>
            </a:r>
          </a:p>
          <a:p>
            <a:pPr marL="285750" indent="-285750">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Trained </a:t>
            </a:r>
            <a:r>
              <a:rPr lang="en-US" sz="2000" dirty="0">
                <a:latin typeface="Times New Roman" panose="02020603050405020304" pitchFamily="18" charset="0"/>
                <a:cs typeface="Times New Roman" panose="02020603050405020304" pitchFamily="18" charset="0"/>
              </a:rPr>
              <a:t>cadre of disaster recovery </a:t>
            </a:r>
            <a:r>
              <a:rPr lang="en-US" sz="2000" dirty="0" smtClean="0">
                <a:latin typeface="Times New Roman" panose="02020603050405020304" pitchFamily="18" charset="0"/>
                <a:cs typeface="Times New Roman" panose="02020603050405020304" pitchFamily="18" charset="0"/>
              </a:rPr>
              <a:t>staff.</a:t>
            </a:r>
          </a:p>
          <a:p>
            <a:pPr marL="285750" indent="-285750">
              <a:buSzPct val="80000"/>
              <a:buFont typeface="Wingdings" panose="05000000000000000000" pitchFamily="2" charset="2"/>
              <a:buChar char="Ø"/>
              <a:defRPr/>
            </a:pPr>
            <a:r>
              <a:rPr lang="en-US" sz="2000" dirty="0" smtClean="0">
                <a:latin typeface="Times New Roman" panose="02020603050405020304" pitchFamily="18" charset="0"/>
                <a:cs typeface="Times New Roman" panose="02020603050405020304" pitchFamily="18" charset="0"/>
              </a:rPr>
              <a:t>California Disaster Recovery Framework.</a:t>
            </a:r>
          </a:p>
          <a:p>
            <a:pPr marL="0" indent="0" eaLnBrk="1" fontAlgn="auto" hangingPunct="1">
              <a:spcAft>
                <a:spcPts val="0"/>
              </a:spcAft>
              <a:buSzPct val="80000"/>
              <a:buNone/>
              <a:defRPr/>
            </a:pPr>
            <a:endParaRPr lang="en-US" sz="1800" dirty="0">
              <a:latin typeface="Times New Roman" panose="02020603050405020304" pitchFamily="18" charset="0"/>
              <a:cs typeface="Times New Roman" panose="02020603050405020304" pitchFamily="18" charset="0"/>
            </a:endParaRPr>
          </a:p>
          <a:p>
            <a:pPr marL="285750" indent="-285750">
              <a:buSzPct val="80000"/>
              <a:defRPr/>
            </a:pPr>
            <a:endParaRPr lang="en-US" sz="1800" dirty="0">
              <a:latin typeface="+mj-lt"/>
              <a:cs typeface="Calibri" pitchFamily="34" charset="0"/>
            </a:endParaRPr>
          </a:p>
        </p:txBody>
      </p:sp>
      <p:sp>
        <p:nvSpPr>
          <p:cNvPr id="4098" name="Title 1"/>
          <p:cNvSpPr>
            <a:spLocks noGrp="1"/>
          </p:cNvSpPr>
          <p:nvPr>
            <p:ph type="title"/>
          </p:nvPr>
        </p:nvSpPr>
        <p:spPr>
          <a:xfrm>
            <a:off x="457200" y="274638"/>
            <a:ext cx="8229600" cy="868362"/>
          </a:xfrm>
        </p:spPr>
        <p:txBody>
          <a:bodyPr/>
          <a:lstStyle/>
          <a:p>
            <a:r>
              <a:rPr lang="en-US" sz="3200" dirty="0" smtClean="0">
                <a:latin typeface="Times New Roman" panose="02020603050405020304" pitchFamily="18" charset="0"/>
                <a:cs typeface="Times New Roman" panose="02020603050405020304" pitchFamily="18" charset="0"/>
              </a:rPr>
              <a:t>Recovery Section</a:t>
            </a:r>
            <a:endParaRPr lang="en-US" sz="3200" b="1"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5486400"/>
            <a:ext cx="762000" cy="936885"/>
          </a:xfrm>
          <a:prstGeom prst="rect">
            <a:avLst/>
          </a:prstGeom>
        </p:spPr>
      </p:pic>
    </p:spTree>
    <p:extLst>
      <p:ext uri="{BB962C8B-B14F-4D97-AF65-F5344CB8AC3E}">
        <p14:creationId xmlns:p14="http://schemas.microsoft.com/office/powerpoint/2010/main" val="4569758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229600" cy="4525963"/>
          </a:xfrm>
        </p:spPr>
        <p:txBody>
          <a:bodyPr>
            <a:normAutofit fontScale="92500" lnSpcReduction="20000"/>
          </a:bodyPr>
          <a:lstStyle/>
          <a:p>
            <a:r>
              <a:rPr lang="en-US" sz="2200" dirty="0" smtClean="0">
                <a:latin typeface="Times New Roman" panose="02020603050405020304" pitchFamily="18" charset="0"/>
                <a:cs typeface="Times New Roman" panose="02020603050405020304" pitchFamily="18" charset="0"/>
              </a:rPr>
              <a:t>Coordinates disaster </a:t>
            </a:r>
            <a:r>
              <a:rPr lang="en-US" sz="2200" dirty="0">
                <a:latin typeface="Times New Roman" panose="02020603050405020304" pitchFamily="18" charset="0"/>
                <a:cs typeface="Times New Roman" panose="02020603050405020304" pitchFamily="18" charset="0"/>
              </a:rPr>
              <a:t>recovery information, services, referrals, and assistance for:</a:t>
            </a:r>
          </a:p>
          <a:p>
            <a:pPr lvl="1"/>
            <a:r>
              <a:rPr lang="en-US" sz="2200" dirty="0">
                <a:latin typeface="Times New Roman" panose="02020603050405020304" pitchFamily="18" charset="0"/>
                <a:cs typeface="Times New Roman" panose="02020603050405020304" pitchFamily="18" charset="0"/>
              </a:rPr>
              <a:t>Individuals and households</a:t>
            </a:r>
          </a:p>
          <a:p>
            <a:pPr lvl="1"/>
            <a:r>
              <a:rPr lang="en-US" sz="2200" dirty="0">
                <a:latin typeface="Times New Roman" panose="02020603050405020304" pitchFamily="18" charset="0"/>
                <a:cs typeface="Times New Roman" panose="02020603050405020304" pitchFamily="18" charset="0"/>
              </a:rPr>
              <a:t>Businesses </a:t>
            </a:r>
          </a:p>
          <a:p>
            <a:pPr lvl="1"/>
            <a:r>
              <a:rPr lang="en-US" sz="2200" dirty="0">
                <a:latin typeface="Times New Roman" panose="02020603050405020304" pitchFamily="18" charset="0"/>
                <a:cs typeface="Times New Roman" panose="02020603050405020304" pitchFamily="18" charset="0"/>
              </a:rPr>
              <a:t>Farmers, Ranchers, and Aquaculturists</a:t>
            </a:r>
          </a:p>
          <a:p>
            <a:pPr marL="109728" indent="0">
              <a:buNone/>
            </a:pPr>
            <a:r>
              <a:rPr lang="en-US" sz="2200" dirty="0">
                <a:latin typeface="Times New Roman" panose="02020603050405020304" pitchFamily="18" charset="0"/>
                <a:cs typeface="Times New Roman" panose="02020603050405020304" pitchFamily="18" charset="0"/>
              </a:rPr>
              <a:t> </a:t>
            </a:r>
          </a:p>
          <a:p>
            <a:r>
              <a:rPr lang="en-US" sz="2200" dirty="0" smtClean="0">
                <a:latin typeface="Times New Roman" panose="02020603050405020304" pitchFamily="18" charset="0"/>
                <a:cs typeface="Times New Roman" panose="02020603050405020304" pitchFamily="18" charset="0"/>
              </a:rPr>
              <a:t>Provides </a:t>
            </a:r>
            <a:r>
              <a:rPr lang="en-US" sz="2200" dirty="0">
                <a:latin typeface="Times New Roman" panose="02020603050405020304" pitchFamily="18" charset="0"/>
                <a:cs typeface="Times New Roman" panose="02020603050405020304" pitchFamily="18" charset="0"/>
              </a:rPr>
              <a:t>guidance and coordination for: </a:t>
            </a:r>
          </a:p>
          <a:p>
            <a:pPr lvl="1"/>
            <a:r>
              <a:rPr lang="en-US" sz="2200" dirty="0">
                <a:latin typeface="Times New Roman" panose="02020603050405020304" pitchFamily="18" charset="0"/>
                <a:cs typeface="Times New Roman" panose="02020603050405020304" pitchFamily="18" charset="0"/>
              </a:rPr>
              <a:t>Damage Assessments</a:t>
            </a:r>
          </a:p>
          <a:p>
            <a:pPr lvl="1"/>
            <a:r>
              <a:rPr lang="en-US" sz="2200" dirty="0">
                <a:latin typeface="Times New Roman" panose="02020603050405020304" pitchFamily="18" charset="0"/>
                <a:cs typeface="Times New Roman" panose="02020603050405020304" pitchFamily="18" charset="0"/>
              </a:rPr>
              <a:t>Local Assistance Centers</a:t>
            </a:r>
          </a:p>
          <a:p>
            <a:pPr lvl="1"/>
            <a:r>
              <a:rPr lang="en-US" sz="2200" dirty="0">
                <a:latin typeface="Times New Roman" panose="02020603050405020304" pitchFamily="18" charset="0"/>
                <a:cs typeface="Times New Roman" panose="02020603050405020304" pitchFamily="18" charset="0"/>
              </a:rPr>
              <a:t>Voluntary agency coordination</a:t>
            </a:r>
          </a:p>
          <a:p>
            <a:pPr lvl="1"/>
            <a:r>
              <a:rPr lang="en-US" sz="2200" dirty="0">
                <a:latin typeface="Times New Roman" panose="02020603050405020304" pitchFamily="18" charset="0"/>
                <a:cs typeface="Times New Roman" panose="02020603050405020304" pitchFamily="18" charset="0"/>
              </a:rPr>
              <a:t>Donations management for in-kind donations </a:t>
            </a:r>
          </a:p>
          <a:p>
            <a:pPr marL="109728" indent="0">
              <a:buNone/>
            </a:pPr>
            <a:endParaRPr lang="en-US" sz="2200" dirty="0">
              <a:latin typeface="Times New Roman" panose="02020603050405020304" pitchFamily="18" charset="0"/>
              <a:cs typeface="Times New Roman" panose="02020603050405020304" pitchFamily="18" charset="0"/>
            </a:endParaRPr>
          </a:p>
          <a:p>
            <a:pPr marL="109728" indent="0">
              <a:buNone/>
            </a:pPr>
            <a:r>
              <a:rPr lang="en-US" sz="2200" dirty="0" smtClean="0">
                <a:latin typeface="Times New Roman" panose="02020603050405020304" pitchFamily="18" charset="0"/>
                <a:cs typeface="Times New Roman" panose="02020603050405020304" pitchFamily="18" charset="0"/>
              </a:rPr>
              <a:t>Contact:  </a:t>
            </a:r>
            <a:r>
              <a:rPr lang="en-US" sz="2200" dirty="0">
                <a:latin typeface="Times New Roman" panose="02020603050405020304" pitchFamily="18" charset="0"/>
                <a:cs typeface="Times New Roman" panose="02020603050405020304" pitchFamily="18" charset="0"/>
              </a:rPr>
              <a:t>Karma Hackney</a:t>
            </a:r>
          </a:p>
          <a:p>
            <a:pPr marL="109728" indent="0">
              <a:buNone/>
            </a:pP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(916) 845-8141</a:t>
            </a:r>
            <a:endParaRPr lang="en-US" sz="2200" dirty="0">
              <a:latin typeface="Times New Roman" panose="02020603050405020304" pitchFamily="18" charset="0"/>
              <a:cs typeface="Times New Roman" panose="02020603050405020304" pitchFamily="18" charset="0"/>
            </a:endParaRPr>
          </a:p>
          <a:p>
            <a:pPr marL="109728" indent="0">
              <a:buNone/>
            </a:pP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karma.hackney@caloes.ca.gov</a:t>
            </a:r>
            <a:endParaRPr lang="en-US" sz="2200" dirty="0">
              <a:latin typeface="Times New Roman" panose="02020603050405020304" pitchFamily="18" charset="0"/>
              <a:cs typeface="Times New Roman" panose="02020603050405020304" pitchFamily="18" charset="0"/>
            </a:endParaRPr>
          </a:p>
          <a:p>
            <a:pPr marL="109728" indent="0">
              <a:buNone/>
            </a:pPr>
            <a:endParaRPr lang="en-US" sz="1800" dirty="0">
              <a:solidFill>
                <a:srgbClr val="FF0000"/>
              </a:solidFill>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Individual Assistance Division (IA)</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63612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648200"/>
          </a:xfrm>
        </p:spPr>
        <p:txBody>
          <a:bodyPr>
            <a:normAutofit/>
          </a:bodyPr>
          <a:lstStyle/>
          <a:p>
            <a:r>
              <a:rPr lang="en-US" sz="2000" dirty="0">
                <a:latin typeface="Times New Roman" panose="02020603050405020304" pitchFamily="18" charset="0"/>
                <a:cs typeface="Times New Roman" panose="02020603050405020304" pitchFamily="18" charset="0"/>
              </a:rPr>
              <a:t>Provides guidance and coordination for: </a:t>
            </a:r>
          </a:p>
          <a:p>
            <a:pPr lvl="1"/>
            <a:r>
              <a:rPr lang="en-US" sz="2000" dirty="0" smtClean="0">
                <a:latin typeface="Times New Roman" panose="02020603050405020304" pitchFamily="18" charset="0"/>
                <a:cs typeface="Times New Roman" panose="02020603050405020304" pitchFamily="18" charset="0"/>
              </a:rPr>
              <a:t>The federal Public Assistance (PA) program</a:t>
            </a:r>
          </a:p>
          <a:p>
            <a:pPr lvl="1"/>
            <a:r>
              <a:rPr lang="en-US" sz="2000" dirty="0" smtClean="0">
                <a:latin typeface="Times New Roman" panose="02020603050405020304" pitchFamily="18" charset="0"/>
                <a:cs typeface="Times New Roman" panose="02020603050405020304" pitchFamily="18" charset="0"/>
              </a:rPr>
              <a:t>The Fire Management Assistance Grant (FMAG) Program</a:t>
            </a:r>
          </a:p>
          <a:p>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Directly </a:t>
            </a:r>
            <a:r>
              <a:rPr lang="en-US" sz="2000" dirty="0">
                <a:latin typeface="Times New Roman" panose="02020603050405020304" pitchFamily="18" charset="0"/>
                <a:cs typeface="Times New Roman" panose="02020603050405020304" pitchFamily="18" charset="0"/>
              </a:rPr>
              <a:t>administers the </a:t>
            </a:r>
            <a:r>
              <a:rPr lang="en-US" sz="2000" dirty="0" smtClean="0">
                <a:latin typeface="Times New Roman" panose="02020603050405020304" pitchFamily="18" charset="0"/>
                <a:cs typeface="Times New Roman" panose="02020603050405020304" pitchFamily="18" charset="0"/>
              </a:rPr>
              <a:t>California </a:t>
            </a:r>
            <a:r>
              <a:rPr lang="en-US" sz="2000" dirty="0">
                <a:latin typeface="Times New Roman" panose="02020603050405020304" pitchFamily="18" charset="0"/>
                <a:cs typeface="Times New Roman" panose="02020603050405020304" pitchFamily="18" charset="0"/>
              </a:rPr>
              <a:t>Disaster Assistance Act (CDAA</a:t>
            </a:r>
            <a:r>
              <a:rPr lang="en-US" sz="2000" dirty="0" smtClean="0">
                <a:latin typeface="Times New Roman" panose="02020603050405020304" pitchFamily="18" charset="0"/>
                <a:cs typeface="Times New Roman" panose="02020603050405020304" pitchFamily="18" charset="0"/>
              </a:rPr>
              <a:t>) program for:</a:t>
            </a:r>
            <a:endParaRPr lang="en-US" sz="2000" dirty="0">
              <a:latin typeface="Times New Roman" panose="02020603050405020304" pitchFamily="18" charset="0"/>
              <a:cs typeface="Times New Roman" panose="02020603050405020304" pitchFamily="18" charset="0"/>
            </a:endParaRPr>
          </a:p>
          <a:p>
            <a:pPr lvl="1"/>
            <a:r>
              <a:rPr lang="en-US" sz="2000" dirty="0" smtClean="0">
                <a:latin typeface="Times New Roman" panose="02020603050405020304" pitchFamily="18" charset="0"/>
                <a:cs typeface="Times New Roman" panose="02020603050405020304" pitchFamily="18" charset="0"/>
              </a:rPr>
              <a:t>Local Governments</a:t>
            </a:r>
            <a:endParaRPr lang="en-US" sz="2000" dirty="0">
              <a:latin typeface="Times New Roman" panose="02020603050405020304" pitchFamily="18" charset="0"/>
              <a:cs typeface="Times New Roman" panose="02020603050405020304" pitchFamily="18" charset="0"/>
            </a:endParaRPr>
          </a:p>
          <a:p>
            <a:pPr lvl="1"/>
            <a:r>
              <a:rPr lang="en-US" sz="2000" dirty="0" smtClean="0">
                <a:latin typeface="Times New Roman" panose="02020603050405020304" pitchFamily="18" charset="0"/>
                <a:cs typeface="Times New Roman" panose="02020603050405020304" pitchFamily="18" charset="0"/>
              </a:rPr>
              <a:t>Private Non-Profit Organizations</a:t>
            </a:r>
          </a:p>
          <a:p>
            <a:pPr lvl="1"/>
            <a:endParaRPr lang="en-US" sz="2000" dirty="0">
              <a:latin typeface="Times New Roman" panose="02020603050405020304" pitchFamily="18" charset="0"/>
              <a:cs typeface="Times New Roman" panose="02020603050405020304" pitchFamily="18" charset="0"/>
            </a:endParaRPr>
          </a:p>
          <a:p>
            <a:pPr marL="393192" lvl="1" indent="0">
              <a:buNone/>
            </a:pPr>
            <a:r>
              <a:rPr lang="en-US" sz="2000" dirty="0" smtClean="0">
                <a:latin typeface="Times New Roman" panose="02020603050405020304" pitchFamily="18" charset="0"/>
                <a:cs typeface="Times New Roman" panose="02020603050405020304" pitchFamily="18" charset="0"/>
              </a:rPr>
              <a:t>Contact:  Stacy Mason-</a:t>
            </a:r>
            <a:r>
              <a:rPr lang="en-US" sz="2000" dirty="0" err="1" smtClean="0">
                <a:latin typeface="Times New Roman" panose="02020603050405020304" pitchFamily="18" charset="0"/>
                <a:cs typeface="Times New Roman" panose="02020603050405020304" pitchFamily="18" charset="0"/>
              </a:rPr>
              <a:t>Vegna</a:t>
            </a:r>
            <a:endParaRPr lang="en-US" sz="2000" dirty="0" smtClean="0">
              <a:latin typeface="Times New Roman" panose="02020603050405020304" pitchFamily="18" charset="0"/>
              <a:cs typeface="Times New Roman" panose="02020603050405020304" pitchFamily="18" charset="0"/>
            </a:endParaRPr>
          </a:p>
          <a:p>
            <a:pPr marL="109728" indent="0">
              <a:buNone/>
            </a:pPr>
            <a:r>
              <a:rPr lang="en-US" sz="2000" dirty="0" smtClean="0">
                <a:latin typeface="Times New Roman" panose="02020603050405020304" pitchFamily="18" charset="0"/>
                <a:cs typeface="Times New Roman" panose="02020603050405020304" pitchFamily="18" charset="0"/>
              </a:rPr>
              <a:t>	        (916) 845-8250</a:t>
            </a:r>
          </a:p>
          <a:p>
            <a:pPr marL="109728" indent="0">
              <a:buNone/>
            </a:pPr>
            <a:r>
              <a:rPr lang="en-US" sz="2000" dirty="0" smtClean="0">
                <a:latin typeface="Times New Roman" panose="02020603050405020304" pitchFamily="18" charset="0"/>
                <a:cs typeface="Times New Roman" panose="02020603050405020304" pitchFamily="18" charset="0"/>
              </a:rPr>
              <a:t>	        stacy.mason-vegna@caloes.ca.gov</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Public Assistance Division (PA)</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51483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Provides technical expertise internally within Cal OES, and externally (other state agencies, local government, and when appropriate the private sector</a:t>
            </a:r>
            <a:r>
              <a:rPr lang="en-US" sz="2000" dirty="0" smtClean="0">
                <a:latin typeface="Times New Roman" panose="02020603050405020304" pitchFamily="18" charset="0"/>
                <a:cs typeface="Times New Roman" panose="02020603050405020304" pitchFamily="18" charset="0"/>
              </a:rPr>
              <a:t>) for:</a:t>
            </a:r>
            <a:endParaRPr lang="en-US" sz="2000"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Safety Assessment Program (SAP</a:t>
            </a:r>
            <a:r>
              <a:rPr lang="en-US" sz="2000" dirty="0" smtClean="0">
                <a:latin typeface="Times New Roman" panose="02020603050405020304" pitchFamily="18" charset="0"/>
                <a:cs typeface="Times New Roman" panose="02020603050405020304" pitchFamily="18" charset="0"/>
              </a:rPr>
              <a:t>)</a:t>
            </a:r>
          </a:p>
          <a:p>
            <a:pPr lvl="1"/>
            <a:r>
              <a:rPr lang="en-US" sz="2000" dirty="0">
                <a:latin typeface="Times New Roman" panose="02020603050405020304" pitchFamily="18" charset="0"/>
                <a:cs typeface="Times New Roman" panose="02020603050405020304" pitchFamily="18" charset="0"/>
              </a:rPr>
              <a:t>Environmental/Historical Assessment</a:t>
            </a:r>
          </a:p>
          <a:p>
            <a:pPr lvl="1"/>
            <a:r>
              <a:rPr lang="en-US" sz="2000" dirty="0">
                <a:latin typeface="Times New Roman" panose="02020603050405020304" pitchFamily="18" charset="0"/>
                <a:cs typeface="Times New Roman" panose="02020603050405020304" pitchFamily="18" charset="0"/>
              </a:rPr>
              <a:t>Debris Management </a:t>
            </a:r>
          </a:p>
          <a:p>
            <a:pPr lvl="1"/>
            <a:r>
              <a:rPr lang="en-US" sz="2000" dirty="0">
                <a:latin typeface="Times New Roman" panose="02020603050405020304" pitchFamily="18" charset="0"/>
                <a:cs typeface="Times New Roman" panose="02020603050405020304" pitchFamily="18" charset="0"/>
              </a:rPr>
              <a:t>Levees, Delta, Floodplain</a:t>
            </a:r>
          </a:p>
          <a:p>
            <a:pPr marL="109728" indent="0">
              <a:buNone/>
            </a:pPr>
            <a:endParaRPr lang="en-US" sz="2000" dirty="0" smtClean="0">
              <a:latin typeface="Times New Roman" panose="02020603050405020304" pitchFamily="18" charset="0"/>
              <a:cs typeface="Times New Roman" panose="02020603050405020304" pitchFamily="18" charset="0"/>
            </a:endParaRPr>
          </a:p>
          <a:p>
            <a:pPr marL="109728" indent="0">
              <a:buNone/>
            </a:pPr>
            <a:r>
              <a:rPr lang="en-US" sz="2000" dirty="0">
                <a:latin typeface="Times New Roman" panose="02020603050405020304" pitchFamily="18" charset="0"/>
                <a:cs typeface="Times New Roman" panose="02020603050405020304" pitchFamily="18" charset="0"/>
              </a:rPr>
              <a:t>Contact:  </a:t>
            </a:r>
            <a:r>
              <a:rPr lang="en-US" sz="2000" dirty="0" smtClean="0">
                <a:latin typeface="Times New Roman" panose="02020603050405020304" pitchFamily="18" charset="0"/>
                <a:cs typeface="Times New Roman" panose="02020603050405020304" pitchFamily="18" charset="0"/>
              </a:rPr>
              <a:t>Marcia Sully</a:t>
            </a:r>
            <a:endParaRPr lang="en-US" sz="2000" dirty="0">
              <a:latin typeface="Times New Roman" panose="02020603050405020304" pitchFamily="18" charset="0"/>
              <a:cs typeface="Times New Roman" panose="02020603050405020304" pitchFamily="18" charset="0"/>
            </a:endParaRPr>
          </a:p>
          <a:p>
            <a:pPr marL="109728" indent="0">
              <a:buNone/>
            </a:pPr>
            <a:r>
              <a:rPr lang="en-US" sz="2000" dirty="0">
                <a:latin typeface="Times New Roman" panose="02020603050405020304" pitchFamily="18" charset="0"/>
                <a:cs typeface="Times New Roman" panose="02020603050405020304" pitchFamily="18" charset="0"/>
              </a:rPr>
              <a:t>	  (916) </a:t>
            </a:r>
            <a:r>
              <a:rPr lang="en-US" sz="2000" dirty="0" smtClean="0">
                <a:latin typeface="Times New Roman" panose="02020603050405020304" pitchFamily="18" charset="0"/>
                <a:cs typeface="Times New Roman" panose="02020603050405020304" pitchFamily="18" charset="0"/>
              </a:rPr>
              <a:t>845-8170</a:t>
            </a:r>
            <a:endParaRPr lang="en-US" sz="2000" dirty="0">
              <a:latin typeface="Times New Roman" panose="02020603050405020304" pitchFamily="18" charset="0"/>
              <a:cs typeface="Times New Roman" panose="02020603050405020304" pitchFamily="18" charset="0"/>
            </a:endParaRPr>
          </a:p>
          <a:p>
            <a:pPr marL="109728"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marcia.sully@caloes.ca.gov</a:t>
            </a:r>
            <a:endParaRPr lang="en-US" sz="2000" dirty="0">
              <a:latin typeface="Times New Roman" panose="02020603050405020304" pitchFamily="18" charset="0"/>
              <a:cs typeface="Times New Roman" panose="02020603050405020304" pitchFamily="18" charset="0"/>
            </a:endParaRPr>
          </a:p>
          <a:p>
            <a:pPr marL="109728" indent="0">
              <a:buNone/>
            </a:pPr>
            <a:endParaRPr lang="en-US" sz="18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Technical Assistance Division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7922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General Doc" ma:contentTypeID="0x010100A3C0AE248FC7AE4A8F6A9800E77547E60100F21F23C38EE6F0468A357B735A3E2A41" ma:contentTypeVersion="13" ma:contentTypeDescription="Cal OES General Document" ma:contentTypeScope="" ma:versionID="e250e08643337537983768fd910a63ca">
  <xsd:schema xmlns:xsd="http://www.w3.org/2001/XMLSchema" xmlns:xs="http://www.w3.org/2001/XMLSchema" xmlns:p="http://schemas.microsoft.com/office/2006/metadata/properties" xmlns:ns2="0a8bad6b-f581-42d1-a937-dbda95349e24" xmlns:ns3="e415806a-ef2d-4907-956c-22d939dfd37c" targetNamespace="http://schemas.microsoft.com/office/2006/metadata/properties" ma:root="true" ma:fieldsID="5886d42bca5d3ae0eace5d5e34dd7d7c" ns2:_="" ns3:_="">
    <xsd:import namespace="0a8bad6b-f581-42d1-a937-dbda95349e24"/>
    <xsd:import namespace="e415806a-ef2d-4907-956c-22d939dfd37c"/>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15806a-ef2d-4907-956c-22d939dfd37c" elementFormDefault="qualified">
    <xsd:import namespace="http://schemas.microsoft.com/office/2006/documentManagement/types"/>
    <xsd:import namespace="http://schemas.microsoft.com/office/infopath/2007/PartnerControls"/>
    <xsd:element name="oesDisplayOn" ma:index="14" nillable="true" ma:displayName="Display On" ma:list="{1003a6e9-a3c4-45f5-8f93-1d0f41ed6864}"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esDisplayOn xmlns="e415806a-ef2d-4907-956c-22d939dfd37c">
      <Value>2</Value>
    </oesDisplayOn>
    <oesRollupDescription xmlns="0a8bad6b-f581-42d1-a937-dbda95349e24">October 3 Meeting</oesRollupDescription>
    <oesGroupBy xmlns="0a8bad6b-f581-42d1-a937-dbda95349e24">Tribal Consultation Session Documents</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Intergovernmental Tribal Affairs</TermName>
          <TermId xmlns="http://schemas.microsoft.com/office/infopath/2007/PartnerControls">eb854eeb-398f-4a6d-b83f-b2b9bf84a9d8</TermId>
        </TermInfo>
      </Terms>
    </h91dd47120624aa8a205903f7dc28ad4>
    <TaxCatchAll xmlns="0a8bad6b-f581-42d1-a937-dbda95349e24">
      <Value>45</Value>
    </TaxCatchAll>
  </documentManagement>
</p:properties>
</file>

<file path=customXml/itemProps1.xml><?xml version="1.0" encoding="utf-8"?>
<ds:datastoreItem xmlns:ds="http://schemas.openxmlformats.org/officeDocument/2006/customXml" ds:itemID="{DCEAE520-527B-42B0-B599-1CDF620DDDD2}"/>
</file>

<file path=customXml/itemProps2.xml><?xml version="1.0" encoding="utf-8"?>
<ds:datastoreItem xmlns:ds="http://schemas.openxmlformats.org/officeDocument/2006/customXml" ds:itemID="{CBB74F78-BE44-41AE-8F2D-ECFDE4B1795E}"/>
</file>

<file path=customXml/itemProps3.xml><?xml version="1.0" encoding="utf-8"?>
<ds:datastoreItem xmlns:ds="http://schemas.openxmlformats.org/officeDocument/2006/customXml" ds:itemID="{CD82E633-9058-4BD0-81E1-E6D655965FDC}"/>
</file>

<file path=docProps/app.xml><?xml version="1.0" encoding="utf-8"?>
<Properties xmlns="http://schemas.openxmlformats.org/officeDocument/2006/extended-properties" xmlns:vt="http://schemas.openxmlformats.org/officeDocument/2006/docPropsVTypes">
  <Template>Concourse</Template>
  <TotalTime>1053</TotalTime>
  <Words>2911</Words>
  <Application>Microsoft Office PowerPoint</Application>
  <PresentationFormat>On-screen Show (4:3)</PresentationFormat>
  <Paragraphs>421</Paragraphs>
  <Slides>42</Slides>
  <Notes>11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Concourse</vt:lpstr>
      <vt:lpstr>Office of Intergovernmental Tribal Affairs </vt:lpstr>
      <vt:lpstr>Design of Office of Tribal Affairs</vt:lpstr>
      <vt:lpstr>Collaboration Goals</vt:lpstr>
      <vt:lpstr>Benefits</vt:lpstr>
      <vt:lpstr>Contact information</vt:lpstr>
      <vt:lpstr>California Specialized Training Institute</vt:lpstr>
      <vt:lpstr>California Specialized Training Institute</vt:lpstr>
      <vt:lpstr>California Specialized Training Institute</vt:lpstr>
      <vt:lpstr>California Specialized Training Institute</vt:lpstr>
      <vt:lpstr>California Specialized Training Institute </vt:lpstr>
      <vt:lpstr>CSTI Contact Information</vt:lpstr>
      <vt:lpstr>Cal OES Grants Management  Tribal Programs</vt:lpstr>
      <vt:lpstr> Homeland Security and Prop 1B Division</vt:lpstr>
      <vt:lpstr>  Victims Services Division</vt:lpstr>
      <vt:lpstr> Criminal Justice and Emergency Management Division</vt:lpstr>
      <vt:lpstr>Program Contacts</vt:lpstr>
      <vt:lpstr>Planning, Preparedness and Prevention Tina Curry, Deputy Director</vt:lpstr>
      <vt:lpstr>Planning, Preparedness and Prevention</vt:lpstr>
      <vt:lpstr>Planning, Preparedness and Prevention</vt:lpstr>
      <vt:lpstr>Planning, Preparedness and Prevention</vt:lpstr>
      <vt:lpstr>Public Safety Communications</vt:lpstr>
      <vt:lpstr>Public Safety Communications</vt:lpstr>
      <vt:lpstr>Public Safety Communications</vt:lpstr>
      <vt:lpstr>Public Safety Communications</vt:lpstr>
      <vt:lpstr>Public Safety Communications</vt:lpstr>
      <vt:lpstr>Operations</vt:lpstr>
      <vt:lpstr>Regions</vt:lpstr>
      <vt:lpstr>Inland Region- Eric Lamoureux, Region Administrator</vt:lpstr>
      <vt:lpstr>Inland Region</vt:lpstr>
      <vt:lpstr>Coastal Region- Jodi Traversaro, Region Administrator</vt:lpstr>
      <vt:lpstr>Coastal Region</vt:lpstr>
      <vt:lpstr>Southern Region- Mona Bontty, Region Administrator</vt:lpstr>
      <vt:lpstr>Southern Region</vt:lpstr>
      <vt:lpstr>Fire, Rescue and Hazardous Material Branch: Kim Zagaris, Chief</vt:lpstr>
      <vt:lpstr>Fire, Rescue and Hazardous Material Branch: Kim Zagaris, Chief</vt:lpstr>
      <vt:lpstr>Law Enforcement- Mark Pazin, Chief</vt:lpstr>
      <vt:lpstr>State Warning Center- Randy Schulley, State Warning Officer</vt:lpstr>
      <vt:lpstr>State Terrorism Threat Assessment Center- Greg Ferraro, Commander</vt:lpstr>
      <vt:lpstr>Recovery Section</vt:lpstr>
      <vt:lpstr>Individual Assistance Division (IA)</vt:lpstr>
      <vt:lpstr>Public Assistance Division (PA)</vt:lpstr>
      <vt:lpstr>Technical Assistance Division </vt:lpstr>
    </vt:vector>
  </TitlesOfParts>
  <Company>California Emergency management Agency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Consultation Meeting PowerPoint Presentation</dc:title>
  <dc:creator>mesaa</dc:creator>
  <cp:lastModifiedBy>Cal EMA</cp:lastModifiedBy>
  <cp:revision>202</cp:revision>
  <cp:lastPrinted>2014-09-24T22:30:27Z</cp:lastPrinted>
  <dcterms:created xsi:type="dcterms:W3CDTF">2014-03-10T23:29:32Z</dcterms:created>
  <dcterms:modified xsi:type="dcterms:W3CDTF">2014-10-06T17:18:54Z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0x010100A3C0AE248FC7AE4A8F6A9800E77547E60100F21F23C38EE6F0468A357B735A3E2A41</vt:lpwstr>
  </property>
  <property fmtid="{D5CDD505-2E9C-101B-9397-08002B2CF9AE}" pid="3" name="PublishingContact">
    <vt:lpwstr/>
  </property>
  <property fmtid="{D5CDD505-2E9C-101B-9397-08002B2CF9AE}" pid="4" name="Order">
    <vt:r8>29300</vt:r8>
  </property>
  <property fmtid="{D5CDD505-2E9C-101B-9397-08002B2CF9AE}" pid="5" name="PublishingRollupImage">
    <vt:lpwstr/>
  </property>
  <property fmtid="{D5CDD505-2E9C-101B-9397-08002B2CF9AE}" pid="6" name="PublishingContactEmail">
    <vt:lpwstr/>
  </property>
  <property fmtid="{D5CDD505-2E9C-101B-9397-08002B2CF9AE}" pid="7" name="xd_Signature">
    <vt:bool>false</vt:bool>
  </property>
  <property fmtid="{D5CDD505-2E9C-101B-9397-08002B2CF9AE}" pid="8" name="PublishingVariationGroupID">
    <vt:lpwstr/>
  </property>
  <property fmtid="{D5CDD505-2E9C-101B-9397-08002B2CF9AE}" pid="9" name="xd_ProgID">
    <vt:lpwstr/>
  </property>
  <property fmtid="{D5CDD505-2E9C-101B-9397-08002B2CF9AE}" pid="10" name="PublishingContactPicture">
    <vt:lpwstr/>
  </property>
  <property fmtid="{D5CDD505-2E9C-101B-9397-08002B2CF9AE}" pid="11" name="PublishingVariationRelationshipLinkFieldID">
    <vt:lpwstr/>
  </property>
  <property fmtid="{D5CDD505-2E9C-101B-9397-08002B2CF9AE}" pid="12" name="PublishingContactName">
    <vt:lpwstr/>
  </property>
  <property fmtid="{D5CDD505-2E9C-101B-9397-08002B2CF9AE}" pid="13" name="_SourceUrl">
    <vt:lpwstr/>
  </property>
  <property fmtid="{D5CDD505-2E9C-101B-9397-08002B2CF9AE}" pid="14" name="_SharedFileIndex">
    <vt:lpwstr/>
  </property>
  <property fmtid="{D5CDD505-2E9C-101B-9397-08002B2CF9AE}" pid="15" name="Comments">
    <vt:lpwstr/>
  </property>
  <property fmtid="{D5CDD505-2E9C-101B-9397-08002B2CF9AE}" pid="16" name="PublishingPageLayout">
    <vt:lpwstr/>
  </property>
  <property fmtid="{D5CDD505-2E9C-101B-9397-08002B2CF9AE}" pid="17" name="Audience">
    <vt:lpwstr/>
  </property>
  <property fmtid="{D5CDD505-2E9C-101B-9397-08002B2CF9AE}" pid="18" name="TemplateUrl">
    <vt:lpwstr/>
  </property>
  <property fmtid="{D5CDD505-2E9C-101B-9397-08002B2CF9AE}" pid="19" name="oesDivision">
    <vt:lpwstr>45;#Intergovernmental Tribal Affairs|eb854eeb-398f-4a6d-b83f-b2b9bf84a9d8</vt:lpwstr>
  </property>
</Properties>
</file>