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media/image21.jpg" ContentType="image/jpg"/>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158"/>
  </p:notesMasterIdLst>
  <p:handoutMasterIdLst>
    <p:handoutMasterId r:id="rId159"/>
  </p:handoutMasterIdLst>
  <p:sldIdLst>
    <p:sldId id="537" r:id="rId5"/>
    <p:sldId id="538" r:id="rId6"/>
    <p:sldId id="258" r:id="rId7"/>
    <p:sldId id="422" r:id="rId8"/>
    <p:sldId id="465" r:id="rId9"/>
    <p:sldId id="529" r:id="rId10"/>
    <p:sldId id="583" r:id="rId11"/>
    <p:sldId id="531" r:id="rId12"/>
    <p:sldId id="584" r:id="rId13"/>
    <p:sldId id="445" r:id="rId14"/>
    <p:sldId id="446" r:id="rId15"/>
    <p:sldId id="607" r:id="rId16"/>
    <p:sldId id="608" r:id="rId17"/>
    <p:sldId id="477" r:id="rId18"/>
    <p:sldId id="302" r:id="rId19"/>
    <p:sldId id="425" r:id="rId20"/>
    <p:sldId id="340" r:id="rId21"/>
    <p:sldId id="585" r:id="rId22"/>
    <p:sldId id="476" r:id="rId23"/>
    <p:sldId id="618" r:id="rId24"/>
    <p:sldId id="447" r:id="rId25"/>
    <p:sldId id="586" r:id="rId26"/>
    <p:sldId id="546" r:id="rId27"/>
    <p:sldId id="587" r:id="rId28"/>
    <p:sldId id="605" r:id="rId29"/>
    <p:sldId id="520" r:id="rId30"/>
    <p:sldId id="570" r:id="rId31"/>
    <p:sldId id="574" r:id="rId32"/>
    <p:sldId id="588" r:id="rId33"/>
    <p:sldId id="521" r:id="rId34"/>
    <p:sldId id="481" r:id="rId35"/>
    <p:sldId id="451" r:id="rId36"/>
    <p:sldId id="548" r:id="rId37"/>
    <p:sldId id="468" r:id="rId38"/>
    <p:sldId id="331" r:id="rId39"/>
    <p:sldId id="332" r:id="rId40"/>
    <p:sldId id="589" r:id="rId41"/>
    <p:sldId id="452" r:id="rId42"/>
    <p:sldId id="590" r:id="rId43"/>
    <p:sldId id="549" r:id="rId44"/>
    <p:sldId id="527" r:id="rId45"/>
    <p:sldId id="280" r:id="rId46"/>
    <p:sldId id="523" r:id="rId47"/>
    <p:sldId id="305" r:id="rId48"/>
    <p:sldId id="591" r:id="rId49"/>
    <p:sldId id="482" r:id="rId50"/>
    <p:sldId id="526" r:id="rId51"/>
    <p:sldId id="620" r:id="rId52"/>
    <p:sldId id="352" r:id="rId53"/>
    <p:sldId id="577" r:id="rId54"/>
    <p:sldId id="281" r:id="rId55"/>
    <p:sldId id="298" r:id="rId56"/>
    <p:sldId id="432" r:id="rId57"/>
    <p:sldId id="348" r:id="rId58"/>
    <p:sldId id="470" r:id="rId59"/>
    <p:sldId id="433" r:id="rId60"/>
    <p:sldId id="283" r:id="rId61"/>
    <p:sldId id="372" r:id="rId62"/>
    <p:sldId id="592" r:id="rId63"/>
    <p:sldId id="484" r:id="rId64"/>
    <p:sldId id="485" r:id="rId65"/>
    <p:sldId id="593" r:id="rId66"/>
    <p:sldId id="594" r:id="rId67"/>
    <p:sldId id="571" r:id="rId68"/>
    <p:sldId id="582" r:id="rId69"/>
    <p:sldId id="345" r:id="rId70"/>
    <p:sldId id="349" r:id="rId71"/>
    <p:sldId id="434" r:id="rId72"/>
    <p:sldId id="347" r:id="rId73"/>
    <p:sldId id="438" r:id="rId74"/>
    <p:sldId id="471" r:id="rId75"/>
    <p:sldId id="287" r:id="rId76"/>
    <p:sldId id="595" r:id="rId77"/>
    <p:sldId id="536" r:id="rId78"/>
    <p:sldId id="439" r:id="rId79"/>
    <p:sldId id="427" r:id="rId80"/>
    <p:sldId id="550" r:id="rId81"/>
    <p:sldId id="596" r:id="rId82"/>
    <p:sldId id="509" r:id="rId83"/>
    <p:sldId id="568" r:id="rId84"/>
    <p:sldId id="569" r:id="rId85"/>
    <p:sldId id="572" r:id="rId86"/>
    <p:sldId id="289" r:id="rId87"/>
    <p:sldId id="597" r:id="rId88"/>
    <p:sldId id="539" r:id="rId89"/>
    <p:sldId id="435" r:id="rId90"/>
    <p:sldId id="598" r:id="rId91"/>
    <p:sldId id="291" r:id="rId92"/>
    <p:sldId id="573" r:id="rId93"/>
    <p:sldId id="553" r:id="rId94"/>
    <p:sldId id="554" r:id="rId95"/>
    <p:sldId id="428" r:id="rId96"/>
    <p:sldId id="293" r:id="rId97"/>
    <p:sldId id="290" r:id="rId98"/>
    <p:sldId id="388" r:id="rId99"/>
    <p:sldId id="556" r:id="rId100"/>
    <p:sldId id="557" r:id="rId101"/>
    <p:sldId id="558" r:id="rId102"/>
    <p:sldId id="473" r:id="rId103"/>
    <p:sldId id="363" r:id="rId104"/>
    <p:sldId id="370" r:id="rId105"/>
    <p:sldId id="542" r:id="rId106"/>
    <p:sldId id="599" r:id="rId107"/>
    <p:sldId id="395" r:id="rId108"/>
    <p:sldId id="600" r:id="rId109"/>
    <p:sldId id="299" r:id="rId110"/>
    <p:sldId id="561" r:id="rId111"/>
    <p:sldId id="562" r:id="rId112"/>
    <p:sldId id="489" r:id="rId113"/>
    <p:sldId id="490" r:id="rId114"/>
    <p:sldId id="491" r:id="rId115"/>
    <p:sldId id="492" r:id="rId116"/>
    <p:sldId id="601" r:id="rId117"/>
    <p:sldId id="493" r:id="rId118"/>
    <p:sldId id="494" r:id="rId119"/>
    <p:sldId id="495" r:id="rId120"/>
    <p:sldId id="496" r:id="rId121"/>
    <p:sldId id="497" r:id="rId122"/>
    <p:sldId id="498" r:id="rId123"/>
    <p:sldId id="499" r:id="rId124"/>
    <p:sldId id="602" r:id="rId125"/>
    <p:sldId id="500" r:id="rId126"/>
    <p:sldId id="603" r:id="rId127"/>
    <p:sldId id="501" r:id="rId128"/>
    <p:sldId id="563" r:id="rId129"/>
    <p:sldId id="374" r:id="rId130"/>
    <p:sldId id="480" r:id="rId131"/>
    <p:sldId id="328" r:id="rId132"/>
    <p:sldId id="604" r:id="rId133"/>
    <p:sldId id="399" r:id="rId134"/>
    <p:sldId id="565" r:id="rId135"/>
    <p:sldId id="578" r:id="rId136"/>
    <p:sldId id="396" r:id="rId137"/>
    <p:sldId id="319" r:id="rId138"/>
    <p:sldId id="566" r:id="rId139"/>
    <p:sldId id="405" r:id="rId140"/>
    <p:sldId id="406" r:id="rId141"/>
    <p:sldId id="407" r:id="rId142"/>
    <p:sldId id="408" r:id="rId143"/>
    <p:sldId id="609" r:id="rId144"/>
    <p:sldId id="610" r:id="rId145"/>
    <p:sldId id="617" r:id="rId146"/>
    <p:sldId id="612" r:id="rId147"/>
    <p:sldId id="613" r:id="rId148"/>
    <p:sldId id="614" r:id="rId149"/>
    <p:sldId id="615" r:id="rId150"/>
    <p:sldId id="616" r:id="rId151"/>
    <p:sldId id="411" r:id="rId152"/>
    <p:sldId id="412" r:id="rId153"/>
    <p:sldId id="387" r:id="rId154"/>
    <p:sldId id="277" r:id="rId155"/>
    <p:sldId id="545" r:id="rId156"/>
    <p:sldId id="544" r:id="rId157"/>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l EMA" initials="t" lastIdx="21" clrIdx="0"/>
  <p:cmAuthor id="1" name="Anderson, Joseph@CalOES" initials="AJ" lastIdx="30" clrIdx="1">
    <p:extLst>
      <p:ext uri="{19B8F6BF-5375-455C-9EA6-DF929625EA0E}">
        <p15:presenceInfo xmlns:p15="http://schemas.microsoft.com/office/powerpoint/2012/main" userId="S-1-5-21-2101741899-3172460395-2139037544-4280" providerId="AD"/>
      </p:ext>
    </p:extLst>
  </p:cmAuthor>
  <p:cmAuthor id="2" name="Braziel, Whitney@CalOES" initials="BW" lastIdx="6" clrIdx="2">
    <p:extLst>
      <p:ext uri="{19B8F6BF-5375-455C-9EA6-DF929625EA0E}">
        <p15:presenceInfo xmlns:p15="http://schemas.microsoft.com/office/powerpoint/2012/main" userId="S-1-5-21-2101741899-3172460395-2139037544-330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C"/>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C37FF8-0FB5-4ECD-8B04-446246CB6EED}" v="37" dt="2020-11-10T19:12:54.482"/>
    <p1510:client id="{EB25856F-B7AB-4F44-8C8A-A204AFF5D5B0}" v="2189" dt="2020-11-10T18:56:17.4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5584" autoAdjust="0"/>
  </p:normalViewPr>
  <p:slideViewPr>
    <p:cSldViewPr>
      <p:cViewPr varScale="1">
        <p:scale>
          <a:sx n="39" d="100"/>
          <a:sy n="39" d="100"/>
        </p:scale>
        <p:origin x="336" y="48"/>
      </p:cViewPr>
      <p:guideLst>
        <p:guide orient="horz" pos="2160"/>
        <p:guide pos="2880"/>
      </p:guideLst>
    </p:cSldViewPr>
  </p:slideViewPr>
  <p:outlineViewPr>
    <p:cViewPr>
      <p:scale>
        <a:sx n="33" d="100"/>
        <a:sy n="33" d="100"/>
      </p:scale>
      <p:origin x="0" y="-150132"/>
    </p:cViewPr>
  </p:outlineViewPr>
  <p:notesTextViewPr>
    <p:cViewPr>
      <p:scale>
        <a:sx n="3" d="2"/>
        <a:sy n="3" d="2"/>
      </p:scale>
      <p:origin x="0" y="0"/>
    </p:cViewPr>
  </p:notesTextViewPr>
  <p:sorterViewPr>
    <p:cViewPr varScale="1">
      <p:scale>
        <a:sx n="100" d="100"/>
        <a:sy n="100" d="100"/>
      </p:scale>
      <p:origin x="0" y="0"/>
    </p:cViewPr>
  </p:sorterViewPr>
  <p:notesViewPr>
    <p:cSldViewPr>
      <p:cViewPr varScale="1">
        <p:scale>
          <a:sx n="84" d="100"/>
          <a:sy n="84" d="100"/>
        </p:scale>
        <p:origin x="-3798" y="-84"/>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handoutMaster" Target="handoutMasters/handout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commentAuthors" Target="commentAuthors.xml"/><Relationship Id="rId165" Type="http://schemas.microsoft.com/office/2015/10/relationships/revisionInfo" Target="revisionInfo.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slide" Target="slides/slide139.xml"/><Relationship Id="rId148" Type="http://schemas.openxmlformats.org/officeDocument/2006/relationships/slide" Target="slides/slide144.xml"/><Relationship Id="rId151" Type="http://schemas.openxmlformats.org/officeDocument/2006/relationships/slide" Target="slides/slide147.xml"/><Relationship Id="rId156" Type="http://schemas.openxmlformats.org/officeDocument/2006/relationships/slide" Target="slides/slide152.xml"/><Relationship Id="rId16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theme" Target="theme/theme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352C93A1-5F4D-46B3-9EED-1931D314E7BB}" type="datetimeFigureOut">
              <a:rPr lang="en-US" smtClean="0"/>
              <a:t>2/10/2021</a:t>
            </a:fld>
            <a:endParaRPr lang="en-US"/>
          </a:p>
        </p:txBody>
      </p:sp>
      <p:sp>
        <p:nvSpPr>
          <p:cNvPr id="4" name="Footer Placeholder 3"/>
          <p:cNvSpPr>
            <a:spLocks noGrp="1"/>
          </p:cNvSpPr>
          <p:nvPr>
            <p:ph type="ftr" sz="quarter" idx="2"/>
          </p:nvPr>
        </p:nvSpPr>
        <p:spPr>
          <a:xfrm>
            <a:off x="1"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A7128F62-697E-4D8A-9045-A4CFF782792E}" type="slidenum">
              <a:rPr lang="en-US" smtClean="0"/>
              <a:t>‹#›</a:t>
            </a:fld>
            <a:endParaRPr lang="en-US"/>
          </a:p>
        </p:txBody>
      </p:sp>
    </p:spTree>
    <p:extLst>
      <p:ext uri="{BB962C8B-B14F-4D97-AF65-F5344CB8AC3E}">
        <p14:creationId xmlns:p14="http://schemas.microsoft.com/office/powerpoint/2010/main" val="664188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3" y="0"/>
            <a:ext cx="2982119" cy="464820"/>
          </a:xfrm>
          <a:prstGeom prst="rect">
            <a:avLst/>
          </a:prstGeom>
        </p:spPr>
        <p:txBody>
          <a:bodyPr vert="horz" lIns="92446" tIns="46223" rIns="92446" bIns="46223" rtlCol="0"/>
          <a:lstStyle>
            <a:lvl1pPr algn="r">
              <a:defRPr sz="1200"/>
            </a:lvl1pPr>
          </a:lstStyle>
          <a:p>
            <a:fld id="{724042EE-0BA2-4AC1-B58B-71BE9CB704D5}" type="datetimeFigureOut">
              <a:rPr lang="en-US" smtClean="0"/>
              <a:t>2/10/2021</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4820"/>
          </a:xfrm>
          <a:prstGeom prst="rect">
            <a:avLst/>
          </a:prstGeom>
        </p:spPr>
        <p:txBody>
          <a:bodyPr vert="horz" lIns="92446" tIns="46223" rIns="92446" bIns="46223" rtlCol="0" anchor="b"/>
          <a:lstStyle>
            <a:lvl1pPr algn="r">
              <a:defRPr sz="1200"/>
            </a:lvl1pPr>
          </a:lstStyle>
          <a:p>
            <a:fld id="{54F0117E-22A0-44F1-A447-43282D643019}" type="slidenum">
              <a:rPr lang="en-US" smtClean="0"/>
              <a:t>‹#›</a:t>
            </a:fld>
            <a:endParaRPr lang="en-US"/>
          </a:p>
        </p:txBody>
      </p:sp>
    </p:spTree>
    <p:extLst>
      <p:ext uri="{BB962C8B-B14F-4D97-AF65-F5344CB8AC3E}">
        <p14:creationId xmlns:p14="http://schemas.microsoft.com/office/powerpoint/2010/main" val="121251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921" eaLnBrk="0" hangingPunct="0">
              <a:spcBef>
                <a:spcPct val="30000"/>
              </a:spcBef>
              <a:defRPr sz="1200">
                <a:solidFill>
                  <a:schemeClr val="tx1"/>
                </a:solidFill>
                <a:latin typeface="Times New Roman" pitchFamily="18" charset="0"/>
              </a:defRPr>
            </a:lvl1pPr>
            <a:lvl2pPr marL="737077" indent="-283490" defTabSz="922921" eaLnBrk="0" hangingPunct="0">
              <a:spcBef>
                <a:spcPct val="30000"/>
              </a:spcBef>
              <a:defRPr sz="1200">
                <a:solidFill>
                  <a:schemeClr val="tx1"/>
                </a:solidFill>
                <a:latin typeface="Times New Roman" pitchFamily="18" charset="0"/>
              </a:defRPr>
            </a:lvl2pPr>
            <a:lvl3pPr marL="1133964" indent="-226793" defTabSz="922921" eaLnBrk="0" hangingPunct="0">
              <a:spcBef>
                <a:spcPct val="30000"/>
              </a:spcBef>
              <a:defRPr sz="1200">
                <a:solidFill>
                  <a:schemeClr val="tx1"/>
                </a:solidFill>
                <a:latin typeface="Times New Roman" pitchFamily="18" charset="0"/>
              </a:defRPr>
            </a:lvl3pPr>
            <a:lvl4pPr marL="1587549" indent="-226793" defTabSz="922921" eaLnBrk="0" hangingPunct="0">
              <a:spcBef>
                <a:spcPct val="30000"/>
              </a:spcBef>
              <a:defRPr sz="1200">
                <a:solidFill>
                  <a:schemeClr val="tx1"/>
                </a:solidFill>
                <a:latin typeface="Times New Roman" pitchFamily="18" charset="0"/>
              </a:defRPr>
            </a:lvl4pPr>
            <a:lvl5pPr marL="2041135" indent="-226793" defTabSz="922921" eaLnBrk="0" hangingPunct="0">
              <a:spcBef>
                <a:spcPct val="30000"/>
              </a:spcBef>
              <a:defRPr sz="1200">
                <a:solidFill>
                  <a:schemeClr val="tx1"/>
                </a:solidFill>
                <a:latin typeface="Times New Roman" pitchFamily="18" charset="0"/>
              </a:defRPr>
            </a:lvl5pPr>
            <a:lvl6pPr marL="2494720" indent="-226793" defTabSz="922921" eaLnBrk="0" fontAlgn="base" hangingPunct="0">
              <a:spcBef>
                <a:spcPct val="30000"/>
              </a:spcBef>
              <a:spcAft>
                <a:spcPct val="0"/>
              </a:spcAft>
              <a:defRPr sz="1200">
                <a:solidFill>
                  <a:schemeClr val="tx1"/>
                </a:solidFill>
                <a:latin typeface="Times New Roman" pitchFamily="18" charset="0"/>
              </a:defRPr>
            </a:lvl6pPr>
            <a:lvl7pPr marL="2948305" indent="-226793" defTabSz="922921" eaLnBrk="0" fontAlgn="base" hangingPunct="0">
              <a:spcBef>
                <a:spcPct val="30000"/>
              </a:spcBef>
              <a:spcAft>
                <a:spcPct val="0"/>
              </a:spcAft>
              <a:defRPr sz="1200">
                <a:solidFill>
                  <a:schemeClr val="tx1"/>
                </a:solidFill>
                <a:latin typeface="Times New Roman" pitchFamily="18" charset="0"/>
              </a:defRPr>
            </a:lvl7pPr>
            <a:lvl8pPr marL="3401892" indent="-226793" defTabSz="922921" eaLnBrk="0" fontAlgn="base" hangingPunct="0">
              <a:spcBef>
                <a:spcPct val="30000"/>
              </a:spcBef>
              <a:spcAft>
                <a:spcPct val="0"/>
              </a:spcAft>
              <a:defRPr sz="1200">
                <a:solidFill>
                  <a:schemeClr val="tx1"/>
                </a:solidFill>
                <a:latin typeface="Times New Roman" pitchFamily="18" charset="0"/>
              </a:defRPr>
            </a:lvl8pPr>
            <a:lvl9pPr marL="3855477" indent="-226793" defTabSz="922921"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88BAA95-87C3-4816-97B1-B6929019FF19}" type="slidenum">
              <a:rPr lang="en-US" altLang="en-US" smtClean="0"/>
              <a:pPr eaLnBrk="1" hangingPunct="1">
                <a:spcBef>
                  <a:spcPct val="0"/>
                </a:spcBef>
              </a:pPr>
              <a:t>1</a:t>
            </a:fld>
            <a:endParaRPr lang="en-US" altLang="en-US"/>
          </a:p>
        </p:txBody>
      </p:sp>
      <p:sp>
        <p:nvSpPr>
          <p:cNvPr id="73731" name="Rectangle 2"/>
          <p:cNvSpPr>
            <a:spLocks noGrp="1" noRot="1" noChangeAspect="1" noChangeArrowheads="1" noTextEdit="1"/>
          </p:cNvSpPr>
          <p:nvPr>
            <p:ph type="sldImg"/>
          </p:nvPr>
        </p:nvSpPr>
        <p:spPr>
          <a:xfrm>
            <a:off x="1476375" y="614363"/>
            <a:ext cx="3898900" cy="2925762"/>
          </a:xfrm>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lIns="91035" tIns="45519" rIns="91035" bIns="45519"/>
          <a:lstStyle/>
          <a:p>
            <a:pPr eaLnBrk="1" hangingPunct="1"/>
            <a:endParaRPr lang="en-US" altLang="en-US"/>
          </a:p>
        </p:txBody>
      </p:sp>
    </p:spTree>
    <p:extLst>
      <p:ext uri="{BB962C8B-B14F-4D97-AF65-F5344CB8AC3E}">
        <p14:creationId xmlns:p14="http://schemas.microsoft.com/office/powerpoint/2010/main" val="3986157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2</a:t>
            </a:fld>
            <a:endParaRPr lang="en-US"/>
          </a:p>
        </p:txBody>
      </p:sp>
    </p:spTree>
    <p:extLst>
      <p:ext uri="{BB962C8B-B14F-4D97-AF65-F5344CB8AC3E}">
        <p14:creationId xmlns:p14="http://schemas.microsoft.com/office/powerpoint/2010/main" val="137060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54F0117E-22A0-44F1-A447-43282D643019}" type="slidenum">
              <a:rPr lang="en-US" smtClean="0"/>
              <a:t>3</a:t>
            </a:fld>
            <a:endParaRPr lang="en-US"/>
          </a:p>
        </p:txBody>
      </p:sp>
    </p:spTree>
    <p:extLst>
      <p:ext uri="{BB962C8B-B14F-4D97-AF65-F5344CB8AC3E}">
        <p14:creationId xmlns:p14="http://schemas.microsoft.com/office/powerpoint/2010/main" val="1861365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4</a:t>
            </a:fld>
            <a:endParaRPr lang="en-US"/>
          </a:p>
        </p:txBody>
      </p:sp>
    </p:spTree>
    <p:extLst>
      <p:ext uri="{BB962C8B-B14F-4D97-AF65-F5344CB8AC3E}">
        <p14:creationId xmlns:p14="http://schemas.microsoft.com/office/powerpoint/2010/main" val="1741116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a:t>
            </a:fld>
            <a:endParaRPr lang="en-US"/>
          </a:p>
        </p:txBody>
      </p:sp>
    </p:spTree>
    <p:extLst>
      <p:ext uri="{BB962C8B-B14F-4D97-AF65-F5344CB8AC3E}">
        <p14:creationId xmlns:p14="http://schemas.microsoft.com/office/powerpoint/2010/main" val="3384395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a:t>
            </a:fld>
            <a:endParaRPr lang="en-US"/>
          </a:p>
        </p:txBody>
      </p:sp>
    </p:spTree>
    <p:extLst>
      <p:ext uri="{BB962C8B-B14F-4D97-AF65-F5344CB8AC3E}">
        <p14:creationId xmlns:p14="http://schemas.microsoft.com/office/powerpoint/2010/main" val="1711260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a:t>
            </a:fld>
            <a:endParaRPr lang="en-US"/>
          </a:p>
        </p:txBody>
      </p:sp>
    </p:spTree>
    <p:extLst>
      <p:ext uri="{BB962C8B-B14F-4D97-AF65-F5344CB8AC3E}">
        <p14:creationId xmlns:p14="http://schemas.microsoft.com/office/powerpoint/2010/main" val="2885110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4447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15</a:t>
            </a:fld>
            <a:endParaRPr lang="en-US"/>
          </a:p>
        </p:txBody>
      </p:sp>
    </p:spTree>
    <p:extLst>
      <p:ext uri="{BB962C8B-B14F-4D97-AF65-F5344CB8AC3E}">
        <p14:creationId xmlns:p14="http://schemas.microsoft.com/office/powerpoint/2010/main" val="1428147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16</a:t>
            </a:fld>
            <a:endParaRPr lang="en-US"/>
          </a:p>
        </p:txBody>
      </p:sp>
    </p:spTree>
    <p:extLst>
      <p:ext uri="{BB962C8B-B14F-4D97-AF65-F5344CB8AC3E}">
        <p14:creationId xmlns:p14="http://schemas.microsoft.com/office/powerpoint/2010/main" val="579007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17</a:t>
            </a:fld>
            <a:endParaRPr lang="en-US"/>
          </a:p>
        </p:txBody>
      </p:sp>
    </p:spTree>
    <p:extLst>
      <p:ext uri="{BB962C8B-B14F-4D97-AF65-F5344CB8AC3E}">
        <p14:creationId xmlns:p14="http://schemas.microsoft.com/office/powerpoint/2010/main" val="2971197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20</a:t>
            </a:fld>
            <a:endParaRPr lang="en-US"/>
          </a:p>
        </p:txBody>
      </p:sp>
    </p:spTree>
    <p:extLst>
      <p:ext uri="{BB962C8B-B14F-4D97-AF65-F5344CB8AC3E}">
        <p14:creationId xmlns:p14="http://schemas.microsoft.com/office/powerpoint/2010/main" val="185531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21</a:t>
            </a:fld>
            <a:endParaRPr lang="en-US"/>
          </a:p>
        </p:txBody>
      </p:sp>
    </p:spTree>
    <p:extLst>
      <p:ext uri="{BB962C8B-B14F-4D97-AF65-F5344CB8AC3E}">
        <p14:creationId xmlns:p14="http://schemas.microsoft.com/office/powerpoint/2010/main" val="1189105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23</a:t>
            </a:fld>
            <a:endParaRPr lang="en-US"/>
          </a:p>
        </p:txBody>
      </p:sp>
    </p:spTree>
    <p:extLst>
      <p:ext uri="{BB962C8B-B14F-4D97-AF65-F5344CB8AC3E}">
        <p14:creationId xmlns:p14="http://schemas.microsoft.com/office/powerpoint/2010/main" val="3130895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1708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27</a:t>
            </a:fld>
            <a:endParaRPr lang="en-US"/>
          </a:p>
        </p:txBody>
      </p:sp>
    </p:spTree>
    <p:extLst>
      <p:ext uri="{BB962C8B-B14F-4D97-AF65-F5344CB8AC3E}">
        <p14:creationId xmlns:p14="http://schemas.microsoft.com/office/powerpoint/2010/main" val="603125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28</a:t>
            </a:fld>
            <a:endParaRPr lang="en-US"/>
          </a:p>
        </p:txBody>
      </p:sp>
    </p:spTree>
    <p:extLst>
      <p:ext uri="{BB962C8B-B14F-4D97-AF65-F5344CB8AC3E}">
        <p14:creationId xmlns:p14="http://schemas.microsoft.com/office/powerpoint/2010/main" val="3804251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29</a:t>
            </a:fld>
            <a:endParaRPr lang="en-US"/>
          </a:p>
        </p:txBody>
      </p:sp>
    </p:spTree>
    <p:extLst>
      <p:ext uri="{BB962C8B-B14F-4D97-AF65-F5344CB8AC3E}">
        <p14:creationId xmlns:p14="http://schemas.microsoft.com/office/powerpoint/2010/main" val="2777954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C804D4-1744-4A9D-B149-3FAF129A952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8973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31</a:t>
            </a:fld>
            <a:endParaRPr lang="en-US"/>
          </a:p>
        </p:txBody>
      </p:sp>
    </p:spTree>
    <p:extLst>
      <p:ext uri="{BB962C8B-B14F-4D97-AF65-F5344CB8AC3E}">
        <p14:creationId xmlns:p14="http://schemas.microsoft.com/office/powerpoint/2010/main" val="2053095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32</a:t>
            </a:fld>
            <a:endParaRPr lang="en-US"/>
          </a:p>
        </p:txBody>
      </p:sp>
    </p:spTree>
    <p:extLst>
      <p:ext uri="{BB962C8B-B14F-4D97-AF65-F5344CB8AC3E}">
        <p14:creationId xmlns:p14="http://schemas.microsoft.com/office/powerpoint/2010/main" val="4048256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33</a:t>
            </a:fld>
            <a:endParaRPr lang="en-US"/>
          </a:p>
        </p:txBody>
      </p:sp>
    </p:spTree>
    <p:extLst>
      <p:ext uri="{BB962C8B-B14F-4D97-AF65-F5344CB8AC3E}">
        <p14:creationId xmlns:p14="http://schemas.microsoft.com/office/powerpoint/2010/main" val="408798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34</a:t>
            </a:fld>
            <a:endParaRPr lang="en-US"/>
          </a:p>
        </p:txBody>
      </p:sp>
    </p:spTree>
    <p:extLst>
      <p:ext uri="{BB962C8B-B14F-4D97-AF65-F5344CB8AC3E}">
        <p14:creationId xmlns:p14="http://schemas.microsoft.com/office/powerpoint/2010/main" val="3406675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715944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715944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598487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380871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695484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40</a:t>
            </a:fld>
            <a:endParaRPr lang="en-US"/>
          </a:p>
        </p:txBody>
      </p:sp>
    </p:spTree>
    <p:extLst>
      <p:ext uri="{BB962C8B-B14F-4D97-AF65-F5344CB8AC3E}">
        <p14:creationId xmlns:p14="http://schemas.microsoft.com/office/powerpoint/2010/main" val="1558249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a:t>
            </a:r>
          </a:p>
          <a:p>
            <a:r>
              <a:rPr lang="en-US" dirty="0"/>
              <a:t>Flood</a:t>
            </a:r>
            <a:r>
              <a:rPr lang="en-US" baseline="0" dirty="0"/>
              <a:t> Control NOI vs. Structural Retrofit Subapplication</a:t>
            </a:r>
          </a:p>
        </p:txBody>
      </p:sp>
      <p:sp>
        <p:nvSpPr>
          <p:cNvPr id="4" name="Slide Number Placeholder 3"/>
          <p:cNvSpPr>
            <a:spLocks noGrp="1"/>
          </p:cNvSpPr>
          <p:nvPr>
            <p:ph type="sldNum" sz="quarter" idx="10"/>
          </p:nvPr>
        </p:nvSpPr>
        <p:spPr/>
        <p:txBody>
          <a:bodyPr/>
          <a:lstStyle/>
          <a:p>
            <a:fld id="{54F0117E-22A0-44F1-A447-43282D643019}" type="slidenum">
              <a:rPr lang="en-US" smtClean="0"/>
              <a:t>41</a:t>
            </a:fld>
            <a:endParaRPr lang="en-US"/>
          </a:p>
        </p:txBody>
      </p:sp>
    </p:spTree>
    <p:extLst>
      <p:ext uri="{BB962C8B-B14F-4D97-AF65-F5344CB8AC3E}">
        <p14:creationId xmlns:p14="http://schemas.microsoft.com/office/powerpoint/2010/main" val="6889811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54F0117E-22A0-44F1-A447-43282D643019}" type="slidenum">
              <a:rPr lang="en-US" smtClean="0"/>
              <a:t>42</a:t>
            </a:fld>
            <a:endParaRPr lang="en-US"/>
          </a:p>
        </p:txBody>
      </p:sp>
    </p:spTree>
    <p:extLst>
      <p:ext uri="{BB962C8B-B14F-4D97-AF65-F5344CB8AC3E}">
        <p14:creationId xmlns:p14="http://schemas.microsoft.com/office/powerpoint/2010/main" val="36207524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54F0117E-22A0-44F1-A447-43282D643019}" type="slidenum">
              <a:rPr lang="en-US" smtClean="0"/>
              <a:t>43</a:t>
            </a:fld>
            <a:endParaRPr lang="en-US"/>
          </a:p>
        </p:txBody>
      </p:sp>
    </p:spTree>
    <p:extLst>
      <p:ext uri="{BB962C8B-B14F-4D97-AF65-F5344CB8AC3E}">
        <p14:creationId xmlns:p14="http://schemas.microsoft.com/office/powerpoint/2010/main" val="1473321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44</a:t>
            </a:fld>
            <a:endParaRPr lang="en-US"/>
          </a:p>
        </p:txBody>
      </p:sp>
    </p:spTree>
    <p:extLst>
      <p:ext uri="{BB962C8B-B14F-4D97-AF65-F5344CB8AC3E}">
        <p14:creationId xmlns:p14="http://schemas.microsoft.com/office/powerpoint/2010/main" val="3123542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45</a:t>
            </a:fld>
            <a:endParaRPr lang="en-US"/>
          </a:p>
        </p:txBody>
      </p:sp>
    </p:spTree>
    <p:extLst>
      <p:ext uri="{BB962C8B-B14F-4D97-AF65-F5344CB8AC3E}">
        <p14:creationId xmlns:p14="http://schemas.microsoft.com/office/powerpoint/2010/main" val="35289049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46</a:t>
            </a:fld>
            <a:endParaRPr lang="en-US"/>
          </a:p>
        </p:txBody>
      </p:sp>
    </p:spTree>
    <p:extLst>
      <p:ext uri="{BB962C8B-B14F-4D97-AF65-F5344CB8AC3E}">
        <p14:creationId xmlns:p14="http://schemas.microsoft.com/office/powerpoint/2010/main" val="33771538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47</a:t>
            </a:fld>
            <a:endParaRPr lang="en-US"/>
          </a:p>
        </p:txBody>
      </p:sp>
    </p:spTree>
    <p:extLst>
      <p:ext uri="{BB962C8B-B14F-4D97-AF65-F5344CB8AC3E}">
        <p14:creationId xmlns:p14="http://schemas.microsoft.com/office/powerpoint/2010/main" val="4136059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49</a:t>
            </a:fld>
            <a:endParaRPr lang="en-US"/>
          </a:p>
        </p:txBody>
      </p:sp>
    </p:spTree>
    <p:extLst>
      <p:ext uri="{BB962C8B-B14F-4D97-AF65-F5344CB8AC3E}">
        <p14:creationId xmlns:p14="http://schemas.microsoft.com/office/powerpoint/2010/main" val="31235422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50</a:t>
            </a:fld>
            <a:endParaRPr lang="en-US"/>
          </a:p>
        </p:txBody>
      </p:sp>
    </p:spTree>
    <p:extLst>
      <p:ext uri="{BB962C8B-B14F-4D97-AF65-F5344CB8AC3E}">
        <p14:creationId xmlns:p14="http://schemas.microsoft.com/office/powerpoint/2010/main" val="41624055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685800"/>
            <a:ext cx="4648200" cy="3486150"/>
          </a:xfrm>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54F0117E-22A0-44F1-A447-43282D643019}" type="slidenum">
              <a:rPr lang="en-US" smtClean="0"/>
              <a:t>51</a:t>
            </a:fld>
            <a:endParaRPr lang="en-US"/>
          </a:p>
        </p:txBody>
      </p:sp>
    </p:spTree>
    <p:extLst>
      <p:ext uri="{BB962C8B-B14F-4D97-AF65-F5344CB8AC3E}">
        <p14:creationId xmlns:p14="http://schemas.microsoft.com/office/powerpoint/2010/main" val="1743313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52</a:t>
            </a:fld>
            <a:endParaRPr lang="en-US"/>
          </a:p>
        </p:txBody>
      </p:sp>
    </p:spTree>
    <p:extLst>
      <p:ext uri="{BB962C8B-B14F-4D97-AF65-F5344CB8AC3E}">
        <p14:creationId xmlns:p14="http://schemas.microsoft.com/office/powerpoint/2010/main" val="2933588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53</a:t>
            </a:fld>
            <a:endParaRPr lang="en-US"/>
          </a:p>
        </p:txBody>
      </p:sp>
    </p:spTree>
    <p:extLst>
      <p:ext uri="{BB962C8B-B14F-4D97-AF65-F5344CB8AC3E}">
        <p14:creationId xmlns:p14="http://schemas.microsoft.com/office/powerpoint/2010/main" val="23461663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685800"/>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54</a:t>
            </a:fld>
            <a:endParaRPr lang="en-US"/>
          </a:p>
        </p:txBody>
      </p:sp>
    </p:spTree>
    <p:extLst>
      <p:ext uri="{BB962C8B-B14F-4D97-AF65-F5344CB8AC3E}">
        <p14:creationId xmlns:p14="http://schemas.microsoft.com/office/powerpoint/2010/main" val="1743313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685800"/>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55</a:t>
            </a:fld>
            <a:endParaRPr lang="en-US"/>
          </a:p>
        </p:txBody>
      </p:sp>
    </p:spTree>
    <p:extLst>
      <p:ext uri="{BB962C8B-B14F-4D97-AF65-F5344CB8AC3E}">
        <p14:creationId xmlns:p14="http://schemas.microsoft.com/office/powerpoint/2010/main" val="39513395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685800"/>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56</a:t>
            </a:fld>
            <a:endParaRPr lang="en-US"/>
          </a:p>
        </p:txBody>
      </p:sp>
    </p:spTree>
    <p:extLst>
      <p:ext uri="{BB962C8B-B14F-4D97-AF65-F5344CB8AC3E}">
        <p14:creationId xmlns:p14="http://schemas.microsoft.com/office/powerpoint/2010/main" val="7543134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57</a:t>
            </a:fld>
            <a:endParaRPr lang="en-US"/>
          </a:p>
        </p:txBody>
      </p:sp>
    </p:spTree>
    <p:extLst>
      <p:ext uri="{BB962C8B-B14F-4D97-AF65-F5344CB8AC3E}">
        <p14:creationId xmlns:p14="http://schemas.microsoft.com/office/powerpoint/2010/main" val="32972699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58</a:t>
            </a:fld>
            <a:endParaRPr lang="en-US"/>
          </a:p>
        </p:txBody>
      </p:sp>
    </p:spTree>
    <p:extLst>
      <p:ext uri="{BB962C8B-B14F-4D97-AF65-F5344CB8AC3E}">
        <p14:creationId xmlns:p14="http://schemas.microsoft.com/office/powerpoint/2010/main" val="32972699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59</a:t>
            </a:fld>
            <a:endParaRPr lang="en-US"/>
          </a:p>
        </p:txBody>
      </p:sp>
    </p:spTree>
    <p:extLst>
      <p:ext uri="{BB962C8B-B14F-4D97-AF65-F5344CB8AC3E}">
        <p14:creationId xmlns:p14="http://schemas.microsoft.com/office/powerpoint/2010/main" val="2613114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60</a:t>
            </a:fld>
            <a:endParaRPr lang="en-US"/>
          </a:p>
        </p:txBody>
      </p:sp>
    </p:spTree>
    <p:extLst>
      <p:ext uri="{BB962C8B-B14F-4D97-AF65-F5344CB8AC3E}">
        <p14:creationId xmlns:p14="http://schemas.microsoft.com/office/powerpoint/2010/main" val="3307625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61</a:t>
            </a:fld>
            <a:endParaRPr lang="en-US"/>
          </a:p>
        </p:txBody>
      </p:sp>
    </p:spTree>
    <p:extLst>
      <p:ext uri="{BB962C8B-B14F-4D97-AF65-F5344CB8AC3E}">
        <p14:creationId xmlns:p14="http://schemas.microsoft.com/office/powerpoint/2010/main" val="29603937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Local Hazard Mitigation Plan contains several planning elements that must be addressed according to the FEMA Plan Review Tool.  Additional</a:t>
            </a:r>
            <a:r>
              <a:rPr lang="en-US" baseline="0" dirty="0"/>
              <a:t> information can be found on the Cal OES website under Hazard Mitigation/Local Mitigation Planning</a:t>
            </a:r>
            <a:endParaRPr lang="en-US" dirty="0"/>
          </a:p>
          <a:p>
            <a:endParaRPr lang="en-US" dirty="0"/>
          </a:p>
        </p:txBody>
      </p:sp>
      <p:sp>
        <p:nvSpPr>
          <p:cNvPr id="4" name="Slide Number Placeholder 3"/>
          <p:cNvSpPr>
            <a:spLocks noGrp="1"/>
          </p:cNvSpPr>
          <p:nvPr>
            <p:ph type="sldNum" sz="quarter" idx="5"/>
          </p:nvPr>
        </p:nvSpPr>
        <p:spPr/>
        <p:txBody>
          <a:bodyPr/>
          <a:lstStyle/>
          <a:p>
            <a:fld id="{54F0117E-22A0-44F1-A447-43282D643019}" type="slidenum">
              <a:rPr lang="en-US" smtClean="0"/>
              <a:t>62</a:t>
            </a:fld>
            <a:endParaRPr lang="en-US"/>
          </a:p>
        </p:txBody>
      </p:sp>
    </p:spTree>
    <p:extLst>
      <p:ext uri="{BB962C8B-B14F-4D97-AF65-F5344CB8AC3E}">
        <p14:creationId xmlns:p14="http://schemas.microsoft.com/office/powerpoint/2010/main" val="22252063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Keep</a:t>
            </a:r>
            <a:r>
              <a:rPr lang="en-US" baseline="0" dirty="0"/>
              <a:t> in mind when estimating your time frame for completion of your plan </a:t>
            </a:r>
            <a:r>
              <a:rPr lang="en-US" baseline="0" dirty="0" err="1"/>
              <a:t>thqat</a:t>
            </a:r>
            <a:r>
              <a:rPr lang="en-US" baseline="0" dirty="0"/>
              <a:t> the process takes anywhere from 16-18 months and time for Cal OES and FEMA review as well as adoption through your governing board also needs to be accounted for.  Once your plan expires, it expires.  However, you can get a time extension for the grant, if needed, to complete your plan</a:t>
            </a:r>
            <a:endParaRPr lang="en-US" dirty="0"/>
          </a:p>
          <a:p>
            <a:endParaRPr lang="en-US" dirty="0"/>
          </a:p>
        </p:txBody>
      </p:sp>
      <p:sp>
        <p:nvSpPr>
          <p:cNvPr id="4" name="Slide Number Placeholder 3"/>
          <p:cNvSpPr>
            <a:spLocks noGrp="1"/>
          </p:cNvSpPr>
          <p:nvPr>
            <p:ph type="sldNum" sz="quarter" idx="5"/>
          </p:nvPr>
        </p:nvSpPr>
        <p:spPr/>
        <p:txBody>
          <a:bodyPr/>
          <a:lstStyle/>
          <a:p>
            <a:fld id="{54F0117E-22A0-44F1-A447-43282D643019}" type="slidenum">
              <a:rPr lang="en-US" smtClean="0"/>
              <a:t>63</a:t>
            </a:fld>
            <a:endParaRPr lang="en-US"/>
          </a:p>
        </p:txBody>
      </p:sp>
    </p:spTree>
    <p:extLst>
      <p:ext uri="{BB962C8B-B14F-4D97-AF65-F5344CB8AC3E}">
        <p14:creationId xmlns:p14="http://schemas.microsoft.com/office/powerpoint/2010/main" val="2355328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685800"/>
            <a:ext cx="46482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LHMP can assist in completing other planning requirements for your jurisdiction by integrating</a:t>
            </a:r>
            <a:r>
              <a:rPr lang="en-US" baseline="0"/>
              <a:t> elements to ensure consistency and maximize the planning resources available through the LHMP planning process.</a:t>
            </a:r>
            <a:endParaRPr lang="en-US"/>
          </a:p>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64</a:t>
            </a:fld>
            <a:endParaRPr lang="en-US"/>
          </a:p>
        </p:txBody>
      </p:sp>
    </p:spTree>
    <p:extLst>
      <p:ext uri="{BB962C8B-B14F-4D97-AF65-F5344CB8AC3E}">
        <p14:creationId xmlns:p14="http://schemas.microsoft.com/office/powerpoint/2010/main" val="11706674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685800"/>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65</a:t>
            </a:fld>
            <a:endParaRPr lang="en-US"/>
          </a:p>
        </p:txBody>
      </p:sp>
    </p:spTree>
    <p:extLst>
      <p:ext uri="{BB962C8B-B14F-4D97-AF65-F5344CB8AC3E}">
        <p14:creationId xmlns:p14="http://schemas.microsoft.com/office/powerpoint/2010/main" val="28885359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66</a:t>
            </a:fld>
            <a:endParaRPr lang="en-US"/>
          </a:p>
        </p:txBody>
      </p:sp>
    </p:spTree>
    <p:extLst>
      <p:ext uri="{BB962C8B-B14F-4D97-AF65-F5344CB8AC3E}">
        <p14:creationId xmlns:p14="http://schemas.microsoft.com/office/powerpoint/2010/main" val="32972699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67</a:t>
            </a:fld>
            <a:endParaRPr lang="en-US"/>
          </a:p>
        </p:txBody>
      </p:sp>
    </p:spTree>
    <p:extLst>
      <p:ext uri="{BB962C8B-B14F-4D97-AF65-F5344CB8AC3E}">
        <p14:creationId xmlns:p14="http://schemas.microsoft.com/office/powerpoint/2010/main" val="32972699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68</a:t>
            </a:fld>
            <a:endParaRPr lang="en-US"/>
          </a:p>
        </p:txBody>
      </p:sp>
    </p:spTree>
    <p:extLst>
      <p:ext uri="{BB962C8B-B14F-4D97-AF65-F5344CB8AC3E}">
        <p14:creationId xmlns:p14="http://schemas.microsoft.com/office/powerpoint/2010/main" val="6726864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69</a:t>
            </a:fld>
            <a:endParaRPr lang="en-US"/>
          </a:p>
        </p:txBody>
      </p:sp>
    </p:spTree>
    <p:extLst>
      <p:ext uri="{BB962C8B-B14F-4D97-AF65-F5344CB8AC3E}">
        <p14:creationId xmlns:p14="http://schemas.microsoft.com/office/powerpoint/2010/main" val="32972699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examples</a:t>
            </a:r>
          </a:p>
        </p:txBody>
      </p:sp>
      <p:sp>
        <p:nvSpPr>
          <p:cNvPr id="4" name="Slide Number Placeholder 3"/>
          <p:cNvSpPr>
            <a:spLocks noGrp="1"/>
          </p:cNvSpPr>
          <p:nvPr>
            <p:ph type="sldNum" sz="quarter" idx="10"/>
          </p:nvPr>
        </p:nvSpPr>
        <p:spPr/>
        <p:txBody>
          <a:bodyPr/>
          <a:lstStyle/>
          <a:p>
            <a:fld id="{54F0117E-22A0-44F1-A447-43282D643019}" type="slidenum">
              <a:rPr lang="en-US" smtClean="0"/>
              <a:t>70</a:t>
            </a:fld>
            <a:endParaRPr lang="en-US"/>
          </a:p>
        </p:txBody>
      </p:sp>
    </p:spTree>
    <p:extLst>
      <p:ext uri="{BB962C8B-B14F-4D97-AF65-F5344CB8AC3E}">
        <p14:creationId xmlns:p14="http://schemas.microsoft.com/office/powerpoint/2010/main" val="23429893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71</a:t>
            </a:fld>
            <a:endParaRPr lang="en-US"/>
          </a:p>
        </p:txBody>
      </p:sp>
    </p:spTree>
    <p:extLst>
      <p:ext uri="{BB962C8B-B14F-4D97-AF65-F5344CB8AC3E}">
        <p14:creationId xmlns:p14="http://schemas.microsoft.com/office/powerpoint/2010/main" val="6517408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72</a:t>
            </a:fld>
            <a:endParaRPr lang="en-US"/>
          </a:p>
        </p:txBody>
      </p:sp>
    </p:spTree>
    <p:extLst>
      <p:ext uri="{BB962C8B-B14F-4D97-AF65-F5344CB8AC3E}">
        <p14:creationId xmlns:p14="http://schemas.microsoft.com/office/powerpoint/2010/main" val="31333157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73</a:t>
            </a:fld>
            <a:endParaRPr lang="en-US"/>
          </a:p>
        </p:txBody>
      </p:sp>
    </p:spTree>
    <p:extLst>
      <p:ext uri="{BB962C8B-B14F-4D97-AF65-F5344CB8AC3E}">
        <p14:creationId xmlns:p14="http://schemas.microsoft.com/office/powerpoint/2010/main" val="4852533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74</a:t>
            </a:fld>
            <a:endParaRPr lang="en-US"/>
          </a:p>
        </p:txBody>
      </p:sp>
    </p:spTree>
    <p:extLst>
      <p:ext uri="{BB962C8B-B14F-4D97-AF65-F5344CB8AC3E}">
        <p14:creationId xmlns:p14="http://schemas.microsoft.com/office/powerpoint/2010/main" val="28007701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75</a:t>
            </a:fld>
            <a:endParaRPr lang="en-US"/>
          </a:p>
        </p:txBody>
      </p:sp>
    </p:spTree>
    <p:extLst>
      <p:ext uri="{BB962C8B-B14F-4D97-AF65-F5344CB8AC3E}">
        <p14:creationId xmlns:p14="http://schemas.microsoft.com/office/powerpoint/2010/main" val="22572636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77</a:t>
            </a:fld>
            <a:endParaRPr lang="en-US"/>
          </a:p>
        </p:txBody>
      </p:sp>
    </p:spTree>
    <p:extLst>
      <p:ext uri="{BB962C8B-B14F-4D97-AF65-F5344CB8AC3E}">
        <p14:creationId xmlns:p14="http://schemas.microsoft.com/office/powerpoint/2010/main" val="24908477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685800"/>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78</a:t>
            </a:fld>
            <a:endParaRPr lang="en-US"/>
          </a:p>
        </p:txBody>
      </p:sp>
    </p:spTree>
    <p:extLst>
      <p:ext uri="{BB962C8B-B14F-4D97-AF65-F5344CB8AC3E}">
        <p14:creationId xmlns:p14="http://schemas.microsoft.com/office/powerpoint/2010/main" val="36332808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83</a:t>
            </a:fld>
            <a:endParaRPr lang="en-US"/>
          </a:p>
        </p:txBody>
      </p:sp>
    </p:spTree>
    <p:extLst>
      <p:ext uri="{BB962C8B-B14F-4D97-AF65-F5344CB8AC3E}">
        <p14:creationId xmlns:p14="http://schemas.microsoft.com/office/powerpoint/2010/main" val="13979838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84</a:t>
            </a:fld>
            <a:endParaRPr lang="en-US"/>
          </a:p>
        </p:txBody>
      </p:sp>
    </p:spTree>
    <p:extLst>
      <p:ext uri="{BB962C8B-B14F-4D97-AF65-F5344CB8AC3E}">
        <p14:creationId xmlns:p14="http://schemas.microsoft.com/office/powerpoint/2010/main" val="2232056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85</a:t>
            </a:fld>
            <a:endParaRPr lang="en-US"/>
          </a:p>
        </p:txBody>
      </p:sp>
    </p:spTree>
    <p:extLst>
      <p:ext uri="{BB962C8B-B14F-4D97-AF65-F5344CB8AC3E}">
        <p14:creationId xmlns:p14="http://schemas.microsoft.com/office/powerpoint/2010/main" val="24539245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86</a:t>
            </a:fld>
            <a:endParaRPr lang="en-US"/>
          </a:p>
        </p:txBody>
      </p:sp>
    </p:spTree>
    <p:extLst>
      <p:ext uri="{BB962C8B-B14F-4D97-AF65-F5344CB8AC3E}">
        <p14:creationId xmlns:p14="http://schemas.microsoft.com/office/powerpoint/2010/main" val="5044650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88</a:t>
            </a:fld>
            <a:endParaRPr lang="en-US"/>
          </a:p>
        </p:txBody>
      </p:sp>
    </p:spTree>
    <p:extLst>
      <p:ext uri="{BB962C8B-B14F-4D97-AF65-F5344CB8AC3E}">
        <p14:creationId xmlns:p14="http://schemas.microsoft.com/office/powerpoint/2010/main" val="5634672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89</a:t>
            </a:fld>
            <a:endParaRPr lang="en-US"/>
          </a:p>
        </p:txBody>
      </p:sp>
    </p:spTree>
    <p:extLst>
      <p:ext uri="{BB962C8B-B14F-4D97-AF65-F5344CB8AC3E}">
        <p14:creationId xmlns:p14="http://schemas.microsoft.com/office/powerpoint/2010/main" val="23092188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91</a:t>
            </a:fld>
            <a:endParaRPr lang="en-US"/>
          </a:p>
        </p:txBody>
      </p:sp>
    </p:spTree>
    <p:extLst>
      <p:ext uri="{BB962C8B-B14F-4D97-AF65-F5344CB8AC3E}">
        <p14:creationId xmlns:p14="http://schemas.microsoft.com/office/powerpoint/2010/main" val="17459507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92</a:t>
            </a:fld>
            <a:endParaRPr lang="en-US"/>
          </a:p>
        </p:txBody>
      </p:sp>
    </p:spTree>
    <p:extLst>
      <p:ext uri="{BB962C8B-B14F-4D97-AF65-F5344CB8AC3E}">
        <p14:creationId xmlns:p14="http://schemas.microsoft.com/office/powerpoint/2010/main" val="19133163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93</a:t>
            </a:fld>
            <a:endParaRPr lang="en-US"/>
          </a:p>
        </p:txBody>
      </p:sp>
    </p:spTree>
    <p:extLst>
      <p:ext uri="{BB962C8B-B14F-4D97-AF65-F5344CB8AC3E}">
        <p14:creationId xmlns:p14="http://schemas.microsoft.com/office/powerpoint/2010/main" val="25421858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94</a:t>
            </a:fld>
            <a:endParaRPr lang="en-US"/>
          </a:p>
        </p:txBody>
      </p:sp>
    </p:spTree>
    <p:extLst>
      <p:ext uri="{BB962C8B-B14F-4D97-AF65-F5344CB8AC3E}">
        <p14:creationId xmlns:p14="http://schemas.microsoft.com/office/powerpoint/2010/main" val="196149260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95</a:t>
            </a:fld>
            <a:endParaRPr lang="en-US"/>
          </a:p>
        </p:txBody>
      </p:sp>
    </p:spTree>
    <p:extLst>
      <p:ext uri="{BB962C8B-B14F-4D97-AF65-F5344CB8AC3E}">
        <p14:creationId xmlns:p14="http://schemas.microsoft.com/office/powerpoint/2010/main" val="37198855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96</a:t>
            </a:fld>
            <a:endParaRPr lang="en-US"/>
          </a:p>
        </p:txBody>
      </p:sp>
    </p:spTree>
    <p:extLst>
      <p:ext uri="{BB962C8B-B14F-4D97-AF65-F5344CB8AC3E}">
        <p14:creationId xmlns:p14="http://schemas.microsoft.com/office/powerpoint/2010/main" val="13532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97</a:t>
            </a:fld>
            <a:endParaRPr lang="en-US"/>
          </a:p>
        </p:txBody>
      </p:sp>
    </p:spTree>
    <p:extLst>
      <p:ext uri="{BB962C8B-B14F-4D97-AF65-F5344CB8AC3E}">
        <p14:creationId xmlns:p14="http://schemas.microsoft.com/office/powerpoint/2010/main" val="27732299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98</a:t>
            </a:fld>
            <a:endParaRPr lang="en-US"/>
          </a:p>
        </p:txBody>
      </p:sp>
    </p:spTree>
    <p:extLst>
      <p:ext uri="{BB962C8B-B14F-4D97-AF65-F5344CB8AC3E}">
        <p14:creationId xmlns:p14="http://schemas.microsoft.com/office/powerpoint/2010/main" val="19432049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99</a:t>
            </a:fld>
            <a:endParaRPr lang="en-US"/>
          </a:p>
        </p:txBody>
      </p:sp>
    </p:spTree>
    <p:extLst>
      <p:ext uri="{BB962C8B-B14F-4D97-AF65-F5344CB8AC3E}">
        <p14:creationId xmlns:p14="http://schemas.microsoft.com/office/powerpoint/2010/main" val="34864750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100</a:t>
            </a:fld>
            <a:endParaRPr lang="en-US"/>
          </a:p>
        </p:txBody>
      </p:sp>
    </p:spTree>
    <p:extLst>
      <p:ext uri="{BB962C8B-B14F-4D97-AF65-F5344CB8AC3E}">
        <p14:creationId xmlns:p14="http://schemas.microsoft.com/office/powerpoint/2010/main" val="1084933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101</a:t>
            </a:fld>
            <a:endParaRPr lang="en-US"/>
          </a:p>
        </p:txBody>
      </p:sp>
    </p:spTree>
    <p:extLst>
      <p:ext uri="{BB962C8B-B14F-4D97-AF65-F5344CB8AC3E}">
        <p14:creationId xmlns:p14="http://schemas.microsoft.com/office/powerpoint/2010/main" val="20666903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102</a:t>
            </a:fld>
            <a:endParaRPr lang="en-US"/>
          </a:p>
        </p:txBody>
      </p:sp>
    </p:spTree>
    <p:extLst>
      <p:ext uri="{BB962C8B-B14F-4D97-AF65-F5344CB8AC3E}">
        <p14:creationId xmlns:p14="http://schemas.microsoft.com/office/powerpoint/2010/main" val="8885279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103</a:t>
            </a:fld>
            <a:endParaRPr lang="en-US"/>
          </a:p>
        </p:txBody>
      </p:sp>
    </p:spTree>
    <p:extLst>
      <p:ext uri="{BB962C8B-B14F-4D97-AF65-F5344CB8AC3E}">
        <p14:creationId xmlns:p14="http://schemas.microsoft.com/office/powerpoint/2010/main" val="5147025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104</a:t>
            </a:fld>
            <a:endParaRPr lang="en-US"/>
          </a:p>
        </p:txBody>
      </p:sp>
    </p:spTree>
    <p:extLst>
      <p:ext uri="{BB962C8B-B14F-4D97-AF65-F5344CB8AC3E}">
        <p14:creationId xmlns:p14="http://schemas.microsoft.com/office/powerpoint/2010/main" val="16950794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105</a:t>
            </a:fld>
            <a:endParaRPr lang="en-US"/>
          </a:p>
        </p:txBody>
      </p:sp>
    </p:spTree>
    <p:extLst>
      <p:ext uri="{BB962C8B-B14F-4D97-AF65-F5344CB8AC3E}">
        <p14:creationId xmlns:p14="http://schemas.microsoft.com/office/powerpoint/2010/main" val="1491453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106</a:t>
            </a:fld>
            <a:endParaRPr lang="en-US"/>
          </a:p>
        </p:txBody>
      </p:sp>
    </p:spTree>
    <p:extLst>
      <p:ext uri="{BB962C8B-B14F-4D97-AF65-F5344CB8AC3E}">
        <p14:creationId xmlns:p14="http://schemas.microsoft.com/office/powerpoint/2010/main" val="169507947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107</a:t>
            </a:fld>
            <a:endParaRPr lang="en-US"/>
          </a:p>
        </p:txBody>
      </p:sp>
    </p:spTree>
    <p:extLst>
      <p:ext uri="{BB962C8B-B14F-4D97-AF65-F5344CB8AC3E}">
        <p14:creationId xmlns:p14="http://schemas.microsoft.com/office/powerpoint/2010/main" val="36416377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108</a:t>
            </a:fld>
            <a:endParaRPr lang="en-US"/>
          </a:p>
        </p:txBody>
      </p:sp>
    </p:spTree>
    <p:extLst>
      <p:ext uri="{BB962C8B-B14F-4D97-AF65-F5344CB8AC3E}">
        <p14:creationId xmlns:p14="http://schemas.microsoft.com/office/powerpoint/2010/main" val="350691318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109</a:t>
            </a:fld>
            <a:endParaRPr lang="en-US"/>
          </a:p>
        </p:txBody>
      </p:sp>
    </p:spTree>
    <p:extLst>
      <p:ext uri="{BB962C8B-B14F-4D97-AF65-F5344CB8AC3E}">
        <p14:creationId xmlns:p14="http://schemas.microsoft.com/office/powerpoint/2010/main" val="34961084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110</a:t>
            </a:fld>
            <a:endParaRPr lang="en-US"/>
          </a:p>
        </p:txBody>
      </p:sp>
    </p:spTree>
    <p:extLst>
      <p:ext uri="{BB962C8B-B14F-4D97-AF65-F5344CB8AC3E}">
        <p14:creationId xmlns:p14="http://schemas.microsoft.com/office/powerpoint/2010/main" val="8151427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111</a:t>
            </a:fld>
            <a:endParaRPr lang="en-US"/>
          </a:p>
        </p:txBody>
      </p:sp>
    </p:spTree>
    <p:extLst>
      <p:ext uri="{BB962C8B-B14F-4D97-AF65-F5344CB8AC3E}">
        <p14:creationId xmlns:p14="http://schemas.microsoft.com/office/powerpoint/2010/main" val="415169466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112</a:t>
            </a:fld>
            <a:endParaRPr lang="en-US"/>
          </a:p>
        </p:txBody>
      </p:sp>
    </p:spTree>
    <p:extLst>
      <p:ext uri="{BB962C8B-B14F-4D97-AF65-F5344CB8AC3E}">
        <p14:creationId xmlns:p14="http://schemas.microsoft.com/office/powerpoint/2010/main" val="266683017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113</a:t>
            </a:fld>
            <a:endParaRPr lang="en-US"/>
          </a:p>
        </p:txBody>
      </p:sp>
    </p:spTree>
    <p:extLst>
      <p:ext uri="{BB962C8B-B14F-4D97-AF65-F5344CB8AC3E}">
        <p14:creationId xmlns:p14="http://schemas.microsoft.com/office/powerpoint/2010/main" val="6910686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114</a:t>
            </a:fld>
            <a:endParaRPr lang="en-US"/>
          </a:p>
        </p:txBody>
      </p:sp>
    </p:spTree>
    <p:extLst>
      <p:ext uri="{BB962C8B-B14F-4D97-AF65-F5344CB8AC3E}">
        <p14:creationId xmlns:p14="http://schemas.microsoft.com/office/powerpoint/2010/main" val="337980495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115</a:t>
            </a:fld>
            <a:endParaRPr lang="en-US"/>
          </a:p>
        </p:txBody>
      </p:sp>
    </p:spTree>
    <p:extLst>
      <p:ext uri="{BB962C8B-B14F-4D97-AF65-F5344CB8AC3E}">
        <p14:creationId xmlns:p14="http://schemas.microsoft.com/office/powerpoint/2010/main" val="62268042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116</a:t>
            </a:fld>
            <a:endParaRPr lang="en-US"/>
          </a:p>
        </p:txBody>
      </p:sp>
    </p:spTree>
    <p:extLst>
      <p:ext uri="{BB962C8B-B14F-4D97-AF65-F5344CB8AC3E}">
        <p14:creationId xmlns:p14="http://schemas.microsoft.com/office/powerpoint/2010/main" val="27384399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117</a:t>
            </a:fld>
            <a:endParaRPr lang="en-US"/>
          </a:p>
        </p:txBody>
      </p:sp>
    </p:spTree>
    <p:extLst>
      <p:ext uri="{BB962C8B-B14F-4D97-AF65-F5344CB8AC3E}">
        <p14:creationId xmlns:p14="http://schemas.microsoft.com/office/powerpoint/2010/main" val="2518776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118</a:t>
            </a:fld>
            <a:endParaRPr lang="en-US"/>
          </a:p>
        </p:txBody>
      </p:sp>
    </p:spTree>
    <p:extLst>
      <p:ext uri="{BB962C8B-B14F-4D97-AF65-F5344CB8AC3E}">
        <p14:creationId xmlns:p14="http://schemas.microsoft.com/office/powerpoint/2010/main" val="8089448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119</a:t>
            </a:fld>
            <a:endParaRPr lang="en-US"/>
          </a:p>
        </p:txBody>
      </p:sp>
    </p:spTree>
    <p:extLst>
      <p:ext uri="{BB962C8B-B14F-4D97-AF65-F5344CB8AC3E}">
        <p14:creationId xmlns:p14="http://schemas.microsoft.com/office/powerpoint/2010/main" val="411408225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120</a:t>
            </a:fld>
            <a:endParaRPr lang="en-US"/>
          </a:p>
        </p:txBody>
      </p:sp>
    </p:spTree>
    <p:extLst>
      <p:ext uri="{BB962C8B-B14F-4D97-AF65-F5344CB8AC3E}">
        <p14:creationId xmlns:p14="http://schemas.microsoft.com/office/powerpoint/2010/main" val="4672469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121</a:t>
            </a:fld>
            <a:endParaRPr lang="en-US"/>
          </a:p>
        </p:txBody>
      </p:sp>
    </p:spTree>
    <p:extLst>
      <p:ext uri="{BB962C8B-B14F-4D97-AF65-F5344CB8AC3E}">
        <p14:creationId xmlns:p14="http://schemas.microsoft.com/office/powerpoint/2010/main" val="291216970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122</a:t>
            </a:fld>
            <a:endParaRPr lang="en-US"/>
          </a:p>
        </p:txBody>
      </p:sp>
    </p:spTree>
    <p:extLst>
      <p:ext uri="{BB962C8B-B14F-4D97-AF65-F5344CB8AC3E}">
        <p14:creationId xmlns:p14="http://schemas.microsoft.com/office/powerpoint/2010/main" val="266927472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123</a:t>
            </a:fld>
            <a:endParaRPr lang="en-US"/>
          </a:p>
        </p:txBody>
      </p:sp>
    </p:spTree>
    <p:extLst>
      <p:ext uri="{BB962C8B-B14F-4D97-AF65-F5344CB8AC3E}">
        <p14:creationId xmlns:p14="http://schemas.microsoft.com/office/powerpoint/2010/main" val="317790017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124</a:t>
            </a:fld>
            <a:endParaRPr lang="en-US"/>
          </a:p>
        </p:txBody>
      </p:sp>
    </p:spTree>
    <p:extLst>
      <p:ext uri="{BB962C8B-B14F-4D97-AF65-F5344CB8AC3E}">
        <p14:creationId xmlns:p14="http://schemas.microsoft.com/office/powerpoint/2010/main" val="243972347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125</a:t>
            </a:fld>
            <a:endParaRPr lang="en-US"/>
          </a:p>
        </p:txBody>
      </p:sp>
    </p:spTree>
    <p:extLst>
      <p:ext uri="{BB962C8B-B14F-4D97-AF65-F5344CB8AC3E}">
        <p14:creationId xmlns:p14="http://schemas.microsoft.com/office/powerpoint/2010/main" val="31736546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126</a:t>
            </a:fld>
            <a:endParaRPr lang="en-US"/>
          </a:p>
        </p:txBody>
      </p:sp>
    </p:spTree>
    <p:extLst>
      <p:ext uri="{BB962C8B-B14F-4D97-AF65-F5344CB8AC3E}">
        <p14:creationId xmlns:p14="http://schemas.microsoft.com/office/powerpoint/2010/main" val="4459882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685800"/>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127</a:t>
            </a:fld>
            <a:endParaRPr lang="en-US"/>
          </a:p>
        </p:txBody>
      </p:sp>
    </p:spTree>
    <p:extLst>
      <p:ext uri="{BB962C8B-B14F-4D97-AF65-F5344CB8AC3E}">
        <p14:creationId xmlns:p14="http://schemas.microsoft.com/office/powerpoint/2010/main" val="333144509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128</a:t>
            </a:fld>
            <a:endParaRPr lang="en-US"/>
          </a:p>
        </p:txBody>
      </p:sp>
    </p:spTree>
    <p:extLst>
      <p:ext uri="{BB962C8B-B14F-4D97-AF65-F5344CB8AC3E}">
        <p14:creationId xmlns:p14="http://schemas.microsoft.com/office/powerpoint/2010/main" val="14281471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129</a:t>
            </a:fld>
            <a:endParaRPr lang="en-US"/>
          </a:p>
        </p:txBody>
      </p:sp>
    </p:spTree>
    <p:extLst>
      <p:ext uri="{BB962C8B-B14F-4D97-AF65-F5344CB8AC3E}">
        <p14:creationId xmlns:p14="http://schemas.microsoft.com/office/powerpoint/2010/main" val="20715550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130</a:t>
            </a:fld>
            <a:endParaRPr lang="en-US"/>
          </a:p>
        </p:txBody>
      </p:sp>
    </p:spTree>
    <p:extLst>
      <p:ext uri="{BB962C8B-B14F-4D97-AF65-F5344CB8AC3E}">
        <p14:creationId xmlns:p14="http://schemas.microsoft.com/office/powerpoint/2010/main" val="142814716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133</a:t>
            </a:fld>
            <a:endParaRPr lang="en-US"/>
          </a:p>
        </p:txBody>
      </p:sp>
    </p:spTree>
    <p:extLst>
      <p:ext uri="{BB962C8B-B14F-4D97-AF65-F5344CB8AC3E}">
        <p14:creationId xmlns:p14="http://schemas.microsoft.com/office/powerpoint/2010/main" val="14281471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134</a:t>
            </a:fld>
            <a:endParaRPr lang="en-US"/>
          </a:p>
        </p:txBody>
      </p:sp>
    </p:spTree>
    <p:extLst>
      <p:ext uri="{BB962C8B-B14F-4D97-AF65-F5344CB8AC3E}">
        <p14:creationId xmlns:p14="http://schemas.microsoft.com/office/powerpoint/2010/main" val="14281471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135</a:t>
            </a:fld>
            <a:endParaRPr lang="en-US"/>
          </a:p>
        </p:txBody>
      </p:sp>
    </p:spTree>
    <p:extLst>
      <p:ext uri="{BB962C8B-B14F-4D97-AF65-F5344CB8AC3E}">
        <p14:creationId xmlns:p14="http://schemas.microsoft.com/office/powerpoint/2010/main" val="34627399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136</a:t>
            </a:fld>
            <a:endParaRPr lang="en-US"/>
          </a:p>
        </p:txBody>
      </p:sp>
    </p:spTree>
    <p:extLst>
      <p:ext uri="{BB962C8B-B14F-4D97-AF65-F5344CB8AC3E}">
        <p14:creationId xmlns:p14="http://schemas.microsoft.com/office/powerpoint/2010/main" val="27169514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137</a:t>
            </a:fld>
            <a:endParaRPr lang="en-US"/>
          </a:p>
        </p:txBody>
      </p:sp>
    </p:spTree>
    <p:extLst>
      <p:ext uri="{BB962C8B-B14F-4D97-AF65-F5344CB8AC3E}">
        <p14:creationId xmlns:p14="http://schemas.microsoft.com/office/powerpoint/2010/main" val="411683891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138</a:t>
            </a:fld>
            <a:endParaRPr lang="en-US"/>
          </a:p>
        </p:txBody>
      </p:sp>
    </p:spTree>
    <p:extLst>
      <p:ext uri="{BB962C8B-B14F-4D97-AF65-F5344CB8AC3E}">
        <p14:creationId xmlns:p14="http://schemas.microsoft.com/office/powerpoint/2010/main" val="400005106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139</a:t>
            </a:fld>
            <a:endParaRPr lang="en-US"/>
          </a:p>
        </p:txBody>
      </p:sp>
    </p:spTree>
    <p:extLst>
      <p:ext uri="{BB962C8B-B14F-4D97-AF65-F5344CB8AC3E}">
        <p14:creationId xmlns:p14="http://schemas.microsoft.com/office/powerpoint/2010/main" val="22499231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148</a:t>
            </a:fld>
            <a:endParaRPr lang="en-US"/>
          </a:p>
        </p:txBody>
      </p:sp>
    </p:spTree>
    <p:extLst>
      <p:ext uri="{BB962C8B-B14F-4D97-AF65-F5344CB8AC3E}">
        <p14:creationId xmlns:p14="http://schemas.microsoft.com/office/powerpoint/2010/main" val="90327356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149</a:t>
            </a:fld>
            <a:endParaRPr lang="en-US"/>
          </a:p>
        </p:txBody>
      </p:sp>
    </p:spTree>
    <p:extLst>
      <p:ext uri="{BB962C8B-B14F-4D97-AF65-F5344CB8AC3E}">
        <p14:creationId xmlns:p14="http://schemas.microsoft.com/office/powerpoint/2010/main" val="313349819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150</a:t>
            </a:fld>
            <a:endParaRPr lang="en-US"/>
          </a:p>
        </p:txBody>
      </p:sp>
    </p:spTree>
    <p:extLst>
      <p:ext uri="{BB962C8B-B14F-4D97-AF65-F5344CB8AC3E}">
        <p14:creationId xmlns:p14="http://schemas.microsoft.com/office/powerpoint/2010/main" val="292646082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151</a:t>
            </a:fld>
            <a:endParaRPr lang="en-US"/>
          </a:p>
        </p:txBody>
      </p:sp>
    </p:spTree>
    <p:extLst>
      <p:ext uri="{BB962C8B-B14F-4D97-AF65-F5344CB8AC3E}">
        <p14:creationId xmlns:p14="http://schemas.microsoft.com/office/powerpoint/2010/main" val="374706990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152</a:t>
            </a:fld>
            <a:endParaRPr lang="en-US"/>
          </a:p>
        </p:txBody>
      </p:sp>
    </p:spTree>
    <p:extLst>
      <p:ext uri="{BB962C8B-B14F-4D97-AF65-F5344CB8AC3E}">
        <p14:creationId xmlns:p14="http://schemas.microsoft.com/office/powerpoint/2010/main" val="166003663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F0117E-22A0-44F1-A447-43282D643019}" type="slidenum">
              <a:rPr lang="en-US" smtClean="0"/>
              <a:t>153</a:t>
            </a:fld>
            <a:endParaRPr lang="en-US"/>
          </a:p>
        </p:txBody>
      </p:sp>
    </p:spTree>
    <p:extLst>
      <p:ext uri="{BB962C8B-B14F-4D97-AF65-F5344CB8AC3E}">
        <p14:creationId xmlns:p14="http://schemas.microsoft.com/office/powerpoint/2010/main" val="1622731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 name="Date Placeholder 4"/>
          <p:cNvSpPr>
            <a:spLocks noGrp="1"/>
          </p:cNvSpPr>
          <p:nvPr>
            <p:ph type="dt" sz="half" idx="10"/>
          </p:nvPr>
        </p:nvSpPr>
        <p:spPr>
          <a:xfrm>
            <a:off x="457200" y="6356350"/>
            <a:ext cx="2133600" cy="365125"/>
          </a:xfrm>
        </p:spPr>
        <p:txBody>
          <a:bodyPr/>
          <a:lstStyle/>
          <a:p>
            <a:fld id="{008E004B-BD15-4254-A75F-BD01B6011D54}" type="datetime1">
              <a:rPr lang="en-US" smtClean="0"/>
              <a:t>2/10/2021</a:t>
            </a:fld>
            <a:endParaRPr lang="en-US"/>
          </a:p>
        </p:txBody>
      </p:sp>
      <p:sp>
        <p:nvSpPr>
          <p:cNvPr id="11" name="Footer Placeholder 5"/>
          <p:cNvSpPr>
            <a:spLocks noGrp="1"/>
          </p:cNvSpPr>
          <p:nvPr>
            <p:ph type="ftr" sz="quarter" idx="11"/>
          </p:nvPr>
        </p:nvSpPr>
        <p:spPr>
          <a:xfrm>
            <a:off x="3124200" y="6356350"/>
            <a:ext cx="2895600" cy="365125"/>
          </a:xfrm>
        </p:spPr>
        <p:txBody>
          <a:bodyPr/>
          <a:lstStyle/>
          <a:p>
            <a:endParaRPr lang="en-US"/>
          </a:p>
        </p:txBody>
      </p:sp>
      <p:sp>
        <p:nvSpPr>
          <p:cNvPr id="12"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1673885766"/>
      </p:ext>
    </p:extLst>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descr="Bar.jpg"/>
          <p:cNvPicPr>
            <a:picLocks noChangeAspect="1"/>
          </p:cNvPicPr>
          <p:nvPr/>
        </p:nvPicPr>
        <p:blipFill>
          <a:blip r:embed="rId2"/>
          <a:stretch>
            <a:fillRect/>
          </a:stretch>
        </p:blipFill>
        <p:spPr>
          <a:xfrm>
            <a:off x="0" y="6715759"/>
            <a:ext cx="9154160" cy="152569"/>
          </a:xfrm>
          <a:prstGeom prst="rect">
            <a:avLst/>
          </a:prstGeom>
        </p:spPr>
      </p:pic>
      <p:pic>
        <p:nvPicPr>
          <p:cNvPr id="8" name="Picture 7" descr="CalOES-Horizontal-Large-trans-PNG.png"/>
          <p:cNvPicPr>
            <a:picLocks noChangeAspect="1"/>
          </p:cNvPicPr>
          <p:nvPr/>
        </p:nvPicPr>
        <p:blipFill>
          <a:blip r:embed="rId3"/>
          <a:stretch>
            <a:fillRect/>
          </a:stretch>
        </p:blipFill>
        <p:spPr>
          <a:xfrm>
            <a:off x="7391400" y="6019800"/>
            <a:ext cx="1670319" cy="647459"/>
          </a:xfrm>
          <a:prstGeom prst="rect">
            <a:avLst/>
          </a:prstGeom>
        </p:spPr>
      </p:pic>
      <p:sp>
        <p:nvSpPr>
          <p:cNvPr id="12" name="Date Placeholder 4"/>
          <p:cNvSpPr>
            <a:spLocks noGrp="1"/>
          </p:cNvSpPr>
          <p:nvPr>
            <p:ph type="dt" sz="half" idx="10"/>
          </p:nvPr>
        </p:nvSpPr>
        <p:spPr>
          <a:xfrm>
            <a:off x="457200" y="6356350"/>
            <a:ext cx="2133600" cy="365125"/>
          </a:xfrm>
        </p:spPr>
        <p:txBody>
          <a:bodyPr/>
          <a:lstStyle/>
          <a:p>
            <a:fld id="{FB9512D4-A7EB-41A0-8A9D-8034A53BA44E}" type="datetime1">
              <a:rPr lang="en-US" smtClean="0"/>
              <a:t>2/10/2021</a:t>
            </a:fld>
            <a:endParaRPr lang="en-US" dirty="0"/>
          </a:p>
        </p:txBody>
      </p:sp>
      <p:sp>
        <p:nvSpPr>
          <p:cNvPr id="13" name="Footer Placeholder 5"/>
          <p:cNvSpPr>
            <a:spLocks noGrp="1"/>
          </p:cNvSpPr>
          <p:nvPr>
            <p:ph type="ftr" sz="quarter" idx="11"/>
          </p:nvPr>
        </p:nvSpPr>
        <p:spPr>
          <a:xfrm>
            <a:off x="3124200" y="6356350"/>
            <a:ext cx="2895600" cy="365125"/>
          </a:xfrm>
        </p:spPr>
        <p:txBody>
          <a:bodyPr/>
          <a:lstStyle/>
          <a:p>
            <a:endParaRPr lang="en-US"/>
          </a:p>
        </p:txBody>
      </p:sp>
      <p:sp>
        <p:nvSpPr>
          <p:cNvPr id="14" name="Slide Number Placeholder 6"/>
          <p:cNvSpPr>
            <a:spLocks noGrp="1"/>
          </p:cNvSpPr>
          <p:nvPr>
            <p:ph type="sldNum" sz="quarter" idx="12"/>
          </p:nvPr>
        </p:nvSpPr>
        <p:spPr>
          <a:xfrm>
            <a:off x="6553200" y="6356350"/>
            <a:ext cx="2133600" cy="365125"/>
          </a:xfrm>
        </p:spPr>
        <p:txBody>
          <a:bodyPr/>
          <a:lstStyle>
            <a:lvl1pPr>
              <a:defRPr sz="2400">
                <a:solidFill>
                  <a:schemeClr val="tx1"/>
                </a:solidFill>
              </a:defRPr>
            </a:lvl1pPr>
          </a:lstStyle>
          <a:p>
            <a:fld id="{991ABA96-8C24-43CE-98D6-E064923DF127}" type="slidenum">
              <a:rPr lang="en-US" smtClean="0"/>
              <a:pPr/>
              <a:t>‹#›</a:t>
            </a:fld>
            <a:endParaRPr lang="en-US" dirty="0"/>
          </a:p>
        </p:txBody>
      </p:sp>
      <p:pic>
        <p:nvPicPr>
          <p:cNvPr id="9" name="Picture 8" descr="Bar.jpg"/>
          <p:cNvPicPr>
            <a:picLocks noChangeAspect="1"/>
          </p:cNvPicPr>
          <p:nvPr/>
        </p:nvPicPr>
        <p:blipFill>
          <a:blip r:embed="rId2"/>
          <a:stretch>
            <a:fillRect/>
          </a:stretch>
        </p:blipFill>
        <p:spPr>
          <a:xfrm>
            <a:off x="0" y="6715759"/>
            <a:ext cx="9154160" cy="152569"/>
          </a:xfrm>
          <a:prstGeom prst="rect">
            <a:avLst/>
          </a:prstGeom>
        </p:spPr>
      </p:pic>
      <p:pic>
        <p:nvPicPr>
          <p:cNvPr id="10" name="Picture 9" descr="CalOES-Horizontal-Large-trans-PNG.png"/>
          <p:cNvPicPr>
            <a:picLocks noChangeAspect="1"/>
          </p:cNvPicPr>
          <p:nvPr/>
        </p:nvPicPr>
        <p:blipFill>
          <a:blip r:embed="rId3"/>
          <a:stretch>
            <a:fillRect/>
          </a:stretch>
        </p:blipFill>
        <p:spPr>
          <a:xfrm>
            <a:off x="7391400" y="6019800"/>
            <a:ext cx="1670319" cy="647459"/>
          </a:xfrm>
          <a:prstGeom prst="rect">
            <a:avLst/>
          </a:prstGeom>
        </p:spPr>
      </p:pic>
      <p:pic>
        <p:nvPicPr>
          <p:cNvPr id="11" name="Picture 10" descr="Bar.jpg"/>
          <p:cNvPicPr>
            <a:picLocks noChangeAspect="1"/>
          </p:cNvPicPr>
          <p:nvPr userDrawn="1"/>
        </p:nvPicPr>
        <p:blipFill>
          <a:blip r:embed="rId2"/>
          <a:stretch>
            <a:fillRect/>
          </a:stretch>
        </p:blipFill>
        <p:spPr>
          <a:xfrm>
            <a:off x="0" y="6715759"/>
            <a:ext cx="9154160" cy="152569"/>
          </a:xfrm>
          <a:prstGeom prst="rect">
            <a:avLst/>
          </a:prstGeom>
        </p:spPr>
      </p:pic>
      <p:pic>
        <p:nvPicPr>
          <p:cNvPr id="15" name="Picture 14" descr="CalOES-Horizontal-Large-trans-PNG.png"/>
          <p:cNvPicPr>
            <a:picLocks noChangeAspect="1"/>
          </p:cNvPicPr>
          <p:nvPr userDrawn="1"/>
        </p:nvPicPr>
        <p:blipFill>
          <a:blip r:embed="rId3"/>
          <a:stretch>
            <a:fillRect/>
          </a:stretch>
        </p:blipFill>
        <p:spPr>
          <a:xfrm>
            <a:off x="7391400" y="6019800"/>
            <a:ext cx="1670319" cy="647459"/>
          </a:xfrm>
          <a:prstGeom prst="rect">
            <a:avLst/>
          </a:prstGeom>
        </p:spPr>
      </p:pic>
    </p:spTree>
    <p:extLst>
      <p:ext uri="{BB962C8B-B14F-4D97-AF65-F5344CB8AC3E}">
        <p14:creationId xmlns:p14="http://schemas.microsoft.com/office/powerpoint/2010/main" val="674902148"/>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10" name="Date Placeholder 4"/>
          <p:cNvSpPr>
            <a:spLocks noGrp="1"/>
          </p:cNvSpPr>
          <p:nvPr>
            <p:ph type="dt" sz="half" idx="10"/>
          </p:nvPr>
        </p:nvSpPr>
        <p:spPr>
          <a:xfrm>
            <a:off x="457200" y="6356350"/>
            <a:ext cx="2133600" cy="365125"/>
          </a:xfrm>
        </p:spPr>
        <p:txBody>
          <a:bodyPr/>
          <a:lstStyle/>
          <a:p>
            <a:fld id="{333FF1AE-2399-42E2-9259-444B6C4A0D48}" type="datetime1">
              <a:rPr lang="en-US" smtClean="0"/>
              <a:t>2/10/2021</a:t>
            </a:fld>
            <a:endParaRPr lang="en-US"/>
          </a:p>
        </p:txBody>
      </p:sp>
      <p:sp>
        <p:nvSpPr>
          <p:cNvPr id="11" name="Footer Placeholder 5"/>
          <p:cNvSpPr>
            <a:spLocks noGrp="1"/>
          </p:cNvSpPr>
          <p:nvPr>
            <p:ph type="ftr" sz="quarter" idx="11"/>
          </p:nvPr>
        </p:nvSpPr>
        <p:spPr>
          <a:xfrm>
            <a:off x="3124200" y="6356350"/>
            <a:ext cx="2895600" cy="365125"/>
          </a:xfrm>
        </p:spPr>
        <p:txBody>
          <a:bodyPr/>
          <a:lstStyle/>
          <a:p>
            <a:endParaRPr lang="en-US"/>
          </a:p>
        </p:txBody>
      </p:sp>
      <p:sp>
        <p:nvSpPr>
          <p:cNvPr id="12"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3660188773"/>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Date Placeholder 4"/>
          <p:cNvSpPr>
            <a:spLocks noGrp="1"/>
          </p:cNvSpPr>
          <p:nvPr>
            <p:ph type="dt" sz="half" idx="10"/>
          </p:nvPr>
        </p:nvSpPr>
        <p:spPr>
          <a:xfrm>
            <a:off x="457200" y="6356350"/>
            <a:ext cx="2133600" cy="365125"/>
          </a:xfrm>
        </p:spPr>
        <p:txBody>
          <a:bodyPr/>
          <a:lstStyle/>
          <a:p>
            <a:fld id="{A94D0926-0D0E-4880-BB9A-CA3B271D217F}" type="datetime1">
              <a:rPr lang="en-US" smtClean="0"/>
              <a:t>2/10/2021</a:t>
            </a:fld>
            <a:endParaRPr lang="en-US"/>
          </a:p>
        </p:txBody>
      </p:sp>
      <p:sp>
        <p:nvSpPr>
          <p:cNvPr id="15" name="Footer Placeholder 5"/>
          <p:cNvSpPr>
            <a:spLocks noGrp="1"/>
          </p:cNvSpPr>
          <p:nvPr>
            <p:ph type="ftr" sz="quarter" idx="11"/>
          </p:nvPr>
        </p:nvSpPr>
        <p:spPr>
          <a:xfrm>
            <a:off x="3124200" y="6356350"/>
            <a:ext cx="2895600" cy="365125"/>
          </a:xfrm>
        </p:spPr>
        <p:txBody>
          <a:bodyPr/>
          <a:lstStyle/>
          <a:p>
            <a:endParaRPr lang="en-US"/>
          </a:p>
        </p:txBody>
      </p:sp>
      <p:sp>
        <p:nvSpPr>
          <p:cNvPr id="16"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2411613129"/>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4"/>
          <p:cNvSpPr>
            <a:spLocks noGrp="1"/>
          </p:cNvSpPr>
          <p:nvPr>
            <p:ph type="dt" sz="half" idx="10"/>
          </p:nvPr>
        </p:nvSpPr>
        <p:spPr>
          <a:xfrm>
            <a:off x="457200" y="6356350"/>
            <a:ext cx="2133600" cy="365125"/>
          </a:xfrm>
        </p:spPr>
        <p:txBody>
          <a:bodyPr/>
          <a:lstStyle/>
          <a:p>
            <a:fld id="{A6266A3A-0276-4FCB-9F8E-AA8CBC238669}" type="datetime1">
              <a:rPr lang="en-US" smtClean="0"/>
              <a:t>2/10/2021</a:t>
            </a:fld>
            <a:endParaRPr lang="en-US"/>
          </a:p>
        </p:txBody>
      </p:sp>
      <p:sp>
        <p:nvSpPr>
          <p:cNvPr id="14" name="Footer Placeholder 5"/>
          <p:cNvSpPr>
            <a:spLocks noGrp="1"/>
          </p:cNvSpPr>
          <p:nvPr>
            <p:ph type="ftr" sz="quarter" idx="11"/>
          </p:nvPr>
        </p:nvSpPr>
        <p:spPr>
          <a:xfrm>
            <a:off x="3124200" y="6356350"/>
            <a:ext cx="2895600" cy="365125"/>
          </a:xfrm>
        </p:spPr>
        <p:txBody>
          <a:bodyPr/>
          <a:lstStyle/>
          <a:p>
            <a:endParaRPr lang="en-US"/>
          </a:p>
        </p:txBody>
      </p:sp>
      <p:sp>
        <p:nvSpPr>
          <p:cNvPr id="15"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555196726"/>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Date Placeholder 4"/>
          <p:cNvSpPr>
            <a:spLocks noGrp="1"/>
          </p:cNvSpPr>
          <p:nvPr>
            <p:ph type="dt" sz="half" idx="10"/>
          </p:nvPr>
        </p:nvSpPr>
        <p:spPr>
          <a:xfrm>
            <a:off x="457200" y="6356350"/>
            <a:ext cx="2133600" cy="365125"/>
          </a:xfrm>
        </p:spPr>
        <p:txBody>
          <a:bodyPr/>
          <a:lstStyle/>
          <a:p>
            <a:fld id="{A5837F88-97EF-4169-B8CC-4DEEDCD89670}" type="datetime1">
              <a:rPr lang="en-US" smtClean="0"/>
              <a:t>2/10/2021</a:t>
            </a:fld>
            <a:endParaRPr lang="en-US"/>
          </a:p>
        </p:txBody>
      </p:sp>
      <p:sp>
        <p:nvSpPr>
          <p:cNvPr id="10" name="Footer Placeholder 5"/>
          <p:cNvSpPr>
            <a:spLocks noGrp="1"/>
          </p:cNvSpPr>
          <p:nvPr>
            <p:ph type="ftr" sz="quarter" idx="11"/>
          </p:nvPr>
        </p:nvSpPr>
        <p:spPr>
          <a:xfrm>
            <a:off x="3124200" y="6356350"/>
            <a:ext cx="2895600" cy="365125"/>
          </a:xfrm>
        </p:spPr>
        <p:txBody>
          <a:bodyPr/>
          <a:lstStyle/>
          <a:p>
            <a:endParaRPr lang="en-US"/>
          </a:p>
        </p:txBody>
      </p:sp>
      <p:sp>
        <p:nvSpPr>
          <p:cNvPr id="11"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1893855923"/>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4"/>
          <p:cNvSpPr>
            <a:spLocks noGrp="1"/>
          </p:cNvSpPr>
          <p:nvPr>
            <p:ph type="dt" sz="half" idx="10"/>
          </p:nvPr>
        </p:nvSpPr>
        <p:spPr>
          <a:xfrm>
            <a:off x="457200" y="6356350"/>
            <a:ext cx="2133600" cy="365125"/>
          </a:xfrm>
        </p:spPr>
        <p:txBody>
          <a:bodyPr/>
          <a:lstStyle/>
          <a:p>
            <a:fld id="{81E192E9-B90B-44F4-8A3C-38CE0BBCD6D8}" type="datetime1">
              <a:rPr lang="en-US" smtClean="0"/>
              <a:t>2/10/2021</a:t>
            </a:fld>
            <a:endParaRPr lang="en-US"/>
          </a:p>
        </p:txBody>
      </p:sp>
      <p:sp>
        <p:nvSpPr>
          <p:cNvPr id="9" name="Footer Placeholder 5"/>
          <p:cNvSpPr>
            <a:spLocks noGrp="1"/>
          </p:cNvSpPr>
          <p:nvPr>
            <p:ph type="ftr" sz="quarter" idx="11"/>
          </p:nvPr>
        </p:nvSpPr>
        <p:spPr>
          <a:xfrm>
            <a:off x="3124200" y="6356350"/>
            <a:ext cx="2895600" cy="365125"/>
          </a:xfrm>
        </p:spPr>
        <p:txBody>
          <a:bodyPr/>
          <a:lstStyle/>
          <a:p>
            <a:endParaRPr lang="en-US"/>
          </a:p>
        </p:txBody>
      </p:sp>
      <p:sp>
        <p:nvSpPr>
          <p:cNvPr id="10" name="Slide Number Placeholder 6"/>
          <p:cNvSpPr>
            <a:spLocks noGrp="1"/>
          </p:cNvSpPr>
          <p:nvPr>
            <p:ph type="sldNum" sz="quarter" idx="12"/>
          </p:nvPr>
        </p:nvSpPr>
        <p:spPr>
          <a:xfrm>
            <a:off x="6553200" y="6356350"/>
            <a:ext cx="2133600" cy="365125"/>
          </a:xfrm>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76006701"/>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2E50ED3-0408-4119-87D0-F4C5982FDFC7}" type="datetime1">
              <a:rPr lang="en-US" smtClean="0"/>
              <a:t>2/10/2021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3448224019"/>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323B142-A962-470E-9E7A-E03FEB48881D}" type="datetime1">
              <a:rPr lang="en-US" smtClean="0"/>
              <a:t>2/10/2021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2274116856"/>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0C7D8C-E3B5-47DE-9C2D-899B38982523}" type="datetime1">
              <a:rPr lang="en-US" smtClean="0"/>
              <a:t>2/10/2021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3534932250"/>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AA992A-6146-4D39-B7A9-28DDE487EE8A}" type="datetime1">
              <a:rPr lang="en-US" smtClean="0"/>
              <a:t>2/10/2021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2106661917"/>
      </p:ext>
    </p:extLst>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pic>
        <p:nvPicPr>
          <p:cNvPr id="3" name="Picture 2" descr="Title.cw.jpg"/>
          <p:cNvPicPr>
            <a:picLocks noChangeAspect="1"/>
          </p:cNvPicPr>
          <p:nvPr/>
        </p:nvPicPr>
        <p:blipFill>
          <a:blip r:embed="rId2"/>
          <a:srcRect t="35897"/>
          <a:stretch>
            <a:fillRect/>
          </a:stretch>
        </p:blipFill>
        <p:spPr>
          <a:xfrm>
            <a:off x="0" y="3048000"/>
            <a:ext cx="9144000" cy="3810000"/>
          </a:xfrm>
          <a:prstGeom prst="rect">
            <a:avLst/>
          </a:prstGeom>
        </p:spPr>
      </p:pic>
      <p:pic>
        <p:nvPicPr>
          <p:cNvPr id="4" name="Picture 3" descr="CalOES-Horizontal-Large-trans-PNG.png"/>
          <p:cNvPicPr>
            <a:picLocks noChangeAspect="1"/>
          </p:cNvPicPr>
          <p:nvPr/>
        </p:nvPicPr>
        <p:blipFill>
          <a:blip r:embed="rId3"/>
          <a:stretch>
            <a:fillRect/>
          </a:stretch>
        </p:blipFill>
        <p:spPr>
          <a:xfrm>
            <a:off x="2057400" y="533400"/>
            <a:ext cx="4914532" cy="1905000"/>
          </a:xfrm>
          <a:prstGeom prst="rect">
            <a:avLst/>
          </a:prstGeom>
        </p:spPr>
      </p:pic>
    </p:spTree>
    <p:extLst>
      <p:ext uri="{BB962C8B-B14F-4D97-AF65-F5344CB8AC3E}">
        <p14:creationId xmlns:p14="http://schemas.microsoft.com/office/powerpoint/2010/main" val="586037294"/>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4EC23-57FD-41C4-8A67-BD216FE6B374}" type="datetime1">
              <a:rPr lang="en-US" smtClean="0"/>
              <a:t>2/10/2021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ABA96-8C24-43CE-98D6-E064923DF127}" type="slidenum">
              <a:rPr lang="en-US" smtClean="0"/>
              <a:pPr/>
              <a:t>‹#›</a:t>
            </a:fld>
            <a:endParaRPr lang="en-US"/>
          </a:p>
        </p:txBody>
      </p:sp>
    </p:spTree>
    <p:extLst>
      <p:ext uri="{BB962C8B-B14F-4D97-AF65-F5344CB8AC3E}">
        <p14:creationId xmlns:p14="http://schemas.microsoft.com/office/powerpoint/2010/main" val="32673897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ransition spd="slow">
    <p:wipe dir="d"/>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HMA@caloes.ca.gov"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fema.gov/media-library-data/1424983165449-38f5dfc69c0bd4ea8a161e8bb7b79553/HMA_Guidance_022715_508.pdf" TargetMode="Externa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caloes.ca.gov/cal-oes-divisions/recovery/disaster-mitigation-technical-support/404-hazard-mitigation-grant-program"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aloes.ca.gov/RecoverySite/Documents/HMGP%20Project%20Application%20Instructions.docx"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caloes.ca.gov/cal-oes-divisions/recovery/disaster-mitigation-technical-support/404-hazard-mitigation-grant-program"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aloes.ca.gov/RecoverySite/Documents/HMGP%20Project%20Application%20Instructions.docx"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caloes.ca.gov/cal-oes-divisions/recovery/disaster-mitigation-technical-support/404-hazard-mitigation-grant-progra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aloes.ca.gov/RecoverySite/Documents/HMGP%20Project%20Application%20Instructions.docx"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sam.gov/"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caloes.ca.gov/cal-oes-divisions/hazard-mitigation/hazard-mitigation-planning/local-hazard-mitigation-program"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7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hyperlink" Target="https://www.caloes.ca.gov/RecoverySite/Documents/HMGP%20Cost%20Estimate%20Spreadsheet%20-%2002.2018.xlsx" TargetMode="Externa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9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microsoft.com/office/2007/relationships/hdphoto" Target="../media/hdphoto2.wdp"/></Relationships>
</file>

<file path=ppt/slides/_rels/slide99.xml.rels><?xml version="1.0" encoding="UTF-8" standalone="yes"?>
<Relationships xmlns="http://schemas.openxmlformats.org/package/2006/relationships"><Relationship Id="rId3" Type="http://schemas.openxmlformats.org/officeDocument/2006/relationships/hyperlink" Target="https://www.fema.gov/benefit-cost-analysis"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8" Type="http://schemas.openxmlformats.org/officeDocument/2006/relationships/hyperlink" Target="https://www.fema.gov/sites/default/files/2020-07/fema_procurement_contract-provisions-template.pdf" TargetMode="External"/><Relationship Id="rId3" Type="http://schemas.openxmlformats.org/officeDocument/2006/relationships/hyperlink" Target="https://www.fema.gov/sites/default/files/2020-07/fy15_hma_addendum.pdf" TargetMode="External"/><Relationship Id="rId7" Type="http://schemas.openxmlformats.org/officeDocument/2006/relationships/hyperlink" Target="https://www.fema.gov/assistance/public/nonstate-nonprofit/procurement-checklist" TargetMode="External"/><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hyperlink" Target="https://www.fema.gov/sites/default/files/2020-09/fema_hazard_mitigation_assistance_procurement_standards_02-19-15.pdf" TargetMode="External"/><Relationship Id="rId5" Type="http://schemas.openxmlformats.org/officeDocument/2006/relationships/hyperlink" Target="https://www.gpo.gov/fdsys/pkg/CFR-2016-title44-vol1/pdf/CFR-2016-title44-vol1.pdf" TargetMode="External"/><Relationship Id="rId4" Type="http://schemas.openxmlformats.org/officeDocument/2006/relationships/hyperlink" Target="https://www.ecfr.gov/cgi-bin/text-idx?tpl=/ecfrbrowse/Title02/2cfr200_main_02.tpl" TargetMode="External"/><Relationship Id="rId9" Type="http://schemas.openxmlformats.org/officeDocument/2006/relationships/hyperlink" Target="mailto:bchelpline@fema.dhs.gov"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mailto:HMA@caloes.ca.gov" TargetMode="External"/><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idx="4294967295"/>
          </p:nvPr>
        </p:nvSpPr>
        <p:spPr>
          <a:xfrm>
            <a:off x="0" y="3124200"/>
            <a:ext cx="9144000" cy="3733800"/>
          </a:xfrm>
          <a:ln>
            <a:miter lim="800000"/>
            <a:headEnd/>
            <a:tailEnd/>
          </a:ln>
        </p:spPr>
        <p:txBody>
          <a:bodyPr>
            <a:normAutofit/>
          </a:bodyPr>
          <a:lstStyle/>
          <a:p>
            <a:pPr>
              <a:defRPr/>
            </a:pPr>
            <a:r>
              <a:rPr lang="en-US" sz="4000" b="1" u="sng" dirty="0">
                <a:solidFill>
                  <a:schemeClr val="tx2">
                    <a:satMod val="130000"/>
                  </a:schemeClr>
                </a:solidFill>
              </a:rPr>
              <a:t>Hazard Mitigation Grant Program</a:t>
            </a:r>
            <a:r>
              <a:rPr lang="en-US" sz="4000" b="1" dirty="0">
                <a:solidFill>
                  <a:schemeClr val="tx2">
                    <a:satMod val="130000"/>
                  </a:schemeClr>
                </a:solidFill>
              </a:rPr>
              <a:t/>
            </a:r>
            <a:br>
              <a:rPr lang="en-US" sz="4000" b="1" dirty="0">
                <a:solidFill>
                  <a:schemeClr val="tx2">
                    <a:satMod val="130000"/>
                  </a:schemeClr>
                </a:solidFill>
              </a:rPr>
            </a:br>
            <a:r>
              <a:rPr lang="en-US" sz="4000" dirty="0">
                <a:solidFill>
                  <a:schemeClr val="tx2">
                    <a:satMod val="130000"/>
                  </a:schemeClr>
                </a:solidFill>
              </a:rPr>
              <a:t>Subapplication Development </a:t>
            </a:r>
            <a:br>
              <a:rPr lang="en-US" sz="4000" dirty="0">
                <a:solidFill>
                  <a:schemeClr val="tx2">
                    <a:satMod val="130000"/>
                  </a:schemeClr>
                </a:solidFill>
              </a:rPr>
            </a:br>
            <a:r>
              <a:rPr lang="en-US" sz="4000" dirty="0">
                <a:solidFill>
                  <a:schemeClr val="tx2"/>
                </a:solidFill>
              </a:rPr>
              <a:t>&amp; </a:t>
            </a:r>
            <a:br>
              <a:rPr lang="en-US" sz="4000" dirty="0">
                <a:solidFill>
                  <a:schemeClr val="tx2"/>
                </a:solidFill>
              </a:rPr>
            </a:br>
            <a:r>
              <a:rPr lang="en-US" sz="4000" dirty="0">
                <a:solidFill>
                  <a:schemeClr val="tx2"/>
                </a:solidFill>
              </a:rPr>
              <a:t>Benefit Cost Analysis Workshop</a:t>
            </a:r>
            <a:endParaRPr lang="en-US" sz="3600" dirty="0">
              <a:solidFill>
                <a:schemeClr val="tx2"/>
              </a:solidFill>
            </a:endParaRPr>
          </a:p>
        </p:txBody>
      </p:sp>
    </p:spTree>
    <p:extLst>
      <p:ext uri="{BB962C8B-B14F-4D97-AF65-F5344CB8AC3E}">
        <p14:creationId xmlns:p14="http://schemas.microsoft.com/office/powerpoint/2010/main" val="328887488"/>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6BA7480-C180-474C-8F2B-CD924804399E}"/>
              </a:ext>
            </a:extLst>
          </p:cNvPr>
          <p:cNvSpPr>
            <a:spLocks noGrp="1"/>
          </p:cNvSpPr>
          <p:nvPr>
            <p:ph type="title"/>
          </p:nvPr>
        </p:nvSpPr>
        <p:spPr/>
        <p:txBody>
          <a:bodyPr/>
          <a:lstStyle/>
          <a:p>
            <a:r>
              <a:rPr lang="en-US" b="1" dirty="0">
                <a:solidFill>
                  <a:schemeClr val="tx2"/>
                </a:solidFill>
              </a:rPr>
              <a:t>Welcome</a:t>
            </a:r>
          </a:p>
        </p:txBody>
      </p:sp>
      <p:pic>
        <p:nvPicPr>
          <p:cNvPr id="9" name="Content Placeholder 2" descr="A picture of the California Governor's Office of Emergency Services Logo" title="Cal OES Log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12343"/>
            <a:ext cx="7242048" cy="2807208"/>
          </a:xfrm>
        </p:spPr>
      </p:pic>
      <p:sp>
        <p:nvSpPr>
          <p:cNvPr id="7" name="Slide Number Placeholder 4"/>
          <p:cNvSpPr>
            <a:spLocks noGrp="1"/>
          </p:cNvSpPr>
          <p:nvPr>
            <p:ph type="sldNum" sz="quarter" idx="12"/>
          </p:nvPr>
        </p:nvSpPr>
        <p:spPr/>
        <p:txBody>
          <a:bodyPr/>
          <a:lstStyle/>
          <a:p>
            <a:fld id="{991ABA96-8C24-43CE-98D6-E064923DF127}" type="slidenum">
              <a:rPr lang="en-US" smtClean="0"/>
              <a:t>2</a:t>
            </a:fld>
            <a:endParaRPr lang="en-US"/>
          </a:p>
        </p:txBody>
      </p:sp>
      <p:pic>
        <p:nvPicPr>
          <p:cNvPr id="5" name="Picture 3" descr="A picture of the Federal Emergency Management logo and seal, which states United States Department of Homeland Security" title="FEMA Logo">
            <a:extLst>
              <a:ext uri="{FF2B5EF4-FFF2-40B4-BE49-F238E27FC236}">
                <a16:creationId xmlns:a16="http://schemas.microsoft.com/office/drawing/2014/main" id="{56BAEC27-DC16-40AD-A203-4812F69B291B}"/>
              </a:ext>
            </a:extLst>
          </p:cNvPr>
          <p:cNvPicPr>
            <a:picLocks noChangeAspect="1"/>
          </p:cNvPicPr>
          <p:nvPr/>
        </p:nvPicPr>
        <p:blipFill>
          <a:blip r:embed="rId4"/>
          <a:stretch>
            <a:fillRect/>
          </a:stretch>
        </p:blipFill>
        <p:spPr>
          <a:xfrm>
            <a:off x="2438400" y="3962400"/>
            <a:ext cx="6487212" cy="2301758"/>
          </a:xfrm>
          <a:prstGeom prst="rect">
            <a:avLst/>
          </a:prstGeom>
        </p:spPr>
      </p:pic>
    </p:spTree>
    <p:extLst>
      <p:ext uri="{BB962C8B-B14F-4D97-AF65-F5344CB8AC3E}">
        <p14:creationId xmlns:p14="http://schemas.microsoft.com/office/powerpoint/2010/main" val="3535495125"/>
      </p:ext>
    </p:extLst>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Agenda</a:t>
            </a:r>
            <a:endParaRPr lang="en-US" b="1" dirty="0"/>
          </a:p>
        </p:txBody>
      </p:sp>
      <p:sp>
        <p:nvSpPr>
          <p:cNvPr id="4" name="Content Placeholder 3"/>
          <p:cNvSpPr>
            <a:spLocks noGrp="1"/>
          </p:cNvSpPr>
          <p:nvPr>
            <p:ph idx="1"/>
          </p:nvPr>
        </p:nvSpPr>
        <p:spPr/>
        <p:txBody>
          <a:bodyPr>
            <a:noAutofit/>
          </a:bodyPr>
          <a:lstStyle/>
          <a:p>
            <a:pPr marL="182880" lvl="1" indent="-228600">
              <a:spcBef>
                <a:spcPts val="1200"/>
              </a:spcBef>
              <a:buFont typeface="Arial" panose="020B0604020202020204" pitchFamily="34" charset="0"/>
              <a:buChar char="•"/>
            </a:pPr>
            <a:r>
              <a:rPr lang="en-US" altLang="en-US" sz="2400" dirty="0">
                <a:latin typeface="Century Gothic" panose="020B0502020202020204" pitchFamily="34" charset="0"/>
                <a:ea typeface="Calibri" panose="020F0502020204030204" pitchFamily="34" charset="0"/>
                <a:cs typeface="Calibri" panose="020F0502020204030204" pitchFamily="34" charset="0"/>
              </a:rPr>
              <a:t>9:00am to 10:30am - Subapplication Development</a:t>
            </a:r>
          </a:p>
          <a:p>
            <a:pPr marL="182880" lvl="1" indent="-228600">
              <a:spcBef>
                <a:spcPts val="1200"/>
              </a:spcBef>
              <a:buFont typeface="Arial" panose="020B0604020202020204" pitchFamily="34" charset="0"/>
              <a:buChar char="•"/>
            </a:pPr>
            <a:r>
              <a:rPr lang="en-US" altLang="en-US" sz="2400" dirty="0">
                <a:latin typeface="Century Gothic" panose="020B0502020202020204" pitchFamily="34" charset="0"/>
                <a:ea typeface="Calibri" panose="020F0502020204030204" pitchFamily="34" charset="0"/>
                <a:cs typeface="Calibri" panose="020F0502020204030204" pitchFamily="34" charset="0"/>
              </a:rPr>
              <a:t>10:30am to 10:45am - </a:t>
            </a:r>
            <a:r>
              <a:rPr lang="en-US" altLang="en-US" sz="2400" i="1" dirty="0">
                <a:latin typeface="Century Gothic" panose="020B0502020202020204" pitchFamily="34" charset="0"/>
                <a:ea typeface="Calibri" panose="020F0502020204030204" pitchFamily="34" charset="0"/>
                <a:cs typeface="Calibri" panose="020F0502020204030204" pitchFamily="34" charset="0"/>
              </a:rPr>
              <a:t>Break</a:t>
            </a:r>
          </a:p>
          <a:p>
            <a:pPr marL="182880" lvl="1" indent="-228600">
              <a:spcBef>
                <a:spcPts val="1200"/>
              </a:spcBef>
              <a:buFont typeface="Arial" panose="020B0604020202020204" pitchFamily="34" charset="0"/>
              <a:buChar char="•"/>
            </a:pPr>
            <a:r>
              <a:rPr lang="en-US" altLang="en-US" sz="2400" dirty="0">
                <a:latin typeface="Century Gothic" panose="020B0502020202020204" pitchFamily="34" charset="0"/>
                <a:ea typeface="Calibri" panose="020F0502020204030204" pitchFamily="34" charset="0"/>
                <a:cs typeface="Calibri" panose="020F0502020204030204" pitchFamily="34" charset="0"/>
              </a:rPr>
              <a:t>10:45am to 12:00pm - Subapplication Development</a:t>
            </a:r>
          </a:p>
          <a:p>
            <a:pPr marL="182880" lvl="1" indent="-228600">
              <a:spcBef>
                <a:spcPts val="1200"/>
              </a:spcBef>
              <a:buFont typeface="Arial" panose="020B0604020202020204" pitchFamily="34" charset="0"/>
              <a:buChar char="•"/>
            </a:pPr>
            <a:r>
              <a:rPr lang="en-US" altLang="en-US" sz="2400" dirty="0">
                <a:latin typeface="Century Gothic" panose="020B0502020202020204" pitchFamily="34" charset="0"/>
                <a:ea typeface="Calibri" panose="020F0502020204030204" pitchFamily="34" charset="0"/>
                <a:cs typeface="Calibri" panose="020F0502020204030204" pitchFamily="34" charset="0"/>
              </a:rPr>
              <a:t>12:00pm to 1:00pm - </a:t>
            </a:r>
            <a:r>
              <a:rPr lang="en-US" altLang="en-US" sz="2400" i="1" dirty="0">
                <a:latin typeface="Century Gothic" panose="020B0502020202020204" pitchFamily="34" charset="0"/>
                <a:ea typeface="Calibri" panose="020F0502020204030204" pitchFamily="34" charset="0"/>
                <a:cs typeface="Calibri" panose="020F0502020204030204" pitchFamily="34" charset="0"/>
              </a:rPr>
              <a:t>Lunch</a:t>
            </a:r>
          </a:p>
          <a:p>
            <a:pPr marL="182880" lvl="1" indent="-228600">
              <a:spcBef>
                <a:spcPts val="1200"/>
              </a:spcBef>
              <a:buFont typeface="Arial" panose="020B0604020202020204" pitchFamily="34" charset="0"/>
              <a:buChar char="•"/>
            </a:pPr>
            <a:r>
              <a:rPr lang="en-US" altLang="en-US" sz="2400" dirty="0">
                <a:latin typeface="Century Gothic" panose="020B0502020202020204" pitchFamily="34" charset="0"/>
                <a:ea typeface="Calibri" panose="020F0502020204030204" pitchFamily="34" charset="0"/>
                <a:cs typeface="Calibri" panose="020F0502020204030204" pitchFamily="34" charset="0"/>
              </a:rPr>
              <a:t>1:00pm to 3:00pm - Benefit Cost Analysis (BCA) </a:t>
            </a:r>
          </a:p>
        </p:txBody>
      </p:sp>
      <p:sp>
        <p:nvSpPr>
          <p:cNvPr id="9" name="Slide Number Placeholder 8"/>
          <p:cNvSpPr>
            <a:spLocks noGrp="1"/>
          </p:cNvSpPr>
          <p:nvPr>
            <p:ph type="sldNum" sz="quarter" idx="12"/>
          </p:nvPr>
        </p:nvSpPr>
        <p:spPr/>
        <p:txBody>
          <a:bodyPr/>
          <a:lstStyle/>
          <a:p>
            <a:fld id="{991ABA96-8C24-43CE-98D6-E064923DF127}" type="slidenum">
              <a:rPr lang="en-US" smtClean="0"/>
              <a:t>3</a:t>
            </a:fld>
            <a:endParaRPr lang="en-US"/>
          </a:p>
        </p:txBody>
      </p:sp>
    </p:spTree>
    <p:extLst>
      <p:ext uri="{BB962C8B-B14F-4D97-AF65-F5344CB8AC3E}">
        <p14:creationId xmlns:p14="http://schemas.microsoft.com/office/powerpoint/2010/main" val="4291634542"/>
      </p:ext>
    </p:ext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b="1" dirty="0">
                <a:solidFill>
                  <a:schemeClr val="tx2">
                    <a:lumMod val="75000"/>
                  </a:schemeClr>
                </a:solidFill>
              </a:rPr>
              <a:t>Ground Rules</a:t>
            </a:r>
          </a:p>
        </p:txBody>
      </p:sp>
      <p:sp>
        <p:nvSpPr>
          <p:cNvPr id="3" name="Content Placeholder 2"/>
          <p:cNvSpPr>
            <a:spLocks noGrp="1"/>
          </p:cNvSpPr>
          <p:nvPr>
            <p:ph idx="1"/>
          </p:nvPr>
        </p:nvSpPr>
        <p:spPr>
          <a:xfrm>
            <a:off x="457200" y="1676400"/>
            <a:ext cx="8229600" cy="4724400"/>
          </a:xfrm>
        </p:spPr>
        <p:txBody>
          <a:bodyPr>
            <a:normAutofit/>
          </a:bodyPr>
          <a:lstStyle/>
          <a:p>
            <a:pPr marL="231775" indent="-231775">
              <a:spcBef>
                <a:spcPts val="1200"/>
              </a:spcBef>
            </a:pPr>
            <a:r>
              <a:rPr lang="en-US" sz="2400" dirty="0"/>
              <a:t>Please mute your microphone</a:t>
            </a:r>
          </a:p>
          <a:p>
            <a:pPr marL="231775" indent="-231775">
              <a:spcBef>
                <a:spcPts val="1200"/>
              </a:spcBef>
            </a:pPr>
            <a:r>
              <a:rPr lang="en-US" sz="2400" dirty="0"/>
              <a:t>Please wait until question break slides before asking your questions</a:t>
            </a:r>
          </a:p>
          <a:p>
            <a:pPr marL="231775" indent="-231775">
              <a:spcBef>
                <a:spcPts val="1200"/>
              </a:spcBef>
            </a:pPr>
            <a:r>
              <a:rPr lang="en-US" sz="2400" dirty="0"/>
              <a:t>Hold all project-specific questions until your scheduled appointment</a:t>
            </a:r>
          </a:p>
          <a:p>
            <a:pPr marL="231775" indent="-231775">
              <a:spcBef>
                <a:spcPts val="1200"/>
              </a:spcBef>
            </a:pPr>
            <a:r>
              <a:rPr lang="en-US" sz="2400" dirty="0"/>
              <a:t>You may email additional questions to the </a:t>
            </a:r>
            <a:r>
              <a:rPr lang="en-US" sz="2400" dirty="0">
                <a:hlinkClick r:id="rId3"/>
              </a:rPr>
              <a:t>HMA Inbox</a:t>
            </a:r>
            <a:r>
              <a:rPr lang="en-US" sz="2400" dirty="0"/>
              <a:t> HMA@caloes.ca.gov</a:t>
            </a:r>
          </a:p>
        </p:txBody>
      </p:sp>
      <p:sp>
        <p:nvSpPr>
          <p:cNvPr id="6" name="Slide Number Placeholder 5"/>
          <p:cNvSpPr>
            <a:spLocks noGrp="1"/>
          </p:cNvSpPr>
          <p:nvPr>
            <p:ph type="sldNum" sz="quarter" idx="12"/>
          </p:nvPr>
        </p:nvSpPr>
        <p:spPr/>
        <p:txBody>
          <a:bodyPr/>
          <a:lstStyle/>
          <a:p>
            <a:fld id="{991ABA96-8C24-43CE-98D6-E064923DF127}" type="slidenum">
              <a:rPr lang="en-US" smtClean="0"/>
              <a:t>4</a:t>
            </a:fld>
            <a:endParaRPr lang="en-US"/>
          </a:p>
        </p:txBody>
      </p:sp>
    </p:spTree>
    <p:extLst>
      <p:ext uri="{BB962C8B-B14F-4D97-AF65-F5344CB8AC3E}">
        <p14:creationId xmlns:p14="http://schemas.microsoft.com/office/powerpoint/2010/main" val="626490293"/>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Workshop Objectives</a:t>
            </a:r>
            <a:endParaRPr lang="en-US" b="1" dirty="0"/>
          </a:p>
        </p:txBody>
      </p:sp>
      <p:sp>
        <p:nvSpPr>
          <p:cNvPr id="4" name="Content Placeholder 3"/>
          <p:cNvSpPr>
            <a:spLocks noGrp="1"/>
          </p:cNvSpPr>
          <p:nvPr>
            <p:ph idx="1"/>
          </p:nvPr>
        </p:nvSpPr>
        <p:spPr/>
        <p:txBody>
          <a:bodyPr>
            <a:normAutofit/>
          </a:bodyPr>
          <a:lstStyle/>
          <a:p>
            <a:pPr marL="231775" lvl="0" indent="-231775">
              <a:spcBef>
                <a:spcPts val="1200"/>
              </a:spcBef>
            </a:pPr>
            <a:r>
              <a:rPr lang="en-US" sz="2400" dirty="0">
                <a:cs typeface="Calibri" panose="020F0502020204030204" pitchFamily="34" charset="0"/>
              </a:rPr>
              <a:t>Provide a clear overview of the program</a:t>
            </a:r>
          </a:p>
          <a:p>
            <a:pPr marL="231775" lvl="0" indent="-231775">
              <a:spcBef>
                <a:spcPts val="1200"/>
              </a:spcBef>
            </a:pPr>
            <a:r>
              <a:rPr lang="en-US" sz="2400" dirty="0">
                <a:cs typeface="Calibri" panose="020F0502020204030204" pitchFamily="34" charset="0"/>
              </a:rPr>
              <a:t>Provide </a:t>
            </a:r>
            <a:r>
              <a:rPr lang="en-US" sz="2400" dirty="0" err="1">
                <a:cs typeface="Calibri" panose="020F0502020204030204" pitchFamily="34" charset="0"/>
              </a:rPr>
              <a:t>subapplication</a:t>
            </a:r>
            <a:r>
              <a:rPr lang="en-US" sz="2400" dirty="0">
                <a:cs typeface="Calibri" panose="020F0502020204030204" pitchFamily="34" charset="0"/>
              </a:rPr>
              <a:t> development guidance</a:t>
            </a:r>
          </a:p>
          <a:p>
            <a:pPr marL="231775" lvl="0" indent="-231775">
              <a:spcBef>
                <a:spcPts val="1200"/>
              </a:spcBef>
            </a:pPr>
            <a:r>
              <a:rPr lang="en-US" sz="2400" dirty="0">
                <a:cs typeface="Calibri" panose="020F0502020204030204" pitchFamily="34" charset="0"/>
              </a:rPr>
              <a:t>Outline expectations of </a:t>
            </a:r>
            <a:r>
              <a:rPr lang="en-US" sz="2400" dirty="0" err="1">
                <a:cs typeface="Calibri" panose="020F0502020204030204" pitchFamily="34" charset="0"/>
              </a:rPr>
              <a:t>subapplication</a:t>
            </a:r>
            <a:r>
              <a:rPr lang="en-US" sz="2400" dirty="0">
                <a:cs typeface="Calibri" panose="020F0502020204030204" pitchFamily="34" charset="0"/>
              </a:rPr>
              <a:t> process</a:t>
            </a:r>
          </a:p>
          <a:p>
            <a:pPr marL="231775" lvl="0" indent="-231775">
              <a:spcBef>
                <a:spcPts val="1200"/>
              </a:spcBef>
            </a:pPr>
            <a:r>
              <a:rPr lang="en-US" sz="2400" dirty="0">
                <a:cs typeface="Calibri" panose="020F0502020204030204" pitchFamily="34" charset="0"/>
              </a:rPr>
              <a:t>Discuss criteria for scoring and ranking</a:t>
            </a:r>
          </a:p>
          <a:p>
            <a:pPr marL="231775" lvl="0" indent="-231775">
              <a:spcBef>
                <a:spcPts val="1200"/>
              </a:spcBef>
            </a:pPr>
            <a:r>
              <a:rPr lang="en-US" sz="2400" dirty="0">
                <a:cs typeface="Calibri" panose="020F0502020204030204" pitchFamily="34" charset="0"/>
              </a:rPr>
              <a:t>Brief overview of compliance and monitoring</a:t>
            </a:r>
          </a:p>
          <a:p>
            <a:pPr marL="231775" lvl="0" indent="-231775">
              <a:spcBef>
                <a:spcPts val="1200"/>
              </a:spcBef>
            </a:pPr>
            <a:r>
              <a:rPr lang="en-US" sz="2400" dirty="0">
                <a:cs typeface="Calibri" panose="020F0502020204030204" pitchFamily="34" charset="0"/>
              </a:rPr>
              <a:t>Provide overview of the FEMA BCA process</a:t>
            </a:r>
          </a:p>
        </p:txBody>
      </p:sp>
      <p:sp>
        <p:nvSpPr>
          <p:cNvPr id="5" name="Slide Number Placeholder 4"/>
          <p:cNvSpPr>
            <a:spLocks noGrp="1"/>
          </p:cNvSpPr>
          <p:nvPr>
            <p:ph type="sldNum" sz="quarter" idx="12"/>
          </p:nvPr>
        </p:nvSpPr>
        <p:spPr/>
        <p:txBody>
          <a:bodyPr/>
          <a:lstStyle/>
          <a:p>
            <a:fld id="{991ABA96-8C24-43CE-98D6-E064923DF127}" type="slidenum">
              <a:rPr lang="en-US" smtClean="0"/>
              <a:t>5</a:t>
            </a:fld>
            <a:endParaRPr lang="en-US"/>
          </a:p>
        </p:txBody>
      </p:sp>
    </p:spTree>
    <p:extLst>
      <p:ext uri="{BB962C8B-B14F-4D97-AF65-F5344CB8AC3E}">
        <p14:creationId xmlns:p14="http://schemas.microsoft.com/office/powerpoint/2010/main" val="92218468"/>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2">
                    <a:lumMod val="75000"/>
                  </a:schemeClr>
                </a:solidFill>
              </a:rPr>
              <a:t>Webinar Purpose</a:t>
            </a:r>
          </a:p>
        </p:txBody>
      </p:sp>
      <p:sp>
        <p:nvSpPr>
          <p:cNvPr id="3" name="Content Placeholder 2"/>
          <p:cNvSpPr>
            <a:spLocks noGrp="1"/>
          </p:cNvSpPr>
          <p:nvPr>
            <p:ph idx="1"/>
          </p:nvPr>
        </p:nvSpPr>
        <p:spPr>
          <a:xfrm>
            <a:off x="457200" y="1752600"/>
            <a:ext cx="8458200" cy="4038600"/>
          </a:xfrm>
        </p:spPr>
        <p:txBody>
          <a:bodyPr>
            <a:noAutofit/>
          </a:bodyPr>
          <a:lstStyle/>
          <a:p>
            <a:pPr marL="228600" indent="-228600">
              <a:spcBef>
                <a:spcPts val="1200"/>
              </a:spcBef>
            </a:pPr>
            <a:r>
              <a:rPr lang="en-US" sz="2400" dirty="0"/>
              <a:t>Provide an overview of the Hazard Mitigation Grant Program (HMGP) subapplication timelines for </a:t>
            </a:r>
            <a:r>
              <a:rPr lang="en-US" sz="2400" dirty="0" smtClean="0"/>
              <a:t>DR-4569</a:t>
            </a:r>
            <a:endParaRPr lang="en-US" sz="2400" dirty="0"/>
          </a:p>
          <a:p>
            <a:pPr marL="228600" indent="-228600">
              <a:spcBef>
                <a:spcPts val="1200"/>
              </a:spcBef>
              <a:buNone/>
            </a:pPr>
            <a:endParaRPr lang="en-US" sz="2400" dirty="0"/>
          </a:p>
          <a:p>
            <a:pPr marL="228600" indent="-228600">
              <a:spcBef>
                <a:spcPts val="1200"/>
              </a:spcBef>
            </a:pPr>
            <a:r>
              <a:rPr lang="en-US" sz="2400" dirty="0"/>
              <a:t>Outline </a:t>
            </a:r>
            <a:r>
              <a:rPr lang="en-US" sz="2400" dirty="0" err="1"/>
              <a:t>subapplication</a:t>
            </a:r>
            <a:r>
              <a:rPr lang="en-US" sz="2400" dirty="0"/>
              <a:t> and BCA considerations, programmatic requirements, and best practices with the goal of making you successful in obtaining FEMA grant funding for your mitigation projects</a:t>
            </a:r>
          </a:p>
        </p:txBody>
      </p:sp>
      <p:sp>
        <p:nvSpPr>
          <p:cNvPr id="4" name="Slide Number Placeholder 3"/>
          <p:cNvSpPr>
            <a:spLocks noGrp="1"/>
          </p:cNvSpPr>
          <p:nvPr>
            <p:ph type="sldNum" sz="quarter" idx="12"/>
          </p:nvPr>
        </p:nvSpPr>
        <p:spPr/>
        <p:txBody>
          <a:bodyPr/>
          <a:lstStyle/>
          <a:p>
            <a:fld id="{991ABA96-8C24-43CE-98D6-E064923DF127}" type="slidenum">
              <a:rPr lang="en-US" sz="2400" smtClean="0">
                <a:solidFill>
                  <a:schemeClr val="tx1"/>
                </a:solidFill>
              </a:rPr>
              <a:t>6</a:t>
            </a:fld>
            <a:endParaRPr lang="en-US" sz="2400" dirty="0">
              <a:solidFill>
                <a:schemeClr val="tx1"/>
              </a:solidFill>
            </a:endParaRPr>
          </a:p>
        </p:txBody>
      </p:sp>
    </p:spTree>
    <p:extLst>
      <p:ext uri="{BB962C8B-B14F-4D97-AF65-F5344CB8AC3E}">
        <p14:creationId xmlns:p14="http://schemas.microsoft.com/office/powerpoint/2010/main" val="3079304573"/>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C5554-5C2B-46E6-A8BF-289F4D49CF5B}"/>
              </a:ext>
            </a:extLst>
          </p:cNvPr>
          <p:cNvSpPr>
            <a:spLocks noGrp="1"/>
          </p:cNvSpPr>
          <p:nvPr>
            <p:ph type="title"/>
          </p:nvPr>
        </p:nvSpPr>
        <p:spPr/>
        <p:txBody>
          <a:bodyPr/>
          <a:lstStyle/>
          <a:p>
            <a:r>
              <a:rPr lang="en-US" b="1" dirty="0"/>
              <a:t>Present State</a:t>
            </a:r>
          </a:p>
        </p:txBody>
      </p:sp>
      <p:sp>
        <p:nvSpPr>
          <p:cNvPr id="3" name="Content Placeholder 2">
            <a:extLst>
              <a:ext uri="{FF2B5EF4-FFF2-40B4-BE49-F238E27FC236}">
                <a16:creationId xmlns:a16="http://schemas.microsoft.com/office/drawing/2014/main" id="{97D0CD35-6050-4E00-870C-D274B8B34B1B}"/>
              </a:ext>
            </a:extLst>
          </p:cNvPr>
          <p:cNvSpPr>
            <a:spLocks noGrp="1"/>
          </p:cNvSpPr>
          <p:nvPr>
            <p:ph idx="1"/>
          </p:nvPr>
        </p:nvSpPr>
        <p:spPr/>
        <p:txBody>
          <a:bodyPr/>
          <a:lstStyle/>
          <a:p>
            <a:pPr marL="228600" indent="-228600">
              <a:spcBef>
                <a:spcPts val="1200"/>
              </a:spcBef>
            </a:pPr>
            <a:r>
              <a:rPr lang="en-US" sz="2400" dirty="0"/>
              <a:t>Presidential Major Disaster Declarations:</a:t>
            </a:r>
          </a:p>
          <a:p>
            <a:pPr marL="685800" lvl="2">
              <a:spcBef>
                <a:spcPts val="1200"/>
              </a:spcBef>
            </a:pPr>
            <a:r>
              <a:rPr lang="en-US" dirty="0" smtClean="0"/>
              <a:t>DR-4569: September 2020 Wildfires</a:t>
            </a:r>
          </a:p>
          <a:p>
            <a:pPr marL="1257300" lvl="3" indent="-342900">
              <a:spcBef>
                <a:spcPts val="1200"/>
              </a:spcBef>
              <a:buFont typeface="Arial" panose="020B0604020202020204" pitchFamily="34" charset="0"/>
              <a:buChar char="•"/>
            </a:pPr>
            <a:r>
              <a:rPr lang="en-US" sz="2400" dirty="0" smtClean="0"/>
              <a:t>Declared October 16, 2020</a:t>
            </a:r>
            <a:endParaRPr lang="en-US" sz="2400" dirty="0"/>
          </a:p>
          <a:p>
            <a:pPr marL="228600" lvl="1" indent="-228600">
              <a:spcBef>
                <a:spcPts val="1200"/>
              </a:spcBef>
            </a:pPr>
            <a:endParaRPr lang="en-US" sz="2400" dirty="0"/>
          </a:p>
          <a:p>
            <a:pPr marL="228600" indent="-228600">
              <a:spcBef>
                <a:spcPts val="1200"/>
              </a:spcBef>
            </a:pPr>
            <a:r>
              <a:rPr lang="en-US" sz="2400" dirty="0"/>
              <a:t>Notices of Interest (NOI) were due to Cal OES </a:t>
            </a:r>
            <a:r>
              <a:rPr lang="en-US" sz="2400" dirty="0" smtClean="0"/>
              <a:t>December 30, 2020</a:t>
            </a:r>
            <a:endParaRPr lang="en-US" sz="2400" dirty="0"/>
          </a:p>
          <a:p>
            <a:pPr marL="228600" indent="-228600">
              <a:spcBef>
                <a:spcPts val="1200"/>
              </a:spcBef>
            </a:pPr>
            <a:endParaRPr lang="en-US" sz="2400" dirty="0"/>
          </a:p>
          <a:p>
            <a:pPr marL="228600" indent="-228600">
              <a:spcBef>
                <a:spcPts val="1200"/>
              </a:spcBef>
            </a:pPr>
            <a:r>
              <a:rPr lang="en-US" sz="2400" dirty="0"/>
              <a:t>Communities were notified of NOI eligibility and invited to attend this webinar</a:t>
            </a:r>
          </a:p>
        </p:txBody>
      </p:sp>
      <p:sp>
        <p:nvSpPr>
          <p:cNvPr id="4" name="Slide Number Placeholder 3">
            <a:extLst>
              <a:ext uri="{FF2B5EF4-FFF2-40B4-BE49-F238E27FC236}">
                <a16:creationId xmlns:a16="http://schemas.microsoft.com/office/drawing/2014/main" id="{D24AA461-19D3-4BDB-B66A-19683251C47D}"/>
              </a:ext>
            </a:extLst>
          </p:cNvPr>
          <p:cNvSpPr>
            <a:spLocks noGrp="1"/>
          </p:cNvSpPr>
          <p:nvPr>
            <p:ph type="sldNum" sz="quarter" idx="12"/>
          </p:nvPr>
        </p:nvSpPr>
        <p:spPr/>
        <p:txBody>
          <a:bodyPr/>
          <a:lstStyle/>
          <a:p>
            <a:fld id="{991ABA96-8C24-43CE-98D6-E064923DF127}" type="slidenum">
              <a:rPr lang="en-US" smtClean="0"/>
              <a:pPr/>
              <a:t>7</a:t>
            </a:fld>
            <a:endParaRPr lang="en-US" dirty="0"/>
          </a:p>
        </p:txBody>
      </p:sp>
    </p:spTree>
    <p:extLst>
      <p:ext uri="{BB962C8B-B14F-4D97-AF65-F5344CB8AC3E}">
        <p14:creationId xmlns:p14="http://schemas.microsoft.com/office/powerpoint/2010/main" val="1691145502"/>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chemeClr val="tx2">
                    <a:lumMod val="75000"/>
                  </a:schemeClr>
                </a:solidFill>
              </a:rPr>
              <a:t>What’s Next Part 1</a:t>
            </a:r>
          </a:p>
        </p:txBody>
      </p:sp>
      <p:sp>
        <p:nvSpPr>
          <p:cNvPr id="3" name="Content Placeholder 2"/>
          <p:cNvSpPr>
            <a:spLocks noGrp="1"/>
          </p:cNvSpPr>
          <p:nvPr>
            <p:ph idx="1"/>
          </p:nvPr>
        </p:nvSpPr>
        <p:spPr>
          <a:xfrm>
            <a:off x="304800" y="1371600"/>
            <a:ext cx="8610600" cy="4876800"/>
          </a:xfrm>
        </p:spPr>
        <p:txBody>
          <a:bodyPr>
            <a:noAutofit/>
          </a:bodyPr>
          <a:lstStyle/>
          <a:p>
            <a:pPr>
              <a:lnSpc>
                <a:spcPct val="110000"/>
              </a:lnSpc>
              <a:spcBef>
                <a:spcPts val="1200"/>
              </a:spcBef>
            </a:pPr>
            <a:r>
              <a:rPr lang="en-US" sz="2400" dirty="0"/>
              <a:t>Subapplications due to Cal OES by </a:t>
            </a:r>
            <a:r>
              <a:rPr lang="en-US" sz="2400" b="1" dirty="0" smtClean="0"/>
              <a:t>May 1, </a:t>
            </a:r>
            <a:r>
              <a:rPr lang="en-US" sz="2400" b="1" dirty="0"/>
              <a:t>2021</a:t>
            </a:r>
          </a:p>
          <a:p>
            <a:pPr marL="685800" lvl="2" indent="-285750">
              <a:lnSpc>
                <a:spcPct val="110000"/>
              </a:lnSpc>
              <a:spcBef>
                <a:spcPts val="1200"/>
              </a:spcBef>
            </a:pPr>
            <a:r>
              <a:rPr lang="en-US" dirty="0"/>
              <a:t>Cal OES will review submitted </a:t>
            </a:r>
            <a:r>
              <a:rPr lang="en-US" dirty="0" err="1"/>
              <a:t>subapplications</a:t>
            </a:r>
            <a:r>
              <a:rPr lang="en-US" dirty="0"/>
              <a:t> and may issue additional Requests for Information (RFI)</a:t>
            </a:r>
          </a:p>
          <a:p>
            <a:pPr>
              <a:lnSpc>
                <a:spcPct val="110000"/>
              </a:lnSpc>
              <a:spcBef>
                <a:spcPts val="1200"/>
              </a:spcBef>
            </a:pPr>
            <a:r>
              <a:rPr lang="en-US" sz="2400" dirty="0"/>
              <a:t>Cal OES must submit complete subapplications to FEMA no later than </a:t>
            </a:r>
            <a:r>
              <a:rPr lang="en-US" sz="2400" dirty="0" smtClean="0"/>
              <a:t>October 12, 2021</a:t>
            </a:r>
            <a:endParaRPr lang="en-US" sz="2400" dirty="0"/>
          </a:p>
          <a:p>
            <a:pPr marL="685800" lvl="2" indent="-285750">
              <a:lnSpc>
                <a:spcPct val="110000"/>
              </a:lnSpc>
              <a:spcBef>
                <a:spcPts val="1200"/>
              </a:spcBef>
            </a:pPr>
            <a:r>
              <a:rPr lang="en-US" dirty="0"/>
              <a:t>Cal OES will notify you with the status of your </a:t>
            </a:r>
            <a:r>
              <a:rPr lang="en-US" dirty="0" err="1"/>
              <a:t>subapplication</a:t>
            </a:r>
            <a:endParaRPr lang="en-US" dirty="0"/>
          </a:p>
          <a:p>
            <a:pPr marL="1143000" lvl="4">
              <a:lnSpc>
                <a:spcPct val="110000"/>
              </a:lnSpc>
              <a:spcBef>
                <a:spcPts val="1200"/>
              </a:spcBef>
              <a:buFont typeface="Arial" panose="020B0604020202020204" pitchFamily="34" charset="0"/>
              <a:buChar char="•"/>
            </a:pPr>
            <a:r>
              <a:rPr lang="en-US" sz="2400" dirty="0"/>
              <a:t>Only the most complete and competitive </a:t>
            </a:r>
            <a:r>
              <a:rPr lang="en-US" sz="2400" dirty="0" err="1"/>
              <a:t>subapplications</a:t>
            </a:r>
            <a:r>
              <a:rPr lang="en-US" sz="2400" dirty="0"/>
              <a:t> will be recommended to FEMA</a:t>
            </a:r>
          </a:p>
          <a:p>
            <a:pPr marL="685800" lvl="2" indent="-285750">
              <a:lnSpc>
                <a:spcPct val="110000"/>
              </a:lnSpc>
              <a:spcBef>
                <a:spcPts val="1200"/>
              </a:spcBef>
            </a:pPr>
            <a:r>
              <a:rPr lang="en-US" dirty="0"/>
              <a:t>FEMA may issue additional RFIs</a:t>
            </a:r>
          </a:p>
        </p:txBody>
      </p:sp>
      <p:sp>
        <p:nvSpPr>
          <p:cNvPr id="4" name="Slide Number Placeholder 3"/>
          <p:cNvSpPr>
            <a:spLocks noGrp="1"/>
          </p:cNvSpPr>
          <p:nvPr>
            <p:ph type="sldNum" sz="quarter" idx="12"/>
          </p:nvPr>
        </p:nvSpPr>
        <p:spPr/>
        <p:txBody>
          <a:bodyPr/>
          <a:lstStyle/>
          <a:p>
            <a:fld id="{991ABA96-8C24-43CE-98D6-E064923DF127}" type="slidenum">
              <a:rPr lang="en-US" smtClean="0"/>
              <a:t>8</a:t>
            </a:fld>
            <a:endParaRPr lang="en-US"/>
          </a:p>
        </p:txBody>
      </p:sp>
    </p:spTree>
    <p:extLst>
      <p:ext uri="{BB962C8B-B14F-4D97-AF65-F5344CB8AC3E}">
        <p14:creationId xmlns:p14="http://schemas.microsoft.com/office/powerpoint/2010/main" val="4035891083"/>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3231-76D5-48EC-A6D4-BF7F5165893B}"/>
              </a:ext>
            </a:extLst>
          </p:cNvPr>
          <p:cNvSpPr>
            <a:spLocks noGrp="1"/>
          </p:cNvSpPr>
          <p:nvPr>
            <p:ph type="title"/>
          </p:nvPr>
        </p:nvSpPr>
        <p:spPr/>
        <p:txBody>
          <a:bodyPr/>
          <a:lstStyle/>
          <a:p>
            <a:r>
              <a:rPr lang="en-US" b="1" dirty="0">
                <a:solidFill>
                  <a:schemeClr val="tx2">
                    <a:lumMod val="75000"/>
                  </a:schemeClr>
                </a:solidFill>
              </a:rPr>
              <a:t>What’s Next Part 2</a:t>
            </a:r>
            <a:endParaRPr lang="en-US" dirty="0"/>
          </a:p>
        </p:txBody>
      </p:sp>
      <p:sp>
        <p:nvSpPr>
          <p:cNvPr id="3" name="Content Placeholder 2">
            <a:extLst>
              <a:ext uri="{FF2B5EF4-FFF2-40B4-BE49-F238E27FC236}">
                <a16:creationId xmlns:a16="http://schemas.microsoft.com/office/drawing/2014/main" id="{7E764866-14A5-4FF7-924A-EB4B4E6B706D}"/>
              </a:ext>
            </a:extLst>
          </p:cNvPr>
          <p:cNvSpPr>
            <a:spLocks noGrp="1"/>
          </p:cNvSpPr>
          <p:nvPr>
            <p:ph idx="1"/>
          </p:nvPr>
        </p:nvSpPr>
        <p:spPr/>
        <p:txBody>
          <a:bodyPr/>
          <a:lstStyle/>
          <a:p>
            <a:pPr>
              <a:lnSpc>
                <a:spcPct val="110000"/>
              </a:lnSpc>
              <a:spcBef>
                <a:spcPts val="1200"/>
              </a:spcBef>
            </a:pPr>
            <a:r>
              <a:rPr lang="en-US" sz="2800" dirty="0"/>
              <a:t>Once NEPA/EHP review is completed, FEMA may award funding to Cal OES if approved</a:t>
            </a:r>
          </a:p>
          <a:p>
            <a:pPr>
              <a:lnSpc>
                <a:spcPct val="110000"/>
              </a:lnSpc>
              <a:spcBef>
                <a:spcPts val="1200"/>
              </a:spcBef>
            </a:pPr>
            <a:r>
              <a:rPr lang="en-US" sz="2800" dirty="0"/>
              <a:t>Cal OES will contact you to provide updates</a:t>
            </a:r>
          </a:p>
          <a:p>
            <a:endParaRPr lang="en-US" dirty="0"/>
          </a:p>
        </p:txBody>
      </p:sp>
      <p:sp>
        <p:nvSpPr>
          <p:cNvPr id="4" name="Slide Number Placeholder 3">
            <a:extLst>
              <a:ext uri="{FF2B5EF4-FFF2-40B4-BE49-F238E27FC236}">
                <a16:creationId xmlns:a16="http://schemas.microsoft.com/office/drawing/2014/main" id="{7E33DE06-9846-4DF8-898B-1BA1B6E26112}"/>
              </a:ext>
            </a:extLst>
          </p:cNvPr>
          <p:cNvSpPr>
            <a:spLocks noGrp="1"/>
          </p:cNvSpPr>
          <p:nvPr>
            <p:ph type="sldNum" sz="quarter" idx="12"/>
          </p:nvPr>
        </p:nvSpPr>
        <p:spPr/>
        <p:txBody>
          <a:bodyPr/>
          <a:lstStyle/>
          <a:p>
            <a:fld id="{991ABA96-8C24-43CE-98D6-E064923DF127}" type="slidenum">
              <a:rPr lang="en-US" smtClean="0"/>
              <a:pPr/>
              <a:t>9</a:t>
            </a:fld>
            <a:endParaRPr lang="en-US" dirty="0"/>
          </a:p>
        </p:txBody>
      </p:sp>
    </p:spTree>
    <p:extLst>
      <p:ext uri="{BB962C8B-B14F-4D97-AF65-F5344CB8AC3E}">
        <p14:creationId xmlns:p14="http://schemas.microsoft.com/office/powerpoint/2010/main" val="4073288494"/>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Current Federal Disasters</a:t>
            </a:r>
            <a:endParaRPr lang="en-US" b="1" dirty="0"/>
          </a:p>
        </p:txBody>
      </p:sp>
      <p:sp>
        <p:nvSpPr>
          <p:cNvPr id="6" name="Content Placeholder 5"/>
          <p:cNvSpPr>
            <a:spLocks noGrp="1"/>
          </p:cNvSpPr>
          <p:nvPr>
            <p:ph idx="1"/>
          </p:nvPr>
        </p:nvSpPr>
        <p:spPr>
          <a:xfrm>
            <a:off x="457200" y="1417638"/>
            <a:ext cx="8229600" cy="4708525"/>
          </a:xfrm>
          <a:noFill/>
        </p:spPr>
        <p:txBody>
          <a:bodyPr>
            <a:noAutofit/>
          </a:bodyPr>
          <a:lstStyle/>
          <a:p>
            <a:pPr marL="228600" indent="-228600">
              <a:spcBef>
                <a:spcPts val="1200"/>
              </a:spcBef>
              <a:buNone/>
            </a:pPr>
            <a:r>
              <a:rPr lang="en-US" sz="2800" b="1" dirty="0" smtClean="0">
                <a:ea typeface="Calibri" panose="020F0502020204030204" pitchFamily="34" charset="0"/>
                <a:cs typeface="Times New Roman" panose="02020603050405020304" pitchFamily="18" charset="0"/>
              </a:rPr>
              <a:t>DR-4569 September </a:t>
            </a:r>
            <a:r>
              <a:rPr lang="en-US" sz="2800" b="1" dirty="0">
                <a:ea typeface="Calibri" panose="020F0502020204030204" pitchFamily="34" charset="0"/>
                <a:cs typeface="Times New Roman" panose="02020603050405020304" pitchFamily="18" charset="0"/>
              </a:rPr>
              <a:t>2020 Wildfires</a:t>
            </a:r>
          </a:p>
          <a:p>
            <a:pPr marL="228600" indent="-228600">
              <a:spcBef>
                <a:spcPts val="1200"/>
              </a:spcBef>
            </a:pPr>
            <a:r>
              <a:rPr lang="en-US" sz="2400" dirty="0">
                <a:ea typeface="Calibri" panose="020F0502020204030204" pitchFamily="34" charset="0"/>
                <a:cs typeface="Times New Roman" panose="02020603050405020304" pitchFamily="18" charset="0"/>
              </a:rPr>
              <a:t>Notices of Interest (NOI) Received: </a:t>
            </a:r>
            <a:r>
              <a:rPr lang="en-US" sz="2400" dirty="0" smtClean="0">
                <a:ea typeface="Calibri" panose="020F0502020204030204" pitchFamily="34" charset="0"/>
                <a:cs typeface="Times New Roman" panose="02020603050405020304" pitchFamily="18" charset="0"/>
              </a:rPr>
              <a:t>68</a:t>
            </a:r>
            <a:endParaRPr lang="en-US" sz="2400" dirty="0">
              <a:ea typeface="Calibri" panose="020F0502020204030204" pitchFamily="34" charset="0"/>
              <a:cs typeface="Times New Roman" panose="02020603050405020304" pitchFamily="18" charset="0"/>
            </a:endParaRPr>
          </a:p>
          <a:p>
            <a:pPr marL="228600" indent="-228600">
              <a:spcBef>
                <a:spcPts val="1200"/>
              </a:spcBef>
            </a:pPr>
            <a:r>
              <a:rPr lang="en-US" sz="2400" dirty="0">
                <a:ea typeface="Calibri" panose="020F0502020204030204" pitchFamily="34" charset="0"/>
                <a:cs typeface="Times New Roman" panose="02020603050405020304" pitchFamily="18" charset="0"/>
              </a:rPr>
              <a:t>Total Federal Share of All NOIs Received: approximately </a:t>
            </a:r>
            <a:r>
              <a:rPr lang="en-US" sz="2400" dirty="0" smtClean="0">
                <a:ea typeface="Calibri" panose="020F0502020204030204" pitchFamily="34" charset="0"/>
                <a:cs typeface="Times New Roman" panose="02020603050405020304" pitchFamily="18" charset="0"/>
              </a:rPr>
              <a:t>$440,372,457 </a:t>
            </a:r>
            <a:r>
              <a:rPr lang="en-US" sz="2400" dirty="0">
                <a:ea typeface="Calibri" panose="020F0502020204030204" pitchFamily="34" charset="0"/>
                <a:cs typeface="Times New Roman" panose="02020603050405020304" pitchFamily="18" charset="0"/>
              </a:rPr>
              <a:t>million  </a:t>
            </a:r>
          </a:p>
          <a:p>
            <a:pPr marL="228600" indent="-228600">
              <a:spcBef>
                <a:spcPts val="1200"/>
              </a:spcBef>
            </a:pPr>
            <a:r>
              <a:rPr lang="en-US" sz="2400" dirty="0">
                <a:ea typeface="Calibri" panose="020F0502020204030204" pitchFamily="34" charset="0"/>
                <a:cs typeface="Times New Roman" panose="02020603050405020304" pitchFamily="18" charset="0"/>
              </a:rPr>
              <a:t>Total Funding Available: </a:t>
            </a:r>
            <a:r>
              <a:rPr lang="en-US" sz="2400" b="1" dirty="0" smtClean="0">
                <a:ea typeface="Calibri" panose="020F0502020204030204" pitchFamily="34" charset="0"/>
                <a:cs typeface="Times New Roman" panose="02020603050405020304" pitchFamily="18" charset="0"/>
              </a:rPr>
              <a:t>$</a:t>
            </a:r>
            <a:r>
              <a:rPr lang="en-US" sz="2400" b="1" dirty="0" smtClean="0"/>
              <a:t>45 million</a:t>
            </a:r>
            <a:endParaRPr lang="en-US" sz="2400" b="1" dirty="0"/>
          </a:p>
          <a:p>
            <a:pPr marL="228600" indent="-228600">
              <a:spcBef>
                <a:spcPts val="1200"/>
              </a:spcBef>
            </a:pPr>
            <a:endParaRPr lang="en-US" sz="2400" i="1" dirty="0">
              <a:ea typeface="Calibri" panose="020F0502020204030204" pitchFamily="34" charset="0"/>
              <a:cs typeface="Times New Roman" panose="02020603050405020304" pitchFamily="18" charset="0"/>
            </a:endParaRPr>
          </a:p>
          <a:p>
            <a:pPr marL="228600" indent="0">
              <a:spcBef>
                <a:spcPts val="1200"/>
              </a:spcBef>
              <a:buNone/>
            </a:pPr>
            <a:r>
              <a:rPr lang="en-US" sz="2400" i="1" dirty="0">
                <a:ea typeface="Calibri" panose="020F0502020204030204" pitchFamily="34" charset="0"/>
                <a:cs typeface="Times New Roman" panose="02020603050405020304" pitchFamily="18" charset="0"/>
              </a:rPr>
              <a:t>*Projects submitted under this disaster may be recommended to FEMA for funding or placed on a waitlist to be considered for future funding opportunities</a:t>
            </a:r>
          </a:p>
          <a:p>
            <a:pPr marL="173038" indent="-173038"/>
            <a:endParaRPr lang="en-US" sz="2400" dirty="0">
              <a:solidFill>
                <a:srgbClr val="0070C0"/>
              </a:solidFill>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991ABA96-8C24-43CE-98D6-E064923DF127}" type="slidenum">
              <a:rPr lang="en-US" smtClean="0"/>
              <a:t>10</a:t>
            </a:fld>
            <a:endParaRPr lang="en-US"/>
          </a:p>
        </p:txBody>
      </p:sp>
    </p:spTree>
    <p:extLst>
      <p:ext uri="{BB962C8B-B14F-4D97-AF65-F5344CB8AC3E}">
        <p14:creationId xmlns:p14="http://schemas.microsoft.com/office/powerpoint/2010/main" val="600133819"/>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2">
                    <a:lumMod val="75000"/>
                  </a:schemeClr>
                </a:solidFill>
              </a:rPr>
              <a:t>Declaration Dates</a:t>
            </a:r>
            <a:endParaRPr lang="en-US" dirty="0"/>
          </a:p>
        </p:txBody>
      </p:sp>
      <p:sp>
        <p:nvSpPr>
          <p:cNvPr id="3" name="Content Placeholder 2"/>
          <p:cNvSpPr>
            <a:spLocks noGrp="1"/>
          </p:cNvSpPr>
          <p:nvPr>
            <p:ph idx="1"/>
          </p:nvPr>
        </p:nvSpPr>
        <p:spPr>
          <a:xfrm>
            <a:off x="457200" y="1417638"/>
            <a:ext cx="8229600" cy="5121275"/>
          </a:xfrm>
        </p:spPr>
        <p:txBody>
          <a:bodyPr>
            <a:noAutofit/>
          </a:bodyPr>
          <a:lstStyle/>
          <a:p>
            <a:pPr marL="228600" indent="-228600">
              <a:spcBef>
                <a:spcPts val="1200"/>
              </a:spcBef>
              <a:buNone/>
            </a:pPr>
            <a:r>
              <a:rPr lang="en-US" sz="2400" b="1" dirty="0"/>
              <a:t>DR-4344</a:t>
            </a:r>
            <a:r>
              <a:rPr lang="en-US" sz="2400" dirty="0"/>
              <a:t>: October 10, 2017</a:t>
            </a:r>
          </a:p>
          <a:p>
            <a:pPr marL="228600" indent="-228600">
              <a:spcBef>
                <a:spcPts val="1200"/>
              </a:spcBef>
              <a:buNone/>
            </a:pPr>
            <a:r>
              <a:rPr lang="en-US" sz="2400" b="1" dirty="0"/>
              <a:t>DR-4353</a:t>
            </a:r>
            <a:r>
              <a:rPr lang="en-US" sz="2400" dirty="0"/>
              <a:t>: January 2, 2018</a:t>
            </a:r>
          </a:p>
          <a:p>
            <a:pPr marL="228600" indent="-228600">
              <a:spcBef>
                <a:spcPts val="1200"/>
              </a:spcBef>
              <a:buNone/>
            </a:pPr>
            <a:r>
              <a:rPr lang="en-US" sz="2400" b="1" dirty="0"/>
              <a:t>DR-4382</a:t>
            </a:r>
            <a:r>
              <a:rPr lang="en-US" sz="2400" dirty="0"/>
              <a:t>: August 4, 2018</a:t>
            </a:r>
          </a:p>
          <a:p>
            <a:pPr marL="228600" indent="-228600">
              <a:spcBef>
                <a:spcPts val="1200"/>
              </a:spcBef>
              <a:buNone/>
            </a:pPr>
            <a:r>
              <a:rPr lang="en-US" sz="2400" b="1" dirty="0"/>
              <a:t>FM-5278</a:t>
            </a:r>
            <a:r>
              <a:rPr lang="en-US" sz="2400" dirty="0"/>
              <a:t>:</a:t>
            </a:r>
            <a:r>
              <a:rPr lang="en-US" sz="2400" b="1" dirty="0"/>
              <a:t> </a:t>
            </a:r>
            <a:r>
              <a:rPr lang="en-US" sz="2400" dirty="0"/>
              <a:t>November 8, 2018</a:t>
            </a:r>
          </a:p>
          <a:p>
            <a:pPr marL="228600" indent="-228600">
              <a:spcBef>
                <a:spcPts val="1200"/>
              </a:spcBef>
              <a:buNone/>
            </a:pPr>
            <a:r>
              <a:rPr lang="en-US" sz="2400" b="1" dirty="0"/>
              <a:t>DR-4407</a:t>
            </a:r>
            <a:r>
              <a:rPr lang="en-US" sz="2400" dirty="0"/>
              <a:t>: November 12, 2018</a:t>
            </a:r>
          </a:p>
          <a:p>
            <a:pPr marL="228600" indent="-228600">
              <a:spcBef>
                <a:spcPts val="1200"/>
              </a:spcBef>
              <a:buNone/>
            </a:pPr>
            <a:r>
              <a:rPr lang="en-US" sz="2400" b="1" dirty="0"/>
              <a:t>DR-4431</a:t>
            </a:r>
            <a:r>
              <a:rPr lang="en-US" sz="2400" dirty="0"/>
              <a:t>:</a:t>
            </a:r>
            <a:r>
              <a:rPr lang="en-US" sz="2400" b="1" dirty="0"/>
              <a:t> </a:t>
            </a:r>
            <a:r>
              <a:rPr lang="en-US" sz="2400" dirty="0"/>
              <a:t>May 1, 2019</a:t>
            </a:r>
          </a:p>
          <a:p>
            <a:pPr marL="228600" indent="-228600">
              <a:spcBef>
                <a:spcPts val="1200"/>
              </a:spcBef>
              <a:buNone/>
            </a:pPr>
            <a:r>
              <a:rPr lang="en-US" sz="2400" b="1" dirty="0"/>
              <a:t>DR-4434</a:t>
            </a:r>
            <a:r>
              <a:rPr lang="en-US" sz="2400" dirty="0"/>
              <a:t>:</a:t>
            </a:r>
            <a:r>
              <a:rPr lang="en-US" sz="2400" b="1" dirty="0"/>
              <a:t> </a:t>
            </a:r>
            <a:r>
              <a:rPr lang="en-US" sz="2400" dirty="0"/>
              <a:t>May 18, 2019</a:t>
            </a:r>
          </a:p>
          <a:p>
            <a:pPr marL="228600" indent="-228600">
              <a:spcBef>
                <a:spcPts val="1200"/>
              </a:spcBef>
              <a:buNone/>
            </a:pPr>
            <a:r>
              <a:rPr lang="en-US" sz="2400" b="1" dirty="0"/>
              <a:t>FM-5293</a:t>
            </a:r>
            <a:r>
              <a:rPr lang="en-US" sz="2400" dirty="0"/>
              <a:t>:</a:t>
            </a:r>
            <a:r>
              <a:rPr lang="en-US" sz="2400" b="1" dirty="0"/>
              <a:t> </a:t>
            </a:r>
            <a:r>
              <a:rPr lang="en-US" sz="2400" dirty="0"/>
              <a:t>October 11, 2019</a:t>
            </a:r>
          </a:p>
          <a:p>
            <a:pPr marL="228600" indent="-228600">
              <a:spcBef>
                <a:spcPts val="1200"/>
              </a:spcBef>
              <a:buNone/>
            </a:pPr>
            <a:r>
              <a:rPr lang="en-US" sz="2400" b="1" dirty="0"/>
              <a:t>DR-4558: </a:t>
            </a:r>
            <a:r>
              <a:rPr lang="en-US" sz="2400" dirty="0"/>
              <a:t>August 22, 2020</a:t>
            </a:r>
          </a:p>
          <a:p>
            <a:pPr marL="228600" indent="-228600">
              <a:spcBef>
                <a:spcPts val="1200"/>
              </a:spcBef>
              <a:buNone/>
            </a:pPr>
            <a:r>
              <a:rPr lang="en-US" sz="2400" b="1" dirty="0"/>
              <a:t>DR-4569: </a:t>
            </a:r>
            <a:r>
              <a:rPr lang="en-US" sz="2400" dirty="0"/>
              <a:t>October 16, 2020</a:t>
            </a:r>
          </a:p>
          <a:p>
            <a:pPr marL="0" indent="0">
              <a:spcBef>
                <a:spcPts val="600"/>
              </a:spcBef>
              <a:buNone/>
            </a:pPr>
            <a:endParaRPr lang="en-US" sz="2400" dirty="0"/>
          </a:p>
          <a:p>
            <a:endParaRPr lang="en-US" sz="1050" dirty="0"/>
          </a:p>
        </p:txBody>
      </p:sp>
      <p:sp>
        <p:nvSpPr>
          <p:cNvPr id="5" name="Slide Number Placeholder 4"/>
          <p:cNvSpPr>
            <a:spLocks noGrp="1"/>
          </p:cNvSpPr>
          <p:nvPr>
            <p:ph type="sldNum" sz="quarter" idx="12"/>
          </p:nvPr>
        </p:nvSpPr>
        <p:spPr/>
        <p:txBody>
          <a:bodyPr/>
          <a:lstStyle/>
          <a:p>
            <a:fld id="{991ABA96-8C24-43CE-98D6-E064923DF127}" type="slidenum">
              <a:rPr lang="en-US" smtClean="0"/>
              <a:t>11</a:t>
            </a:fld>
            <a:endParaRPr lang="en-US"/>
          </a:p>
        </p:txBody>
      </p:sp>
    </p:spTree>
    <p:extLst>
      <p:ext uri="{BB962C8B-B14F-4D97-AF65-F5344CB8AC3E}">
        <p14:creationId xmlns:p14="http://schemas.microsoft.com/office/powerpoint/2010/main" val="2918181801"/>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1298-0B51-454B-B2C0-47CC348A1C1B}"/>
              </a:ext>
            </a:extLst>
          </p:cNvPr>
          <p:cNvSpPr>
            <a:spLocks noGrp="1"/>
          </p:cNvSpPr>
          <p:nvPr>
            <p:ph type="title"/>
          </p:nvPr>
        </p:nvSpPr>
        <p:spPr/>
        <p:txBody>
          <a:bodyPr/>
          <a:lstStyle/>
          <a:p>
            <a:r>
              <a:rPr lang="en-US" b="1" dirty="0">
                <a:solidFill>
                  <a:schemeClr val="tx2">
                    <a:lumMod val="75000"/>
                  </a:schemeClr>
                </a:solidFill>
              </a:rPr>
              <a:t>Declared Counties</a:t>
            </a:r>
          </a:p>
        </p:txBody>
      </p:sp>
      <p:sp>
        <p:nvSpPr>
          <p:cNvPr id="3" name="Content Placeholder 2">
            <a:extLst>
              <a:ext uri="{FF2B5EF4-FFF2-40B4-BE49-F238E27FC236}">
                <a16:creationId xmlns:a16="http://schemas.microsoft.com/office/drawing/2014/main" id="{EFCFDAAB-B532-42F5-9823-857B3607934B}"/>
              </a:ext>
            </a:extLst>
          </p:cNvPr>
          <p:cNvSpPr>
            <a:spLocks noGrp="1"/>
          </p:cNvSpPr>
          <p:nvPr>
            <p:ph idx="1"/>
          </p:nvPr>
        </p:nvSpPr>
        <p:spPr/>
        <p:txBody>
          <a:bodyPr>
            <a:normAutofit/>
          </a:bodyPr>
          <a:lstStyle/>
          <a:p>
            <a:pPr marL="0" indent="0">
              <a:buNone/>
            </a:pPr>
            <a:r>
              <a:rPr lang="en-US" sz="3200" dirty="0" smtClean="0"/>
              <a:t>Del Norte </a:t>
            </a:r>
          </a:p>
          <a:p>
            <a:pPr marL="0" indent="0">
              <a:buNone/>
            </a:pPr>
            <a:r>
              <a:rPr lang="en-US" sz="3200" dirty="0" smtClean="0"/>
              <a:t>Fresno</a:t>
            </a:r>
          </a:p>
          <a:p>
            <a:pPr marL="0" indent="0">
              <a:buNone/>
            </a:pPr>
            <a:r>
              <a:rPr lang="en-US" sz="3200" dirty="0" smtClean="0"/>
              <a:t>Los Angeles</a:t>
            </a:r>
            <a:endParaRPr lang="en-US" sz="3200" dirty="0"/>
          </a:p>
          <a:p>
            <a:pPr marL="0" indent="0">
              <a:buNone/>
            </a:pPr>
            <a:r>
              <a:rPr lang="en-US" sz="3200" dirty="0" smtClean="0"/>
              <a:t>Madera</a:t>
            </a:r>
          </a:p>
          <a:p>
            <a:pPr marL="0" indent="0">
              <a:buNone/>
            </a:pPr>
            <a:r>
              <a:rPr lang="en-US" sz="3200" dirty="0" smtClean="0"/>
              <a:t>Mendocino</a:t>
            </a:r>
          </a:p>
          <a:p>
            <a:pPr marL="0" indent="0">
              <a:buNone/>
            </a:pPr>
            <a:r>
              <a:rPr lang="en-US" sz="3200" dirty="0" smtClean="0"/>
              <a:t>Napa</a:t>
            </a:r>
            <a:endParaRPr lang="en-US" sz="3200" dirty="0"/>
          </a:p>
        </p:txBody>
      </p:sp>
      <p:sp>
        <p:nvSpPr>
          <p:cNvPr id="5" name="Slide Number Placeholder 4">
            <a:extLst>
              <a:ext uri="{FF2B5EF4-FFF2-40B4-BE49-F238E27FC236}">
                <a16:creationId xmlns:a16="http://schemas.microsoft.com/office/drawing/2014/main" id="{32E36365-DCAD-4B85-B0E6-781DC48A2026}"/>
              </a:ext>
            </a:extLst>
          </p:cNvPr>
          <p:cNvSpPr>
            <a:spLocks noGrp="1"/>
          </p:cNvSpPr>
          <p:nvPr>
            <p:ph type="sldNum" sz="quarter" idx="12"/>
          </p:nvPr>
        </p:nvSpPr>
        <p:spPr/>
        <p:txBody>
          <a:bodyPr/>
          <a:lstStyle/>
          <a:p>
            <a:fld id="{991ABA96-8C24-43CE-98D6-E064923DF127}" type="slidenum">
              <a:rPr lang="en-US" smtClean="0"/>
              <a:t>12</a:t>
            </a:fld>
            <a:endParaRPr lang="en-US"/>
          </a:p>
        </p:txBody>
      </p:sp>
      <p:sp>
        <p:nvSpPr>
          <p:cNvPr id="4" name="Content Placeholder 3">
            <a:extLst>
              <a:ext uri="{FF2B5EF4-FFF2-40B4-BE49-F238E27FC236}">
                <a16:creationId xmlns:a16="http://schemas.microsoft.com/office/drawing/2014/main" id="{F44F6CFA-35A6-4F6A-A5F1-1D085A59D861}"/>
              </a:ext>
            </a:extLst>
          </p:cNvPr>
          <p:cNvSpPr>
            <a:spLocks noGrp="1"/>
          </p:cNvSpPr>
          <p:nvPr>
            <p:ph sz="half" idx="4294967295"/>
          </p:nvPr>
        </p:nvSpPr>
        <p:spPr>
          <a:xfrm>
            <a:off x="5105400" y="1600200"/>
            <a:ext cx="4038600" cy="4525963"/>
          </a:xfrm>
        </p:spPr>
        <p:txBody>
          <a:bodyPr>
            <a:normAutofit/>
          </a:bodyPr>
          <a:lstStyle/>
          <a:p>
            <a:pPr marL="0" indent="0">
              <a:buNone/>
            </a:pPr>
            <a:r>
              <a:rPr lang="en-US" sz="3200" dirty="0"/>
              <a:t>San Bernardino</a:t>
            </a:r>
          </a:p>
          <a:p>
            <a:pPr marL="0" indent="0">
              <a:buNone/>
            </a:pPr>
            <a:r>
              <a:rPr lang="en-US" sz="3200" dirty="0"/>
              <a:t>San Diego</a:t>
            </a:r>
          </a:p>
          <a:p>
            <a:pPr marL="0" indent="0">
              <a:buNone/>
            </a:pPr>
            <a:r>
              <a:rPr lang="en-US" sz="3200" dirty="0"/>
              <a:t>Shasta</a:t>
            </a:r>
          </a:p>
          <a:p>
            <a:pPr marL="0" indent="0">
              <a:buNone/>
            </a:pPr>
            <a:r>
              <a:rPr lang="en-US" sz="3200" dirty="0"/>
              <a:t>Siskiyou</a:t>
            </a:r>
          </a:p>
          <a:p>
            <a:pPr marL="0" indent="0">
              <a:buNone/>
            </a:pPr>
            <a:r>
              <a:rPr lang="en-US" sz="3200" dirty="0"/>
              <a:t>Sonoma</a:t>
            </a:r>
          </a:p>
          <a:p>
            <a:pPr marL="0" indent="0">
              <a:buNone/>
            </a:pPr>
            <a:r>
              <a:rPr lang="en-US" sz="3200" dirty="0" smtClean="0"/>
              <a:t>Yuba</a:t>
            </a:r>
            <a:endParaRPr lang="en-US" sz="3200" dirty="0"/>
          </a:p>
        </p:txBody>
      </p:sp>
    </p:spTree>
    <p:extLst>
      <p:ext uri="{BB962C8B-B14F-4D97-AF65-F5344CB8AC3E}">
        <p14:creationId xmlns:p14="http://schemas.microsoft.com/office/powerpoint/2010/main" val="1643684070"/>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DE732-4F3F-4C68-8CA3-7140FDCB0C74}"/>
              </a:ext>
            </a:extLst>
          </p:cNvPr>
          <p:cNvSpPr>
            <a:spLocks noGrp="1"/>
          </p:cNvSpPr>
          <p:nvPr>
            <p:ph type="title"/>
          </p:nvPr>
        </p:nvSpPr>
        <p:spPr/>
        <p:txBody>
          <a:bodyPr/>
          <a:lstStyle/>
          <a:p>
            <a:r>
              <a:rPr lang="en-US" b="1" dirty="0">
                <a:solidFill>
                  <a:schemeClr val="tx2">
                    <a:lumMod val="75000"/>
                  </a:schemeClr>
                </a:solidFill>
              </a:rPr>
              <a:t>Funding Priorities, part 1</a:t>
            </a:r>
          </a:p>
        </p:txBody>
      </p:sp>
      <p:sp>
        <p:nvSpPr>
          <p:cNvPr id="3" name="Content Placeholder 2">
            <a:extLst>
              <a:ext uri="{FF2B5EF4-FFF2-40B4-BE49-F238E27FC236}">
                <a16:creationId xmlns:a16="http://schemas.microsoft.com/office/drawing/2014/main" id="{043F078F-9268-460C-8D23-DD87C0DF5948}"/>
              </a:ext>
            </a:extLst>
          </p:cNvPr>
          <p:cNvSpPr>
            <a:spLocks noGrp="1"/>
          </p:cNvSpPr>
          <p:nvPr>
            <p:ph idx="1"/>
          </p:nvPr>
        </p:nvSpPr>
        <p:spPr>
          <a:xfrm>
            <a:off x="465667" y="1417638"/>
            <a:ext cx="8229600" cy="5165724"/>
          </a:xfrm>
        </p:spPr>
        <p:txBody>
          <a:bodyPr>
            <a:noAutofit/>
          </a:bodyPr>
          <a:lstStyle/>
          <a:p>
            <a:pPr marL="0" indent="0">
              <a:buNone/>
            </a:pPr>
            <a:r>
              <a:rPr lang="en-US" sz="2400" dirty="0"/>
              <a:t>Jurisdictions seeking funding for the following project types:</a:t>
            </a:r>
          </a:p>
          <a:p>
            <a:r>
              <a:rPr lang="en-US" sz="2400" dirty="0"/>
              <a:t>Local Hazard Mitigation Plans (LHMP) updates that will expire within 24 months</a:t>
            </a:r>
          </a:p>
          <a:p>
            <a:r>
              <a:rPr lang="en-US" sz="2400" dirty="0"/>
              <a:t>All other LHMP updates</a:t>
            </a:r>
          </a:p>
          <a:p>
            <a:r>
              <a:rPr lang="en-US" sz="2400" dirty="0"/>
              <a:t>Shovel ready projects with a high level of design that can begin construction within 90 days of FEMA approval, in declared counties</a:t>
            </a:r>
          </a:p>
          <a:p>
            <a:r>
              <a:rPr lang="en-US" sz="2400" dirty="0"/>
              <a:t>Shovel ready projects with a high level of design that can begin constructions within 90 days of FEMA approval, in all other counties</a:t>
            </a:r>
          </a:p>
          <a:p>
            <a:r>
              <a:rPr lang="en-US" sz="2400" dirty="0"/>
              <a:t>Whole community risk reduction/large critical infrastructure wildfire projects</a:t>
            </a:r>
          </a:p>
        </p:txBody>
      </p:sp>
      <p:sp>
        <p:nvSpPr>
          <p:cNvPr id="4" name="Slide Number Placeholder 3">
            <a:extLst>
              <a:ext uri="{FF2B5EF4-FFF2-40B4-BE49-F238E27FC236}">
                <a16:creationId xmlns:a16="http://schemas.microsoft.com/office/drawing/2014/main" id="{08776AE4-A0AD-42EB-BF1F-CC0748F03C17}"/>
              </a:ext>
            </a:extLst>
          </p:cNvPr>
          <p:cNvSpPr>
            <a:spLocks noGrp="1"/>
          </p:cNvSpPr>
          <p:nvPr>
            <p:ph type="sldNum" sz="quarter" idx="12"/>
          </p:nvPr>
        </p:nvSpPr>
        <p:spPr/>
        <p:txBody>
          <a:bodyPr/>
          <a:lstStyle/>
          <a:p>
            <a:fld id="{991ABA96-8C24-43CE-98D6-E064923DF127}" type="slidenum">
              <a:rPr lang="en-US" smtClean="0"/>
              <a:pPr/>
              <a:t>13</a:t>
            </a:fld>
            <a:endParaRPr lang="en-US" dirty="0"/>
          </a:p>
        </p:txBody>
      </p:sp>
    </p:spTree>
    <p:extLst>
      <p:ext uri="{BB962C8B-B14F-4D97-AF65-F5344CB8AC3E}">
        <p14:creationId xmlns:p14="http://schemas.microsoft.com/office/powerpoint/2010/main" val="4205615177"/>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pPr algn="ctr"/>
            <a:r>
              <a:rPr lang="en-US" b="1" dirty="0">
                <a:solidFill>
                  <a:schemeClr val="tx2">
                    <a:lumMod val="75000"/>
                  </a:schemeClr>
                </a:solidFill>
                <a:cs typeface="Arial" panose="020B0604020202020204" pitchFamily="34" charset="0"/>
              </a:rPr>
              <a:t>Funding Priorities, part 2</a:t>
            </a:r>
            <a:endParaRPr lang="en-US" dirty="0">
              <a:solidFill>
                <a:schemeClr val="tx2">
                  <a:lumMod val="75000"/>
                </a:schemeClr>
              </a:solidFill>
            </a:endParaRPr>
          </a:p>
        </p:txBody>
      </p:sp>
      <p:sp>
        <p:nvSpPr>
          <p:cNvPr id="2" name="Content Placeholder 1"/>
          <p:cNvSpPr>
            <a:spLocks noGrp="1"/>
          </p:cNvSpPr>
          <p:nvPr>
            <p:ph idx="1"/>
          </p:nvPr>
        </p:nvSpPr>
        <p:spPr/>
        <p:txBody>
          <a:bodyPr>
            <a:normAutofit/>
          </a:bodyPr>
          <a:lstStyle/>
          <a:p>
            <a:pPr lvl="1" indent="-342900">
              <a:spcBef>
                <a:spcPts val="1200"/>
              </a:spcBef>
              <a:buFont typeface="Arial" panose="020B0604020202020204" pitchFamily="34" charset="0"/>
              <a:buChar char="•"/>
              <a:defRPr/>
            </a:pPr>
            <a:r>
              <a:rPr lang="en-US" altLang="en-US" sz="2400" dirty="0">
                <a:solidFill>
                  <a:prstClr val="black"/>
                </a:solidFill>
                <a:ea typeface="Calibri" panose="020F0502020204030204" pitchFamily="34" charset="0"/>
                <a:cs typeface="Arial" panose="020B0604020202020204" pitchFamily="34" charset="0"/>
              </a:rPr>
              <a:t>Whole community risk reduction/large critical infrastructure projects for other hazard types</a:t>
            </a:r>
          </a:p>
          <a:p>
            <a:pPr lvl="1" indent="-342900">
              <a:spcBef>
                <a:spcPts val="1200"/>
              </a:spcBef>
              <a:buFont typeface="Arial" panose="020B0604020202020204" pitchFamily="34" charset="0"/>
              <a:buChar char="•"/>
              <a:defRPr/>
            </a:pPr>
            <a:r>
              <a:rPr lang="en-US" altLang="en-US" sz="2400" dirty="0">
                <a:solidFill>
                  <a:prstClr val="black"/>
                </a:solidFill>
                <a:ea typeface="Calibri" panose="020F0502020204030204" pitchFamily="34" charset="0"/>
                <a:cs typeface="Arial" panose="020B0604020202020204" pitchFamily="34" charset="0"/>
              </a:rPr>
              <a:t>Wildfire </a:t>
            </a:r>
            <a:r>
              <a:rPr lang="en-US" altLang="en-US" sz="2400" dirty="0" smtClean="0">
                <a:solidFill>
                  <a:prstClr val="black"/>
                </a:solidFill>
                <a:ea typeface="Calibri" panose="020F0502020204030204" pitchFamily="34" charset="0"/>
                <a:cs typeface="Arial" panose="020B0604020202020204" pitchFamily="34" charset="0"/>
              </a:rPr>
              <a:t>projects in declared counties</a:t>
            </a:r>
            <a:endParaRPr lang="en-US" altLang="en-US" sz="2400" dirty="0">
              <a:solidFill>
                <a:prstClr val="black"/>
              </a:solidFill>
              <a:ea typeface="Calibri" panose="020F0502020204030204" pitchFamily="34" charset="0"/>
              <a:cs typeface="Arial" panose="020B0604020202020204" pitchFamily="34" charset="0"/>
            </a:endParaRPr>
          </a:p>
          <a:p>
            <a:pPr lvl="1" indent="-342900">
              <a:spcBef>
                <a:spcPts val="1200"/>
              </a:spcBef>
              <a:buFont typeface="Arial" panose="020B0604020202020204" pitchFamily="34" charset="0"/>
              <a:buChar char="•"/>
              <a:defRPr/>
            </a:pPr>
            <a:r>
              <a:rPr lang="en-US" altLang="en-US" sz="2400" dirty="0">
                <a:solidFill>
                  <a:prstClr val="black"/>
                </a:solidFill>
                <a:ea typeface="Calibri" panose="020F0502020204030204" pitchFamily="34" charset="0"/>
                <a:cs typeface="Arial" panose="020B0604020202020204" pitchFamily="34" charset="0"/>
              </a:rPr>
              <a:t>All hazard type projects </a:t>
            </a:r>
            <a:r>
              <a:rPr lang="en-US" altLang="en-US" sz="2400" dirty="0" smtClean="0">
                <a:solidFill>
                  <a:prstClr val="black"/>
                </a:solidFill>
                <a:ea typeface="Calibri" panose="020F0502020204030204" pitchFamily="34" charset="0"/>
                <a:cs typeface="Arial" panose="020B0604020202020204" pitchFamily="34" charset="0"/>
              </a:rPr>
              <a:t>in declared counties</a:t>
            </a:r>
          </a:p>
          <a:p>
            <a:pPr lvl="1" indent="-342900">
              <a:spcBef>
                <a:spcPts val="1200"/>
              </a:spcBef>
              <a:buFont typeface="Arial" panose="020B0604020202020204" pitchFamily="34" charset="0"/>
              <a:buChar char="•"/>
              <a:defRPr/>
            </a:pPr>
            <a:r>
              <a:rPr lang="en-US" altLang="en-US" sz="2400" dirty="0" smtClean="0">
                <a:solidFill>
                  <a:prstClr val="black"/>
                </a:solidFill>
                <a:ea typeface="Calibri" panose="020F0502020204030204" pitchFamily="34" charset="0"/>
                <a:cs typeface="Arial" panose="020B0604020202020204" pitchFamily="34" charset="0"/>
              </a:rPr>
              <a:t>Wildfire projects in any county</a:t>
            </a:r>
          </a:p>
          <a:p>
            <a:pPr lvl="1" indent="-342900">
              <a:spcBef>
                <a:spcPts val="1200"/>
              </a:spcBef>
              <a:buFont typeface="Arial" panose="020B0604020202020204" pitchFamily="34" charset="0"/>
              <a:buChar char="•"/>
              <a:defRPr/>
            </a:pPr>
            <a:r>
              <a:rPr lang="en-US" altLang="en-US" sz="2400" dirty="0" smtClean="0">
                <a:solidFill>
                  <a:prstClr val="black"/>
                </a:solidFill>
                <a:ea typeface="Calibri" panose="020F0502020204030204" pitchFamily="34" charset="0"/>
                <a:cs typeface="Arial" panose="020B0604020202020204" pitchFamily="34" charset="0"/>
              </a:rPr>
              <a:t>All </a:t>
            </a:r>
            <a:r>
              <a:rPr lang="en-US" altLang="en-US" sz="2400" dirty="0">
                <a:solidFill>
                  <a:prstClr val="black"/>
                </a:solidFill>
                <a:ea typeface="Calibri" panose="020F0502020204030204" pitchFamily="34" charset="0"/>
                <a:cs typeface="Arial" panose="020B0604020202020204" pitchFamily="34" charset="0"/>
              </a:rPr>
              <a:t>Hazard type projects in any county</a:t>
            </a:r>
          </a:p>
          <a:p>
            <a:pPr lvl="1" indent="-342900">
              <a:spcBef>
                <a:spcPts val="1200"/>
              </a:spcBef>
              <a:buFont typeface="Arial" panose="020B0604020202020204" pitchFamily="34" charset="0"/>
              <a:buChar char="•"/>
              <a:defRPr/>
            </a:pPr>
            <a:r>
              <a:rPr lang="en-US" altLang="en-US" sz="2400" dirty="0">
                <a:solidFill>
                  <a:prstClr val="black"/>
                </a:solidFill>
                <a:ea typeface="Calibri" panose="020F0502020204030204" pitchFamily="34" charset="0"/>
                <a:cs typeface="Arial" panose="020B0604020202020204" pitchFamily="34" charset="0"/>
              </a:rPr>
              <a:t>Planning related activities</a:t>
            </a:r>
          </a:p>
          <a:p>
            <a:pPr lvl="1" indent="-342900">
              <a:spcBef>
                <a:spcPts val="1200"/>
              </a:spcBef>
              <a:buFont typeface="Arial" panose="020B0604020202020204" pitchFamily="34" charset="0"/>
              <a:buChar char="•"/>
              <a:defRPr/>
            </a:pPr>
            <a:r>
              <a:rPr lang="en-US" altLang="en-US" sz="2400" dirty="0">
                <a:solidFill>
                  <a:prstClr val="black"/>
                </a:solidFill>
                <a:ea typeface="Calibri" panose="020F0502020204030204" pitchFamily="34" charset="0"/>
                <a:cs typeface="Arial" panose="020B0604020202020204" pitchFamily="34" charset="0"/>
              </a:rPr>
              <a:t>Five percent (5%) Initiative projects</a:t>
            </a:r>
          </a:p>
          <a:p>
            <a:pPr marL="857250" lvl="1" indent="-457200">
              <a:spcBef>
                <a:spcPts val="1200"/>
              </a:spcBef>
              <a:buFont typeface="+mj-lt"/>
              <a:buAutoNum type="arabicPeriod"/>
              <a:defRPr/>
            </a:pPr>
            <a:endParaRPr lang="en-US" altLang="en-US" sz="2400" dirty="0">
              <a:solidFill>
                <a:prstClr val="black"/>
              </a:solidFil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991ABA96-8C24-43CE-98D6-E064923DF127}" type="slidenum">
              <a:rPr lang="en-US" smtClean="0"/>
              <a:t>14</a:t>
            </a:fld>
            <a:endParaRPr lang="en-US"/>
          </a:p>
        </p:txBody>
      </p:sp>
    </p:spTree>
    <p:extLst>
      <p:ext uri="{BB962C8B-B14F-4D97-AF65-F5344CB8AC3E}">
        <p14:creationId xmlns:p14="http://schemas.microsoft.com/office/powerpoint/2010/main" val="1716589304"/>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marL="0" indent="0"/>
            <a:r>
              <a:rPr lang="en-US" b="1" dirty="0" smtClean="0">
                <a:solidFill>
                  <a:schemeClr val="tx2">
                    <a:lumMod val="75000"/>
                  </a:schemeClr>
                </a:solidFill>
              </a:rPr>
              <a:t>DR-4569</a:t>
            </a:r>
            <a:r>
              <a:rPr lang="en-US" b="1" dirty="0">
                <a:solidFill>
                  <a:schemeClr val="tx2">
                    <a:lumMod val="75000"/>
                  </a:schemeClr>
                </a:solidFill>
              </a:rPr>
              <a:t/>
            </a:r>
            <a:br>
              <a:rPr lang="en-US" b="1" dirty="0">
                <a:solidFill>
                  <a:schemeClr val="tx2">
                    <a:lumMod val="75000"/>
                  </a:schemeClr>
                </a:solidFill>
              </a:rPr>
            </a:br>
            <a:r>
              <a:rPr lang="en-US" b="1" dirty="0">
                <a:solidFill>
                  <a:schemeClr val="tx2">
                    <a:lumMod val="75000"/>
                  </a:schemeClr>
                </a:solidFill>
              </a:rPr>
              <a:t>Due Date for Subapplications</a:t>
            </a:r>
            <a:endParaRPr lang="en-US" b="1" dirty="0"/>
          </a:p>
        </p:txBody>
      </p:sp>
      <p:sp>
        <p:nvSpPr>
          <p:cNvPr id="4" name="Content Placeholder 3"/>
          <p:cNvSpPr>
            <a:spLocks noGrp="1"/>
          </p:cNvSpPr>
          <p:nvPr>
            <p:ph idx="1"/>
          </p:nvPr>
        </p:nvSpPr>
        <p:spPr>
          <a:xfrm>
            <a:off x="457200" y="2133600"/>
            <a:ext cx="8229600" cy="3992563"/>
          </a:xfrm>
        </p:spPr>
        <p:txBody>
          <a:bodyPr>
            <a:normAutofit/>
          </a:bodyPr>
          <a:lstStyle/>
          <a:p>
            <a:pPr marL="231775" lvl="0" indent="-231775">
              <a:spcBef>
                <a:spcPts val="1200"/>
              </a:spcBef>
            </a:pPr>
            <a:r>
              <a:rPr lang="en-US" sz="2400" dirty="0">
                <a:cs typeface="Calibri" panose="020F0502020204030204" pitchFamily="34" charset="0"/>
              </a:rPr>
              <a:t>Subapplication CDs or DVDs must be postmarked by </a:t>
            </a:r>
            <a:r>
              <a:rPr lang="en-US" sz="2400" b="1" u="sng" dirty="0" smtClean="0">
                <a:cs typeface="Calibri" panose="020F0502020204030204" pitchFamily="34" charset="0"/>
              </a:rPr>
              <a:t>May 1, </a:t>
            </a:r>
            <a:r>
              <a:rPr lang="en-US" sz="2400" b="1" u="sng" dirty="0">
                <a:cs typeface="Calibri" panose="020F0502020204030204" pitchFamily="34" charset="0"/>
              </a:rPr>
              <a:t>2021</a:t>
            </a:r>
          </a:p>
          <a:p>
            <a:pPr marL="231775" lvl="0" indent="-231775">
              <a:spcBef>
                <a:spcPts val="1200"/>
              </a:spcBef>
            </a:pPr>
            <a:endParaRPr lang="en-US" sz="2400" dirty="0">
              <a:cs typeface="Calibri" panose="020F0502020204030204" pitchFamily="34" charset="0"/>
            </a:endParaRPr>
          </a:p>
          <a:p>
            <a:pPr marL="231775" lvl="0" indent="-231775">
              <a:spcBef>
                <a:spcPts val="1200"/>
              </a:spcBef>
            </a:pPr>
            <a:r>
              <a:rPr lang="en-US" sz="2400" dirty="0">
                <a:cs typeface="Calibri" panose="020F0502020204030204" pitchFamily="34" charset="0"/>
              </a:rPr>
              <a:t>Subapplication CDs or DVDs may also be hand delivered to Cal OES no later than </a:t>
            </a:r>
            <a:r>
              <a:rPr lang="en-US" sz="2400" b="1" u="sng" dirty="0">
                <a:cs typeface="Calibri" panose="020F0502020204030204" pitchFamily="34" charset="0"/>
              </a:rPr>
              <a:t>4:00pm on Friday </a:t>
            </a:r>
            <a:r>
              <a:rPr lang="en-US" sz="2400" b="1" u="sng" dirty="0" smtClean="0">
                <a:cs typeface="Calibri" panose="020F0502020204030204" pitchFamily="34" charset="0"/>
              </a:rPr>
              <a:t>May 1, </a:t>
            </a:r>
            <a:r>
              <a:rPr lang="en-US" sz="2400" b="1" u="sng" dirty="0">
                <a:cs typeface="Calibri" panose="020F0502020204030204" pitchFamily="34" charset="0"/>
              </a:rPr>
              <a:t>2021</a:t>
            </a:r>
          </a:p>
        </p:txBody>
      </p:sp>
      <p:sp>
        <p:nvSpPr>
          <p:cNvPr id="5" name="Slide Number Placeholder 4"/>
          <p:cNvSpPr>
            <a:spLocks noGrp="1"/>
          </p:cNvSpPr>
          <p:nvPr>
            <p:ph type="sldNum" sz="quarter" idx="12"/>
          </p:nvPr>
        </p:nvSpPr>
        <p:spPr/>
        <p:txBody>
          <a:bodyPr/>
          <a:lstStyle/>
          <a:p>
            <a:fld id="{991ABA96-8C24-43CE-98D6-E064923DF127}" type="slidenum">
              <a:rPr lang="en-US" smtClean="0"/>
              <a:t>15</a:t>
            </a:fld>
            <a:endParaRPr lang="en-US"/>
          </a:p>
        </p:txBody>
      </p:sp>
    </p:spTree>
    <p:extLst>
      <p:ext uri="{BB962C8B-B14F-4D97-AF65-F5344CB8AC3E}">
        <p14:creationId xmlns:p14="http://schemas.microsoft.com/office/powerpoint/2010/main" val="2049579225"/>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solidFill>
                  <a:schemeClr val="tx2">
                    <a:lumMod val="75000"/>
                  </a:schemeClr>
                </a:solidFill>
              </a:rPr>
              <a:t>Hazard Mitigation</a:t>
            </a:r>
          </a:p>
        </p:txBody>
      </p:sp>
      <p:sp>
        <p:nvSpPr>
          <p:cNvPr id="3" name="Content Placeholder 4"/>
          <p:cNvSpPr>
            <a:spLocks noGrp="1"/>
          </p:cNvSpPr>
          <p:nvPr>
            <p:ph idx="1"/>
          </p:nvPr>
        </p:nvSpPr>
        <p:spPr>
          <a:xfrm>
            <a:off x="457200" y="1676400"/>
            <a:ext cx="8229600" cy="4297363"/>
          </a:xfrm>
        </p:spPr>
        <p:txBody>
          <a:bodyPr>
            <a:noAutofit/>
          </a:bodyPr>
          <a:lstStyle/>
          <a:p>
            <a:pPr marL="0" indent="0" algn="just">
              <a:spcBef>
                <a:spcPts val="1200"/>
              </a:spcBef>
              <a:buNone/>
            </a:pPr>
            <a:r>
              <a:rPr lang="en-US" sz="2400" b="1" dirty="0"/>
              <a:t>Hazard mitigation</a:t>
            </a:r>
            <a:r>
              <a:rPr lang="en-US" sz="2400" dirty="0"/>
              <a:t> is defined as any sustained action taken to reduce or eliminate long-term risk to life and property from </a:t>
            </a:r>
            <a:r>
              <a:rPr lang="en-US" sz="2400" b="1" u="sng" dirty="0"/>
              <a:t>natural</a:t>
            </a:r>
            <a:r>
              <a:rPr lang="en-US" sz="2400" u="sng" dirty="0"/>
              <a:t> </a:t>
            </a:r>
            <a:r>
              <a:rPr lang="en-US" sz="2400" b="1" u="sng" dirty="0"/>
              <a:t>hazard</a:t>
            </a:r>
            <a:r>
              <a:rPr lang="en-US" sz="2400" dirty="0"/>
              <a:t> events.</a:t>
            </a:r>
          </a:p>
          <a:p>
            <a:pPr marL="0" indent="0" algn="just">
              <a:spcBef>
                <a:spcPts val="1200"/>
              </a:spcBef>
              <a:buNone/>
            </a:pPr>
            <a:endParaRPr lang="en-US" sz="2400" dirty="0"/>
          </a:p>
          <a:p>
            <a:pPr marL="0" indent="0" algn="just">
              <a:spcBef>
                <a:spcPts val="1200"/>
              </a:spcBef>
              <a:buNone/>
            </a:pPr>
            <a:endParaRPr lang="en-US" sz="2400" dirty="0"/>
          </a:p>
          <a:p>
            <a:pPr marL="0" indent="0" algn="just">
              <a:spcBef>
                <a:spcPts val="1200"/>
              </a:spcBef>
              <a:buNone/>
            </a:pPr>
            <a:endParaRPr lang="en-US" sz="2400" dirty="0"/>
          </a:p>
          <a:p>
            <a:pPr marL="0" indent="0" algn="just">
              <a:spcBef>
                <a:spcPts val="1200"/>
              </a:spcBef>
              <a:buNone/>
            </a:pPr>
            <a:r>
              <a:rPr lang="en-US" sz="2400" dirty="0"/>
              <a:t>This is an on-going process that occurs before, during, and after disasters and serves to break the cycle of damage in </a:t>
            </a:r>
            <a:r>
              <a:rPr lang="en-US" sz="2400" b="1" dirty="0"/>
              <a:t>hazard-prone</a:t>
            </a:r>
            <a:r>
              <a:rPr lang="en-US" sz="2400" dirty="0"/>
              <a:t> areas.</a:t>
            </a:r>
          </a:p>
        </p:txBody>
      </p:sp>
      <p:sp>
        <p:nvSpPr>
          <p:cNvPr id="7" name="Slide Number Placeholder 5"/>
          <p:cNvSpPr>
            <a:spLocks noGrp="1"/>
          </p:cNvSpPr>
          <p:nvPr>
            <p:ph type="sldNum" sz="quarter" idx="12"/>
          </p:nvPr>
        </p:nvSpPr>
        <p:spPr/>
        <p:txBody>
          <a:bodyPr/>
          <a:lstStyle/>
          <a:p>
            <a:fld id="{991ABA96-8C24-43CE-98D6-E064923DF127}" type="slidenum">
              <a:rPr lang="en-US" smtClean="0"/>
              <a:t>16</a:t>
            </a:fld>
            <a:endParaRPr lang="en-US"/>
          </a:p>
        </p:txBody>
      </p:sp>
      <p:pic>
        <p:nvPicPr>
          <p:cNvPr id="5" name="Picture 3" descr="Picture titled Mitigate Hazards that states Mitigate Hazards and has small pictures intended to represent various disasters such as flood, eathquake, volcano, wildfire, dam break, levee break, drought, etc.">
            <a:extLst>
              <a:ext uri="{FF2B5EF4-FFF2-40B4-BE49-F238E27FC236}">
                <a16:creationId xmlns:a16="http://schemas.microsoft.com/office/drawing/2014/main" id="{5E5BB322-A178-43D2-AB6B-901FEF4E7C9E}"/>
              </a:ext>
            </a:extLst>
          </p:cNvPr>
          <p:cNvPicPr>
            <a:picLocks noChangeAspect="1"/>
          </p:cNvPicPr>
          <p:nvPr/>
        </p:nvPicPr>
        <p:blipFill>
          <a:blip r:embed="rId3"/>
          <a:stretch>
            <a:fillRect/>
          </a:stretch>
        </p:blipFill>
        <p:spPr>
          <a:xfrm>
            <a:off x="0" y="2743200"/>
            <a:ext cx="9144000" cy="1858524"/>
          </a:xfrm>
          <a:prstGeom prst="rect">
            <a:avLst/>
          </a:prstGeom>
        </p:spPr>
      </p:pic>
    </p:spTree>
    <p:extLst>
      <p:ext uri="{BB962C8B-B14F-4D97-AF65-F5344CB8AC3E}">
        <p14:creationId xmlns:p14="http://schemas.microsoft.com/office/powerpoint/2010/main" val="3264741117"/>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pPr marL="0" indent="0"/>
            <a:r>
              <a:rPr lang="en-US" sz="4000" b="1" dirty="0">
                <a:solidFill>
                  <a:schemeClr val="tx2">
                    <a:lumMod val="75000"/>
                  </a:schemeClr>
                </a:solidFill>
              </a:rPr>
              <a:t>Hazard Mitigation Grant </a:t>
            </a:r>
            <a:br>
              <a:rPr lang="en-US" sz="4000" b="1" dirty="0">
                <a:solidFill>
                  <a:schemeClr val="tx2">
                    <a:lumMod val="75000"/>
                  </a:schemeClr>
                </a:solidFill>
              </a:rPr>
            </a:br>
            <a:r>
              <a:rPr lang="en-US" sz="4000" b="1" dirty="0">
                <a:solidFill>
                  <a:schemeClr val="tx2">
                    <a:lumMod val="75000"/>
                  </a:schemeClr>
                </a:solidFill>
              </a:rPr>
              <a:t>Program Part 1</a:t>
            </a:r>
            <a:endParaRPr lang="en-US" sz="4000" b="1" dirty="0"/>
          </a:p>
        </p:txBody>
      </p:sp>
      <p:sp>
        <p:nvSpPr>
          <p:cNvPr id="4" name="Content Placeholder 3"/>
          <p:cNvSpPr>
            <a:spLocks noGrp="1"/>
          </p:cNvSpPr>
          <p:nvPr>
            <p:ph idx="1"/>
          </p:nvPr>
        </p:nvSpPr>
        <p:spPr>
          <a:xfrm>
            <a:off x="457200" y="1371600"/>
            <a:ext cx="8229600" cy="4525963"/>
          </a:xfrm>
        </p:spPr>
        <p:txBody>
          <a:bodyPr>
            <a:noAutofit/>
          </a:bodyPr>
          <a:lstStyle/>
          <a:p>
            <a:pPr lvl="0">
              <a:spcBef>
                <a:spcPts val="1000"/>
              </a:spcBef>
            </a:pPr>
            <a:r>
              <a:rPr lang="en-US" sz="2400" dirty="0">
                <a:cs typeface="Calibri" panose="020F0502020204030204" pitchFamily="34" charset="0"/>
              </a:rPr>
              <a:t>HMGP funding becomes available after a Presidential Major Disaster Declaration</a:t>
            </a:r>
          </a:p>
          <a:p>
            <a:pPr lvl="0">
              <a:spcBef>
                <a:spcPts val="1000"/>
              </a:spcBef>
            </a:pPr>
            <a:r>
              <a:rPr lang="en-US" sz="2400" dirty="0">
                <a:cs typeface="Calibri" panose="020F0502020204030204" pitchFamily="34" charset="0"/>
              </a:rPr>
              <a:t>California is currently an </a:t>
            </a:r>
            <a:r>
              <a:rPr lang="en-US" sz="2400" b="1" i="1" dirty="0">
                <a:cs typeface="Calibri" panose="020F0502020204030204" pitchFamily="34" charset="0"/>
              </a:rPr>
              <a:t>Enhanced State</a:t>
            </a:r>
            <a:r>
              <a:rPr lang="en-US" sz="2400" dirty="0">
                <a:cs typeface="Calibri" panose="020F0502020204030204" pitchFamily="34" charset="0"/>
              </a:rPr>
              <a:t>: </a:t>
            </a:r>
          </a:p>
          <a:p>
            <a:pPr marL="685800" lvl="2" indent="-285750">
              <a:spcBef>
                <a:spcPts val="1000"/>
              </a:spcBef>
            </a:pPr>
            <a:r>
              <a:rPr lang="en-US" dirty="0">
                <a:cs typeface="Calibri" panose="020F0502020204030204" pitchFamily="34" charset="0"/>
              </a:rPr>
              <a:t>Must meet enhanced plan requirements:</a:t>
            </a:r>
          </a:p>
          <a:p>
            <a:pPr marL="1200150" lvl="4" indent="-285750">
              <a:spcBef>
                <a:spcPts val="1000"/>
              </a:spcBef>
              <a:buFont typeface="Arial" panose="020B0604020202020204" pitchFamily="34" charset="0"/>
              <a:buChar char="•"/>
            </a:pPr>
            <a:r>
              <a:rPr lang="en-US" sz="2400" dirty="0">
                <a:cs typeface="Calibri" panose="020F0502020204030204" pitchFamily="34" charset="0"/>
              </a:rPr>
              <a:t>Integrated planning with agencies and stakeholders</a:t>
            </a:r>
          </a:p>
          <a:p>
            <a:pPr marL="1200150" lvl="4" indent="-285750">
              <a:spcBef>
                <a:spcPts val="1000"/>
              </a:spcBef>
              <a:buFont typeface="Arial" panose="020B0604020202020204" pitchFamily="34" charset="0"/>
              <a:buChar char="•"/>
            </a:pPr>
            <a:r>
              <a:rPr lang="en-US" sz="2400" dirty="0">
                <a:cs typeface="Calibri" panose="020F0502020204030204" pitchFamily="34" charset="0"/>
              </a:rPr>
              <a:t>State mitigation capabilities – reduce exposure to risk</a:t>
            </a:r>
          </a:p>
          <a:p>
            <a:pPr marL="1200150" lvl="4" indent="-285750">
              <a:spcBef>
                <a:spcPts val="1000"/>
              </a:spcBef>
              <a:buFont typeface="Arial" panose="020B0604020202020204" pitchFamily="34" charset="0"/>
              <a:buChar char="•"/>
            </a:pPr>
            <a:r>
              <a:rPr lang="en-US" sz="2400" dirty="0">
                <a:cs typeface="Calibri" panose="020F0502020204030204" pitchFamily="34" charset="0"/>
              </a:rPr>
              <a:t>Hazard Mitigation Assistance (HMA) grants performance – have the capabilities to manage grant performance</a:t>
            </a:r>
          </a:p>
        </p:txBody>
      </p:sp>
      <p:sp>
        <p:nvSpPr>
          <p:cNvPr id="5" name="Slide Number Placeholder 4"/>
          <p:cNvSpPr>
            <a:spLocks noGrp="1"/>
          </p:cNvSpPr>
          <p:nvPr>
            <p:ph type="sldNum" sz="quarter" idx="12"/>
          </p:nvPr>
        </p:nvSpPr>
        <p:spPr/>
        <p:txBody>
          <a:bodyPr/>
          <a:lstStyle/>
          <a:p>
            <a:fld id="{991ABA96-8C24-43CE-98D6-E064923DF127}" type="slidenum">
              <a:rPr lang="en-US" smtClean="0"/>
              <a:t>17</a:t>
            </a:fld>
            <a:endParaRPr lang="en-US"/>
          </a:p>
        </p:txBody>
      </p:sp>
    </p:spTree>
    <p:extLst>
      <p:ext uri="{BB962C8B-B14F-4D97-AF65-F5344CB8AC3E}">
        <p14:creationId xmlns:p14="http://schemas.microsoft.com/office/powerpoint/2010/main" val="3943023258"/>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6A88A-0B07-49CF-9DCF-C1F166ED63B1}"/>
              </a:ext>
            </a:extLst>
          </p:cNvPr>
          <p:cNvSpPr>
            <a:spLocks noGrp="1"/>
          </p:cNvSpPr>
          <p:nvPr>
            <p:ph type="title"/>
          </p:nvPr>
        </p:nvSpPr>
        <p:spPr/>
        <p:txBody>
          <a:bodyPr>
            <a:normAutofit fontScale="90000"/>
          </a:bodyPr>
          <a:lstStyle/>
          <a:p>
            <a:r>
              <a:rPr lang="en-US" b="1" dirty="0">
                <a:solidFill>
                  <a:schemeClr val="tx2">
                    <a:lumMod val="75000"/>
                  </a:schemeClr>
                </a:solidFill>
              </a:rPr>
              <a:t>Hazard Mitigation Grant Program Part 2</a:t>
            </a:r>
            <a:endParaRPr lang="en-US" dirty="0"/>
          </a:p>
        </p:txBody>
      </p:sp>
      <p:sp>
        <p:nvSpPr>
          <p:cNvPr id="3" name="Content Placeholder 2">
            <a:extLst>
              <a:ext uri="{FF2B5EF4-FFF2-40B4-BE49-F238E27FC236}">
                <a16:creationId xmlns:a16="http://schemas.microsoft.com/office/drawing/2014/main" id="{9564D57B-AADC-4148-894F-0FEFAA58FF8E}"/>
              </a:ext>
            </a:extLst>
          </p:cNvPr>
          <p:cNvSpPr>
            <a:spLocks noGrp="1"/>
          </p:cNvSpPr>
          <p:nvPr>
            <p:ph idx="1"/>
          </p:nvPr>
        </p:nvSpPr>
        <p:spPr/>
        <p:txBody>
          <a:bodyPr/>
          <a:lstStyle/>
          <a:p>
            <a:pPr lvl="0">
              <a:spcBef>
                <a:spcPts val="1000"/>
              </a:spcBef>
            </a:pPr>
            <a:r>
              <a:rPr lang="en-US" dirty="0">
                <a:cs typeface="Calibri" panose="020F0502020204030204" pitchFamily="34" charset="0"/>
              </a:rPr>
              <a:t>20% of the total value of eligible damages is made available for HMGP</a:t>
            </a:r>
          </a:p>
          <a:p>
            <a:pPr lvl="0">
              <a:spcBef>
                <a:spcPts val="1000"/>
              </a:spcBef>
            </a:pPr>
            <a:r>
              <a:rPr lang="en-US" dirty="0">
                <a:cs typeface="Calibri" panose="020F0502020204030204" pitchFamily="34" charset="0"/>
              </a:rPr>
              <a:t>Projects, 7% Plans, and 5% Initiative </a:t>
            </a:r>
          </a:p>
        </p:txBody>
      </p:sp>
      <p:sp>
        <p:nvSpPr>
          <p:cNvPr id="4" name="Slide Number Placeholder 3">
            <a:extLst>
              <a:ext uri="{FF2B5EF4-FFF2-40B4-BE49-F238E27FC236}">
                <a16:creationId xmlns:a16="http://schemas.microsoft.com/office/drawing/2014/main" id="{28F6E310-347E-425F-B11E-9C7D86F4C664}"/>
              </a:ext>
            </a:extLst>
          </p:cNvPr>
          <p:cNvSpPr>
            <a:spLocks noGrp="1"/>
          </p:cNvSpPr>
          <p:nvPr>
            <p:ph type="sldNum" sz="quarter" idx="12"/>
          </p:nvPr>
        </p:nvSpPr>
        <p:spPr/>
        <p:txBody>
          <a:bodyPr/>
          <a:lstStyle/>
          <a:p>
            <a:fld id="{991ABA96-8C24-43CE-98D6-E064923DF127}" type="slidenum">
              <a:rPr lang="en-US" smtClean="0"/>
              <a:pPr/>
              <a:t>18</a:t>
            </a:fld>
            <a:endParaRPr lang="en-US" dirty="0"/>
          </a:p>
        </p:txBody>
      </p:sp>
    </p:spTree>
    <p:extLst>
      <p:ext uri="{BB962C8B-B14F-4D97-AF65-F5344CB8AC3E}">
        <p14:creationId xmlns:p14="http://schemas.microsoft.com/office/powerpoint/2010/main" val="1421856988"/>
      </p:ext>
    </p:extLst>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pPr marL="0" indent="0"/>
            <a:r>
              <a:rPr lang="en-US" b="1" dirty="0">
                <a:solidFill>
                  <a:schemeClr val="tx2">
                    <a:lumMod val="75000"/>
                  </a:schemeClr>
                </a:solidFill>
              </a:rPr>
              <a:t>404 and 406 Mitigation</a:t>
            </a:r>
            <a:endParaRPr lang="en-US" b="1" dirty="0"/>
          </a:p>
        </p:txBody>
      </p:sp>
      <p:sp>
        <p:nvSpPr>
          <p:cNvPr id="3" name="Content Placeholder 2">
            <a:extLst>
              <a:ext uri="{FF2B5EF4-FFF2-40B4-BE49-F238E27FC236}">
                <a16:creationId xmlns:a16="http://schemas.microsoft.com/office/drawing/2014/main" id="{39B747B4-4EDE-457C-A1FD-F817BB2DF73B}"/>
              </a:ext>
            </a:extLst>
          </p:cNvPr>
          <p:cNvSpPr>
            <a:spLocks noGrp="1"/>
          </p:cNvSpPr>
          <p:nvPr>
            <p:ph idx="1"/>
          </p:nvPr>
        </p:nvSpPr>
        <p:spPr/>
        <p:txBody>
          <a:bodyPr>
            <a:normAutofit fontScale="92500" lnSpcReduction="20000"/>
          </a:bodyPr>
          <a:lstStyle/>
          <a:p>
            <a:pPr marL="228600" lvl="0" indent="-228600" defTabSz="457200">
              <a:lnSpc>
                <a:spcPct val="120000"/>
              </a:lnSpc>
              <a:spcBef>
                <a:spcPts val="1200"/>
              </a:spcBef>
              <a:buClr>
                <a:schemeClr val="tx1"/>
              </a:buClr>
              <a:buFont typeface="Arial"/>
              <a:buChar char="•"/>
              <a:defRPr/>
            </a:pPr>
            <a:r>
              <a:rPr lang="en-US" sz="2600" dirty="0">
                <a:solidFill>
                  <a:prstClr val="black"/>
                </a:solidFill>
                <a:cs typeface="Arial" panose="020B0604020202020204" pitchFamily="34" charset="0"/>
              </a:rPr>
              <a:t>404 and 406 refer to the applicable section of the Robert T. Stafford Act</a:t>
            </a:r>
          </a:p>
          <a:p>
            <a:pPr marL="228600" lvl="0" indent="-228600" defTabSz="457200">
              <a:lnSpc>
                <a:spcPct val="120000"/>
              </a:lnSpc>
              <a:spcBef>
                <a:spcPts val="1200"/>
              </a:spcBef>
              <a:buClr>
                <a:schemeClr val="tx1"/>
              </a:buClr>
              <a:buFont typeface="Arial"/>
              <a:buChar char="•"/>
              <a:defRPr/>
            </a:pPr>
            <a:r>
              <a:rPr lang="en-US" sz="2600" u="sng" dirty="0">
                <a:solidFill>
                  <a:prstClr val="black"/>
                </a:solidFill>
                <a:cs typeface="Arial" panose="020B0604020202020204" pitchFamily="34" charset="0"/>
              </a:rPr>
              <a:t>406 Mitigation (PA):</a:t>
            </a:r>
            <a:r>
              <a:rPr lang="en-US" sz="2600" dirty="0">
                <a:solidFill>
                  <a:prstClr val="black"/>
                </a:solidFill>
                <a:cs typeface="Arial" panose="020B0604020202020204" pitchFamily="34" charset="0"/>
              </a:rPr>
              <a:t> Provides funding through the Public Assistance program for the repair, restoration, and replacement of damaged facilities, and for related mitigation measures</a:t>
            </a:r>
          </a:p>
          <a:p>
            <a:pPr marL="228600" lvl="0" indent="-228600" defTabSz="457200">
              <a:lnSpc>
                <a:spcPct val="120000"/>
              </a:lnSpc>
              <a:spcBef>
                <a:spcPts val="1200"/>
              </a:spcBef>
              <a:buClr>
                <a:schemeClr val="tx1"/>
              </a:buClr>
              <a:buFont typeface="Arial"/>
              <a:buChar char="•"/>
              <a:defRPr/>
            </a:pPr>
            <a:r>
              <a:rPr lang="en-US" sz="2600" u="sng" dirty="0">
                <a:solidFill>
                  <a:prstClr val="black"/>
                </a:solidFill>
                <a:cs typeface="Arial" panose="020B0604020202020204" pitchFamily="34" charset="0"/>
              </a:rPr>
              <a:t>404 Mitigation (HMGP):</a:t>
            </a:r>
            <a:r>
              <a:rPr lang="en-US" sz="2600" dirty="0">
                <a:solidFill>
                  <a:prstClr val="black"/>
                </a:solidFill>
                <a:cs typeface="Arial" panose="020B0604020202020204" pitchFamily="34" charset="0"/>
              </a:rPr>
              <a:t> A competitive grant program focused on mitigating risks from future disasters through the implementation of long-term independent solutions to increase protection and/or capacity</a:t>
            </a:r>
            <a:endParaRPr lang="en-US" dirty="0"/>
          </a:p>
        </p:txBody>
      </p:sp>
      <p:sp>
        <p:nvSpPr>
          <p:cNvPr id="6" name="Slide Number Placeholder 5"/>
          <p:cNvSpPr>
            <a:spLocks noGrp="1"/>
          </p:cNvSpPr>
          <p:nvPr>
            <p:ph type="sldNum" sz="quarter" idx="12"/>
          </p:nvPr>
        </p:nvSpPr>
        <p:spPr/>
        <p:txBody>
          <a:bodyPr/>
          <a:lstStyle/>
          <a:p>
            <a:fld id="{991ABA96-8C24-43CE-98D6-E064923DF127}" type="slidenum">
              <a:rPr lang="en-US" smtClean="0"/>
              <a:t>19</a:t>
            </a:fld>
            <a:endParaRPr lang="en-US"/>
          </a:p>
        </p:txBody>
      </p:sp>
    </p:spTree>
    <p:extLst>
      <p:ext uri="{BB962C8B-B14F-4D97-AF65-F5344CB8AC3E}">
        <p14:creationId xmlns:p14="http://schemas.microsoft.com/office/powerpoint/2010/main" val="1898189225"/>
      </p:ext>
    </p:extLst>
  </p:cSld>
  <p:clrMapOvr>
    <a:masterClrMapping/>
  </p:clrMapOvr>
  <p:transition spd="slow">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2">
                    <a:lumMod val="75000"/>
                  </a:schemeClr>
                </a:solidFill>
              </a:rPr>
              <a:t>Previous Federal Disaster Stats</a:t>
            </a:r>
            <a:endParaRPr lang="en-US" dirty="0"/>
          </a:p>
        </p:txBody>
      </p:sp>
      <p:sp>
        <p:nvSpPr>
          <p:cNvPr id="3" name="Content Placeholder 2"/>
          <p:cNvSpPr>
            <a:spLocks noGrp="1"/>
          </p:cNvSpPr>
          <p:nvPr>
            <p:ph idx="1"/>
          </p:nvPr>
        </p:nvSpPr>
        <p:spPr>
          <a:xfrm>
            <a:off x="457200" y="1295400"/>
            <a:ext cx="8229600" cy="4525963"/>
          </a:xfrm>
        </p:spPr>
        <p:txBody>
          <a:bodyPr>
            <a:normAutofit/>
          </a:bodyPr>
          <a:lstStyle/>
          <a:p>
            <a:pPr defTabSz="182880">
              <a:tabLst>
                <a:tab pos="182880" algn="l"/>
              </a:tabLst>
            </a:pPr>
            <a:r>
              <a:rPr lang="en-US" sz="2400" dirty="0"/>
              <a:t>DR-4240:</a:t>
            </a:r>
          </a:p>
          <a:p>
            <a:pPr marL="685800" lvl="1" indent="-228600" defTabSz="182880">
              <a:buFont typeface="Arial" panose="020B0604020202020204" pitchFamily="34" charset="0"/>
              <a:buChar char="•"/>
              <a:tabLst>
                <a:tab pos="182880" algn="l"/>
              </a:tabLst>
            </a:pPr>
            <a:r>
              <a:rPr lang="en-US" sz="2400" dirty="0"/>
              <a:t>	Valley and Butte</a:t>
            </a:r>
          </a:p>
          <a:p>
            <a:pPr defTabSz="182880">
              <a:tabLst>
                <a:tab pos="182880" algn="l"/>
              </a:tabLst>
            </a:pPr>
            <a:r>
              <a:rPr lang="en-US" sz="2400" dirty="0"/>
              <a:t>Year:</a:t>
            </a:r>
          </a:p>
          <a:p>
            <a:pPr marL="685800" lvl="1" indent="-228600" defTabSz="182880">
              <a:buFont typeface="Arial" panose="020B0604020202020204" pitchFamily="34" charset="0"/>
              <a:buChar char="•"/>
              <a:tabLst>
                <a:tab pos="182880" algn="l"/>
              </a:tabLst>
            </a:pPr>
            <a:r>
              <a:rPr lang="en-US" sz="2400" dirty="0"/>
              <a:t>2015</a:t>
            </a:r>
          </a:p>
          <a:p>
            <a:pPr defTabSz="182880">
              <a:tabLst>
                <a:tab pos="182880" algn="l"/>
              </a:tabLst>
            </a:pPr>
            <a:r>
              <a:rPr lang="en-US" sz="2400" dirty="0"/>
              <a:t>Type of Disaster:</a:t>
            </a:r>
          </a:p>
          <a:p>
            <a:pPr marL="685800" lvl="1" indent="-228600" defTabSz="182880">
              <a:buFont typeface="Arial" panose="020B0604020202020204" pitchFamily="34" charset="0"/>
              <a:buChar char="•"/>
              <a:tabLst>
                <a:tab pos="182880" algn="l"/>
              </a:tabLst>
            </a:pPr>
            <a:r>
              <a:rPr lang="en-US" sz="2400" dirty="0"/>
              <a:t>Fire</a:t>
            </a:r>
          </a:p>
          <a:p>
            <a:pPr>
              <a:tabLst>
                <a:tab pos="182880" algn="l"/>
              </a:tabLst>
            </a:pPr>
            <a:r>
              <a:rPr lang="en-US" sz="2400" dirty="0"/>
              <a:t>HMGP Funding :</a:t>
            </a:r>
          </a:p>
          <a:p>
            <a:pPr marL="685800" lvl="1" indent="-228600">
              <a:buFont typeface="Arial" panose="020B0604020202020204" pitchFamily="34" charset="0"/>
              <a:buChar char="•"/>
              <a:tabLst>
                <a:tab pos="182880" algn="l"/>
              </a:tabLst>
            </a:pPr>
            <a:r>
              <a:rPr lang="en-US" altLang="en-US" sz="2400" dirty="0">
                <a:ea typeface="Calibri" panose="020F0502020204030204" pitchFamily="34" charset="0"/>
                <a:cs typeface="Calibri" panose="020F0502020204030204" pitchFamily="34" charset="0"/>
              </a:rPr>
              <a:t>$61,933,203</a:t>
            </a:r>
            <a:r>
              <a:rPr lang="en-US" sz="2400" dirty="0"/>
              <a:t>Available</a:t>
            </a:r>
          </a:p>
          <a:p>
            <a:pPr>
              <a:tabLst>
                <a:tab pos="182880" algn="l"/>
              </a:tabLst>
            </a:pPr>
            <a:r>
              <a:rPr lang="en-US" sz="2400" dirty="0"/>
              <a:t>NOIs Received: 162</a:t>
            </a:r>
          </a:p>
          <a:p>
            <a:pPr>
              <a:tabLst>
                <a:tab pos="182880" algn="l"/>
              </a:tabLst>
            </a:pPr>
            <a:r>
              <a:rPr lang="en-US" sz="2400" dirty="0"/>
              <a:t>NOIs </a:t>
            </a:r>
            <a:r>
              <a:rPr lang="en-US" sz="2400" dirty="0" smtClean="0"/>
              <a:t>Eligible:106</a:t>
            </a:r>
            <a:endParaRPr lang="en-US" sz="2400" dirty="0"/>
          </a:p>
        </p:txBody>
      </p:sp>
      <p:sp>
        <p:nvSpPr>
          <p:cNvPr id="5" name="Slide Number Placeholder 4"/>
          <p:cNvSpPr>
            <a:spLocks noGrp="1"/>
          </p:cNvSpPr>
          <p:nvPr>
            <p:ph type="sldNum" sz="quarter" idx="12"/>
          </p:nvPr>
        </p:nvSpPr>
        <p:spPr/>
        <p:txBody>
          <a:bodyPr/>
          <a:lstStyle/>
          <a:p>
            <a:fld id="{991ABA96-8C24-43CE-98D6-E064923DF127}" type="slidenum">
              <a:rPr lang="en-US" sz="2400" smtClean="0">
                <a:solidFill>
                  <a:schemeClr val="tx1"/>
                </a:solidFill>
              </a:rPr>
              <a:t>20</a:t>
            </a:fld>
            <a:endParaRPr lang="en-US" sz="2400" dirty="0">
              <a:solidFill>
                <a:schemeClr val="tx1"/>
              </a:solidFill>
            </a:endParaRPr>
          </a:p>
        </p:txBody>
      </p:sp>
      <p:sp>
        <p:nvSpPr>
          <p:cNvPr id="4" name="Content Placeholder 3"/>
          <p:cNvSpPr>
            <a:spLocks noGrp="1"/>
          </p:cNvSpPr>
          <p:nvPr>
            <p:ph sz="half" idx="4294967295"/>
          </p:nvPr>
        </p:nvSpPr>
        <p:spPr>
          <a:xfrm>
            <a:off x="4267200" y="1219200"/>
            <a:ext cx="4876800" cy="4876800"/>
          </a:xfrm>
        </p:spPr>
        <p:txBody>
          <a:bodyPr>
            <a:noAutofit/>
          </a:bodyPr>
          <a:lstStyle/>
          <a:p>
            <a:pPr>
              <a:tabLst>
                <a:tab pos="182880" algn="l"/>
              </a:tabLst>
            </a:pPr>
            <a:r>
              <a:rPr lang="en-US" sz="2400" dirty="0" err="1" smtClean="0"/>
              <a:t>Subapplications</a:t>
            </a:r>
            <a:r>
              <a:rPr lang="en-US" sz="2400" dirty="0" smtClean="0"/>
              <a:t> </a:t>
            </a:r>
            <a:r>
              <a:rPr lang="en-US" sz="2400" dirty="0"/>
              <a:t>Received:</a:t>
            </a:r>
          </a:p>
          <a:p>
            <a:pPr marL="685800" lvl="1" indent="-228600">
              <a:buFont typeface="Arial" panose="020B0604020202020204" pitchFamily="34" charset="0"/>
              <a:buChar char="•"/>
              <a:tabLst>
                <a:tab pos="182880" algn="l"/>
              </a:tabLst>
            </a:pPr>
            <a:r>
              <a:rPr lang="en-US" sz="2400" dirty="0"/>
              <a:t>79 total</a:t>
            </a:r>
          </a:p>
          <a:p>
            <a:pPr marL="685800" lvl="1" indent="-228600">
              <a:buFont typeface="Arial" panose="020B0604020202020204" pitchFamily="34" charset="0"/>
              <a:buChar char="•"/>
              <a:tabLst>
                <a:tab pos="182880" algn="l"/>
              </a:tabLst>
            </a:pPr>
            <a:r>
              <a:rPr lang="en-US" sz="2400" dirty="0"/>
              <a:t>63 projects and 16 plans</a:t>
            </a:r>
          </a:p>
          <a:p>
            <a:pPr>
              <a:tabLst>
                <a:tab pos="182880" algn="l"/>
              </a:tabLst>
            </a:pPr>
            <a:r>
              <a:rPr lang="en-US" sz="2400" dirty="0" err="1"/>
              <a:t>Subapplications</a:t>
            </a:r>
            <a:r>
              <a:rPr lang="en-US" sz="2400" dirty="0"/>
              <a:t> to FEMA:</a:t>
            </a:r>
          </a:p>
          <a:p>
            <a:pPr marL="685800" lvl="1" indent="-228600">
              <a:buFont typeface="Arial" panose="020B0604020202020204" pitchFamily="34" charset="0"/>
              <a:buChar char="•"/>
              <a:tabLst>
                <a:tab pos="182880" algn="l"/>
              </a:tabLst>
            </a:pPr>
            <a:r>
              <a:rPr lang="en-US" sz="2400" dirty="0"/>
              <a:t>46 total</a:t>
            </a:r>
          </a:p>
          <a:p>
            <a:pPr marL="685800" lvl="1" indent="-228600">
              <a:buFont typeface="Arial" panose="020B0604020202020204" pitchFamily="34" charset="0"/>
              <a:buChar char="•"/>
              <a:tabLst>
                <a:tab pos="182880" algn="l"/>
              </a:tabLst>
            </a:pPr>
            <a:r>
              <a:rPr lang="en-US" sz="2400" dirty="0"/>
              <a:t>31 projects and </a:t>
            </a:r>
            <a:r>
              <a:rPr lang="en-US" sz="2400" dirty="0" smtClean="0"/>
              <a:t>15 plans</a:t>
            </a:r>
            <a:endParaRPr lang="en-US" sz="2400" dirty="0"/>
          </a:p>
          <a:p>
            <a:pPr marL="685800" lvl="1" indent="-228600">
              <a:buFont typeface="Arial" panose="020B0604020202020204" pitchFamily="34" charset="0"/>
              <a:buChar char="•"/>
              <a:tabLst>
                <a:tab pos="182880" algn="l"/>
              </a:tabLst>
            </a:pPr>
            <a:r>
              <a:rPr lang="en-US" sz="2400" dirty="0"/>
              <a:t>$60.5 million</a:t>
            </a:r>
          </a:p>
          <a:p>
            <a:pPr>
              <a:tabLst>
                <a:tab pos="182880" algn="l"/>
              </a:tabLst>
            </a:pPr>
            <a:r>
              <a:rPr lang="en-US" sz="2400" dirty="0"/>
              <a:t>Grants Funded:</a:t>
            </a:r>
          </a:p>
          <a:p>
            <a:pPr marL="685800" lvl="1" indent="-228600">
              <a:buFont typeface="Arial" panose="020B0604020202020204" pitchFamily="34" charset="0"/>
              <a:buChar char="•"/>
              <a:tabLst>
                <a:tab pos="182880" algn="l"/>
              </a:tabLst>
            </a:pPr>
            <a:r>
              <a:rPr lang="en-US" sz="2400" dirty="0"/>
              <a:t>24 projects</a:t>
            </a:r>
          </a:p>
          <a:p>
            <a:pPr marL="685800" lvl="1" indent="-228600">
              <a:buFont typeface="Arial" panose="020B0604020202020204" pitchFamily="34" charset="0"/>
              <a:buChar char="•"/>
              <a:tabLst>
                <a:tab pos="182880" algn="l"/>
              </a:tabLst>
            </a:pPr>
            <a:r>
              <a:rPr lang="en-US" sz="2400" dirty="0"/>
              <a:t>15 plans</a:t>
            </a:r>
          </a:p>
          <a:p>
            <a:pPr marL="685800" lvl="1" indent="-228600">
              <a:buFont typeface="Arial" panose="020B0604020202020204" pitchFamily="34" charset="0"/>
              <a:buChar char="•"/>
              <a:tabLst>
                <a:tab pos="182880" algn="l"/>
              </a:tabLst>
            </a:pPr>
            <a:r>
              <a:rPr lang="en-US" sz="2400" dirty="0"/>
              <a:t>7 pending FEMA Approval</a:t>
            </a:r>
          </a:p>
          <a:p>
            <a:endParaRPr lang="en-US" sz="2400" dirty="0"/>
          </a:p>
        </p:txBody>
      </p:sp>
      <p:pic>
        <p:nvPicPr>
          <p:cNvPr id="6" name="Picture 5" descr="Be thorough!" title="Text box"/>
          <p:cNvPicPr>
            <a:picLocks noChangeAspect="1"/>
          </p:cNvPicPr>
          <p:nvPr/>
        </p:nvPicPr>
        <p:blipFill>
          <a:blip r:embed="rId3"/>
          <a:stretch>
            <a:fillRect/>
          </a:stretch>
        </p:blipFill>
        <p:spPr>
          <a:xfrm>
            <a:off x="1145751" y="5926544"/>
            <a:ext cx="3426249" cy="859611"/>
          </a:xfrm>
          <a:prstGeom prst="rect">
            <a:avLst/>
          </a:prstGeom>
        </p:spPr>
      </p:pic>
    </p:spTree>
    <p:extLst>
      <p:ext uri="{BB962C8B-B14F-4D97-AF65-F5344CB8AC3E}">
        <p14:creationId xmlns:p14="http://schemas.microsoft.com/office/powerpoint/2010/main" val="799032105"/>
      </p:ext>
    </p:extLst>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600" b="1" dirty="0">
                <a:solidFill>
                  <a:schemeClr val="tx2">
                    <a:lumMod val="75000"/>
                  </a:schemeClr>
                </a:solidFill>
              </a:rPr>
              <a:t>Applicant vs </a:t>
            </a:r>
            <a:r>
              <a:rPr lang="en-US" sz="3600" b="1" dirty="0" err="1">
                <a:solidFill>
                  <a:schemeClr val="tx2">
                    <a:lumMod val="75000"/>
                  </a:schemeClr>
                </a:solidFill>
              </a:rPr>
              <a:t>Subapplicant</a:t>
            </a:r>
            <a:r>
              <a:rPr lang="en-US" sz="3600" b="1" dirty="0">
                <a:solidFill>
                  <a:schemeClr val="tx2">
                    <a:lumMod val="75000"/>
                  </a:schemeClr>
                </a:solidFill>
              </a:rPr>
              <a:t>, part 1</a:t>
            </a:r>
            <a:endParaRPr lang="en-US" sz="3600" b="1" dirty="0"/>
          </a:p>
        </p:txBody>
      </p:sp>
      <p:sp>
        <p:nvSpPr>
          <p:cNvPr id="6" name="Content Placeholder 5"/>
          <p:cNvSpPr>
            <a:spLocks noGrp="1"/>
          </p:cNvSpPr>
          <p:nvPr>
            <p:ph idx="1"/>
          </p:nvPr>
        </p:nvSpPr>
        <p:spPr>
          <a:xfrm>
            <a:off x="457200" y="1600200"/>
            <a:ext cx="8458200" cy="4525963"/>
          </a:xfrm>
        </p:spPr>
        <p:txBody>
          <a:bodyPr>
            <a:noAutofit/>
          </a:bodyPr>
          <a:lstStyle/>
          <a:p>
            <a:pPr>
              <a:spcBef>
                <a:spcPts val="1200"/>
              </a:spcBef>
            </a:pPr>
            <a:r>
              <a:rPr lang="en-US" sz="2400" dirty="0">
                <a:ea typeface="Calibri" panose="020F0502020204030204" pitchFamily="34" charset="0"/>
                <a:cs typeface="Times New Roman" panose="02020603050405020304" pitchFamily="18" charset="0"/>
              </a:rPr>
              <a:t>State, territories, and Federally recognized tribes are eligible applicants for HMA programs, including HMGP</a:t>
            </a:r>
          </a:p>
          <a:p>
            <a:pPr>
              <a:spcBef>
                <a:spcPts val="1200"/>
              </a:spcBef>
            </a:pPr>
            <a:r>
              <a:rPr lang="en-US" sz="2400" b="1" dirty="0">
                <a:ea typeface="Calibri" panose="020F0502020204030204" pitchFamily="34" charset="0"/>
                <a:cs typeface="Times New Roman" panose="02020603050405020304" pitchFamily="18" charset="0"/>
              </a:rPr>
              <a:t>Applicant</a:t>
            </a:r>
            <a:r>
              <a:rPr lang="en-US" sz="2400" dirty="0">
                <a:ea typeface="Calibri" panose="020F0502020204030204" pitchFamily="34" charset="0"/>
                <a:cs typeface="Times New Roman" panose="02020603050405020304" pitchFamily="18" charset="0"/>
              </a:rPr>
              <a:t>: Cal OES</a:t>
            </a:r>
            <a:endParaRPr lang="en-US" sz="2400" u="sng" dirty="0">
              <a:ea typeface="Calibri" panose="020F0502020204030204" pitchFamily="34" charset="0"/>
              <a:cs typeface="Times New Roman" panose="02020603050405020304" pitchFamily="18" charset="0"/>
            </a:endParaRPr>
          </a:p>
          <a:p>
            <a:pPr>
              <a:spcBef>
                <a:spcPts val="1200"/>
              </a:spcBef>
            </a:pPr>
            <a:r>
              <a:rPr lang="en-US" sz="2400" b="1" dirty="0">
                <a:ea typeface="Calibri" panose="020F0502020204030204" pitchFamily="34" charset="0"/>
                <a:cs typeface="Times New Roman" panose="02020603050405020304" pitchFamily="18" charset="0"/>
              </a:rPr>
              <a:t>Subapplicant</a:t>
            </a:r>
            <a:r>
              <a:rPr lang="en-US" sz="2400" dirty="0">
                <a:ea typeface="Calibri" panose="020F0502020204030204" pitchFamily="34" charset="0"/>
                <a:cs typeface="Times New Roman" panose="02020603050405020304" pitchFamily="18" charset="0"/>
              </a:rPr>
              <a:t>: State agencies, local governments, special districts, PNPs, and Federally-recognized tribes </a:t>
            </a:r>
          </a:p>
          <a:p>
            <a:pPr lvl="1" indent="-342900">
              <a:spcBef>
                <a:spcPts val="1200"/>
              </a:spcBef>
              <a:buFont typeface="Arial" panose="020B0604020202020204" pitchFamily="34" charset="0"/>
              <a:buChar char="•"/>
            </a:pPr>
            <a:r>
              <a:rPr lang="en-US" sz="2400" dirty="0">
                <a:ea typeface="Calibri" panose="020F0502020204030204" pitchFamily="34" charset="0"/>
                <a:cs typeface="Times New Roman" panose="02020603050405020304" pitchFamily="18" charset="0"/>
              </a:rPr>
              <a:t>Eligible PNPs must be eligible under 501(c), (d), or (e) of the Internal Revenue Code of 1954 and operating a facility that provides an essential government service, or provide State certification, under State law, of nonprofit status</a:t>
            </a:r>
          </a:p>
        </p:txBody>
      </p:sp>
      <p:sp>
        <p:nvSpPr>
          <p:cNvPr id="4" name="Slide Number Placeholder 3"/>
          <p:cNvSpPr>
            <a:spLocks noGrp="1"/>
          </p:cNvSpPr>
          <p:nvPr>
            <p:ph type="sldNum" sz="quarter" idx="12"/>
          </p:nvPr>
        </p:nvSpPr>
        <p:spPr/>
        <p:txBody>
          <a:bodyPr/>
          <a:lstStyle/>
          <a:p>
            <a:fld id="{991ABA96-8C24-43CE-98D6-E064923DF127}" type="slidenum">
              <a:rPr lang="en-US" smtClean="0"/>
              <a:t>21</a:t>
            </a:fld>
            <a:endParaRPr lang="en-US"/>
          </a:p>
        </p:txBody>
      </p:sp>
    </p:spTree>
    <p:extLst>
      <p:ext uri="{BB962C8B-B14F-4D97-AF65-F5344CB8AC3E}">
        <p14:creationId xmlns:p14="http://schemas.microsoft.com/office/powerpoint/2010/main" val="1495499613"/>
      </p:ext>
    </p:extLst>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B462-4AE5-405A-A34D-9C4C65B5C65F}"/>
              </a:ext>
            </a:extLst>
          </p:cNvPr>
          <p:cNvSpPr>
            <a:spLocks noGrp="1"/>
          </p:cNvSpPr>
          <p:nvPr>
            <p:ph type="title"/>
          </p:nvPr>
        </p:nvSpPr>
        <p:spPr/>
        <p:txBody>
          <a:bodyPr>
            <a:normAutofit/>
          </a:bodyPr>
          <a:lstStyle/>
          <a:p>
            <a:r>
              <a:rPr lang="en-US" sz="3600" b="1" dirty="0">
                <a:solidFill>
                  <a:schemeClr val="tx2">
                    <a:lumMod val="75000"/>
                  </a:schemeClr>
                </a:solidFill>
              </a:rPr>
              <a:t>Applicant vs </a:t>
            </a:r>
            <a:r>
              <a:rPr lang="en-US" sz="3600" b="1" dirty="0" err="1">
                <a:solidFill>
                  <a:schemeClr val="tx2">
                    <a:lumMod val="75000"/>
                  </a:schemeClr>
                </a:solidFill>
              </a:rPr>
              <a:t>Subapplicant</a:t>
            </a:r>
            <a:r>
              <a:rPr lang="en-US" sz="3600" b="1" dirty="0">
                <a:solidFill>
                  <a:schemeClr val="tx2">
                    <a:lumMod val="75000"/>
                  </a:schemeClr>
                </a:solidFill>
              </a:rPr>
              <a:t>, part 2</a:t>
            </a:r>
            <a:endParaRPr lang="en-US" sz="3600" dirty="0"/>
          </a:p>
        </p:txBody>
      </p:sp>
      <p:sp>
        <p:nvSpPr>
          <p:cNvPr id="3" name="Content Placeholder 2">
            <a:extLst>
              <a:ext uri="{FF2B5EF4-FFF2-40B4-BE49-F238E27FC236}">
                <a16:creationId xmlns:a16="http://schemas.microsoft.com/office/drawing/2014/main" id="{3E00B192-546C-4695-9C5E-8CC017620D75}"/>
              </a:ext>
            </a:extLst>
          </p:cNvPr>
          <p:cNvSpPr>
            <a:spLocks noGrp="1"/>
          </p:cNvSpPr>
          <p:nvPr>
            <p:ph idx="1"/>
          </p:nvPr>
        </p:nvSpPr>
        <p:spPr/>
        <p:txBody>
          <a:bodyPr/>
          <a:lstStyle/>
          <a:p>
            <a:r>
              <a:rPr lang="en-US" sz="2400" dirty="0">
                <a:ea typeface="Calibri" panose="020F0502020204030204" pitchFamily="34" charset="0"/>
                <a:cs typeface="Times New Roman" panose="02020603050405020304" pitchFamily="18" charset="0"/>
              </a:rPr>
              <a:t>Cal OES is responsible for soliciting </a:t>
            </a:r>
            <a:r>
              <a:rPr lang="en-US" sz="2400" dirty="0" err="1">
                <a:ea typeface="Calibri" panose="020F0502020204030204" pitchFamily="34" charset="0"/>
                <a:cs typeface="Times New Roman" panose="02020603050405020304" pitchFamily="18" charset="0"/>
              </a:rPr>
              <a:t>subapplications</a:t>
            </a:r>
            <a:r>
              <a:rPr lang="en-US" sz="2400" dirty="0">
                <a:ea typeface="Calibri" panose="020F0502020204030204" pitchFamily="34" charset="0"/>
                <a:cs typeface="Times New Roman" panose="02020603050405020304" pitchFamily="18" charset="0"/>
              </a:rPr>
              <a:t> from eligible </a:t>
            </a:r>
            <a:r>
              <a:rPr lang="en-US" sz="2400" dirty="0" err="1">
                <a:ea typeface="Calibri" panose="020F0502020204030204" pitchFamily="34" charset="0"/>
                <a:cs typeface="Times New Roman" panose="02020603050405020304" pitchFamily="18" charset="0"/>
              </a:rPr>
              <a:t>subapplicants</a:t>
            </a:r>
            <a:r>
              <a:rPr lang="en-US" sz="2400" dirty="0">
                <a:ea typeface="Calibri" panose="020F0502020204030204" pitchFamily="34" charset="0"/>
                <a:cs typeface="Times New Roman" panose="02020603050405020304" pitchFamily="18" charset="0"/>
              </a:rPr>
              <a:t> and assisting in the preparation, review, and submittal of eligible and complete </a:t>
            </a:r>
            <a:r>
              <a:rPr lang="en-US" sz="2400" dirty="0" err="1">
                <a:ea typeface="Calibri" panose="020F0502020204030204" pitchFamily="34" charset="0"/>
                <a:cs typeface="Times New Roman" panose="02020603050405020304" pitchFamily="18" charset="0"/>
              </a:rPr>
              <a:t>subapplications</a:t>
            </a:r>
            <a:r>
              <a:rPr lang="en-US" sz="2400" dirty="0">
                <a:ea typeface="Calibri" panose="020F0502020204030204" pitchFamily="34" charset="0"/>
                <a:cs typeface="Times New Roman" panose="02020603050405020304" pitchFamily="18" charset="0"/>
              </a:rPr>
              <a:t> to FEMA</a:t>
            </a:r>
          </a:p>
          <a:p>
            <a:endParaRPr lang="en-US" dirty="0"/>
          </a:p>
        </p:txBody>
      </p:sp>
      <p:sp>
        <p:nvSpPr>
          <p:cNvPr id="4" name="Slide Number Placeholder 3">
            <a:extLst>
              <a:ext uri="{FF2B5EF4-FFF2-40B4-BE49-F238E27FC236}">
                <a16:creationId xmlns:a16="http://schemas.microsoft.com/office/drawing/2014/main" id="{F1EA65C4-6865-474C-864B-9AFE3245895C}"/>
              </a:ext>
            </a:extLst>
          </p:cNvPr>
          <p:cNvSpPr>
            <a:spLocks noGrp="1"/>
          </p:cNvSpPr>
          <p:nvPr>
            <p:ph type="sldNum" sz="quarter" idx="12"/>
          </p:nvPr>
        </p:nvSpPr>
        <p:spPr/>
        <p:txBody>
          <a:bodyPr/>
          <a:lstStyle/>
          <a:p>
            <a:fld id="{991ABA96-8C24-43CE-98D6-E064923DF127}" type="slidenum">
              <a:rPr lang="en-US" smtClean="0"/>
              <a:pPr/>
              <a:t>22</a:t>
            </a:fld>
            <a:endParaRPr lang="en-US" dirty="0"/>
          </a:p>
        </p:txBody>
      </p:sp>
    </p:spTree>
    <p:extLst>
      <p:ext uri="{BB962C8B-B14F-4D97-AF65-F5344CB8AC3E}">
        <p14:creationId xmlns:p14="http://schemas.microsoft.com/office/powerpoint/2010/main" val="2773741543"/>
      </p:ext>
    </p:extLst>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6107"/>
            <a:ext cx="9144000" cy="533820"/>
          </a:xfrm>
        </p:spPr>
        <p:txBody>
          <a:bodyPr>
            <a:normAutofit fontScale="90000"/>
          </a:bodyPr>
          <a:lstStyle/>
          <a:p>
            <a:r>
              <a:rPr lang="en-US" sz="4900" b="1" dirty="0">
                <a:solidFill>
                  <a:schemeClr val="tx2">
                    <a:lumMod val="75000"/>
                  </a:schemeClr>
                </a:solidFill>
              </a:rPr>
              <a:t>The Process, part 1</a:t>
            </a:r>
            <a:endParaRPr lang="en-US" dirty="0"/>
          </a:p>
        </p:txBody>
      </p:sp>
      <p:pic>
        <p:nvPicPr>
          <p:cNvPr id="5" name="Content Placeholder 3" descr="This image is an inverse pyramid displaying the process.  The first tier, which is on the top of the pyramid,  states &quot;Individual homeowners, businesses, and private nonprofits may apply for funding through eligible subapplicants.&quot;  The first tier includes a yellow arrow which leads to the second tier, underneath the first. The second tier, titled subapplicants, includes five boxes labeled: Federally-Recognized Tribes; State Agencies; Private Nonprofits (HMGP only); Tribal Agencies; and Local Governments/Communities.  The Local Governments/Communities box is hightlighted with a yellow arrow bordered in black points toward the box and is  labeled &quot;You&quot;. The second tier includes a yellow arrow which points to the third tier, underneath the second.  The third tier is labeled &quot;Applicants&quot; and includes three green circles labeled: Territories; Federally-Recognized Tribes; and States.  The circle labeled states is highlighted with a yellow arrow, bordered in black, labeled Cal OES, pointing towards the states circle. The Third tier includes a yellow arrow which points to the fourth and final tier of the inverse pyramid diagram, underneath the third. The fourth tier is labeled FEMA.">
            <a:extLst>
              <a:ext uri="{FF2B5EF4-FFF2-40B4-BE49-F238E27FC236}">
                <a16:creationId xmlns:a16="http://schemas.microsoft.com/office/drawing/2014/main" id="{A412B9F2-7BB5-4F8C-ACC4-9FC939A6343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021" y="709927"/>
            <a:ext cx="8782579" cy="5991069"/>
          </a:xfrm>
        </p:spPr>
      </p:pic>
      <p:sp>
        <p:nvSpPr>
          <p:cNvPr id="11" name="Slide Number Placeholder 10"/>
          <p:cNvSpPr>
            <a:spLocks noGrp="1"/>
          </p:cNvSpPr>
          <p:nvPr>
            <p:ph type="sldNum" sz="quarter" idx="12"/>
          </p:nvPr>
        </p:nvSpPr>
        <p:spPr/>
        <p:txBody>
          <a:bodyPr/>
          <a:lstStyle/>
          <a:p>
            <a:fld id="{991ABA96-8C24-43CE-98D6-E064923DF127}" type="slidenum">
              <a:rPr lang="en-US" smtClean="0"/>
              <a:t>23</a:t>
            </a:fld>
            <a:endParaRPr lang="en-US" dirty="0"/>
          </a:p>
        </p:txBody>
      </p:sp>
      <p:sp>
        <p:nvSpPr>
          <p:cNvPr id="6" name="TextBox 5">
            <a:extLst>
              <a:ext uri="{FF2B5EF4-FFF2-40B4-BE49-F238E27FC236}">
                <a16:creationId xmlns:a16="http://schemas.microsoft.com/office/drawing/2014/main" id="{B7A7D354-DB36-436F-8F87-1D282A8651C9}"/>
              </a:ext>
            </a:extLst>
          </p:cNvPr>
          <p:cNvSpPr txBox="1"/>
          <p:nvPr/>
        </p:nvSpPr>
        <p:spPr>
          <a:xfrm>
            <a:off x="7964055" y="2437164"/>
            <a:ext cx="875145" cy="461665"/>
          </a:xfrm>
          <a:prstGeom prst="rect">
            <a:avLst/>
          </a:prstGeom>
          <a:noFill/>
        </p:spPr>
        <p:txBody>
          <a:bodyPr wrap="square" rtlCol="0">
            <a:spAutoFit/>
          </a:bodyPr>
          <a:lstStyle/>
          <a:p>
            <a:r>
              <a:rPr lang="en-US" sz="2400" b="1" dirty="0">
                <a:solidFill>
                  <a:schemeClr val="tx2">
                    <a:lumMod val="75000"/>
                  </a:schemeClr>
                </a:solidFill>
              </a:rPr>
              <a:t>You</a:t>
            </a:r>
            <a:endParaRPr lang="en-US" b="1" dirty="0">
              <a:solidFill>
                <a:schemeClr val="tx2">
                  <a:lumMod val="75000"/>
                </a:schemeClr>
              </a:solidFill>
            </a:endParaRPr>
          </a:p>
        </p:txBody>
      </p:sp>
      <p:sp>
        <p:nvSpPr>
          <p:cNvPr id="7" name="Left Arrow 6" descr="An arrow pointing left to the Local Governments/Communities square in the second tier">
            <a:extLst>
              <a:ext uri="{FF2B5EF4-FFF2-40B4-BE49-F238E27FC236}">
                <a16:creationId xmlns:a16="http://schemas.microsoft.com/office/drawing/2014/main" id="{F77168A1-E58F-4AA1-88BA-040446D7E65C}"/>
              </a:ext>
            </a:extLst>
          </p:cNvPr>
          <p:cNvSpPr/>
          <p:nvPr/>
        </p:nvSpPr>
        <p:spPr>
          <a:xfrm>
            <a:off x="7583055" y="2553697"/>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DE280F8-7718-43C7-9268-620FD17E4018}"/>
              </a:ext>
            </a:extLst>
          </p:cNvPr>
          <p:cNvSpPr txBox="1"/>
          <p:nvPr/>
        </p:nvSpPr>
        <p:spPr>
          <a:xfrm>
            <a:off x="6622580" y="4219340"/>
            <a:ext cx="1596553" cy="461665"/>
          </a:xfrm>
          <a:prstGeom prst="rect">
            <a:avLst/>
          </a:prstGeom>
          <a:noFill/>
        </p:spPr>
        <p:txBody>
          <a:bodyPr wrap="square" rtlCol="0">
            <a:spAutoFit/>
          </a:bodyPr>
          <a:lstStyle/>
          <a:p>
            <a:r>
              <a:rPr lang="en-US" sz="2400" b="1" dirty="0">
                <a:solidFill>
                  <a:schemeClr val="tx2">
                    <a:lumMod val="75000"/>
                  </a:schemeClr>
                </a:solidFill>
              </a:rPr>
              <a:t>Cal OES</a:t>
            </a:r>
          </a:p>
        </p:txBody>
      </p:sp>
      <p:sp>
        <p:nvSpPr>
          <p:cNvPr id="9" name="Left Arrow 2" descr="An arrow pointing left to the State's oval in the 4th Tier" title="yellow arrow">
            <a:extLst>
              <a:ext uri="{FF2B5EF4-FFF2-40B4-BE49-F238E27FC236}">
                <a16:creationId xmlns:a16="http://schemas.microsoft.com/office/drawing/2014/main" id="{11E2BA04-2C4C-4CF6-B9B9-A7AF75E95F65}"/>
              </a:ext>
            </a:extLst>
          </p:cNvPr>
          <p:cNvSpPr/>
          <p:nvPr/>
        </p:nvSpPr>
        <p:spPr>
          <a:xfrm>
            <a:off x="6252047" y="4335873"/>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02969455"/>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F017B-5056-4796-9106-28279AB89BC8}"/>
              </a:ext>
            </a:extLst>
          </p:cNvPr>
          <p:cNvSpPr>
            <a:spLocks noGrp="1"/>
          </p:cNvSpPr>
          <p:nvPr>
            <p:ph type="title"/>
          </p:nvPr>
        </p:nvSpPr>
        <p:spPr/>
        <p:txBody>
          <a:bodyPr/>
          <a:lstStyle/>
          <a:p>
            <a:r>
              <a:rPr lang="en-US" b="1" dirty="0">
                <a:solidFill>
                  <a:schemeClr val="tx2">
                    <a:lumMod val="75000"/>
                  </a:schemeClr>
                </a:solidFill>
              </a:rPr>
              <a:t>The Process, part 2</a:t>
            </a:r>
            <a:endParaRPr lang="en-US" dirty="0"/>
          </a:p>
        </p:txBody>
      </p:sp>
      <p:sp>
        <p:nvSpPr>
          <p:cNvPr id="3" name="Content Placeholder 2">
            <a:extLst>
              <a:ext uri="{FF2B5EF4-FFF2-40B4-BE49-F238E27FC236}">
                <a16:creationId xmlns:a16="http://schemas.microsoft.com/office/drawing/2014/main" id="{98D97AD9-7645-493A-BFFC-2063B77316B6}"/>
              </a:ext>
            </a:extLst>
          </p:cNvPr>
          <p:cNvSpPr>
            <a:spLocks noGrp="1"/>
          </p:cNvSpPr>
          <p:nvPr>
            <p:ph idx="1"/>
          </p:nvPr>
        </p:nvSpPr>
        <p:spPr>
          <a:xfrm>
            <a:off x="455230" y="1166018"/>
            <a:ext cx="8229600" cy="4525963"/>
          </a:xfrm>
        </p:spPr>
        <p:txBody>
          <a:bodyPr>
            <a:normAutofit/>
          </a:bodyPr>
          <a:lstStyle/>
          <a:p>
            <a:r>
              <a:rPr lang="en-US" sz="2400" dirty="0"/>
              <a:t>Tier 1: Individual homeowners, businesses, and private nonprofits may apply for funding through eligible </a:t>
            </a:r>
            <a:r>
              <a:rPr lang="en-US" sz="2400" dirty="0" err="1"/>
              <a:t>subapplicants</a:t>
            </a:r>
            <a:endParaRPr lang="en-US" sz="2400" dirty="0"/>
          </a:p>
          <a:p>
            <a:r>
              <a:rPr lang="en-US" sz="2400" dirty="0"/>
              <a:t>Tier 2: </a:t>
            </a:r>
            <a:r>
              <a:rPr lang="en-US" sz="2400" dirty="0" err="1"/>
              <a:t>Subapplicants</a:t>
            </a:r>
            <a:r>
              <a:rPr lang="en-US" sz="2400" dirty="0"/>
              <a:t>- Federally-Recognized Tribes, State Agencies, Private Nonprofits (HMGP only), Tribal Agencies, </a:t>
            </a:r>
            <a:r>
              <a:rPr lang="en-US" sz="2400" b="1" dirty="0"/>
              <a:t>Local Governments/Communities (You)</a:t>
            </a:r>
          </a:p>
          <a:p>
            <a:r>
              <a:rPr lang="en-US" sz="2400" dirty="0"/>
              <a:t>Tier 3: Applicants-Territories, Federally-Recognized Tribes, </a:t>
            </a:r>
            <a:r>
              <a:rPr lang="en-US" sz="2400" b="1" dirty="0"/>
              <a:t>States (Cal OES)</a:t>
            </a:r>
          </a:p>
          <a:p>
            <a:r>
              <a:rPr lang="en-US" sz="2400" dirty="0"/>
              <a:t>Tier 4: FEMA</a:t>
            </a:r>
          </a:p>
          <a:p>
            <a:endParaRPr lang="en-US" sz="2800" dirty="0"/>
          </a:p>
        </p:txBody>
      </p:sp>
      <p:sp>
        <p:nvSpPr>
          <p:cNvPr id="4" name="Slide Number Placeholder 3">
            <a:extLst>
              <a:ext uri="{FF2B5EF4-FFF2-40B4-BE49-F238E27FC236}">
                <a16:creationId xmlns:a16="http://schemas.microsoft.com/office/drawing/2014/main" id="{2AB7D053-996E-423F-A6F4-29137A2CFFC0}"/>
              </a:ext>
            </a:extLst>
          </p:cNvPr>
          <p:cNvSpPr>
            <a:spLocks noGrp="1"/>
          </p:cNvSpPr>
          <p:nvPr>
            <p:ph type="sldNum" sz="quarter" idx="12"/>
          </p:nvPr>
        </p:nvSpPr>
        <p:spPr/>
        <p:txBody>
          <a:bodyPr/>
          <a:lstStyle/>
          <a:p>
            <a:fld id="{991ABA96-8C24-43CE-98D6-E064923DF127}" type="slidenum">
              <a:rPr lang="en-US" smtClean="0"/>
              <a:pPr/>
              <a:t>24</a:t>
            </a:fld>
            <a:endParaRPr lang="en-US" dirty="0"/>
          </a:p>
        </p:txBody>
      </p:sp>
      <p:pic>
        <p:nvPicPr>
          <p:cNvPr id="5" name="Content Placeholder 3" descr="This image is an inverse pyramid displaying the process.  The first tier, which is on the top of the pyramid,  states &quot;Individual homeowners, businesses, and private nonprofits may apply for funding through eligible subapplicants.&quot;  The first tier includes a yellow arrow which leads to the second tier, underneath the first. The second tier, titled subapplicants, includes five boxes labeled: Federally-Recognized Tribes; State Agencies; Private Nonprofits (HMGP only); Tribal Agencies; and Local Governments/Communities.  The Local Governments/Communities box is hightlighted with a yellow arrow bordered in black points toward the box and is  labeled &quot;You&quot;. The second tier includes a yellow arrow which points to the third tier, underneath the second.  The third tier is labeled &quot;Applicants&quot; and includes three green circles labeled: Territories; Federally-Recognized Tribes; and States.  The circle labeled states is highlighted with a yellow arrow, bordered in black, labeled Cal OES, pointing towards the states circle. The Third tier includes a yellow arrow which points to the fourth and final tier of the inverse pyramid diagram, underneath the third. The fourth tier is labeled FEMA.">
            <a:extLst>
              <a:ext uri="{FF2B5EF4-FFF2-40B4-BE49-F238E27FC236}">
                <a16:creationId xmlns:a16="http://schemas.microsoft.com/office/drawing/2014/main" id="{3D8DE320-2D50-46FD-97E9-3B6037AA33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2323" y="4681513"/>
            <a:ext cx="3279354" cy="2020935"/>
          </a:xfrm>
          <a:prstGeom prst="rect">
            <a:avLst/>
          </a:prstGeom>
        </p:spPr>
      </p:pic>
      <p:sp>
        <p:nvSpPr>
          <p:cNvPr id="6" name="TextBox 5">
            <a:extLst>
              <a:ext uri="{FF2B5EF4-FFF2-40B4-BE49-F238E27FC236}">
                <a16:creationId xmlns:a16="http://schemas.microsoft.com/office/drawing/2014/main" id="{620D5E14-58FA-42FF-B963-0E4D80DD2DCC}"/>
              </a:ext>
            </a:extLst>
          </p:cNvPr>
          <p:cNvSpPr txBox="1"/>
          <p:nvPr/>
        </p:nvSpPr>
        <p:spPr>
          <a:xfrm>
            <a:off x="6117597" y="5118184"/>
            <a:ext cx="875145" cy="461665"/>
          </a:xfrm>
          <a:prstGeom prst="rect">
            <a:avLst/>
          </a:prstGeom>
          <a:noFill/>
        </p:spPr>
        <p:txBody>
          <a:bodyPr wrap="square" rtlCol="0">
            <a:spAutoFit/>
          </a:bodyPr>
          <a:lstStyle/>
          <a:p>
            <a:r>
              <a:rPr lang="en-US" sz="2400" b="1" dirty="0">
                <a:solidFill>
                  <a:schemeClr val="tx2">
                    <a:lumMod val="75000"/>
                  </a:schemeClr>
                </a:solidFill>
              </a:rPr>
              <a:t>You</a:t>
            </a:r>
            <a:endParaRPr lang="en-US" b="1" dirty="0">
              <a:solidFill>
                <a:schemeClr val="tx2">
                  <a:lumMod val="75000"/>
                </a:schemeClr>
              </a:solidFill>
            </a:endParaRPr>
          </a:p>
        </p:txBody>
      </p:sp>
      <p:sp>
        <p:nvSpPr>
          <p:cNvPr id="7" name="Left Arrow 6" descr="An arrow pointing left to the Local Governments/Communities square in the second tier">
            <a:extLst>
              <a:ext uri="{FF2B5EF4-FFF2-40B4-BE49-F238E27FC236}">
                <a16:creationId xmlns:a16="http://schemas.microsoft.com/office/drawing/2014/main" id="{D0C27A46-E975-4590-8F48-3E35720C2D01}"/>
              </a:ext>
            </a:extLst>
          </p:cNvPr>
          <p:cNvSpPr/>
          <p:nvPr/>
        </p:nvSpPr>
        <p:spPr>
          <a:xfrm>
            <a:off x="5736597" y="5234717"/>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E38F17E-6522-4C94-B8B5-4BCC88639B05}"/>
              </a:ext>
            </a:extLst>
          </p:cNvPr>
          <p:cNvSpPr txBox="1"/>
          <p:nvPr/>
        </p:nvSpPr>
        <p:spPr>
          <a:xfrm>
            <a:off x="5619689" y="5726145"/>
            <a:ext cx="1596553" cy="461665"/>
          </a:xfrm>
          <a:prstGeom prst="rect">
            <a:avLst/>
          </a:prstGeom>
          <a:noFill/>
        </p:spPr>
        <p:txBody>
          <a:bodyPr wrap="square" rtlCol="0">
            <a:spAutoFit/>
          </a:bodyPr>
          <a:lstStyle/>
          <a:p>
            <a:r>
              <a:rPr lang="en-US" sz="2400" b="1" dirty="0">
                <a:solidFill>
                  <a:schemeClr val="tx2">
                    <a:lumMod val="75000"/>
                  </a:schemeClr>
                </a:solidFill>
              </a:rPr>
              <a:t>Cal OES</a:t>
            </a:r>
          </a:p>
        </p:txBody>
      </p:sp>
      <p:sp>
        <p:nvSpPr>
          <p:cNvPr id="9" name="Left Arrow 2" descr="An arrow point left to the States circle in tier 3">
            <a:extLst>
              <a:ext uri="{FF2B5EF4-FFF2-40B4-BE49-F238E27FC236}">
                <a16:creationId xmlns:a16="http://schemas.microsoft.com/office/drawing/2014/main" id="{C3C9462D-DB98-4621-BEE6-5163983429D2}"/>
              </a:ext>
            </a:extLst>
          </p:cNvPr>
          <p:cNvSpPr/>
          <p:nvPr/>
        </p:nvSpPr>
        <p:spPr>
          <a:xfrm>
            <a:off x="5249156" y="5842678"/>
            <a:ext cx="381000" cy="228600"/>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7575006"/>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80387D-C0F7-4A74-8CD1-C69479F861C1}"/>
              </a:ext>
              <a:ext uri="{C183D7F6-B498-43B3-948B-1728B52AA6E4}">
                <adec:decorative xmlns="" xmlns:adec="http://schemas.microsoft.com/office/drawing/2017/decorative" val="0"/>
              </a:ext>
            </a:extLst>
          </p:cNvPr>
          <p:cNvSpPr>
            <a:spLocks noGrp="1"/>
          </p:cNvSpPr>
          <p:nvPr>
            <p:ph type="title"/>
          </p:nvPr>
        </p:nvSpPr>
        <p:spPr/>
        <p:txBody>
          <a:bodyPr>
            <a:normAutofit fontScale="90000"/>
          </a:bodyPr>
          <a:lstStyle/>
          <a:p>
            <a:r>
              <a:rPr lang="en-US" b="1" dirty="0"/>
              <a:t>FEMA Hazard Mitigation Assistance Guidance</a:t>
            </a:r>
            <a:endParaRPr lang="en-US" dirty="0"/>
          </a:p>
        </p:txBody>
      </p:sp>
      <p:sp>
        <p:nvSpPr>
          <p:cNvPr id="7" name="Content Placeholder 6" descr="Google search bar containing hazard mitigation assistance guidance pdf" title="Screenshot">
            <a:extLst>
              <a:ext uri="{FF2B5EF4-FFF2-40B4-BE49-F238E27FC236}">
                <a16:creationId xmlns:a16="http://schemas.microsoft.com/office/drawing/2014/main" id="{56BB3C95-B530-4D7A-80E0-84BF06B77B84}"/>
              </a:ext>
            </a:extLst>
          </p:cNvPr>
          <p:cNvSpPr>
            <a:spLocks noGrp="1"/>
          </p:cNvSpPr>
          <p:nvPr>
            <p:ph sz="half" idx="2"/>
          </p:nvPr>
        </p:nvSpPr>
        <p:spPr/>
        <p:txBody>
          <a:bodyPr/>
          <a:lstStyle/>
          <a:p>
            <a:pPr marL="0" indent="0" algn="ctr">
              <a:buNone/>
            </a:pP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endParaRPr>
          </a:p>
          <a:p>
            <a:pPr marL="0" indent="0" algn="ctr">
              <a:buNone/>
            </a:pP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endParaRPr>
          </a:p>
          <a:p>
            <a:pPr marL="0" indent="0" algn="ctr">
              <a:buNone/>
            </a:pP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endParaRPr>
          </a:p>
          <a:p>
            <a:pPr marL="0" indent="0" algn="ctr">
              <a:buNone/>
            </a:pP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endParaRPr>
          </a:p>
          <a:p>
            <a:pPr marL="0" indent="0" algn="ctr">
              <a:buNone/>
            </a:pP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endParaRPr>
          </a:p>
          <a:p>
            <a:pPr marL="0" indent="0" algn="ctr">
              <a:buNone/>
            </a:pP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endParaRPr>
          </a:p>
          <a:p>
            <a:pPr marL="0" indent="0" algn="ctr">
              <a:buNone/>
            </a:pP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rPr>
              <a:t>Click here for the HMA Guidance</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 name="Slide Number Placeholder 3">
            <a:extLst>
              <a:ext uri="{FF2B5EF4-FFF2-40B4-BE49-F238E27FC236}">
                <a16:creationId xmlns:a16="http://schemas.microsoft.com/office/drawing/2014/main" id="{D486CDB5-01AC-420C-8473-CFB94061E265}"/>
              </a:ext>
            </a:extLst>
          </p:cNvPr>
          <p:cNvSpPr>
            <a:spLocks noGrp="1"/>
          </p:cNvSpPr>
          <p:nvPr>
            <p:ph type="sldNum" sz="quarter" idx="12"/>
          </p:nvPr>
        </p:nvSpPr>
        <p:spPr/>
        <p:txBody>
          <a:bodyPr/>
          <a:lstStyle/>
          <a:p>
            <a:fld id="{991ABA96-8C24-43CE-98D6-E064923DF127}" type="slidenum">
              <a:rPr lang="en-US" sz="2400" smtClean="0">
                <a:solidFill>
                  <a:schemeClr val="tx1"/>
                </a:solidFill>
              </a:rPr>
              <a:pPr/>
              <a:t>25</a:t>
            </a:fld>
            <a:endParaRPr lang="en-US" sz="2400" dirty="0">
              <a:solidFill>
                <a:schemeClr val="tx1"/>
              </a:solidFill>
            </a:endParaRPr>
          </a:p>
        </p:txBody>
      </p:sp>
      <p:pic>
        <p:nvPicPr>
          <p:cNvPr id="8" name="Content Placeholder 2" descr="This is a picture of the front page of the Hazard Mitigation Assistance Guidance." title="Picture of the HMA Guidance">
            <a:extLst>
              <a:ext uri="{FF2B5EF4-FFF2-40B4-BE49-F238E27FC236}">
                <a16:creationId xmlns:a16="http://schemas.microsoft.com/office/drawing/2014/main" id="{738B6858-541C-4942-9054-CE966B769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752600"/>
            <a:ext cx="3507620" cy="4267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3" descr="Picture of Google search engine&#10;&#10;This picture is intended to show that googling the words hazard mitigation assistance guidance pdf, will quickly result in finding the HMA Guidance." title="Picture of Google search engine">
            <a:extLst>
              <a:ext uri="{FF2B5EF4-FFF2-40B4-BE49-F238E27FC236}">
                <a16:creationId xmlns:a16="http://schemas.microsoft.com/office/drawing/2014/main" id="{9D9BB46D-8024-41F2-B4F6-A81CEC18EBFC}"/>
              </a:ext>
            </a:extLst>
          </p:cNvPr>
          <p:cNvPicPr>
            <a:picLocks noChangeAspect="1"/>
          </p:cNvPicPr>
          <p:nvPr/>
        </p:nvPicPr>
        <p:blipFill>
          <a:blip r:embed="rId4"/>
          <a:stretch>
            <a:fillRect/>
          </a:stretch>
        </p:blipFill>
        <p:spPr>
          <a:xfrm>
            <a:off x="4748212" y="2447133"/>
            <a:ext cx="3838575" cy="1963734"/>
          </a:xfrm>
          <a:prstGeom prst="rect">
            <a:avLst/>
          </a:prstGeom>
        </p:spPr>
      </p:pic>
    </p:spTree>
    <p:extLst>
      <p:ext uri="{BB962C8B-B14F-4D97-AF65-F5344CB8AC3E}">
        <p14:creationId xmlns:p14="http://schemas.microsoft.com/office/powerpoint/2010/main" val="1214811789"/>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HMGP Eligibility Requirements</a:t>
            </a:r>
            <a:endParaRPr lang="en-US" dirty="0">
              <a:solidFill>
                <a:schemeClr val="tx2">
                  <a:lumMod val="75000"/>
                </a:schemeClr>
              </a:solidFill>
            </a:endParaRPr>
          </a:p>
        </p:txBody>
      </p:sp>
      <p:sp>
        <p:nvSpPr>
          <p:cNvPr id="2" name="Content Placeholder 1"/>
          <p:cNvSpPr>
            <a:spLocks noGrp="1"/>
          </p:cNvSpPr>
          <p:nvPr>
            <p:ph idx="1"/>
          </p:nvPr>
        </p:nvSpPr>
        <p:spPr>
          <a:xfrm>
            <a:off x="457200" y="1600200"/>
            <a:ext cx="8382000" cy="4525963"/>
          </a:xfrm>
        </p:spPr>
        <p:txBody>
          <a:bodyPr>
            <a:normAutofit lnSpcReduction="10000"/>
          </a:bodyPr>
          <a:lstStyle/>
          <a:p>
            <a:pPr>
              <a:lnSpc>
                <a:spcPct val="110000"/>
              </a:lnSpc>
              <a:spcBef>
                <a:spcPts val="1200"/>
              </a:spcBef>
            </a:pPr>
            <a:r>
              <a:rPr lang="en-US" sz="2800" dirty="0"/>
              <a:t>Must have a FEMA-approved and locally adopted LHMP or MJHMP</a:t>
            </a:r>
          </a:p>
          <a:p>
            <a:pPr marL="795337" lvl="1" indent="-342900">
              <a:lnSpc>
                <a:spcPct val="110000"/>
              </a:lnSpc>
              <a:spcBef>
                <a:spcPts val="1200"/>
              </a:spcBef>
              <a:buFont typeface="Arial" panose="020B0604020202020204" pitchFamily="34" charset="0"/>
              <a:buChar char="•"/>
            </a:pPr>
            <a:r>
              <a:rPr lang="en-US" sz="2400" dirty="0"/>
              <a:t>PNPs are exempt from this requirement</a:t>
            </a:r>
          </a:p>
          <a:p>
            <a:pPr>
              <a:lnSpc>
                <a:spcPct val="110000"/>
              </a:lnSpc>
              <a:spcBef>
                <a:spcPts val="1200"/>
              </a:spcBef>
            </a:pPr>
            <a:r>
              <a:rPr lang="en-US" sz="2800" dirty="0"/>
              <a:t>25% local cost share match required</a:t>
            </a:r>
          </a:p>
          <a:p>
            <a:pPr>
              <a:lnSpc>
                <a:spcPct val="110000"/>
              </a:lnSpc>
              <a:spcBef>
                <a:spcPts val="1200"/>
              </a:spcBef>
            </a:pPr>
            <a:r>
              <a:rPr lang="en-US" sz="2800" dirty="0"/>
              <a:t>36-month Period of Performance (POP)</a:t>
            </a:r>
          </a:p>
          <a:p>
            <a:pPr>
              <a:lnSpc>
                <a:spcPct val="110000"/>
              </a:lnSpc>
              <a:spcBef>
                <a:spcPts val="1200"/>
              </a:spcBef>
            </a:pPr>
            <a:r>
              <a:rPr lang="en-US" sz="2800" dirty="0"/>
              <a:t>Must obtain environmental clearances (CEQA)</a:t>
            </a:r>
          </a:p>
          <a:p>
            <a:pPr>
              <a:lnSpc>
                <a:spcPct val="110000"/>
              </a:lnSpc>
              <a:spcBef>
                <a:spcPts val="1200"/>
              </a:spcBef>
            </a:pPr>
            <a:r>
              <a:rPr lang="en-US" sz="2800" b="1" u="sng" dirty="0"/>
              <a:t>NO CONSTRUCTION</a:t>
            </a:r>
            <a:r>
              <a:rPr lang="en-US" sz="2800" b="1" dirty="0"/>
              <a:t> </a:t>
            </a:r>
            <a:r>
              <a:rPr lang="en-US" sz="2800" dirty="0"/>
              <a:t>prior to FEMA approval</a:t>
            </a:r>
          </a:p>
        </p:txBody>
      </p:sp>
      <p:sp>
        <p:nvSpPr>
          <p:cNvPr id="4" name="Slide Number Placeholder 3"/>
          <p:cNvSpPr>
            <a:spLocks noGrp="1"/>
          </p:cNvSpPr>
          <p:nvPr>
            <p:ph type="sldNum" sz="quarter" idx="12"/>
          </p:nvPr>
        </p:nvSpPr>
        <p:spPr/>
        <p:txBody>
          <a:bodyPr/>
          <a:lstStyle/>
          <a:p>
            <a:fld id="{991ABA96-8C24-43CE-98D6-E064923DF127}" type="slidenum">
              <a:rPr lang="en-US" smtClean="0"/>
              <a:t>26</a:t>
            </a:fld>
            <a:endParaRPr lang="en-US"/>
          </a:p>
        </p:txBody>
      </p:sp>
    </p:spTree>
    <p:extLst>
      <p:ext uri="{BB962C8B-B14F-4D97-AF65-F5344CB8AC3E}">
        <p14:creationId xmlns:p14="http://schemas.microsoft.com/office/powerpoint/2010/main" val="3716923773"/>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7499"/>
          </a:xfrm>
        </p:spPr>
        <p:txBody>
          <a:bodyPr>
            <a:normAutofit fontScale="90000"/>
          </a:bodyPr>
          <a:lstStyle/>
          <a:p>
            <a:pPr marL="0" indent="0"/>
            <a:r>
              <a:rPr lang="en-US" b="1" dirty="0">
                <a:solidFill>
                  <a:schemeClr val="tx2">
                    <a:lumMod val="75000"/>
                  </a:schemeClr>
                </a:solidFill>
              </a:rPr>
              <a:t>Eligible Activity Types, part 1</a:t>
            </a:r>
            <a:endParaRPr lang="en-US" b="1" dirty="0"/>
          </a:p>
        </p:txBody>
      </p:sp>
      <p:sp>
        <p:nvSpPr>
          <p:cNvPr id="5" name="Slide Number Placeholder 4" descr="This table is intended to show eligible mitigation activitites. In the first column is the word &quot;Eligible Activities&quot; and under it are the following activities that are eligible under the Hazard Mitigation Grant Program:&#10;" title="A table of eligible mitigation activities"/>
          <p:cNvSpPr>
            <a:spLocks noGrp="1"/>
          </p:cNvSpPr>
          <p:nvPr>
            <p:ph type="sldNum" sz="quarter" idx="12"/>
          </p:nvPr>
        </p:nvSpPr>
        <p:spPr/>
        <p:txBody>
          <a:bodyPr/>
          <a:lstStyle/>
          <a:p>
            <a:fld id="{991ABA96-8C24-43CE-98D6-E064923DF127}" type="slidenum">
              <a:rPr lang="en-US" smtClean="0"/>
              <a:t>27</a:t>
            </a:fld>
            <a:endParaRPr lang="en-US"/>
          </a:p>
        </p:txBody>
      </p:sp>
      <p:graphicFrame>
        <p:nvGraphicFramePr>
          <p:cNvPr id="13" name="Table 12" descr="Eligible Activities Part 1 - A table showing eligible activities under the HMGP program&#10;&#10;The following activities are eligible: property acquisition and structure demolition, property acquisition and structure relocation, structure elevation, mitigation reconstruction, dry flood proofing of historic residential structures, dry flood proofing of non-residential structures, generators, localized flood risk reduction projects, and non-localized flood risk reduction projects. "/>
          <p:cNvGraphicFramePr>
            <a:graphicFrameLocks noGrp="1"/>
          </p:cNvGraphicFramePr>
          <p:nvPr>
            <p:extLst>
              <p:ext uri="{D42A27DB-BD31-4B8C-83A1-F6EECF244321}">
                <p14:modId xmlns:p14="http://schemas.microsoft.com/office/powerpoint/2010/main" val="3841858064"/>
              </p:ext>
            </p:extLst>
          </p:nvPr>
        </p:nvGraphicFramePr>
        <p:xfrm>
          <a:off x="152400" y="778511"/>
          <a:ext cx="8763000" cy="5095344"/>
        </p:xfrm>
        <a:graphic>
          <a:graphicData uri="http://schemas.openxmlformats.org/drawingml/2006/table">
            <a:tbl>
              <a:tblPr firstRow="1" bandRow="1">
                <a:tableStyleId>{073A0DAA-6AF3-43AB-8588-CEC1D06C72B9}</a:tableStyleId>
              </a:tblPr>
              <a:tblGrid>
                <a:gridCol w="7315200">
                  <a:extLst>
                    <a:ext uri="{9D8B030D-6E8A-4147-A177-3AD203B41FA5}">
                      <a16:colId xmlns:a16="http://schemas.microsoft.com/office/drawing/2014/main" val="4240326979"/>
                    </a:ext>
                  </a:extLst>
                </a:gridCol>
                <a:gridCol w="1447800">
                  <a:extLst>
                    <a:ext uri="{9D8B030D-6E8A-4147-A177-3AD203B41FA5}">
                      <a16:colId xmlns:a16="http://schemas.microsoft.com/office/drawing/2014/main" val="3083077796"/>
                    </a:ext>
                  </a:extLst>
                </a:gridCol>
              </a:tblGrid>
              <a:tr h="351305">
                <a:tc>
                  <a:txBody>
                    <a:bodyPr/>
                    <a:lstStyle/>
                    <a:p>
                      <a:pPr algn="l"/>
                      <a:r>
                        <a:rPr lang="en-US" sz="2400" dirty="0"/>
                        <a:t>Eligible Activities, part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HMGP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4984783"/>
                  </a:ext>
                </a:extLst>
              </a:tr>
              <a:tr h="369449">
                <a:tc>
                  <a:txBody>
                    <a:bodyPr/>
                    <a:lstStyle/>
                    <a:p>
                      <a:pPr algn="l"/>
                      <a:r>
                        <a:rPr lang="en-US" sz="2400" dirty="0"/>
                        <a:t>Property Acquisition and Structure Demolition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774463513"/>
                  </a:ext>
                </a:extLst>
              </a:tr>
              <a:tr h="369449">
                <a:tc>
                  <a:txBody>
                    <a:bodyPr/>
                    <a:lstStyle/>
                    <a:p>
                      <a:pPr algn="l"/>
                      <a:r>
                        <a:rPr lang="en-US" sz="2400" dirty="0"/>
                        <a:t>Property Acquisition and Structure Relocation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3505046351"/>
                  </a:ext>
                </a:extLst>
              </a:tr>
              <a:tr h="351305">
                <a:tc>
                  <a:txBody>
                    <a:bodyPr/>
                    <a:lstStyle/>
                    <a:p>
                      <a:pPr algn="l"/>
                      <a:r>
                        <a:rPr lang="en-US" sz="2400" dirty="0"/>
                        <a:t>Structure Elevation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184382640"/>
                  </a:ext>
                </a:extLst>
              </a:tr>
              <a:tr h="351305">
                <a:tc>
                  <a:txBody>
                    <a:bodyPr/>
                    <a:lstStyle/>
                    <a:p>
                      <a:pPr algn="l"/>
                      <a:r>
                        <a:rPr lang="en-US" sz="2400" dirty="0"/>
                        <a:t>Mitigation Reconstruction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081324762"/>
                  </a:ext>
                </a:extLst>
              </a:tr>
              <a:tr h="614784">
                <a:tc>
                  <a:txBody>
                    <a:bodyPr/>
                    <a:lstStyle/>
                    <a:p>
                      <a:pPr algn="l"/>
                      <a:r>
                        <a:rPr lang="en-US" sz="2400" dirty="0"/>
                        <a:t>Dry Flood Proofing of Historic Residential Structures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2859835100"/>
                  </a:ext>
                </a:extLst>
              </a:tr>
              <a:tr h="614784">
                <a:tc>
                  <a:txBody>
                    <a:bodyPr/>
                    <a:lstStyle/>
                    <a:p>
                      <a:pPr algn="l"/>
                      <a:r>
                        <a:rPr lang="en-US" sz="2400" dirty="0"/>
                        <a:t>Dry Flood Proofing of Non-Residential Structures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3379295750"/>
                  </a:ext>
                </a:extLst>
              </a:tr>
              <a:tr h="351305">
                <a:tc>
                  <a:txBody>
                    <a:bodyPr/>
                    <a:lstStyle/>
                    <a:p>
                      <a:pPr algn="l"/>
                      <a:r>
                        <a:rPr lang="en-US" sz="2400" dirty="0"/>
                        <a:t>Generators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458001745"/>
                  </a:ext>
                </a:extLst>
              </a:tr>
              <a:tr h="351305">
                <a:tc>
                  <a:txBody>
                    <a:bodyPr/>
                    <a:lstStyle/>
                    <a:p>
                      <a:pPr algn="l"/>
                      <a:r>
                        <a:rPr lang="en-US" sz="2400" dirty="0"/>
                        <a:t>Localized Flood Risk Reduction Projects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772191378"/>
                  </a:ext>
                </a:extLst>
              </a:tr>
              <a:tr h="351305">
                <a:tc>
                  <a:txBody>
                    <a:bodyPr/>
                    <a:lstStyle/>
                    <a:p>
                      <a:pPr algn="l"/>
                      <a:r>
                        <a:rPr lang="en-US" sz="2400" dirty="0"/>
                        <a:t>Non-Localized Flood Risk Reduction Projects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703854610"/>
                  </a:ext>
                </a:extLst>
              </a:tr>
            </a:tbl>
          </a:graphicData>
        </a:graphic>
      </p:graphicFrame>
    </p:spTree>
    <p:extLst>
      <p:ext uri="{BB962C8B-B14F-4D97-AF65-F5344CB8AC3E}">
        <p14:creationId xmlns:p14="http://schemas.microsoft.com/office/powerpoint/2010/main" val="3063612701"/>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7499"/>
          </a:xfrm>
        </p:spPr>
        <p:txBody>
          <a:bodyPr>
            <a:normAutofit fontScale="90000"/>
          </a:bodyPr>
          <a:lstStyle/>
          <a:p>
            <a:pPr marL="0" indent="0"/>
            <a:r>
              <a:rPr lang="en-US" b="1" dirty="0">
                <a:solidFill>
                  <a:schemeClr val="tx2">
                    <a:lumMod val="75000"/>
                  </a:schemeClr>
                </a:solidFill>
              </a:rPr>
              <a:t>Eligible Activity Types, part 2</a:t>
            </a:r>
            <a:endParaRPr lang="en-US" b="1" dirty="0"/>
          </a:p>
        </p:txBody>
      </p:sp>
      <p:sp>
        <p:nvSpPr>
          <p:cNvPr id="5" name="Slide Number Placeholder 4"/>
          <p:cNvSpPr>
            <a:spLocks noGrp="1"/>
          </p:cNvSpPr>
          <p:nvPr>
            <p:ph type="sldNum" sz="quarter" idx="12"/>
          </p:nvPr>
        </p:nvSpPr>
        <p:spPr/>
        <p:txBody>
          <a:bodyPr/>
          <a:lstStyle/>
          <a:p>
            <a:fld id="{991ABA96-8C24-43CE-98D6-E064923DF127}" type="slidenum">
              <a:rPr lang="en-US" smtClean="0"/>
              <a:t>28</a:t>
            </a:fld>
            <a:endParaRPr lang="en-US"/>
          </a:p>
        </p:txBody>
      </p:sp>
      <p:graphicFrame>
        <p:nvGraphicFramePr>
          <p:cNvPr id="10" name="Table 9" descr="Eligible Activities Part 2 - A second table on a another slide from the previous showing eligible activities under the HMGP program&#10;&#10;The following activities are eligible: structural retrofitting of existing buildings, non-structural retrofitting of existing buildings and facilities, safe room construction, wind retrofit for one and two family residences, infrastructure retrofit, soil stabilization, and wildfire mitigation."/>
          <p:cNvGraphicFramePr>
            <a:graphicFrameLocks noGrp="1"/>
          </p:cNvGraphicFramePr>
          <p:nvPr>
            <p:extLst>
              <p:ext uri="{D42A27DB-BD31-4B8C-83A1-F6EECF244321}">
                <p14:modId xmlns:p14="http://schemas.microsoft.com/office/powerpoint/2010/main" val="2473523529"/>
              </p:ext>
            </p:extLst>
          </p:nvPr>
        </p:nvGraphicFramePr>
        <p:xfrm>
          <a:off x="152400" y="838200"/>
          <a:ext cx="8762999" cy="4565765"/>
        </p:xfrm>
        <a:graphic>
          <a:graphicData uri="http://schemas.openxmlformats.org/drawingml/2006/table">
            <a:tbl>
              <a:tblPr firstRow="1" bandRow="1">
                <a:tableStyleId>{073A0DAA-6AF3-43AB-8588-CEC1D06C72B9}</a:tableStyleId>
              </a:tblPr>
              <a:tblGrid>
                <a:gridCol w="7259210">
                  <a:extLst>
                    <a:ext uri="{9D8B030D-6E8A-4147-A177-3AD203B41FA5}">
                      <a16:colId xmlns:a16="http://schemas.microsoft.com/office/drawing/2014/main" val="4240326979"/>
                    </a:ext>
                  </a:extLst>
                </a:gridCol>
                <a:gridCol w="1503789">
                  <a:extLst>
                    <a:ext uri="{9D8B030D-6E8A-4147-A177-3AD203B41FA5}">
                      <a16:colId xmlns:a16="http://schemas.microsoft.com/office/drawing/2014/main" val="3083077796"/>
                    </a:ext>
                  </a:extLst>
                </a:gridCol>
              </a:tblGrid>
              <a:tr h="362197">
                <a:tc>
                  <a:txBody>
                    <a:bodyPr/>
                    <a:lstStyle/>
                    <a:p>
                      <a:pPr algn="l"/>
                      <a:r>
                        <a:rPr lang="en-US" sz="2400" dirty="0"/>
                        <a:t>Eligible Activities, part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HMGP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4984783"/>
                  </a:ext>
                </a:extLst>
              </a:tr>
              <a:tr h="633845">
                <a:tc>
                  <a:txBody>
                    <a:bodyPr/>
                    <a:lstStyle/>
                    <a:p>
                      <a:pPr algn="l"/>
                      <a:r>
                        <a:rPr lang="en-US" sz="2400" dirty="0"/>
                        <a:t>Structural Retrofitting of Existing Buildings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774463513"/>
                  </a:ext>
                </a:extLst>
              </a:tr>
              <a:tr h="362197">
                <a:tc>
                  <a:txBody>
                    <a:bodyPr/>
                    <a:lstStyle/>
                    <a:p>
                      <a:pPr algn="l"/>
                      <a:r>
                        <a:rPr lang="en-US" sz="2400" dirty="0"/>
                        <a:t>Non-Structural Retrofitting of Existing Buildings and Facilities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05046351"/>
                  </a:ext>
                </a:extLst>
              </a:tr>
              <a:tr h="362197">
                <a:tc>
                  <a:txBody>
                    <a:bodyPr/>
                    <a:lstStyle/>
                    <a:p>
                      <a:pPr algn="l"/>
                      <a:r>
                        <a:rPr lang="en-US" sz="2400" dirty="0"/>
                        <a:t>Safe Room Construction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184382640"/>
                  </a:ext>
                </a:extLst>
              </a:tr>
              <a:tr h="362197">
                <a:tc>
                  <a:txBody>
                    <a:bodyPr/>
                    <a:lstStyle/>
                    <a:p>
                      <a:pPr algn="l"/>
                      <a:r>
                        <a:rPr lang="en-US" sz="2400" dirty="0"/>
                        <a:t>Wind Retrofit for One and Two Family</a:t>
                      </a:r>
                      <a:r>
                        <a:rPr lang="en-US" sz="2400" baseline="0" dirty="0"/>
                        <a:t> Residences</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081324762"/>
                  </a:ext>
                </a:extLst>
              </a:tr>
              <a:tr h="377289">
                <a:tc>
                  <a:txBody>
                    <a:bodyPr/>
                    <a:lstStyle/>
                    <a:p>
                      <a:pPr algn="l"/>
                      <a:r>
                        <a:rPr lang="en-US" sz="2400" dirty="0"/>
                        <a:t>Infrastructure Retrofit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859835100"/>
                  </a:ext>
                </a:extLst>
              </a:tr>
              <a:tr h="377289">
                <a:tc>
                  <a:txBody>
                    <a:bodyPr/>
                    <a:lstStyle/>
                    <a:p>
                      <a:pPr algn="l"/>
                      <a:r>
                        <a:rPr lang="en-US" sz="2400" dirty="0"/>
                        <a:t>Soil Stabilization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379295750"/>
                  </a:ext>
                </a:extLst>
              </a:tr>
              <a:tr h="362197">
                <a:tc>
                  <a:txBody>
                    <a:bodyPr/>
                    <a:lstStyle/>
                    <a:p>
                      <a:pPr algn="l"/>
                      <a:r>
                        <a:rPr lang="en-US" sz="2400" dirty="0"/>
                        <a:t>Wildfire Mitigation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458001745"/>
                  </a:ext>
                </a:extLst>
              </a:tr>
            </a:tbl>
          </a:graphicData>
        </a:graphic>
      </p:graphicFrame>
    </p:spTree>
    <p:extLst>
      <p:ext uri="{BB962C8B-B14F-4D97-AF65-F5344CB8AC3E}">
        <p14:creationId xmlns:p14="http://schemas.microsoft.com/office/powerpoint/2010/main" val="437495656"/>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7499"/>
          </a:xfrm>
        </p:spPr>
        <p:txBody>
          <a:bodyPr>
            <a:normAutofit fontScale="90000"/>
          </a:bodyPr>
          <a:lstStyle/>
          <a:p>
            <a:pPr marL="0" indent="0"/>
            <a:r>
              <a:rPr lang="en-US" b="1" dirty="0">
                <a:solidFill>
                  <a:schemeClr val="tx2">
                    <a:lumMod val="75000"/>
                  </a:schemeClr>
                </a:solidFill>
              </a:rPr>
              <a:t>Eligible Activity Types, part 3</a:t>
            </a:r>
            <a:endParaRPr lang="en-US" b="1" dirty="0"/>
          </a:p>
        </p:txBody>
      </p:sp>
      <p:sp>
        <p:nvSpPr>
          <p:cNvPr id="5" name="Slide Number Placeholder 4"/>
          <p:cNvSpPr>
            <a:spLocks noGrp="1"/>
          </p:cNvSpPr>
          <p:nvPr>
            <p:ph type="sldNum" sz="quarter" idx="12"/>
          </p:nvPr>
        </p:nvSpPr>
        <p:spPr/>
        <p:txBody>
          <a:bodyPr/>
          <a:lstStyle/>
          <a:p>
            <a:fld id="{991ABA96-8C24-43CE-98D6-E064923DF127}" type="slidenum">
              <a:rPr lang="en-US" smtClean="0"/>
              <a:t>29</a:t>
            </a:fld>
            <a:endParaRPr lang="en-US"/>
          </a:p>
        </p:txBody>
      </p:sp>
      <p:graphicFrame>
        <p:nvGraphicFramePr>
          <p:cNvPr id="10" name="Table 9" descr="Eligible Activities Part 3 - A third table on a another slide from the previous showing eligible activities under the HMGP program&#10;&#10;The following activities are eligible: post-disaster code enforcement, advance assistance, five percent initiative projects, miscellaneous or other projects, planning-related activities, and management costs. Please note that technical assistance is not considered an eligible activity under the hazard mitigation assistance program."/>
          <p:cNvGraphicFramePr>
            <a:graphicFrameLocks noGrp="1"/>
          </p:cNvGraphicFramePr>
          <p:nvPr>
            <p:extLst>
              <p:ext uri="{D42A27DB-BD31-4B8C-83A1-F6EECF244321}">
                <p14:modId xmlns:p14="http://schemas.microsoft.com/office/powerpoint/2010/main" val="2024471268"/>
              </p:ext>
            </p:extLst>
          </p:nvPr>
        </p:nvGraphicFramePr>
        <p:xfrm>
          <a:off x="152400" y="838200"/>
          <a:ext cx="8762999" cy="3657600"/>
        </p:xfrm>
        <a:graphic>
          <a:graphicData uri="http://schemas.openxmlformats.org/drawingml/2006/table">
            <a:tbl>
              <a:tblPr firstRow="1" bandRow="1">
                <a:tableStyleId>{073A0DAA-6AF3-43AB-8588-CEC1D06C72B9}</a:tableStyleId>
              </a:tblPr>
              <a:tblGrid>
                <a:gridCol w="7255387">
                  <a:extLst>
                    <a:ext uri="{9D8B030D-6E8A-4147-A177-3AD203B41FA5}">
                      <a16:colId xmlns:a16="http://schemas.microsoft.com/office/drawing/2014/main" val="4240326979"/>
                    </a:ext>
                  </a:extLst>
                </a:gridCol>
                <a:gridCol w="1507612">
                  <a:extLst>
                    <a:ext uri="{9D8B030D-6E8A-4147-A177-3AD203B41FA5}">
                      <a16:colId xmlns:a16="http://schemas.microsoft.com/office/drawing/2014/main" val="3083077796"/>
                    </a:ext>
                  </a:extLst>
                </a:gridCol>
              </a:tblGrid>
              <a:tr h="362197">
                <a:tc>
                  <a:txBody>
                    <a:bodyPr/>
                    <a:lstStyle/>
                    <a:p>
                      <a:pPr algn="l"/>
                      <a:r>
                        <a:rPr lang="en-US" sz="2400" dirty="0"/>
                        <a:t>Eligible Activities, part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HMGP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4984783"/>
                  </a:ext>
                </a:extLst>
              </a:tr>
              <a:tr h="377289">
                <a:tc>
                  <a:txBody>
                    <a:bodyPr/>
                    <a:lstStyle/>
                    <a:p>
                      <a:pPr algn="l"/>
                      <a:r>
                        <a:rPr lang="en-US" sz="2400" dirty="0"/>
                        <a:t>Post-Disaster Code Enforcement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859835100"/>
                  </a:ext>
                </a:extLst>
              </a:tr>
              <a:tr h="377289">
                <a:tc>
                  <a:txBody>
                    <a:bodyPr/>
                    <a:lstStyle/>
                    <a:p>
                      <a:pPr algn="l"/>
                      <a:r>
                        <a:rPr lang="en-US" sz="2400" dirty="0"/>
                        <a:t>Advance Assistance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379295750"/>
                  </a:ext>
                </a:extLst>
              </a:tr>
              <a:tr h="362197">
                <a:tc>
                  <a:txBody>
                    <a:bodyPr/>
                    <a:lstStyle/>
                    <a:p>
                      <a:pPr algn="l"/>
                      <a:r>
                        <a:rPr lang="en-US" sz="2400" dirty="0"/>
                        <a:t>5 Percent Initiative</a:t>
                      </a:r>
                      <a:r>
                        <a:rPr lang="en-US" sz="2400" baseline="0" dirty="0"/>
                        <a:t> Projects</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458001745"/>
                  </a:ext>
                </a:extLst>
              </a:tr>
              <a:tr h="362197">
                <a:tc>
                  <a:txBody>
                    <a:bodyPr/>
                    <a:lstStyle/>
                    <a:p>
                      <a:pPr algn="l"/>
                      <a:r>
                        <a:rPr lang="en-US" sz="2400" dirty="0"/>
                        <a:t>Miscellaneous/Other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772191378"/>
                  </a:ext>
                </a:extLst>
              </a:tr>
              <a:tr h="362197">
                <a:tc>
                  <a:txBody>
                    <a:bodyPr/>
                    <a:lstStyle/>
                    <a:p>
                      <a:pPr algn="l"/>
                      <a:r>
                        <a:rPr lang="en-US" sz="2400" dirty="0"/>
                        <a:t>Planning-Related Activities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703854610"/>
                  </a:ext>
                </a:extLst>
              </a:tr>
              <a:tr h="362197">
                <a:tc>
                  <a:txBody>
                    <a:bodyPr/>
                    <a:lstStyle/>
                    <a:p>
                      <a:pPr algn="l"/>
                      <a:r>
                        <a:rPr lang="en-US" sz="2400" dirty="0"/>
                        <a:t>Technical</a:t>
                      </a:r>
                      <a:r>
                        <a:rPr lang="en-US" sz="2400" baseline="0" dirty="0"/>
                        <a:t> Assistance</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939744530"/>
                  </a:ext>
                </a:extLst>
              </a:tr>
              <a:tr h="362197">
                <a:tc>
                  <a:txBody>
                    <a:bodyPr/>
                    <a:lstStyle/>
                    <a:p>
                      <a:pPr algn="l"/>
                      <a:r>
                        <a:rPr lang="en-US" sz="2400" dirty="0"/>
                        <a:t>Management</a:t>
                      </a:r>
                      <a:r>
                        <a:rPr lang="en-US" sz="2400" baseline="0" dirty="0"/>
                        <a:t> Costs</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49577015"/>
                  </a:ext>
                </a:extLst>
              </a:tr>
            </a:tbl>
          </a:graphicData>
        </a:graphic>
      </p:graphicFrame>
      <p:pic>
        <p:nvPicPr>
          <p:cNvPr id="7" name="Picture 1" descr="picture of a bridge built across a river anchored to rip rap">
            <a:extLst>
              <a:ext uri="{FF2B5EF4-FFF2-40B4-BE49-F238E27FC236}">
                <a16:creationId xmlns:a16="http://schemas.microsoft.com/office/drawing/2014/main" id="{309D35B3-F1B4-4735-9CD6-51DC26040A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642740"/>
            <a:ext cx="1634256" cy="1566669"/>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2" descr="Picture of an elevated property">
            <a:extLst>
              <a:ext uri="{FF2B5EF4-FFF2-40B4-BE49-F238E27FC236}">
                <a16:creationId xmlns:a16="http://schemas.microsoft.com/office/drawing/2014/main" id="{D21144AB-1C4C-4B48-977C-60D472E7F0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31"/>
          <a:stretch/>
        </p:blipFill>
        <p:spPr bwMode="auto">
          <a:xfrm>
            <a:off x="337372" y="4652297"/>
            <a:ext cx="1598423" cy="1566669"/>
          </a:xfrm>
          <a:prstGeom prst="rect">
            <a:avLst/>
          </a:prstGeom>
          <a:ln>
            <a:solidFill>
              <a:schemeClr val="tx1"/>
            </a:solidFill>
          </a:ln>
          <a:effectLst>
            <a:outerShdw blurRad="292100" dist="139700" dir="2700000" algn="tl" rotWithShape="0">
              <a:srgbClr val="333333">
                <a:alpha val="65000"/>
              </a:srgbClr>
            </a:outerShdw>
          </a:effectLst>
        </p:spPr>
      </p:pic>
      <p:pic>
        <p:nvPicPr>
          <p:cNvPr id="13" name="Picture 4" descr="picture of four culverts. culverts are intended to divert water flows away from areas that flood">
            <a:extLst>
              <a:ext uri="{FF2B5EF4-FFF2-40B4-BE49-F238E27FC236}">
                <a16:creationId xmlns:a16="http://schemas.microsoft.com/office/drawing/2014/main" id="{816FB9B2-FAC7-492F-976B-E6A53EC0F37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966" r="7360"/>
          <a:stretch/>
        </p:blipFill>
        <p:spPr bwMode="auto">
          <a:xfrm>
            <a:off x="2315899" y="4652297"/>
            <a:ext cx="2866596" cy="1566669"/>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750111"/>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p:txBody>
          <a:bodyPr lIns="0" tIns="0" rIns="0" bIns="0">
            <a:noAutofit/>
          </a:bodyPr>
          <a:lstStyle/>
          <a:p>
            <a:r>
              <a:rPr lang="en-US" b="1" dirty="0">
                <a:solidFill>
                  <a:schemeClr val="tx2">
                    <a:lumMod val="75000"/>
                  </a:schemeClr>
                </a:solidFill>
              </a:rPr>
              <a:t>Planning Eligibility Requirements</a:t>
            </a:r>
            <a:endParaRPr lang="en-US" dirty="0">
              <a:solidFill>
                <a:schemeClr val="tx2">
                  <a:lumMod val="75000"/>
                </a:schemeClr>
              </a:solidFill>
            </a:endParaRPr>
          </a:p>
        </p:txBody>
      </p:sp>
      <p:sp>
        <p:nvSpPr>
          <p:cNvPr id="2" name="Content Placeholder 1"/>
          <p:cNvSpPr>
            <a:spLocks noGrp="1"/>
          </p:cNvSpPr>
          <p:nvPr>
            <p:ph idx="1"/>
          </p:nvPr>
        </p:nvSpPr>
        <p:spPr>
          <a:xfrm>
            <a:off x="457200" y="1752600"/>
            <a:ext cx="8229600" cy="4373563"/>
          </a:xfrm>
        </p:spPr>
        <p:txBody>
          <a:bodyPr>
            <a:normAutofit/>
          </a:bodyPr>
          <a:lstStyle/>
          <a:p>
            <a:pPr marL="231775" indent="-231775">
              <a:spcBef>
                <a:spcPts val="1200"/>
              </a:spcBef>
            </a:pPr>
            <a:r>
              <a:rPr lang="en-US" sz="2400" dirty="0">
                <a:cs typeface="Calibri" panose="020F0502020204030204" pitchFamily="34" charset="0"/>
              </a:rPr>
              <a:t>Federal share for a LHMP or for other planning activity is capped at $150,000 </a:t>
            </a:r>
          </a:p>
          <a:p>
            <a:pPr marL="231775" lvl="0" indent="-231775">
              <a:spcBef>
                <a:spcPts val="1200"/>
              </a:spcBef>
            </a:pPr>
            <a:r>
              <a:rPr lang="en-US" sz="2400" dirty="0">
                <a:cs typeface="Calibri" panose="020F0502020204030204" pitchFamily="34" charset="0"/>
              </a:rPr>
              <a:t>Federal share for a MJHMP is capped at $250,000</a:t>
            </a:r>
          </a:p>
          <a:p>
            <a:pPr marL="231775" lvl="0" indent="-231775">
              <a:spcBef>
                <a:spcPts val="1200"/>
              </a:spcBef>
            </a:pPr>
            <a:r>
              <a:rPr lang="en-US" sz="2400" dirty="0">
                <a:cs typeface="Calibri" panose="020F0502020204030204" pitchFamily="34" charset="0"/>
              </a:rPr>
              <a:t>Federal cost share requested is limited to 75% of the total activity cost</a:t>
            </a:r>
          </a:p>
          <a:p>
            <a:pPr marL="231775" lvl="0" indent="-231775">
              <a:spcBef>
                <a:spcPts val="1200"/>
              </a:spcBef>
            </a:pPr>
            <a:r>
              <a:rPr lang="en-US" sz="2400" dirty="0">
                <a:cs typeface="Calibri" panose="020F0502020204030204" pitchFamily="34" charset="0"/>
              </a:rPr>
              <a:t>Overmatching by a jurisdiction is acceptable (more than 25%)</a:t>
            </a:r>
          </a:p>
        </p:txBody>
      </p:sp>
      <p:sp>
        <p:nvSpPr>
          <p:cNvPr id="4" name="Slide Number Placeholder 3"/>
          <p:cNvSpPr>
            <a:spLocks noGrp="1"/>
          </p:cNvSpPr>
          <p:nvPr>
            <p:ph type="sldNum" sz="quarter" idx="12"/>
          </p:nvPr>
        </p:nvSpPr>
        <p:spPr/>
        <p:txBody>
          <a:bodyPr/>
          <a:lstStyle/>
          <a:p>
            <a:fld id="{991ABA96-8C24-43CE-98D6-E064923DF127}" type="slidenum">
              <a:rPr lang="en-US" smtClean="0"/>
              <a:t>30</a:t>
            </a:fld>
            <a:endParaRPr lang="en-US"/>
          </a:p>
        </p:txBody>
      </p:sp>
    </p:spTree>
    <p:extLst>
      <p:ext uri="{BB962C8B-B14F-4D97-AF65-F5344CB8AC3E}">
        <p14:creationId xmlns:p14="http://schemas.microsoft.com/office/powerpoint/2010/main" val="334538487"/>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Eligible Planning Activities</a:t>
            </a:r>
            <a:endParaRPr lang="en-US" b="1" dirty="0"/>
          </a:p>
        </p:txBody>
      </p:sp>
      <p:sp>
        <p:nvSpPr>
          <p:cNvPr id="4" name="Content Placeholder 3"/>
          <p:cNvSpPr>
            <a:spLocks noGrp="1"/>
          </p:cNvSpPr>
          <p:nvPr>
            <p:ph idx="1"/>
          </p:nvPr>
        </p:nvSpPr>
        <p:spPr>
          <a:xfrm>
            <a:off x="381000" y="1600200"/>
            <a:ext cx="8686800" cy="4983162"/>
          </a:xfrm>
        </p:spPr>
        <p:txBody>
          <a:bodyPr>
            <a:normAutofit fontScale="62500" lnSpcReduction="20000"/>
          </a:bodyPr>
          <a:lstStyle/>
          <a:p>
            <a:pPr>
              <a:lnSpc>
                <a:spcPct val="110000"/>
              </a:lnSpc>
              <a:spcBef>
                <a:spcPts val="1200"/>
              </a:spcBef>
            </a:pPr>
            <a:r>
              <a:rPr lang="en-US" sz="3800" dirty="0">
                <a:cs typeface="Calibri" panose="020F0502020204030204" pitchFamily="34" charset="0"/>
              </a:rPr>
              <a:t>New plans or updates to plans </a:t>
            </a:r>
          </a:p>
          <a:p>
            <a:pPr lvl="1">
              <a:lnSpc>
                <a:spcPct val="110000"/>
              </a:lnSpc>
              <a:spcBef>
                <a:spcPts val="1200"/>
              </a:spcBef>
              <a:buFont typeface="Arial" panose="020B0604020202020204" pitchFamily="34" charset="0"/>
              <a:buChar char="•"/>
            </a:pPr>
            <a:r>
              <a:rPr lang="en-US" sz="3800" dirty="0">
                <a:cs typeface="Calibri" panose="020F0502020204030204" pitchFamily="34" charset="0"/>
              </a:rPr>
              <a:t>Local, Multi-Jurisdictional, or Tribal</a:t>
            </a:r>
          </a:p>
          <a:p>
            <a:pPr>
              <a:lnSpc>
                <a:spcPct val="110000"/>
              </a:lnSpc>
              <a:spcBef>
                <a:spcPts val="1200"/>
              </a:spcBef>
            </a:pPr>
            <a:r>
              <a:rPr lang="en-US" sz="3800" dirty="0">
                <a:cs typeface="Calibri" panose="020F0502020204030204" pitchFamily="34" charset="0"/>
              </a:rPr>
              <a:t>Other planning-related activities</a:t>
            </a:r>
          </a:p>
          <a:p>
            <a:pPr lvl="1">
              <a:lnSpc>
                <a:spcPct val="110000"/>
              </a:lnSpc>
              <a:spcBef>
                <a:spcPts val="1200"/>
              </a:spcBef>
              <a:buFont typeface="Arial" panose="020B0604020202020204" pitchFamily="34" charset="0"/>
              <a:buChar char="•"/>
            </a:pPr>
            <a:r>
              <a:rPr lang="en-US" sz="3800" dirty="0">
                <a:cs typeface="Calibri" panose="020F0502020204030204" pitchFamily="34" charset="0"/>
              </a:rPr>
              <a:t>Safety Element</a:t>
            </a:r>
          </a:p>
          <a:p>
            <a:pPr lvl="1">
              <a:lnSpc>
                <a:spcPct val="110000"/>
              </a:lnSpc>
              <a:spcBef>
                <a:spcPts val="1200"/>
              </a:spcBef>
              <a:buFont typeface="Arial" panose="020B0604020202020204" pitchFamily="34" charset="0"/>
              <a:buChar char="•"/>
            </a:pPr>
            <a:r>
              <a:rPr lang="en-US" sz="3800" dirty="0">
                <a:cs typeface="Calibri" panose="020F0502020204030204" pitchFamily="34" charset="0"/>
              </a:rPr>
              <a:t>Community Wildfire and Flood Protection Plan</a:t>
            </a:r>
          </a:p>
          <a:p>
            <a:pPr lvl="1">
              <a:lnSpc>
                <a:spcPct val="110000"/>
              </a:lnSpc>
              <a:spcBef>
                <a:spcPts val="1200"/>
              </a:spcBef>
              <a:buFont typeface="Arial" panose="020B0604020202020204" pitchFamily="34" charset="0"/>
              <a:buChar char="•"/>
            </a:pPr>
            <a:r>
              <a:rPr lang="en-US" sz="3800" dirty="0">
                <a:cs typeface="Calibri" panose="020F0502020204030204" pitchFamily="34" charset="0"/>
              </a:rPr>
              <a:t>General Plan</a:t>
            </a:r>
          </a:p>
          <a:p>
            <a:pPr lvl="1">
              <a:lnSpc>
                <a:spcPct val="110000"/>
              </a:lnSpc>
              <a:spcBef>
                <a:spcPts val="1200"/>
              </a:spcBef>
              <a:buFont typeface="Arial" panose="020B0604020202020204" pitchFamily="34" charset="0"/>
              <a:buChar char="•"/>
            </a:pPr>
            <a:r>
              <a:rPr lang="en-US" sz="3800" dirty="0">
                <a:cs typeface="Calibri" panose="020F0502020204030204" pitchFamily="34" charset="0"/>
              </a:rPr>
              <a:t>Plan annex for climate adaptation</a:t>
            </a:r>
          </a:p>
          <a:p>
            <a:pPr marL="457200" lvl="1" indent="0">
              <a:lnSpc>
                <a:spcPct val="110000"/>
              </a:lnSpc>
              <a:spcBef>
                <a:spcPts val="1200"/>
              </a:spcBef>
              <a:buNone/>
            </a:pPr>
            <a:endParaRPr lang="en-US" sz="3800" b="1" dirty="0">
              <a:cs typeface="Calibri" panose="020F0502020204030204" pitchFamily="34" charset="0"/>
            </a:endParaRPr>
          </a:p>
          <a:p>
            <a:pPr marL="0" lvl="0" indent="0">
              <a:lnSpc>
                <a:spcPct val="110000"/>
              </a:lnSpc>
              <a:spcBef>
                <a:spcPts val="1200"/>
              </a:spcBef>
              <a:buNone/>
            </a:pPr>
            <a:r>
              <a:rPr lang="en-US" sz="3800" i="1" dirty="0">
                <a:cs typeface="Calibri" panose="020F0502020204030204" pitchFamily="34" charset="0"/>
              </a:rPr>
              <a:t>*A list of eligible planning-related activities is found on page 39 of the HMA Guidance</a:t>
            </a:r>
          </a:p>
          <a:p>
            <a:pPr marL="0" lvl="1" indent="0">
              <a:spcBef>
                <a:spcPts val="600"/>
              </a:spcBef>
              <a:buNone/>
            </a:pPr>
            <a:endParaRPr lang="en-US" sz="2000" dirty="0">
              <a:cs typeface="Calibri" panose="020F0502020204030204" pitchFamily="34" charset="0"/>
            </a:endParaRPr>
          </a:p>
        </p:txBody>
      </p:sp>
      <p:sp>
        <p:nvSpPr>
          <p:cNvPr id="7" name="Slide Number Placeholder 6"/>
          <p:cNvSpPr>
            <a:spLocks noGrp="1"/>
          </p:cNvSpPr>
          <p:nvPr>
            <p:ph type="sldNum" sz="quarter" idx="12"/>
          </p:nvPr>
        </p:nvSpPr>
        <p:spPr/>
        <p:txBody>
          <a:bodyPr/>
          <a:lstStyle/>
          <a:p>
            <a:fld id="{991ABA96-8C24-43CE-98D6-E064923DF127}" type="slidenum">
              <a:rPr lang="en-US" smtClean="0"/>
              <a:t>31</a:t>
            </a:fld>
            <a:endParaRPr lang="en-US"/>
          </a:p>
        </p:txBody>
      </p:sp>
    </p:spTree>
    <p:extLst>
      <p:ext uri="{BB962C8B-B14F-4D97-AF65-F5344CB8AC3E}">
        <p14:creationId xmlns:p14="http://schemas.microsoft.com/office/powerpoint/2010/main" val="1176767578"/>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The 5% Initiative</a:t>
            </a:r>
            <a:endParaRPr lang="en-US" b="1" dirty="0"/>
          </a:p>
        </p:txBody>
      </p:sp>
      <p:sp>
        <p:nvSpPr>
          <p:cNvPr id="4" name="Content Placeholder 3"/>
          <p:cNvSpPr>
            <a:spLocks noGrp="1"/>
          </p:cNvSpPr>
          <p:nvPr>
            <p:ph idx="1"/>
          </p:nvPr>
        </p:nvSpPr>
        <p:spPr>
          <a:xfrm>
            <a:off x="457200" y="1295400"/>
            <a:ext cx="8229600" cy="4708525"/>
          </a:xfrm>
        </p:spPr>
        <p:txBody>
          <a:bodyPr>
            <a:noAutofit/>
          </a:bodyPr>
          <a:lstStyle/>
          <a:p>
            <a:pPr marL="228600" lvl="0" indent="-228600">
              <a:spcBef>
                <a:spcPts val="900"/>
              </a:spcBef>
            </a:pPr>
            <a:r>
              <a:rPr lang="en-US" sz="2400" dirty="0">
                <a:cs typeface="Calibri" panose="020F0502020204030204" pitchFamily="34" charset="0"/>
              </a:rPr>
              <a:t>Project types that cannot be evaluated using traditional cost effectiveness methodologies</a:t>
            </a:r>
          </a:p>
          <a:p>
            <a:pPr marL="228600" lvl="0" indent="-228600">
              <a:spcBef>
                <a:spcPts val="900"/>
              </a:spcBef>
            </a:pPr>
            <a:r>
              <a:rPr lang="en-US" sz="2400" dirty="0">
                <a:cs typeface="Calibri" panose="020F0502020204030204" pitchFamily="34" charset="0"/>
              </a:rPr>
              <a:t>5% relates to percentage of total HMGP funding made available for these project types</a:t>
            </a:r>
          </a:p>
          <a:p>
            <a:pPr marL="228600" lvl="0" indent="-228600">
              <a:spcBef>
                <a:spcPts val="900"/>
              </a:spcBef>
            </a:pPr>
            <a:r>
              <a:rPr lang="en-US" sz="2400" dirty="0">
                <a:cs typeface="Calibri" panose="020F0502020204030204" pitchFamily="34" charset="0"/>
              </a:rPr>
              <a:t>Must be consistent with goals and objectives of State and local hazard mitigation plans</a:t>
            </a:r>
          </a:p>
          <a:p>
            <a:pPr marL="228600" lvl="0" indent="-228600">
              <a:spcBef>
                <a:spcPts val="900"/>
              </a:spcBef>
            </a:pPr>
            <a:r>
              <a:rPr lang="en-US" sz="2400" dirty="0">
                <a:cs typeface="Calibri" panose="020F0502020204030204" pitchFamily="34" charset="0"/>
              </a:rPr>
              <a:t>Must meet all HMGP eligibility requirements</a:t>
            </a:r>
          </a:p>
          <a:p>
            <a:pPr marL="228600" lvl="0" indent="-228600">
              <a:spcBef>
                <a:spcPts val="900"/>
              </a:spcBef>
            </a:pPr>
            <a:r>
              <a:rPr lang="en-US" sz="2400" dirty="0">
                <a:cs typeface="Calibri" panose="020F0502020204030204" pitchFamily="34" charset="0"/>
              </a:rPr>
              <a:t>BCA not required</a:t>
            </a:r>
          </a:p>
          <a:p>
            <a:pPr marL="628650" lvl="2">
              <a:spcBef>
                <a:spcPts val="900"/>
              </a:spcBef>
            </a:pPr>
            <a:r>
              <a:rPr lang="en-US" b="1" u="sng" dirty="0">
                <a:cs typeface="Calibri" panose="020F0502020204030204" pitchFamily="34" charset="0"/>
              </a:rPr>
              <a:t>BUT a narrative of cost effectiveness is required</a:t>
            </a:r>
          </a:p>
          <a:p>
            <a:pPr marL="628650" lvl="2">
              <a:spcBef>
                <a:spcPts val="900"/>
              </a:spcBef>
            </a:pPr>
            <a:r>
              <a:rPr lang="en-US" dirty="0">
                <a:cs typeface="Calibri" panose="020F0502020204030204" pitchFamily="34" charset="0"/>
              </a:rPr>
              <a:t>Projects that </a:t>
            </a:r>
            <a:r>
              <a:rPr lang="en-US" b="1" dirty="0">
                <a:cs typeface="Calibri" panose="020F0502020204030204" pitchFamily="34" charset="0"/>
              </a:rPr>
              <a:t>can</a:t>
            </a:r>
            <a:r>
              <a:rPr lang="en-US" dirty="0">
                <a:cs typeface="Calibri" panose="020F0502020204030204" pitchFamily="34" charset="0"/>
              </a:rPr>
              <a:t> be evaluated with the FEMA BCA Tool, but do not meet the 1.00 threshold are not eligible under the 5% Initiative</a:t>
            </a:r>
          </a:p>
        </p:txBody>
      </p:sp>
      <p:sp>
        <p:nvSpPr>
          <p:cNvPr id="5" name="Slide Number Placeholder 4"/>
          <p:cNvSpPr>
            <a:spLocks noGrp="1"/>
          </p:cNvSpPr>
          <p:nvPr>
            <p:ph type="sldNum" sz="quarter" idx="12"/>
          </p:nvPr>
        </p:nvSpPr>
        <p:spPr/>
        <p:txBody>
          <a:bodyPr/>
          <a:lstStyle/>
          <a:p>
            <a:fld id="{991ABA96-8C24-43CE-98D6-E064923DF127}" type="slidenum">
              <a:rPr lang="en-US" smtClean="0"/>
              <a:t>32</a:t>
            </a:fld>
            <a:endParaRPr lang="en-US"/>
          </a:p>
        </p:txBody>
      </p:sp>
    </p:spTree>
    <p:extLst>
      <p:ext uri="{BB962C8B-B14F-4D97-AF65-F5344CB8AC3E}">
        <p14:creationId xmlns:p14="http://schemas.microsoft.com/office/powerpoint/2010/main" val="1158593706"/>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B77D8-4F4B-4AA1-B81E-A617B58C56B5}"/>
              </a:ext>
            </a:extLst>
          </p:cNvPr>
          <p:cNvSpPr>
            <a:spLocks noGrp="1"/>
          </p:cNvSpPr>
          <p:nvPr>
            <p:ph type="title"/>
          </p:nvPr>
        </p:nvSpPr>
        <p:spPr>
          <a:xfrm>
            <a:off x="756920" y="0"/>
            <a:ext cx="7620000" cy="1069975"/>
          </a:xfrm>
        </p:spPr>
        <p:txBody>
          <a:bodyPr/>
          <a:lstStyle/>
          <a:p>
            <a:pPr algn="ctr"/>
            <a:r>
              <a:rPr lang="en-US" sz="3600" b="1" dirty="0">
                <a:solidFill>
                  <a:schemeClr val="tx2"/>
                </a:solidFill>
              </a:rPr>
              <a:t>Common 5% Initiative Projects</a:t>
            </a:r>
          </a:p>
        </p:txBody>
      </p:sp>
      <p:sp>
        <p:nvSpPr>
          <p:cNvPr id="11" name="Slide Number Placeholder 4">
            <a:extLst>
              <a:ext uri="{FF2B5EF4-FFF2-40B4-BE49-F238E27FC236}">
                <a16:creationId xmlns:a16="http://schemas.microsoft.com/office/drawing/2014/main" id="{BAACF2B0-0B8B-4321-B30B-32E90578F18C}"/>
              </a:ext>
            </a:extLst>
          </p:cNvPr>
          <p:cNvSpPr>
            <a:spLocks noGrp="1"/>
          </p:cNvSpPr>
          <p:nvPr>
            <p:ph type="sldNum" sz="quarter" idx="12"/>
          </p:nvPr>
        </p:nvSpPr>
        <p:spPr/>
        <p:txBody>
          <a:bodyPr/>
          <a:lstStyle/>
          <a:p>
            <a:fld id="{991ABA96-8C24-43CE-98D6-E064923DF127}" type="slidenum">
              <a:rPr lang="en-US" smtClean="0"/>
              <a:t>33</a:t>
            </a:fld>
            <a:endParaRPr lang="en-US"/>
          </a:p>
        </p:txBody>
      </p:sp>
      <p:pic>
        <p:nvPicPr>
          <p:cNvPr id="3" name="Picture 1" descr="Picture with an arrow pointing to the picture on the right. It reads earthquake early warning systems"/>
          <p:cNvPicPr>
            <a:picLocks noChangeAspect="1"/>
          </p:cNvPicPr>
          <p:nvPr/>
        </p:nvPicPr>
        <p:blipFill>
          <a:blip r:embed="rId3"/>
          <a:stretch>
            <a:fillRect/>
          </a:stretch>
        </p:blipFill>
        <p:spPr>
          <a:xfrm>
            <a:off x="407119" y="1069975"/>
            <a:ext cx="3057525" cy="1962150"/>
          </a:xfrm>
          <a:prstGeom prst="rect">
            <a:avLst/>
          </a:prstGeom>
        </p:spPr>
      </p:pic>
      <p:pic>
        <p:nvPicPr>
          <p:cNvPr id="5" name="Picture 2" descr="This picture is intended to show the propogation of s-waves and p-waves in an earthquake and their risk to populated ares. The picture also shows that earthquake sensors are positions 6 to 12 miles apart and feed earthqauke data to earthquake alert centers" title="picture of an active earthquake">
            <a:extLst>
              <a:ext uri="{FF2B5EF4-FFF2-40B4-BE49-F238E27FC236}">
                <a16:creationId xmlns:a16="http://schemas.microsoft.com/office/drawing/2014/main" id="{E428022F-E607-442D-90CB-AB8092AFBEA7}"/>
              </a:ext>
            </a:extLst>
          </p:cNvPr>
          <p:cNvPicPr>
            <a:picLocks noChangeAspect="1"/>
          </p:cNvPicPr>
          <p:nvPr/>
        </p:nvPicPr>
        <p:blipFill>
          <a:blip r:embed="rId4"/>
          <a:stretch>
            <a:fillRect/>
          </a:stretch>
        </p:blipFill>
        <p:spPr>
          <a:xfrm>
            <a:off x="3581400" y="998306"/>
            <a:ext cx="5257800" cy="30774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Picture with an arrow point to the picture on the left. The picture reads Critical Facility Generators and is pointing to the photo on the left which is an example of a generator used to power critical facilities in the event of an outage."/>
          <p:cNvPicPr>
            <a:picLocks noChangeAspect="1"/>
          </p:cNvPicPr>
          <p:nvPr/>
        </p:nvPicPr>
        <p:blipFill>
          <a:blip r:embed="rId5"/>
          <a:stretch>
            <a:fillRect/>
          </a:stretch>
        </p:blipFill>
        <p:spPr>
          <a:xfrm>
            <a:off x="5848350" y="4307335"/>
            <a:ext cx="2838450" cy="1533525"/>
          </a:xfrm>
          <a:prstGeom prst="rect">
            <a:avLst/>
          </a:prstGeom>
        </p:spPr>
      </p:pic>
      <p:pic>
        <p:nvPicPr>
          <p:cNvPr id="6" name="Picture 4" descr="Picture of a critical facility generator">
            <a:extLst>
              <a:ext uri="{FF2B5EF4-FFF2-40B4-BE49-F238E27FC236}">
                <a16:creationId xmlns:a16="http://schemas.microsoft.com/office/drawing/2014/main" id="{821394FA-E4EA-4C81-A22F-946325A0B5A3}"/>
              </a:ext>
            </a:extLst>
          </p:cNvPr>
          <p:cNvPicPr>
            <a:picLocks noChangeAspect="1"/>
          </p:cNvPicPr>
          <p:nvPr/>
        </p:nvPicPr>
        <p:blipFill>
          <a:blip r:embed="rId6"/>
          <a:stretch>
            <a:fillRect/>
          </a:stretch>
        </p:blipFill>
        <p:spPr>
          <a:xfrm>
            <a:off x="304800" y="3399513"/>
            <a:ext cx="5257800" cy="30774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84786259"/>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Generator Clarification</a:t>
            </a:r>
            <a:endParaRPr lang="en-US" b="1" dirty="0"/>
          </a:p>
        </p:txBody>
      </p:sp>
      <p:sp>
        <p:nvSpPr>
          <p:cNvPr id="4" name="Content Placeholder 3"/>
          <p:cNvSpPr>
            <a:spLocks noGrp="1"/>
          </p:cNvSpPr>
          <p:nvPr>
            <p:ph idx="1"/>
          </p:nvPr>
        </p:nvSpPr>
        <p:spPr>
          <a:xfrm>
            <a:off x="457200" y="1524000"/>
            <a:ext cx="8229600" cy="4602163"/>
          </a:xfrm>
        </p:spPr>
        <p:txBody>
          <a:bodyPr>
            <a:normAutofit/>
          </a:bodyPr>
          <a:lstStyle/>
          <a:p>
            <a:pPr marL="228600" lvl="0" indent="-228600">
              <a:spcBef>
                <a:spcPts val="1200"/>
              </a:spcBef>
            </a:pPr>
            <a:r>
              <a:rPr lang="en-US" sz="2400" dirty="0">
                <a:cs typeface="Calibri" panose="020F0502020204030204" pitchFamily="34" charset="0"/>
              </a:rPr>
              <a:t>Must be used to protect a </a:t>
            </a:r>
            <a:r>
              <a:rPr lang="en-US" sz="2400" b="1" dirty="0">
                <a:cs typeface="Calibri" panose="020F0502020204030204" pitchFamily="34" charset="0"/>
              </a:rPr>
              <a:t>critical facility</a:t>
            </a:r>
            <a:r>
              <a:rPr lang="en-US" sz="2400" dirty="0">
                <a:cs typeface="Calibri" panose="020F0502020204030204" pitchFamily="34" charset="0"/>
              </a:rPr>
              <a:t> from a loss of function</a:t>
            </a:r>
          </a:p>
          <a:p>
            <a:pPr marL="628650" lvl="2">
              <a:spcBef>
                <a:spcPts val="1200"/>
              </a:spcBef>
            </a:pPr>
            <a:r>
              <a:rPr lang="en-US" dirty="0">
                <a:cs typeface="Calibri" panose="020F0502020204030204" pitchFamily="34" charset="0"/>
              </a:rPr>
              <a:t>Critical facilities must be identified in a jurisdiction’s hazard mitigation plan</a:t>
            </a:r>
          </a:p>
          <a:p>
            <a:pPr marL="228600" indent="-228600">
              <a:spcBef>
                <a:spcPts val="1200"/>
              </a:spcBef>
            </a:pPr>
            <a:r>
              <a:rPr lang="en-US" sz="2400" dirty="0">
                <a:cs typeface="Calibri" panose="020F0502020204030204" pitchFamily="34" charset="0"/>
              </a:rPr>
              <a:t>Generators must produce an independent solution to a problem</a:t>
            </a:r>
          </a:p>
          <a:p>
            <a:pPr marL="628650" lvl="2">
              <a:spcBef>
                <a:spcPts val="1200"/>
              </a:spcBef>
            </a:pPr>
            <a:r>
              <a:rPr lang="en-US" dirty="0">
                <a:cs typeface="Calibri" panose="020F0502020204030204" pitchFamily="34" charset="0"/>
              </a:rPr>
              <a:t>The necessity of human interaction would make it a </a:t>
            </a:r>
            <a:r>
              <a:rPr lang="en-US" u="sng" dirty="0">
                <a:cs typeface="Calibri" panose="020F0502020204030204" pitchFamily="34" charset="0"/>
              </a:rPr>
              <a:t>dependent action </a:t>
            </a:r>
            <a:r>
              <a:rPr lang="en-US" dirty="0">
                <a:cs typeface="Calibri" panose="020F0502020204030204" pitchFamily="34" charset="0"/>
              </a:rPr>
              <a:t>and therefore not an independent, stand-alone, and effective hazard mitigation solution</a:t>
            </a:r>
          </a:p>
        </p:txBody>
      </p:sp>
      <p:sp>
        <p:nvSpPr>
          <p:cNvPr id="5" name="Slide Number Placeholder 4"/>
          <p:cNvSpPr>
            <a:spLocks noGrp="1"/>
          </p:cNvSpPr>
          <p:nvPr>
            <p:ph type="sldNum" sz="quarter" idx="12"/>
          </p:nvPr>
        </p:nvSpPr>
        <p:spPr/>
        <p:txBody>
          <a:bodyPr/>
          <a:lstStyle/>
          <a:p>
            <a:fld id="{991ABA96-8C24-43CE-98D6-E064923DF127}" type="slidenum">
              <a:rPr lang="en-US" smtClean="0"/>
              <a:t>34</a:t>
            </a:fld>
            <a:endParaRPr lang="en-US"/>
          </a:p>
        </p:txBody>
      </p:sp>
    </p:spTree>
    <p:extLst>
      <p:ext uri="{BB962C8B-B14F-4D97-AF65-F5344CB8AC3E}">
        <p14:creationId xmlns:p14="http://schemas.microsoft.com/office/powerpoint/2010/main" val="3738362937"/>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Ineligible Activities, part 1</a:t>
            </a:r>
            <a:endParaRPr lang="en-US" b="1" dirty="0"/>
          </a:p>
        </p:txBody>
      </p:sp>
      <p:sp>
        <p:nvSpPr>
          <p:cNvPr id="4" name="Content Placeholder 3"/>
          <p:cNvSpPr>
            <a:spLocks noGrp="1"/>
          </p:cNvSpPr>
          <p:nvPr>
            <p:ph idx="1"/>
          </p:nvPr>
        </p:nvSpPr>
        <p:spPr/>
        <p:txBody>
          <a:bodyPr>
            <a:noAutofit/>
          </a:bodyPr>
          <a:lstStyle/>
          <a:p>
            <a:pPr>
              <a:spcBef>
                <a:spcPts val="1200"/>
              </a:spcBef>
            </a:pPr>
            <a:r>
              <a:rPr lang="en-US" sz="2400" b="1" dirty="0">
                <a:cs typeface="Calibri" panose="020F0502020204030204" pitchFamily="34" charset="0"/>
              </a:rPr>
              <a:t>Projects for which actual physical work has occurred prior to approval (groundbreaking, demolition, construction, etc.)</a:t>
            </a:r>
          </a:p>
          <a:p>
            <a:pPr lvl="0">
              <a:spcBef>
                <a:spcPts val="1200"/>
              </a:spcBef>
            </a:pPr>
            <a:r>
              <a:rPr lang="en-US" sz="2400" dirty="0">
                <a:cs typeface="Calibri" panose="020F0502020204030204" pitchFamily="34" charset="0"/>
              </a:rPr>
              <a:t>Projects that do not reduce risk to human life, structures, or improved infrastructure </a:t>
            </a:r>
          </a:p>
          <a:p>
            <a:pPr lvl="0">
              <a:spcBef>
                <a:spcPts val="1200"/>
              </a:spcBef>
            </a:pPr>
            <a:r>
              <a:rPr lang="en-US" sz="2400" dirty="0">
                <a:cs typeface="Calibri" panose="020F0502020204030204" pitchFamily="34" charset="0"/>
              </a:rPr>
              <a:t>Projects that are dependent on a contingent action in order to be effective (reliant on some other project)</a:t>
            </a:r>
          </a:p>
        </p:txBody>
      </p:sp>
      <p:sp>
        <p:nvSpPr>
          <p:cNvPr id="5" name="Slide Number Placeholder 4"/>
          <p:cNvSpPr>
            <a:spLocks noGrp="1"/>
          </p:cNvSpPr>
          <p:nvPr>
            <p:ph type="sldNum" sz="quarter" idx="12"/>
          </p:nvPr>
        </p:nvSpPr>
        <p:spPr/>
        <p:txBody>
          <a:bodyPr/>
          <a:lstStyle/>
          <a:p>
            <a:fld id="{991ABA96-8C24-43CE-98D6-E064923DF127}" type="slidenum">
              <a:rPr lang="en-US" smtClean="0"/>
              <a:t>35</a:t>
            </a:fld>
            <a:endParaRPr lang="en-US"/>
          </a:p>
        </p:txBody>
      </p:sp>
    </p:spTree>
    <p:extLst>
      <p:ext uri="{BB962C8B-B14F-4D97-AF65-F5344CB8AC3E}">
        <p14:creationId xmlns:p14="http://schemas.microsoft.com/office/powerpoint/2010/main" val="2288667815"/>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Ineligible Activities, part 2</a:t>
            </a:r>
            <a:endParaRPr lang="en-US" b="1" dirty="0"/>
          </a:p>
        </p:txBody>
      </p:sp>
      <p:sp>
        <p:nvSpPr>
          <p:cNvPr id="4" name="Content Placeholder 3"/>
          <p:cNvSpPr>
            <a:spLocks noGrp="1"/>
          </p:cNvSpPr>
          <p:nvPr>
            <p:ph idx="1"/>
          </p:nvPr>
        </p:nvSpPr>
        <p:spPr/>
        <p:txBody>
          <a:bodyPr>
            <a:noAutofit/>
          </a:bodyPr>
          <a:lstStyle/>
          <a:p>
            <a:pPr lvl="0">
              <a:spcBef>
                <a:spcPts val="1200"/>
              </a:spcBef>
            </a:pPr>
            <a:r>
              <a:rPr lang="en-US" sz="2400" dirty="0">
                <a:cs typeface="Calibri" panose="020F0502020204030204" pitchFamily="34" charset="0"/>
              </a:rPr>
              <a:t>Property acquisition projects that are not compatible with open space guidelines and do not maintain open space</a:t>
            </a:r>
          </a:p>
          <a:p>
            <a:pPr marL="742950" lvl="2" indent="-342900">
              <a:spcBef>
                <a:spcPts val="1200"/>
              </a:spcBef>
            </a:pPr>
            <a:r>
              <a:rPr lang="en-US" dirty="0">
                <a:cs typeface="Calibri" panose="020F0502020204030204" pitchFamily="34" charset="0"/>
              </a:rPr>
              <a:t>Must be deed-restricted </a:t>
            </a:r>
            <a:r>
              <a:rPr lang="en-US" u="sng" dirty="0">
                <a:cs typeface="Calibri" panose="020F0502020204030204" pitchFamily="34" charset="0"/>
              </a:rPr>
              <a:t>in perpetuity</a:t>
            </a:r>
            <a:r>
              <a:rPr lang="en-US" dirty="0">
                <a:cs typeface="Calibri" panose="020F0502020204030204" pitchFamily="34" charset="0"/>
              </a:rPr>
              <a:t> to open space uses and restore/conserve natural floodplain functions</a:t>
            </a:r>
          </a:p>
          <a:p>
            <a:pPr marL="228600" lvl="0" indent="-228600">
              <a:spcBef>
                <a:spcPts val="1200"/>
              </a:spcBef>
            </a:pPr>
            <a:r>
              <a:rPr lang="en-US" sz="2400" dirty="0">
                <a:cs typeface="Calibri" panose="020F0502020204030204" pitchFamily="34" charset="0"/>
              </a:rPr>
              <a:t>Preparedness activities or temporary measures - Response</a:t>
            </a:r>
          </a:p>
          <a:p>
            <a:pPr marL="228600" lvl="0" indent="-228600">
              <a:spcBef>
                <a:spcPts val="1200"/>
              </a:spcBef>
            </a:pPr>
            <a:r>
              <a:rPr lang="en-US" sz="2400" dirty="0">
                <a:cs typeface="Calibri" panose="020F0502020204030204" pitchFamily="34" charset="0"/>
              </a:rPr>
              <a:t>Hazardous fuels reduction beyond 2 miles of at-risk structures</a:t>
            </a:r>
          </a:p>
        </p:txBody>
      </p:sp>
      <p:sp>
        <p:nvSpPr>
          <p:cNvPr id="5" name="Slide Number Placeholder 4"/>
          <p:cNvSpPr>
            <a:spLocks noGrp="1"/>
          </p:cNvSpPr>
          <p:nvPr>
            <p:ph type="sldNum" sz="quarter" idx="12"/>
          </p:nvPr>
        </p:nvSpPr>
        <p:spPr/>
        <p:txBody>
          <a:bodyPr/>
          <a:lstStyle/>
          <a:p>
            <a:fld id="{991ABA96-8C24-43CE-98D6-E064923DF127}" type="slidenum">
              <a:rPr lang="en-US" smtClean="0"/>
              <a:t>36</a:t>
            </a:fld>
            <a:endParaRPr lang="en-US"/>
          </a:p>
        </p:txBody>
      </p:sp>
    </p:spTree>
    <p:extLst>
      <p:ext uri="{BB962C8B-B14F-4D97-AF65-F5344CB8AC3E}">
        <p14:creationId xmlns:p14="http://schemas.microsoft.com/office/powerpoint/2010/main" val="1061425407"/>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Ineligible Activities, part 3</a:t>
            </a:r>
            <a:endParaRPr lang="en-US" b="1" dirty="0"/>
          </a:p>
        </p:txBody>
      </p:sp>
      <p:sp>
        <p:nvSpPr>
          <p:cNvPr id="4" name="Content Placeholder 3"/>
          <p:cNvSpPr>
            <a:spLocks noGrp="1"/>
          </p:cNvSpPr>
          <p:nvPr>
            <p:ph idx="1"/>
          </p:nvPr>
        </p:nvSpPr>
        <p:spPr/>
        <p:txBody>
          <a:bodyPr>
            <a:noAutofit/>
          </a:bodyPr>
          <a:lstStyle/>
          <a:p>
            <a:pPr marL="228600" lvl="0" indent="-228600">
              <a:spcBef>
                <a:spcPts val="1200"/>
              </a:spcBef>
            </a:pPr>
            <a:r>
              <a:rPr lang="en-US" sz="2400" dirty="0">
                <a:cs typeface="Calibri" panose="020F0502020204030204" pitchFamily="34" charset="0"/>
              </a:rPr>
              <a:t>Studies that are not directly related to the design and implementation of a proposed hazard mitigation project</a:t>
            </a:r>
          </a:p>
          <a:p>
            <a:pPr marL="228600" lvl="0" indent="-228600">
              <a:spcBef>
                <a:spcPts val="1200"/>
              </a:spcBef>
            </a:pPr>
            <a:r>
              <a:rPr lang="en-US" sz="2400" dirty="0">
                <a:cs typeface="Calibri" panose="020F0502020204030204" pitchFamily="34" charset="0"/>
              </a:rPr>
              <a:t>Projects that address the operation, deferred/future maintenance, rehabilitation, restoration, or replacement of existing structures, facilities, and/or infrastructure </a:t>
            </a:r>
            <a:r>
              <a:rPr lang="en-US" sz="2400" b="1" u="sng" dirty="0">
                <a:cs typeface="Calibri" panose="020F0502020204030204" pitchFamily="34" charset="0"/>
              </a:rPr>
              <a:t>without increasing the level of protection</a:t>
            </a:r>
          </a:p>
          <a:p>
            <a:pPr marL="228600" lvl="0" indent="0">
              <a:spcBef>
                <a:spcPts val="1200"/>
              </a:spcBef>
              <a:buNone/>
            </a:pPr>
            <a:endParaRPr lang="en-US" sz="2400" b="1" u="sng" dirty="0">
              <a:cs typeface="Calibri" panose="020F0502020204030204" pitchFamily="34" charset="0"/>
            </a:endParaRPr>
          </a:p>
          <a:p>
            <a:pPr marL="228600" lvl="0" indent="0">
              <a:spcBef>
                <a:spcPts val="1200"/>
              </a:spcBef>
              <a:buNone/>
            </a:pPr>
            <a:r>
              <a:rPr lang="en-US" sz="2400" i="1" dirty="0">
                <a:cs typeface="Calibri" panose="020F0502020204030204" pitchFamily="34" charset="0"/>
              </a:rPr>
              <a:t>*A list of ineligible activities can be found on pages 42-43 of HMA Guidance</a:t>
            </a:r>
          </a:p>
        </p:txBody>
      </p:sp>
      <p:sp>
        <p:nvSpPr>
          <p:cNvPr id="5" name="Slide Number Placeholder 4"/>
          <p:cNvSpPr>
            <a:spLocks noGrp="1"/>
          </p:cNvSpPr>
          <p:nvPr>
            <p:ph type="sldNum" sz="quarter" idx="12"/>
          </p:nvPr>
        </p:nvSpPr>
        <p:spPr/>
        <p:txBody>
          <a:bodyPr/>
          <a:lstStyle/>
          <a:p>
            <a:fld id="{991ABA96-8C24-43CE-98D6-E064923DF127}" type="slidenum">
              <a:rPr lang="en-US" smtClean="0"/>
              <a:t>37</a:t>
            </a:fld>
            <a:endParaRPr lang="en-US"/>
          </a:p>
        </p:txBody>
      </p:sp>
    </p:spTree>
    <p:extLst>
      <p:ext uri="{BB962C8B-B14F-4D97-AF65-F5344CB8AC3E}">
        <p14:creationId xmlns:p14="http://schemas.microsoft.com/office/powerpoint/2010/main" val="1938815719"/>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Common Eligibility Issues, part 1</a:t>
            </a:r>
            <a:endParaRPr lang="en-US" b="1" dirty="0"/>
          </a:p>
        </p:txBody>
      </p:sp>
      <p:sp>
        <p:nvSpPr>
          <p:cNvPr id="4" name="Content Placeholder 3"/>
          <p:cNvSpPr>
            <a:spLocks noGrp="1"/>
          </p:cNvSpPr>
          <p:nvPr>
            <p:ph idx="1"/>
          </p:nvPr>
        </p:nvSpPr>
        <p:spPr/>
        <p:txBody>
          <a:bodyPr>
            <a:noAutofit/>
          </a:bodyPr>
          <a:lstStyle/>
          <a:p>
            <a:pPr marL="228600" indent="-228600">
              <a:spcBef>
                <a:spcPts val="1200"/>
              </a:spcBef>
            </a:pPr>
            <a:r>
              <a:rPr lang="en-US" sz="2400" dirty="0">
                <a:cs typeface="Calibri" panose="020F0502020204030204" pitchFamily="34" charset="0"/>
              </a:rPr>
              <a:t>No plan or recently expired plan</a:t>
            </a:r>
          </a:p>
          <a:p>
            <a:pPr marL="228600" indent="-228600">
              <a:spcBef>
                <a:spcPts val="1200"/>
              </a:spcBef>
            </a:pPr>
            <a:r>
              <a:rPr lang="en-US" sz="2400" dirty="0">
                <a:cs typeface="Calibri" panose="020F0502020204030204" pitchFamily="34" charset="0"/>
              </a:rPr>
              <a:t>Physical construction activities have already started</a:t>
            </a:r>
          </a:p>
          <a:p>
            <a:pPr marL="228600" indent="-228600">
              <a:spcBef>
                <a:spcPts val="1200"/>
              </a:spcBef>
            </a:pPr>
            <a:r>
              <a:rPr lang="en-US" sz="2400" dirty="0">
                <a:cs typeface="Calibri" panose="020F0502020204030204" pitchFamily="34" charset="0"/>
              </a:rPr>
              <a:t>Projects that are strictly capital improvements (i.e. something has reached the end of its useful life and needs to be replaced)</a:t>
            </a:r>
          </a:p>
          <a:p>
            <a:pPr marL="228600" indent="-228600">
              <a:spcBef>
                <a:spcPts val="1200"/>
              </a:spcBef>
            </a:pPr>
            <a:r>
              <a:rPr lang="en-US" sz="2400" dirty="0">
                <a:cs typeface="Calibri" panose="020F0502020204030204" pitchFamily="34" charset="0"/>
              </a:rPr>
              <a:t>Projects that only consist of repairs</a:t>
            </a:r>
          </a:p>
          <a:p>
            <a:pPr marL="628650" lvl="2">
              <a:spcBef>
                <a:spcPts val="1200"/>
              </a:spcBef>
            </a:pPr>
            <a:r>
              <a:rPr lang="en-US" dirty="0">
                <a:cs typeface="Calibri" panose="020F0502020204030204" pitchFamily="34" charset="0"/>
              </a:rPr>
              <a:t>HMGP does not repair/replace; Public Assistance pays to fix disaster-induced damages</a:t>
            </a:r>
          </a:p>
        </p:txBody>
      </p:sp>
      <p:sp>
        <p:nvSpPr>
          <p:cNvPr id="5" name="Slide Number Placeholder 4"/>
          <p:cNvSpPr>
            <a:spLocks noGrp="1"/>
          </p:cNvSpPr>
          <p:nvPr>
            <p:ph type="sldNum" sz="quarter" idx="12"/>
          </p:nvPr>
        </p:nvSpPr>
        <p:spPr/>
        <p:txBody>
          <a:bodyPr/>
          <a:lstStyle/>
          <a:p>
            <a:fld id="{991ABA96-8C24-43CE-98D6-E064923DF127}" type="slidenum">
              <a:rPr lang="en-US" smtClean="0"/>
              <a:t>38</a:t>
            </a:fld>
            <a:endParaRPr lang="en-US"/>
          </a:p>
        </p:txBody>
      </p:sp>
    </p:spTree>
    <p:extLst>
      <p:ext uri="{BB962C8B-B14F-4D97-AF65-F5344CB8AC3E}">
        <p14:creationId xmlns:p14="http://schemas.microsoft.com/office/powerpoint/2010/main" val="2057078424"/>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Common Eligibility Issues, part 2</a:t>
            </a:r>
            <a:endParaRPr lang="en-US" b="1" dirty="0"/>
          </a:p>
        </p:txBody>
      </p:sp>
      <p:sp>
        <p:nvSpPr>
          <p:cNvPr id="4" name="Content Placeholder 3"/>
          <p:cNvSpPr>
            <a:spLocks noGrp="1"/>
          </p:cNvSpPr>
          <p:nvPr>
            <p:ph idx="1"/>
          </p:nvPr>
        </p:nvSpPr>
        <p:spPr/>
        <p:txBody>
          <a:bodyPr>
            <a:noAutofit/>
          </a:bodyPr>
          <a:lstStyle/>
          <a:p>
            <a:pPr marL="228600" indent="-228600">
              <a:spcBef>
                <a:spcPts val="1200"/>
              </a:spcBef>
            </a:pPr>
            <a:r>
              <a:rPr lang="en-US" sz="2400" dirty="0">
                <a:cs typeface="Calibri" panose="020F0502020204030204" pitchFamily="34" charset="0"/>
              </a:rPr>
              <a:t>Projects that are not cost effective upon review</a:t>
            </a:r>
          </a:p>
          <a:p>
            <a:pPr marL="628650" lvl="2">
              <a:spcBef>
                <a:spcPts val="1200"/>
              </a:spcBef>
            </a:pPr>
            <a:r>
              <a:rPr lang="en-US" dirty="0">
                <a:cs typeface="Calibri" panose="020F0502020204030204" pitchFamily="34" charset="0"/>
              </a:rPr>
              <a:t>Adequate supporting documentation not provided</a:t>
            </a:r>
          </a:p>
          <a:p>
            <a:pPr marL="628650" lvl="2">
              <a:spcBef>
                <a:spcPts val="1200"/>
              </a:spcBef>
            </a:pPr>
            <a:r>
              <a:rPr lang="en-US" dirty="0">
                <a:cs typeface="Calibri" panose="020F0502020204030204" pitchFamily="34" charset="0"/>
              </a:rPr>
              <a:t>Inflated data inputs</a:t>
            </a:r>
          </a:p>
        </p:txBody>
      </p:sp>
      <p:sp>
        <p:nvSpPr>
          <p:cNvPr id="5" name="Slide Number Placeholder 4"/>
          <p:cNvSpPr>
            <a:spLocks noGrp="1"/>
          </p:cNvSpPr>
          <p:nvPr>
            <p:ph type="sldNum" sz="quarter" idx="12"/>
          </p:nvPr>
        </p:nvSpPr>
        <p:spPr/>
        <p:txBody>
          <a:bodyPr/>
          <a:lstStyle/>
          <a:p>
            <a:fld id="{991ABA96-8C24-43CE-98D6-E064923DF127}" type="slidenum">
              <a:rPr lang="en-US" smtClean="0"/>
              <a:t>39</a:t>
            </a:fld>
            <a:endParaRPr lang="en-US"/>
          </a:p>
        </p:txBody>
      </p:sp>
    </p:spTree>
    <p:extLst>
      <p:ext uri="{BB962C8B-B14F-4D97-AF65-F5344CB8AC3E}">
        <p14:creationId xmlns:p14="http://schemas.microsoft.com/office/powerpoint/2010/main" val="2147370908"/>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28600"/>
            <a:ext cx="8229600" cy="880454"/>
          </a:xfrm>
        </p:spPr>
        <p:txBody>
          <a:bodyPr>
            <a:noAutofit/>
          </a:bodyPr>
          <a:lstStyle/>
          <a:p>
            <a:pPr marL="0" indent="0"/>
            <a:r>
              <a:rPr lang="en-US" b="1" dirty="0">
                <a:solidFill>
                  <a:srgbClr val="17375E"/>
                </a:solidFill>
              </a:rPr>
              <a:t>Any Questions?</a:t>
            </a:r>
          </a:p>
        </p:txBody>
      </p:sp>
      <p:pic>
        <p:nvPicPr>
          <p:cNvPr id="9" name="Picture 6" descr="A picture that asks the audience if they have any questions. Feel free to ask any questions you need answers to at this time. You can email questions to the HMA Inbox. hma@caloes.ca.gov"/>
          <p:cNvPicPr>
            <a:picLocks noGrp="1" noChangeAspect="1" noChangeArrowheads="1"/>
          </p:cNvPicPr>
          <p:nvPr>
            <p:ph idx="1"/>
          </p:nvPr>
        </p:nvPicPr>
        <p:blipFill>
          <a:blip r:embed="rId3" cstate="print">
            <a:extLst>
              <a:ext uri="{BEBA8EAE-BF5A-486C-A8C5-ECC9F3942E4B}">
                <a14:imgProps xmlns:a14="http://schemas.microsoft.com/office/drawing/2010/main">
                  <a14:imgLayer r:embed="rId4">
                    <a14:imgEffect>
                      <a14:brightnessContrast bright="-30000" contrast="40000"/>
                    </a14:imgEffect>
                  </a14:imgLayer>
                </a14:imgProps>
              </a:ext>
              <a:ext uri="{28A0092B-C50C-407E-A947-70E740481C1C}">
                <a14:useLocalDpi xmlns:a14="http://schemas.microsoft.com/office/drawing/2010/main" val="0"/>
              </a:ext>
            </a:extLst>
          </a:blip>
          <a:srcRect/>
          <a:stretch>
            <a:fillRect/>
          </a:stretch>
        </p:blipFill>
        <p:spPr bwMode="auto">
          <a:xfrm>
            <a:off x="952500" y="1125190"/>
            <a:ext cx="7239000" cy="4805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6"/>
          <p:cNvSpPr>
            <a:spLocks noGrp="1"/>
          </p:cNvSpPr>
          <p:nvPr>
            <p:ph type="sldNum" sz="quarter" idx="12"/>
          </p:nvPr>
        </p:nvSpPr>
        <p:spPr/>
        <p:txBody>
          <a:bodyPr/>
          <a:lstStyle/>
          <a:p>
            <a:fld id="{991ABA96-8C24-43CE-98D6-E064923DF127}" type="slidenum">
              <a:rPr lang="en-US" smtClean="0"/>
              <a:t>40</a:t>
            </a:fld>
            <a:endParaRPr lang="en-US"/>
          </a:p>
        </p:txBody>
      </p:sp>
    </p:spTree>
    <p:extLst>
      <p:ext uri="{BB962C8B-B14F-4D97-AF65-F5344CB8AC3E}">
        <p14:creationId xmlns:p14="http://schemas.microsoft.com/office/powerpoint/2010/main" val="690261276"/>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326911"/>
            <a:ext cx="8229600" cy="1602602"/>
          </a:xfrm>
        </p:spPr>
        <p:txBody>
          <a:bodyPr>
            <a:normAutofit fontScale="90000"/>
          </a:bodyPr>
          <a:lstStyle/>
          <a:p>
            <a:pPr lvl="0">
              <a:spcBef>
                <a:spcPts val="0"/>
              </a:spcBef>
            </a:pPr>
            <a:r>
              <a:rPr lang="en-US" sz="5400" b="1" dirty="0">
                <a:solidFill>
                  <a:srgbClr val="1F497D">
                    <a:lumMod val="75000"/>
                  </a:srgbClr>
                </a:solidFill>
                <a:ea typeface="+mn-ea"/>
                <a:cs typeface="+mn-cs"/>
              </a:rPr>
              <a:t>Subapplication </a:t>
            </a:r>
            <a:r>
              <a:rPr lang="en-US" sz="5400" b="1" dirty="0">
                <a:solidFill>
                  <a:srgbClr val="17375E"/>
                </a:solidFill>
                <a:ea typeface="+mn-ea"/>
                <a:cs typeface="+mn-cs"/>
              </a:rPr>
              <a:t>Development</a:t>
            </a:r>
            <a:r>
              <a:rPr lang="en-US" sz="5400" dirty="0">
                <a:solidFill>
                  <a:prstClr val="black"/>
                </a:solidFill>
                <a:ea typeface="+mn-ea"/>
                <a:cs typeface="+mn-cs"/>
              </a:rPr>
              <a:t/>
            </a:r>
            <a:br>
              <a:rPr lang="en-US" sz="5400" dirty="0">
                <a:solidFill>
                  <a:prstClr val="black"/>
                </a:solidFill>
                <a:ea typeface="+mn-ea"/>
                <a:cs typeface="+mn-cs"/>
              </a:rPr>
            </a:br>
            <a:endParaRPr lang="en-US" sz="100" b="1" dirty="0">
              <a:solidFill>
                <a:schemeClr val="bg1"/>
              </a:solidFill>
            </a:endParaRPr>
          </a:p>
        </p:txBody>
      </p:sp>
      <p:sp>
        <p:nvSpPr>
          <p:cNvPr id="7" name="Slide Number Placeholder 6"/>
          <p:cNvSpPr>
            <a:spLocks noGrp="1"/>
          </p:cNvSpPr>
          <p:nvPr>
            <p:ph type="sldNum" sz="quarter" idx="12"/>
          </p:nvPr>
        </p:nvSpPr>
        <p:spPr/>
        <p:txBody>
          <a:bodyPr/>
          <a:lstStyle/>
          <a:p>
            <a:fld id="{991ABA96-8C24-43CE-98D6-E064923DF127}" type="slidenum">
              <a:rPr lang="en-US" smtClean="0"/>
              <a:t>41</a:t>
            </a:fld>
            <a:endParaRPr lang="en-US"/>
          </a:p>
        </p:txBody>
      </p:sp>
    </p:spTree>
    <p:extLst>
      <p:ext uri="{BB962C8B-B14F-4D97-AF65-F5344CB8AC3E}">
        <p14:creationId xmlns:p14="http://schemas.microsoft.com/office/powerpoint/2010/main" val="3805832573"/>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Notice of Interest (NOI)</a:t>
            </a:r>
            <a:endParaRPr lang="en-US" b="1" dirty="0"/>
          </a:p>
        </p:txBody>
      </p:sp>
      <p:sp>
        <p:nvSpPr>
          <p:cNvPr id="4" name="Content Placeholder 3"/>
          <p:cNvSpPr>
            <a:spLocks noGrp="1"/>
          </p:cNvSpPr>
          <p:nvPr>
            <p:ph idx="1"/>
          </p:nvPr>
        </p:nvSpPr>
        <p:spPr/>
        <p:txBody>
          <a:bodyPr>
            <a:normAutofit/>
          </a:bodyPr>
          <a:lstStyle/>
          <a:p>
            <a:pPr marL="231775" indent="-231775">
              <a:spcBef>
                <a:spcPts val="1200"/>
              </a:spcBef>
            </a:pPr>
            <a:r>
              <a:rPr lang="en-US" sz="2400" dirty="0">
                <a:cs typeface="Calibri" panose="020F0502020204030204" pitchFamily="34" charset="0"/>
              </a:rPr>
              <a:t>An approved Notice of Interest may represent an eligible activity</a:t>
            </a:r>
          </a:p>
          <a:p>
            <a:pPr marL="231775" indent="-231775">
              <a:spcBef>
                <a:spcPts val="1200"/>
              </a:spcBef>
            </a:pPr>
            <a:r>
              <a:rPr lang="en-US" sz="2400" dirty="0">
                <a:cs typeface="Calibri" panose="020F0502020204030204" pitchFamily="34" charset="0"/>
              </a:rPr>
              <a:t>An approved NOI does not necessarily guarantee an approved </a:t>
            </a:r>
            <a:r>
              <a:rPr lang="en-US" sz="2400" dirty="0" err="1">
                <a:cs typeface="Calibri" panose="020F0502020204030204" pitchFamily="34" charset="0"/>
              </a:rPr>
              <a:t>subapplication</a:t>
            </a:r>
            <a:endParaRPr lang="en-US" sz="2400" dirty="0">
              <a:cs typeface="Calibri" panose="020F0502020204030204" pitchFamily="34" charset="0"/>
            </a:endParaRPr>
          </a:p>
          <a:p>
            <a:pPr marL="231775" lvl="0" indent="-231775">
              <a:spcBef>
                <a:spcPts val="1200"/>
              </a:spcBef>
            </a:pPr>
            <a:r>
              <a:rPr lang="en-US" sz="2400" dirty="0">
                <a:cs typeface="Calibri" panose="020F0502020204030204" pitchFamily="34" charset="0"/>
              </a:rPr>
              <a:t>Consistency between the NOI and </a:t>
            </a:r>
            <a:r>
              <a:rPr lang="en-US" sz="2400" dirty="0" err="1">
                <a:cs typeface="Calibri" panose="020F0502020204030204" pitchFamily="34" charset="0"/>
              </a:rPr>
              <a:t>subapplication</a:t>
            </a:r>
            <a:r>
              <a:rPr lang="en-US" sz="2400" dirty="0">
                <a:cs typeface="Calibri" panose="020F0502020204030204" pitchFamily="34" charset="0"/>
              </a:rPr>
              <a:t> is very important</a:t>
            </a:r>
          </a:p>
        </p:txBody>
      </p:sp>
      <p:sp>
        <p:nvSpPr>
          <p:cNvPr id="7" name="Slide Number Placeholder 6"/>
          <p:cNvSpPr>
            <a:spLocks noGrp="1"/>
          </p:cNvSpPr>
          <p:nvPr>
            <p:ph type="sldNum" sz="quarter" idx="12"/>
          </p:nvPr>
        </p:nvSpPr>
        <p:spPr/>
        <p:txBody>
          <a:bodyPr/>
          <a:lstStyle/>
          <a:p>
            <a:fld id="{991ABA96-8C24-43CE-98D6-E064923DF127}" type="slidenum">
              <a:rPr lang="en-US" smtClean="0"/>
              <a:t>42</a:t>
            </a:fld>
            <a:endParaRPr lang="en-US" dirty="0"/>
          </a:p>
        </p:txBody>
      </p:sp>
    </p:spTree>
    <p:extLst>
      <p:ext uri="{BB962C8B-B14F-4D97-AF65-F5344CB8AC3E}">
        <p14:creationId xmlns:p14="http://schemas.microsoft.com/office/powerpoint/2010/main" val="2849758550"/>
      </p:ext>
    </p:extLst>
  </p:cSld>
  <p:clrMapOvr>
    <a:masterClrMapping/>
  </p:clrMapOvr>
  <p:transition spd="slow">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457200" y="838200"/>
            <a:ext cx="8229600" cy="1143000"/>
          </a:xfrm>
        </p:spPr>
        <p:txBody>
          <a:bodyPr>
            <a:normAutofit fontScale="90000"/>
          </a:bodyPr>
          <a:lstStyle/>
          <a:p>
            <a:pPr lvl="0">
              <a:spcBef>
                <a:spcPts val="0"/>
              </a:spcBef>
            </a:pPr>
            <a:r>
              <a:rPr lang="en-US" b="1" dirty="0">
                <a:solidFill>
                  <a:schemeClr val="tx2">
                    <a:lumMod val="75000"/>
                  </a:schemeClr>
                </a:solidFill>
              </a:rPr>
              <a:t>Knowledge Check #</a:t>
            </a:r>
            <a:r>
              <a:rPr lang="en-US" b="1" dirty="0" smtClean="0">
                <a:solidFill>
                  <a:schemeClr val="tx2">
                    <a:lumMod val="75000"/>
                  </a:schemeClr>
                </a:solidFill>
              </a:rPr>
              <a:t>1</a:t>
            </a:r>
            <a:br>
              <a:rPr lang="en-US" b="1" dirty="0" smtClean="0">
                <a:solidFill>
                  <a:schemeClr val="tx2">
                    <a:lumMod val="75000"/>
                  </a:schemeClr>
                </a:solidFill>
              </a:rPr>
            </a:br>
            <a:r>
              <a:rPr lang="en-US" sz="2800" b="1" dirty="0">
                <a:solidFill>
                  <a:prstClr val="black"/>
                </a:solidFill>
                <a:ea typeface="+mn-ea"/>
                <a:cs typeface="+mn-cs"/>
              </a:rPr>
              <a:t>Is this scenario acceptable?</a:t>
            </a:r>
            <a:br>
              <a:rPr lang="en-US" sz="2800" b="1" dirty="0">
                <a:solidFill>
                  <a:prstClr val="black"/>
                </a:solidFill>
                <a:ea typeface="+mn-ea"/>
                <a:cs typeface="+mn-cs"/>
              </a:rPr>
            </a:br>
            <a:r>
              <a:rPr lang="en-US" b="1" dirty="0" smtClean="0">
                <a:solidFill>
                  <a:schemeClr val="tx2">
                    <a:lumMod val="75000"/>
                  </a:schemeClr>
                </a:solidFill>
              </a:rPr>
              <a:t/>
            </a:r>
            <a:br>
              <a:rPr lang="en-US" b="1" dirty="0" smtClean="0">
                <a:solidFill>
                  <a:schemeClr val="tx2">
                    <a:lumMod val="75000"/>
                  </a:schemeClr>
                </a:solidFill>
              </a:rPr>
            </a:br>
            <a:endParaRPr lang="en-US" b="1" dirty="0"/>
          </a:p>
        </p:txBody>
      </p:sp>
      <p:sp>
        <p:nvSpPr>
          <p:cNvPr id="13" name="Content Placeholder 4"/>
          <p:cNvSpPr>
            <a:spLocks noGrp="1"/>
          </p:cNvSpPr>
          <p:nvPr>
            <p:ph idx="1"/>
          </p:nvPr>
        </p:nvSpPr>
        <p:spPr>
          <a:prstGeom prst="rect">
            <a:avLst/>
          </a:prstGeom>
        </p:spPr>
        <p:txBody>
          <a:bodyPr numCol="2">
            <a:normAutofit/>
          </a:bodyPr>
          <a:lstStyle/>
          <a:p>
            <a:pPr marL="0" indent="0" algn="ctr">
              <a:spcBef>
                <a:spcPts val="0"/>
              </a:spcBef>
              <a:buNone/>
            </a:pPr>
            <a:r>
              <a:rPr lang="en-US" sz="2400" b="1" u="sng" dirty="0"/>
              <a:t>Notice of Interest</a:t>
            </a:r>
          </a:p>
          <a:p>
            <a:pPr marL="0" indent="0" algn="ctr">
              <a:spcBef>
                <a:spcPts val="0"/>
              </a:spcBef>
              <a:buNone/>
            </a:pPr>
            <a:endParaRPr lang="en-US" sz="2400" dirty="0"/>
          </a:p>
          <a:p>
            <a:pPr>
              <a:spcBef>
                <a:spcPts val="0"/>
              </a:spcBef>
            </a:pPr>
            <a:r>
              <a:rPr lang="en-US" sz="2400" dirty="0"/>
              <a:t>The City will replace an existing and failing culvert with a larger capacity culvert</a:t>
            </a:r>
          </a:p>
          <a:p>
            <a:pPr marL="0" indent="0">
              <a:spcBef>
                <a:spcPts val="0"/>
              </a:spcBef>
              <a:buNone/>
            </a:pPr>
            <a:endParaRPr lang="en-US" sz="2400" dirty="0"/>
          </a:p>
          <a:p>
            <a:pPr>
              <a:spcBef>
                <a:spcPts val="0"/>
              </a:spcBef>
            </a:pPr>
            <a:r>
              <a:rPr lang="en-US" sz="2400" dirty="0"/>
              <a:t>The culvert will be constructed at 18</a:t>
            </a:r>
            <a:r>
              <a:rPr lang="en-US" sz="2400" baseline="30000" dirty="0"/>
              <a:t>th</a:t>
            </a:r>
            <a:r>
              <a:rPr lang="en-US" sz="2400" dirty="0"/>
              <a:t> Ave and D St.</a:t>
            </a:r>
          </a:p>
        </p:txBody>
      </p:sp>
      <p:sp>
        <p:nvSpPr>
          <p:cNvPr id="17" name="Slide Number Placeholder 16"/>
          <p:cNvSpPr>
            <a:spLocks noGrp="1"/>
          </p:cNvSpPr>
          <p:nvPr>
            <p:ph type="sldNum" sz="quarter" idx="12"/>
          </p:nvPr>
        </p:nvSpPr>
        <p:spPr/>
        <p:txBody>
          <a:bodyPr/>
          <a:lstStyle/>
          <a:p>
            <a:fld id="{991ABA96-8C24-43CE-98D6-E064923DF127}" type="slidenum">
              <a:rPr lang="en-US" sz="2400" smtClean="0">
                <a:solidFill>
                  <a:schemeClr val="tx1"/>
                </a:solidFill>
              </a:rPr>
              <a:t>43</a:t>
            </a:fld>
            <a:endParaRPr lang="en-US" sz="2400" dirty="0">
              <a:solidFill>
                <a:schemeClr val="tx1"/>
              </a:solidFill>
            </a:endParaRPr>
          </a:p>
        </p:txBody>
      </p:sp>
      <p:sp>
        <p:nvSpPr>
          <p:cNvPr id="15" name="Content Placeholder 6"/>
          <p:cNvSpPr>
            <a:spLocks noGrp="1"/>
          </p:cNvSpPr>
          <p:nvPr>
            <p:ph sz="half" idx="4294967295"/>
          </p:nvPr>
        </p:nvSpPr>
        <p:spPr>
          <a:xfrm>
            <a:off x="5105400" y="1600200"/>
            <a:ext cx="4038600" cy="4525963"/>
          </a:xfrm>
          <a:prstGeom prst="rect">
            <a:avLst/>
          </a:prstGeom>
        </p:spPr>
        <p:txBody>
          <a:bodyPr>
            <a:normAutofit/>
          </a:bodyPr>
          <a:lstStyle/>
          <a:p>
            <a:pPr marL="0" indent="0" algn="ctr">
              <a:spcBef>
                <a:spcPts val="0"/>
              </a:spcBef>
              <a:buNone/>
            </a:pPr>
            <a:r>
              <a:rPr lang="en-US" sz="2400" b="1" u="sng" dirty="0"/>
              <a:t>Subapplication</a:t>
            </a:r>
          </a:p>
          <a:p>
            <a:pPr marL="0" indent="0" algn="ctr">
              <a:spcBef>
                <a:spcPts val="0"/>
              </a:spcBef>
              <a:buNone/>
            </a:pPr>
            <a:endParaRPr lang="en-US" sz="2400" b="1" u="sng" dirty="0"/>
          </a:p>
          <a:p>
            <a:pPr>
              <a:spcBef>
                <a:spcPts val="0"/>
              </a:spcBef>
            </a:pPr>
            <a:r>
              <a:rPr lang="en-US" sz="2400" dirty="0"/>
              <a:t>The City will replace an existing and failing culvert with a similar capacity culvert</a:t>
            </a:r>
          </a:p>
          <a:p>
            <a:pPr marL="0" indent="0">
              <a:spcBef>
                <a:spcPts val="0"/>
              </a:spcBef>
              <a:buNone/>
            </a:pPr>
            <a:endParaRPr lang="en-US" sz="2400" dirty="0"/>
          </a:p>
          <a:p>
            <a:pPr>
              <a:spcBef>
                <a:spcPts val="0"/>
              </a:spcBef>
            </a:pPr>
            <a:r>
              <a:rPr lang="en-US" sz="2400" dirty="0"/>
              <a:t>The culvert will be constructed at 18</a:t>
            </a:r>
            <a:r>
              <a:rPr lang="en-US" sz="2400" baseline="30000" dirty="0"/>
              <a:t>th </a:t>
            </a:r>
            <a:r>
              <a:rPr lang="en-US" sz="2400" dirty="0"/>
              <a:t>Ave and N St.</a:t>
            </a:r>
          </a:p>
        </p:txBody>
      </p:sp>
    </p:spTree>
    <p:extLst>
      <p:ext uri="{BB962C8B-B14F-4D97-AF65-F5344CB8AC3E}">
        <p14:creationId xmlns:p14="http://schemas.microsoft.com/office/powerpoint/2010/main" val="3421455325"/>
      </p:ext>
    </p:extLst>
  </p:cSld>
  <p:clrMapOvr>
    <a:masterClrMapping/>
  </p:clrMapOvr>
  <p:transition spd="slow">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52318"/>
            <a:ext cx="8229600" cy="1143000"/>
          </a:xfrm>
        </p:spPr>
        <p:txBody>
          <a:bodyPr>
            <a:normAutofit fontScale="90000"/>
          </a:bodyPr>
          <a:lstStyle/>
          <a:p>
            <a:pPr marL="0" indent="0"/>
            <a:r>
              <a:rPr lang="en-US" sz="4900" b="1" dirty="0">
                <a:solidFill>
                  <a:schemeClr val="tx2">
                    <a:lumMod val="75000"/>
                  </a:schemeClr>
                </a:solidFill>
              </a:rPr>
              <a:t>Project </a:t>
            </a:r>
            <a:r>
              <a:rPr lang="en-US" sz="4900" b="1" dirty="0" err="1">
                <a:solidFill>
                  <a:schemeClr val="tx2">
                    <a:lumMod val="75000"/>
                  </a:schemeClr>
                </a:solidFill>
              </a:rPr>
              <a:t>Subapplication</a:t>
            </a:r>
            <a:r>
              <a:rPr lang="en-US" sz="4900" b="1" dirty="0">
                <a:solidFill>
                  <a:schemeClr val="tx2">
                    <a:lumMod val="75000"/>
                  </a:schemeClr>
                </a:solidFill>
              </a:rPr>
              <a:t> Documents, part 1</a:t>
            </a:r>
            <a:endParaRPr lang="en-US" b="1" dirty="0">
              <a:solidFill>
                <a:schemeClr val="tx2">
                  <a:lumMod val="75000"/>
                </a:schemeClr>
              </a:solidFill>
            </a:endParaRPr>
          </a:p>
        </p:txBody>
      </p:sp>
      <p:sp>
        <p:nvSpPr>
          <p:cNvPr id="4" name="Content Placeholder 3" title="df"/>
          <p:cNvSpPr>
            <a:spLocks noGrp="1"/>
          </p:cNvSpPr>
          <p:nvPr>
            <p:ph idx="1"/>
          </p:nvPr>
        </p:nvSpPr>
        <p:spPr>
          <a:xfrm>
            <a:off x="457199" y="1637433"/>
            <a:ext cx="7772400" cy="4449763"/>
          </a:xfrm>
        </p:spPr>
        <p:txBody>
          <a:bodyPr>
            <a:noAutofit/>
          </a:bodyPr>
          <a:lstStyle/>
          <a:p>
            <a:pPr marL="0" indent="0" algn="ctr">
              <a:lnSpc>
                <a:spcPct val="110000"/>
              </a:lnSpc>
              <a:spcBef>
                <a:spcPts val="600"/>
              </a:spcBef>
              <a:buNone/>
            </a:pPr>
            <a:r>
              <a:rPr lang="en-US" sz="2400" b="1" dirty="0">
                <a:ln w="10541" cmpd="sng">
                  <a:solidFill>
                    <a:schemeClr val="accent1">
                      <a:shade val="88000"/>
                      <a:satMod val="110000"/>
                    </a:schemeClr>
                  </a:solidFill>
                  <a:prstDash val="solid"/>
                </a:ln>
                <a:solidFill>
                  <a:srgbClr val="17375E"/>
                </a:solidFill>
                <a:hlinkClick r:id="rId3"/>
              </a:rPr>
              <a:t>Click Here for the Cal OES HMGP Webpage</a:t>
            </a:r>
            <a:endParaRPr lang="en-US" sz="2400" dirty="0">
              <a:cs typeface="Calibri" panose="020F0502020204030204" pitchFamily="34" charset="0"/>
            </a:endParaRPr>
          </a:p>
          <a:p>
            <a:pPr marL="0" lvl="0" indent="0">
              <a:lnSpc>
                <a:spcPct val="110000"/>
              </a:lnSpc>
              <a:spcBef>
                <a:spcPts val="600"/>
              </a:spcBef>
              <a:buNone/>
            </a:pPr>
            <a:r>
              <a:rPr lang="en-US" sz="2400" dirty="0">
                <a:cs typeface="Calibri" panose="020F0502020204030204" pitchFamily="34" charset="0"/>
              </a:rPr>
              <a:t>Including, but not limited to:</a:t>
            </a:r>
            <a:endParaRPr lang="en-US" sz="2400" dirty="0">
              <a:cs typeface="Calibri" panose="020F0502020204030204" pitchFamily="34" charset="0"/>
              <a:hlinkClick r:id="rId4"/>
            </a:endParaRPr>
          </a:p>
          <a:p>
            <a:pPr marL="231775" lvl="0" indent="-231775">
              <a:lnSpc>
                <a:spcPct val="110000"/>
              </a:lnSpc>
              <a:spcBef>
                <a:spcPts val="600"/>
              </a:spcBef>
            </a:pPr>
            <a:r>
              <a:rPr lang="en-US" sz="2400" dirty="0">
                <a:cs typeface="Calibri" panose="020F0502020204030204" pitchFamily="34" charset="0"/>
              </a:rPr>
              <a:t>Project Subapplication</a:t>
            </a:r>
          </a:p>
          <a:p>
            <a:pPr marL="231775" lvl="0" indent="-231775">
              <a:lnSpc>
                <a:spcPct val="110000"/>
              </a:lnSpc>
              <a:spcBef>
                <a:spcPts val="600"/>
              </a:spcBef>
            </a:pPr>
            <a:r>
              <a:rPr lang="en-US" sz="2400" dirty="0">
                <a:cs typeface="Calibri" panose="020F0502020204030204" pitchFamily="34" charset="0"/>
              </a:rPr>
              <a:t>Scope of Work</a:t>
            </a:r>
          </a:p>
          <a:p>
            <a:pPr marL="231775" lvl="0" indent="-231775">
              <a:lnSpc>
                <a:spcPct val="110000"/>
              </a:lnSpc>
              <a:spcBef>
                <a:spcPts val="600"/>
              </a:spcBef>
            </a:pPr>
            <a:r>
              <a:rPr lang="en-US" sz="2400" dirty="0">
                <a:cs typeface="Calibri" panose="020F0502020204030204" pitchFamily="34" charset="0"/>
              </a:rPr>
              <a:t>Designs and Studies</a:t>
            </a:r>
          </a:p>
          <a:p>
            <a:pPr marL="231775" lvl="0" indent="-231775">
              <a:lnSpc>
                <a:spcPct val="110000"/>
              </a:lnSpc>
              <a:spcBef>
                <a:spcPts val="600"/>
              </a:spcBef>
            </a:pPr>
            <a:r>
              <a:rPr lang="en-US" sz="2400" dirty="0">
                <a:cs typeface="Calibri" panose="020F0502020204030204" pitchFamily="34" charset="0"/>
              </a:rPr>
              <a:t>Maps and Photos</a:t>
            </a:r>
          </a:p>
          <a:p>
            <a:pPr marL="231775" lvl="0" indent="-231775">
              <a:lnSpc>
                <a:spcPct val="110000"/>
              </a:lnSpc>
              <a:spcBef>
                <a:spcPts val="600"/>
              </a:spcBef>
            </a:pPr>
            <a:r>
              <a:rPr lang="en-US" sz="2400" dirty="0">
                <a:cs typeface="Calibri" panose="020F0502020204030204" pitchFamily="34" charset="0"/>
              </a:rPr>
              <a:t>Cost Estimate Spreadsheet</a:t>
            </a:r>
          </a:p>
          <a:p>
            <a:pPr marL="231775" lvl="0" indent="-231775">
              <a:lnSpc>
                <a:spcPct val="110000"/>
              </a:lnSpc>
              <a:spcBef>
                <a:spcPts val="600"/>
              </a:spcBef>
            </a:pPr>
            <a:r>
              <a:rPr lang="en-US" sz="2400" dirty="0">
                <a:cs typeface="Calibri" panose="020F0502020204030204" pitchFamily="34" charset="0"/>
              </a:rPr>
              <a:t>Cost Estimate Narrative</a:t>
            </a:r>
          </a:p>
          <a:p>
            <a:pPr marL="231775" lvl="0" indent="-231775">
              <a:lnSpc>
                <a:spcPct val="110000"/>
              </a:lnSpc>
              <a:spcBef>
                <a:spcPts val="600"/>
              </a:spcBef>
            </a:pPr>
            <a:r>
              <a:rPr lang="en-US" sz="2400" dirty="0">
                <a:cs typeface="Calibri" panose="020F0502020204030204" pitchFamily="34" charset="0"/>
              </a:rPr>
              <a:t>Work Schedule</a:t>
            </a:r>
          </a:p>
        </p:txBody>
      </p:sp>
      <p:sp>
        <p:nvSpPr>
          <p:cNvPr id="5" name="Slide Number Placeholder 4"/>
          <p:cNvSpPr>
            <a:spLocks noGrp="1"/>
          </p:cNvSpPr>
          <p:nvPr>
            <p:ph type="sldNum" sz="quarter" idx="12"/>
          </p:nvPr>
        </p:nvSpPr>
        <p:spPr/>
        <p:txBody>
          <a:bodyPr/>
          <a:lstStyle/>
          <a:p>
            <a:fld id="{991ABA96-8C24-43CE-98D6-E064923DF127}" type="slidenum">
              <a:rPr lang="en-US" smtClean="0"/>
              <a:t>44</a:t>
            </a:fld>
            <a:endParaRPr lang="en-US"/>
          </a:p>
        </p:txBody>
      </p:sp>
    </p:spTree>
    <p:extLst>
      <p:ext uri="{BB962C8B-B14F-4D97-AF65-F5344CB8AC3E}">
        <p14:creationId xmlns:p14="http://schemas.microsoft.com/office/powerpoint/2010/main" val="3863106840"/>
      </p:ext>
    </p:extLst>
  </p:cSld>
  <p:clrMapOvr>
    <a:masterClrMapping/>
  </p:clrMapOvr>
  <p:transition spd="slow">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859"/>
            <a:ext cx="8229600" cy="1143000"/>
          </a:xfrm>
        </p:spPr>
        <p:txBody>
          <a:bodyPr>
            <a:normAutofit fontScale="90000"/>
          </a:bodyPr>
          <a:lstStyle/>
          <a:p>
            <a:pPr marL="0" indent="0"/>
            <a:r>
              <a:rPr lang="en-US" sz="4900" b="1" dirty="0">
                <a:solidFill>
                  <a:schemeClr val="tx2">
                    <a:lumMod val="75000"/>
                  </a:schemeClr>
                </a:solidFill>
              </a:rPr>
              <a:t>Project </a:t>
            </a:r>
            <a:r>
              <a:rPr lang="en-US" sz="4900" b="1" dirty="0" err="1">
                <a:solidFill>
                  <a:schemeClr val="tx2">
                    <a:lumMod val="75000"/>
                  </a:schemeClr>
                </a:solidFill>
              </a:rPr>
              <a:t>Subapplication</a:t>
            </a:r>
            <a:r>
              <a:rPr lang="en-US" sz="4900" b="1" dirty="0">
                <a:solidFill>
                  <a:schemeClr val="tx2">
                    <a:lumMod val="75000"/>
                  </a:schemeClr>
                </a:solidFill>
              </a:rPr>
              <a:t> Documents, part 2</a:t>
            </a:r>
            <a:endParaRPr lang="en-US" b="1" dirty="0">
              <a:solidFill>
                <a:schemeClr val="tx2">
                  <a:lumMod val="75000"/>
                </a:schemeClr>
              </a:solidFill>
            </a:endParaRPr>
          </a:p>
        </p:txBody>
      </p:sp>
      <p:sp>
        <p:nvSpPr>
          <p:cNvPr id="4" name="Content Placeholder 3" title="df"/>
          <p:cNvSpPr>
            <a:spLocks noGrp="1"/>
          </p:cNvSpPr>
          <p:nvPr>
            <p:ph idx="1"/>
          </p:nvPr>
        </p:nvSpPr>
        <p:spPr>
          <a:xfrm>
            <a:off x="457199" y="1647265"/>
            <a:ext cx="7772400" cy="4449763"/>
          </a:xfrm>
        </p:spPr>
        <p:txBody>
          <a:bodyPr>
            <a:noAutofit/>
          </a:bodyPr>
          <a:lstStyle/>
          <a:p>
            <a:pPr marL="0" indent="0" algn="ctr">
              <a:lnSpc>
                <a:spcPct val="110000"/>
              </a:lnSpc>
              <a:spcBef>
                <a:spcPts val="600"/>
              </a:spcBef>
              <a:buNone/>
            </a:pPr>
            <a:r>
              <a:rPr lang="en-US" sz="2400" b="1" dirty="0">
                <a:ln w="10541" cmpd="sng">
                  <a:solidFill>
                    <a:schemeClr val="accent1">
                      <a:shade val="88000"/>
                      <a:satMod val="110000"/>
                    </a:schemeClr>
                  </a:solidFill>
                  <a:prstDash val="solid"/>
                </a:ln>
                <a:solidFill>
                  <a:srgbClr val="17375E"/>
                </a:solidFill>
                <a:hlinkClick r:id="rId3"/>
              </a:rPr>
              <a:t>Click Here for the Cal OES HMGP Webpage</a:t>
            </a:r>
            <a:endParaRPr lang="en-US" sz="2400" dirty="0">
              <a:cs typeface="Calibri" panose="020F0502020204030204" pitchFamily="34" charset="0"/>
            </a:endParaRPr>
          </a:p>
          <a:p>
            <a:pPr marL="0" lvl="0" indent="0">
              <a:lnSpc>
                <a:spcPct val="110000"/>
              </a:lnSpc>
              <a:spcBef>
                <a:spcPts val="600"/>
              </a:spcBef>
              <a:buNone/>
            </a:pPr>
            <a:r>
              <a:rPr lang="en-US" sz="2400" dirty="0">
                <a:cs typeface="Calibri" panose="020F0502020204030204" pitchFamily="34" charset="0"/>
              </a:rPr>
              <a:t>Including, but not limited to:</a:t>
            </a:r>
            <a:endParaRPr lang="en-US" sz="2400" dirty="0">
              <a:cs typeface="Calibri" panose="020F0502020204030204" pitchFamily="34" charset="0"/>
              <a:hlinkClick r:id="rId4"/>
            </a:endParaRPr>
          </a:p>
          <a:p>
            <a:pPr marL="231775" lvl="0" indent="-231775">
              <a:lnSpc>
                <a:spcPct val="110000"/>
              </a:lnSpc>
              <a:spcBef>
                <a:spcPts val="600"/>
              </a:spcBef>
            </a:pPr>
            <a:r>
              <a:rPr lang="en-US" sz="2400" dirty="0">
                <a:cs typeface="Calibri" panose="020F0502020204030204" pitchFamily="34" charset="0"/>
              </a:rPr>
              <a:t>Match Commitment Letter</a:t>
            </a:r>
          </a:p>
          <a:p>
            <a:pPr marL="231775" lvl="0" indent="-231775">
              <a:lnSpc>
                <a:spcPct val="110000"/>
              </a:lnSpc>
              <a:spcBef>
                <a:spcPts val="600"/>
              </a:spcBef>
            </a:pPr>
            <a:r>
              <a:rPr lang="en-US" sz="2400" dirty="0">
                <a:cs typeface="Calibri" panose="020F0502020204030204" pitchFamily="34" charset="0"/>
              </a:rPr>
              <a:t>Maintenance Agreement</a:t>
            </a:r>
          </a:p>
          <a:p>
            <a:pPr marL="231775" lvl="0" indent="-231775">
              <a:lnSpc>
                <a:spcPct val="110000"/>
              </a:lnSpc>
              <a:spcBef>
                <a:spcPts val="600"/>
              </a:spcBef>
            </a:pPr>
            <a:r>
              <a:rPr lang="en-US" sz="2400" dirty="0">
                <a:cs typeface="Calibri" panose="020F0502020204030204" pitchFamily="34" charset="0"/>
              </a:rPr>
              <a:t>FEMA EHP Checklist</a:t>
            </a:r>
          </a:p>
          <a:p>
            <a:pPr marL="231775" indent="-231775">
              <a:lnSpc>
                <a:spcPct val="110000"/>
              </a:lnSpc>
              <a:spcBef>
                <a:spcPts val="600"/>
              </a:spcBef>
            </a:pPr>
            <a:r>
              <a:rPr lang="en-US" sz="2400" dirty="0">
                <a:cs typeface="Calibri" panose="020F0502020204030204" pitchFamily="34" charset="0"/>
              </a:rPr>
              <a:t>Designation of Applicant’s Agent Resolution</a:t>
            </a:r>
          </a:p>
          <a:p>
            <a:pPr marL="231775" indent="-231775">
              <a:lnSpc>
                <a:spcPct val="110000"/>
              </a:lnSpc>
              <a:spcBef>
                <a:spcPts val="600"/>
              </a:spcBef>
            </a:pPr>
            <a:r>
              <a:rPr lang="en-US" sz="2400" dirty="0">
                <a:cs typeface="Calibri" panose="020F0502020204030204" pitchFamily="34" charset="0"/>
              </a:rPr>
              <a:t>Grant Management Cost Subapplication</a:t>
            </a:r>
          </a:p>
        </p:txBody>
      </p:sp>
      <p:sp>
        <p:nvSpPr>
          <p:cNvPr id="5" name="Slide Number Placeholder 4"/>
          <p:cNvSpPr>
            <a:spLocks noGrp="1"/>
          </p:cNvSpPr>
          <p:nvPr>
            <p:ph type="sldNum" sz="quarter" idx="12"/>
          </p:nvPr>
        </p:nvSpPr>
        <p:spPr/>
        <p:txBody>
          <a:bodyPr/>
          <a:lstStyle/>
          <a:p>
            <a:fld id="{991ABA96-8C24-43CE-98D6-E064923DF127}" type="slidenum">
              <a:rPr lang="en-US" smtClean="0"/>
              <a:t>45</a:t>
            </a:fld>
            <a:endParaRPr lang="en-US"/>
          </a:p>
        </p:txBody>
      </p:sp>
    </p:spTree>
    <p:extLst>
      <p:ext uri="{BB962C8B-B14F-4D97-AF65-F5344CB8AC3E}">
        <p14:creationId xmlns:p14="http://schemas.microsoft.com/office/powerpoint/2010/main" val="1330331547"/>
      </p:ext>
    </p:extLst>
  </p:cSld>
  <p:clrMapOvr>
    <a:masterClrMapping/>
  </p:clrMapOvr>
  <p:transition spd="slow">
    <p:wipe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sz="4900" b="1" dirty="0">
                <a:solidFill>
                  <a:schemeClr val="tx2">
                    <a:lumMod val="75000"/>
                  </a:schemeClr>
                </a:solidFill>
              </a:rPr>
              <a:t>Planning </a:t>
            </a:r>
            <a:br>
              <a:rPr lang="en-US" sz="4900" b="1" dirty="0">
                <a:solidFill>
                  <a:schemeClr val="tx2">
                    <a:lumMod val="75000"/>
                  </a:schemeClr>
                </a:solidFill>
              </a:rPr>
            </a:br>
            <a:r>
              <a:rPr lang="en-US" sz="4900" b="1" dirty="0">
                <a:solidFill>
                  <a:schemeClr val="tx2">
                    <a:lumMod val="75000"/>
                  </a:schemeClr>
                </a:solidFill>
              </a:rPr>
              <a:t>Subapplication Docu</a:t>
            </a:r>
            <a:r>
              <a:rPr lang="en-US" sz="4900" b="1" dirty="0">
                <a:solidFill>
                  <a:srgbClr val="17375E"/>
                </a:solidFill>
              </a:rPr>
              <a:t>m</a:t>
            </a:r>
            <a:r>
              <a:rPr lang="en-US" sz="4900" b="1" dirty="0">
                <a:solidFill>
                  <a:schemeClr val="tx2">
                    <a:lumMod val="75000"/>
                  </a:schemeClr>
                </a:solidFill>
              </a:rPr>
              <a:t>ents</a:t>
            </a:r>
            <a:endParaRPr lang="en-US" b="1" dirty="0">
              <a:solidFill>
                <a:schemeClr val="tx2">
                  <a:lumMod val="75000"/>
                </a:schemeClr>
              </a:solidFill>
            </a:endParaRPr>
          </a:p>
        </p:txBody>
      </p:sp>
      <p:sp>
        <p:nvSpPr>
          <p:cNvPr id="4" name="Content Placeholder 3"/>
          <p:cNvSpPr>
            <a:spLocks noGrp="1"/>
          </p:cNvSpPr>
          <p:nvPr>
            <p:ph idx="1"/>
          </p:nvPr>
        </p:nvSpPr>
        <p:spPr>
          <a:xfrm>
            <a:off x="457200" y="1600200"/>
            <a:ext cx="7772400" cy="4449763"/>
          </a:xfrm>
        </p:spPr>
        <p:txBody>
          <a:bodyPr>
            <a:noAutofit/>
          </a:bodyPr>
          <a:lstStyle/>
          <a:p>
            <a:pPr marL="0" indent="0" algn="ctr">
              <a:lnSpc>
                <a:spcPct val="90000"/>
              </a:lnSpc>
              <a:spcBef>
                <a:spcPts val="600"/>
              </a:spcBef>
              <a:buNone/>
            </a:pPr>
            <a:r>
              <a:rPr lang="en-US" sz="2400" b="1" dirty="0">
                <a:ln w="10541" cmpd="sng">
                  <a:solidFill>
                    <a:schemeClr val="accent1">
                      <a:shade val="88000"/>
                      <a:satMod val="110000"/>
                    </a:schemeClr>
                  </a:solidFill>
                  <a:prstDash val="solid"/>
                </a:ln>
                <a:solidFill>
                  <a:srgbClr val="17375E"/>
                </a:solidFill>
                <a:hlinkClick r:id="rId3"/>
              </a:rPr>
              <a:t>Click Here for the Cal OES HMGP Webpage</a:t>
            </a:r>
            <a:endParaRPr lang="en-US" sz="2400" dirty="0">
              <a:cs typeface="Calibri" panose="020F0502020204030204" pitchFamily="34" charset="0"/>
            </a:endParaRPr>
          </a:p>
          <a:p>
            <a:pPr marL="0" lvl="0" indent="0">
              <a:lnSpc>
                <a:spcPct val="90000"/>
              </a:lnSpc>
              <a:spcBef>
                <a:spcPts val="600"/>
              </a:spcBef>
              <a:buNone/>
            </a:pPr>
            <a:r>
              <a:rPr lang="en-US" sz="2400" dirty="0">
                <a:cs typeface="Calibri" panose="020F0502020204030204" pitchFamily="34" charset="0"/>
              </a:rPr>
              <a:t>Including, but not limited to:</a:t>
            </a:r>
            <a:endParaRPr lang="en-US" sz="2400" dirty="0">
              <a:cs typeface="Calibri" panose="020F0502020204030204" pitchFamily="34" charset="0"/>
              <a:hlinkClick r:id="rId4"/>
            </a:endParaRPr>
          </a:p>
          <a:p>
            <a:pPr marL="228600" indent="-228600">
              <a:lnSpc>
                <a:spcPct val="90000"/>
              </a:lnSpc>
              <a:spcBef>
                <a:spcPts val="600"/>
              </a:spcBef>
            </a:pPr>
            <a:r>
              <a:rPr lang="en-US" sz="2400" dirty="0">
                <a:cs typeface="Calibri" panose="020F0502020204030204" pitchFamily="34" charset="0"/>
              </a:rPr>
              <a:t>Planning Subapplication (Specific to plans)</a:t>
            </a:r>
          </a:p>
          <a:p>
            <a:pPr marL="228600" indent="-228600">
              <a:lnSpc>
                <a:spcPct val="90000"/>
              </a:lnSpc>
              <a:spcBef>
                <a:spcPts val="600"/>
              </a:spcBef>
            </a:pPr>
            <a:r>
              <a:rPr lang="en-US" sz="2400" dirty="0">
                <a:cs typeface="Calibri" panose="020F0502020204030204" pitchFamily="34" charset="0"/>
              </a:rPr>
              <a:t>Scope of Work</a:t>
            </a:r>
          </a:p>
          <a:p>
            <a:pPr marL="228600" indent="-228600">
              <a:lnSpc>
                <a:spcPct val="90000"/>
              </a:lnSpc>
              <a:spcBef>
                <a:spcPts val="600"/>
              </a:spcBef>
            </a:pPr>
            <a:r>
              <a:rPr lang="en-US" sz="2400" dirty="0">
                <a:cs typeface="Calibri" panose="020F0502020204030204" pitchFamily="34" charset="0"/>
              </a:rPr>
              <a:t>Cost Estimate Spreadsheet</a:t>
            </a:r>
          </a:p>
          <a:p>
            <a:pPr marL="228600" indent="-228600">
              <a:lnSpc>
                <a:spcPct val="90000"/>
              </a:lnSpc>
              <a:spcBef>
                <a:spcPts val="600"/>
              </a:spcBef>
            </a:pPr>
            <a:r>
              <a:rPr lang="en-US" sz="2400" dirty="0">
                <a:cs typeface="Calibri" panose="020F0502020204030204" pitchFamily="34" charset="0"/>
              </a:rPr>
              <a:t>Cost Estimate Narrative</a:t>
            </a:r>
          </a:p>
          <a:p>
            <a:pPr marL="228600" indent="-228600">
              <a:lnSpc>
                <a:spcPct val="90000"/>
              </a:lnSpc>
              <a:spcBef>
                <a:spcPts val="600"/>
              </a:spcBef>
            </a:pPr>
            <a:r>
              <a:rPr lang="en-US" sz="2400" dirty="0">
                <a:cs typeface="Calibri" panose="020F0502020204030204" pitchFamily="34" charset="0"/>
              </a:rPr>
              <a:t>Work Schedule</a:t>
            </a:r>
          </a:p>
          <a:p>
            <a:pPr marL="228600" indent="-228600">
              <a:lnSpc>
                <a:spcPct val="90000"/>
              </a:lnSpc>
              <a:spcBef>
                <a:spcPts val="600"/>
              </a:spcBef>
            </a:pPr>
            <a:r>
              <a:rPr lang="en-US" sz="2400" dirty="0">
                <a:cs typeface="Calibri" panose="020F0502020204030204" pitchFamily="34" charset="0"/>
              </a:rPr>
              <a:t>Match Commitment Letter</a:t>
            </a:r>
          </a:p>
          <a:p>
            <a:pPr marL="228600" indent="-228600">
              <a:lnSpc>
                <a:spcPct val="90000"/>
              </a:lnSpc>
              <a:spcBef>
                <a:spcPts val="600"/>
              </a:spcBef>
            </a:pPr>
            <a:r>
              <a:rPr lang="en-US" sz="2400" dirty="0">
                <a:cs typeface="Calibri" panose="020F0502020204030204" pitchFamily="34" charset="0"/>
              </a:rPr>
              <a:t>Letter(s) of Commitment from participating jurisdictions (multi-jurisdictional plans only)</a:t>
            </a:r>
          </a:p>
          <a:p>
            <a:pPr marL="228600" indent="-228600">
              <a:lnSpc>
                <a:spcPct val="90000"/>
              </a:lnSpc>
              <a:spcBef>
                <a:spcPts val="600"/>
              </a:spcBef>
            </a:pPr>
            <a:r>
              <a:rPr lang="en-US" sz="2400" dirty="0">
                <a:cs typeface="Calibri" panose="020F0502020204030204" pitchFamily="34" charset="0"/>
              </a:rPr>
              <a:t>Designation of Applicant’s Agent Resolution</a:t>
            </a:r>
          </a:p>
          <a:p>
            <a:pPr marL="228600" indent="-228600">
              <a:lnSpc>
                <a:spcPct val="90000"/>
              </a:lnSpc>
              <a:spcBef>
                <a:spcPts val="600"/>
              </a:spcBef>
            </a:pPr>
            <a:r>
              <a:rPr lang="en-US" sz="2400" dirty="0">
                <a:cs typeface="Calibri" panose="020F0502020204030204" pitchFamily="34" charset="0"/>
              </a:rPr>
              <a:t>Grant Management Cost Subapplication</a:t>
            </a:r>
          </a:p>
        </p:txBody>
      </p:sp>
      <p:sp>
        <p:nvSpPr>
          <p:cNvPr id="5" name="Slide Number Placeholder 4"/>
          <p:cNvSpPr>
            <a:spLocks noGrp="1"/>
          </p:cNvSpPr>
          <p:nvPr>
            <p:ph type="sldNum" sz="quarter" idx="12"/>
          </p:nvPr>
        </p:nvSpPr>
        <p:spPr/>
        <p:txBody>
          <a:bodyPr/>
          <a:lstStyle/>
          <a:p>
            <a:fld id="{991ABA96-8C24-43CE-98D6-E064923DF127}" type="slidenum">
              <a:rPr lang="en-US" smtClean="0"/>
              <a:t>46</a:t>
            </a:fld>
            <a:endParaRPr lang="en-US"/>
          </a:p>
        </p:txBody>
      </p:sp>
    </p:spTree>
    <p:extLst>
      <p:ext uri="{BB962C8B-B14F-4D97-AF65-F5344CB8AC3E}">
        <p14:creationId xmlns:p14="http://schemas.microsoft.com/office/powerpoint/2010/main" val="2862512510"/>
      </p:ext>
    </p:extLst>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Standardized Subapplication CD/DVD File Format, part 1</a:t>
            </a:r>
          </a:p>
        </p:txBody>
      </p:sp>
      <p:sp>
        <p:nvSpPr>
          <p:cNvPr id="6" name="Content Placeholder 3"/>
          <p:cNvSpPr>
            <a:spLocks noGrp="1"/>
          </p:cNvSpPr>
          <p:nvPr>
            <p:ph idx="1"/>
          </p:nvPr>
        </p:nvSpPr>
        <p:spPr>
          <a:xfrm>
            <a:off x="1619250" y="1811337"/>
            <a:ext cx="5905500" cy="4525963"/>
          </a:xfrm>
        </p:spPr>
        <p:txBody>
          <a:bodyPr>
            <a:noAutofit/>
          </a:bodyPr>
          <a:lstStyle/>
          <a:p>
            <a:pPr marL="231775" indent="-231775">
              <a:spcBef>
                <a:spcPts val="0"/>
              </a:spcBef>
            </a:pPr>
            <a:r>
              <a:rPr lang="en-US" sz="2400" dirty="0"/>
              <a:t>Binders and printed </a:t>
            </a:r>
            <a:r>
              <a:rPr lang="en-US" sz="2400" dirty="0" err="1"/>
              <a:t>subapplication</a:t>
            </a:r>
            <a:r>
              <a:rPr lang="en-US" sz="2400" dirty="0"/>
              <a:t> documents are no longer required</a:t>
            </a:r>
          </a:p>
          <a:p>
            <a:pPr marL="231775" indent="-231775">
              <a:spcBef>
                <a:spcPts val="0"/>
              </a:spcBef>
            </a:pPr>
            <a:endParaRPr lang="en-US" sz="2400" dirty="0"/>
          </a:p>
          <a:p>
            <a:pPr marL="231775" indent="-231775">
              <a:spcBef>
                <a:spcPts val="0"/>
              </a:spcBef>
            </a:pPr>
            <a:r>
              <a:rPr lang="en-US" sz="2400" dirty="0"/>
              <a:t>Submit </a:t>
            </a:r>
            <a:r>
              <a:rPr lang="en-US" sz="2400" dirty="0" err="1"/>
              <a:t>subapplication</a:t>
            </a:r>
            <a:r>
              <a:rPr lang="en-US" sz="2400" dirty="0"/>
              <a:t> files on two CDs or DVDs in the folder format shown on the right</a:t>
            </a:r>
          </a:p>
          <a:p>
            <a:pPr marL="231775" indent="-231775">
              <a:spcBef>
                <a:spcPts val="0"/>
              </a:spcBef>
            </a:pPr>
            <a:endParaRPr lang="en-US" sz="2400" dirty="0"/>
          </a:p>
          <a:p>
            <a:pPr marL="231775" indent="-231775">
              <a:spcBef>
                <a:spcPts val="0"/>
              </a:spcBef>
            </a:pPr>
            <a:r>
              <a:rPr lang="en-US" sz="2400" dirty="0"/>
              <a:t>Please do not lock or encrypt the CDs or DVDs that are submitted to Cal OES</a:t>
            </a:r>
          </a:p>
          <a:p>
            <a:pPr marL="231775" indent="-231775">
              <a:spcBef>
                <a:spcPts val="0"/>
              </a:spcBef>
            </a:pPr>
            <a:endParaRPr lang="en-US" sz="2400" dirty="0"/>
          </a:p>
          <a:p>
            <a:pPr marL="231775" indent="-231775">
              <a:spcBef>
                <a:spcPts val="0"/>
              </a:spcBef>
            </a:pPr>
            <a:r>
              <a:rPr lang="en-US" sz="2400" b="1" dirty="0"/>
              <a:t>Test for functionality!</a:t>
            </a:r>
          </a:p>
        </p:txBody>
      </p:sp>
      <p:sp>
        <p:nvSpPr>
          <p:cNvPr id="5" name="Slide Number Placeholder 4"/>
          <p:cNvSpPr>
            <a:spLocks noGrp="1"/>
          </p:cNvSpPr>
          <p:nvPr>
            <p:ph type="sldNum" sz="quarter" idx="12"/>
          </p:nvPr>
        </p:nvSpPr>
        <p:spPr/>
        <p:txBody>
          <a:bodyPr/>
          <a:lstStyle/>
          <a:p>
            <a:fld id="{991ABA96-8C24-43CE-98D6-E064923DF127}" type="slidenum">
              <a:rPr lang="en-US" smtClean="0"/>
              <a:t>47</a:t>
            </a:fld>
            <a:endParaRPr lang="en-US"/>
          </a:p>
        </p:txBody>
      </p:sp>
    </p:spTree>
    <p:extLst>
      <p:ext uri="{BB962C8B-B14F-4D97-AF65-F5344CB8AC3E}">
        <p14:creationId xmlns:p14="http://schemas.microsoft.com/office/powerpoint/2010/main" val="1758856677"/>
      </p:ext>
    </p:extLst>
  </p:cSld>
  <p:clrMapOvr>
    <a:masterClrMapping/>
  </p:clrMapOvr>
  <p:transition spd="slow">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b="1" dirty="0">
                <a:solidFill>
                  <a:schemeClr val="tx2">
                    <a:lumMod val="75000"/>
                  </a:schemeClr>
                </a:solidFill>
              </a:rPr>
              <a:t>Standardized </a:t>
            </a:r>
            <a:r>
              <a:rPr lang="en-US" b="1" dirty="0" err="1">
                <a:solidFill>
                  <a:schemeClr val="tx2">
                    <a:lumMod val="75000"/>
                  </a:schemeClr>
                </a:solidFill>
              </a:rPr>
              <a:t>Subapplication</a:t>
            </a:r>
            <a:r>
              <a:rPr lang="en-US" b="1" dirty="0">
                <a:solidFill>
                  <a:schemeClr val="tx2">
                    <a:lumMod val="75000"/>
                  </a:schemeClr>
                </a:solidFill>
              </a:rPr>
              <a:t> CD/DVD File Format, part 2</a:t>
            </a:r>
            <a:endParaRPr lang="en-US" dirty="0"/>
          </a:p>
        </p:txBody>
      </p:sp>
      <p:sp>
        <p:nvSpPr>
          <p:cNvPr id="7" name="Content Placeholder 6"/>
          <p:cNvSpPr>
            <a:spLocks noGrp="1"/>
          </p:cNvSpPr>
          <p:nvPr>
            <p:ph idx="1"/>
          </p:nvPr>
        </p:nvSpPr>
        <p:spPr/>
        <p:txBody>
          <a:bodyPr>
            <a:normAutofit fontScale="85000" lnSpcReduction="20000"/>
          </a:bodyPr>
          <a:lstStyle/>
          <a:p>
            <a:pPr marL="514350" indent="-514350">
              <a:lnSpc>
                <a:spcPct val="150000"/>
              </a:lnSpc>
              <a:spcBef>
                <a:spcPts val="0"/>
              </a:spcBef>
              <a:buFont typeface="+mj-lt"/>
              <a:buAutoNum type="arabicPeriod"/>
            </a:pPr>
            <a:r>
              <a:rPr lang="en-US" dirty="0"/>
              <a:t> Table of Contents</a:t>
            </a:r>
          </a:p>
          <a:p>
            <a:pPr marL="514350" indent="-514350">
              <a:lnSpc>
                <a:spcPct val="150000"/>
              </a:lnSpc>
              <a:spcBef>
                <a:spcPts val="0"/>
              </a:spcBef>
              <a:buFont typeface="+mj-lt"/>
              <a:buAutoNum type="arabicPeriod"/>
            </a:pPr>
            <a:r>
              <a:rPr lang="en-US" dirty="0"/>
              <a:t> </a:t>
            </a:r>
            <a:r>
              <a:rPr lang="en-US" dirty="0" err="1"/>
              <a:t>Subapplication</a:t>
            </a:r>
            <a:endParaRPr lang="en-US" dirty="0"/>
          </a:p>
          <a:p>
            <a:pPr marL="514350" indent="-514350">
              <a:lnSpc>
                <a:spcPct val="150000"/>
              </a:lnSpc>
              <a:spcBef>
                <a:spcPts val="0"/>
              </a:spcBef>
              <a:buFont typeface="+mj-lt"/>
              <a:buAutoNum type="arabicPeriod"/>
            </a:pPr>
            <a:r>
              <a:rPr lang="en-US" dirty="0"/>
              <a:t> Scope of Work</a:t>
            </a:r>
          </a:p>
          <a:p>
            <a:pPr marL="514350" indent="-514350">
              <a:lnSpc>
                <a:spcPct val="150000"/>
              </a:lnSpc>
              <a:spcBef>
                <a:spcPts val="0"/>
              </a:spcBef>
              <a:buFont typeface="+mj-lt"/>
              <a:buAutoNum type="arabicPeriod"/>
            </a:pPr>
            <a:r>
              <a:rPr lang="en-US" dirty="0"/>
              <a:t> Designs</a:t>
            </a:r>
          </a:p>
          <a:p>
            <a:pPr marL="514350" indent="-514350">
              <a:lnSpc>
                <a:spcPct val="150000"/>
              </a:lnSpc>
              <a:spcBef>
                <a:spcPts val="0"/>
              </a:spcBef>
              <a:buFont typeface="+mj-lt"/>
              <a:buAutoNum type="arabicPeriod"/>
            </a:pPr>
            <a:r>
              <a:rPr lang="en-US" dirty="0"/>
              <a:t> Studies</a:t>
            </a:r>
          </a:p>
          <a:p>
            <a:pPr marL="514350" indent="-514350">
              <a:lnSpc>
                <a:spcPct val="150000"/>
              </a:lnSpc>
              <a:spcBef>
                <a:spcPts val="0"/>
              </a:spcBef>
              <a:buFont typeface="+mj-lt"/>
              <a:buAutoNum type="arabicPeriod"/>
            </a:pPr>
            <a:r>
              <a:rPr lang="en-US" dirty="0"/>
              <a:t> Maps</a:t>
            </a:r>
          </a:p>
          <a:p>
            <a:pPr marL="514350" indent="-514350">
              <a:lnSpc>
                <a:spcPct val="150000"/>
              </a:lnSpc>
              <a:spcBef>
                <a:spcPts val="0"/>
              </a:spcBef>
              <a:buFont typeface="+mj-lt"/>
              <a:buAutoNum type="arabicPeriod"/>
            </a:pPr>
            <a:r>
              <a:rPr lang="en-US" dirty="0"/>
              <a:t> Photos</a:t>
            </a:r>
          </a:p>
          <a:p>
            <a:pPr marL="514350" indent="-514350">
              <a:lnSpc>
                <a:spcPct val="150000"/>
              </a:lnSpc>
              <a:spcBef>
                <a:spcPts val="0"/>
              </a:spcBef>
              <a:buFont typeface="+mj-lt"/>
              <a:buAutoNum type="arabicPeriod"/>
            </a:pPr>
            <a:r>
              <a:rPr lang="en-US" dirty="0"/>
              <a:t> Schedule</a:t>
            </a:r>
          </a:p>
          <a:p>
            <a:endParaRPr lang="en-US" dirty="0"/>
          </a:p>
        </p:txBody>
      </p:sp>
      <p:sp>
        <p:nvSpPr>
          <p:cNvPr id="5" name="Slide Number Placeholder 4"/>
          <p:cNvSpPr>
            <a:spLocks noGrp="1"/>
          </p:cNvSpPr>
          <p:nvPr>
            <p:ph type="sldNum" sz="quarter" idx="12"/>
          </p:nvPr>
        </p:nvSpPr>
        <p:spPr/>
        <p:txBody>
          <a:bodyPr/>
          <a:lstStyle/>
          <a:p>
            <a:fld id="{991ABA96-8C24-43CE-98D6-E064923DF127}" type="slidenum">
              <a:rPr lang="en-US" sz="2400" smtClean="0">
                <a:solidFill>
                  <a:schemeClr val="tx1"/>
                </a:solidFill>
              </a:rPr>
              <a:t>48</a:t>
            </a:fld>
            <a:endParaRPr lang="en-US" sz="2400" dirty="0">
              <a:solidFill>
                <a:schemeClr val="tx1"/>
              </a:solidFill>
            </a:endParaRPr>
          </a:p>
        </p:txBody>
      </p:sp>
      <p:sp>
        <p:nvSpPr>
          <p:cNvPr id="8" name="Content Placeholder 7"/>
          <p:cNvSpPr>
            <a:spLocks noGrp="1"/>
          </p:cNvSpPr>
          <p:nvPr>
            <p:ph sz="half" idx="4294967295"/>
          </p:nvPr>
        </p:nvSpPr>
        <p:spPr>
          <a:xfrm>
            <a:off x="5105400" y="1600200"/>
            <a:ext cx="4038600" cy="4525963"/>
          </a:xfrm>
        </p:spPr>
        <p:txBody>
          <a:bodyPr>
            <a:normAutofit fontScale="70000" lnSpcReduction="20000"/>
          </a:bodyPr>
          <a:lstStyle/>
          <a:p>
            <a:pPr marL="514350" indent="-514350">
              <a:lnSpc>
                <a:spcPct val="150000"/>
              </a:lnSpc>
              <a:spcBef>
                <a:spcPts val="0"/>
              </a:spcBef>
              <a:buAutoNum type="arabicPeriod" startAt="9"/>
            </a:pPr>
            <a:r>
              <a:rPr lang="en-US" sz="3400" dirty="0" smtClean="0">
                <a:solidFill>
                  <a:prstClr val="black"/>
                </a:solidFill>
              </a:rPr>
              <a:t>Budget</a:t>
            </a:r>
          </a:p>
          <a:p>
            <a:pPr marL="514350" indent="-514350">
              <a:lnSpc>
                <a:spcPct val="150000"/>
              </a:lnSpc>
              <a:spcBef>
                <a:spcPts val="0"/>
              </a:spcBef>
              <a:buAutoNum type="arabicPeriod" startAt="9"/>
            </a:pPr>
            <a:r>
              <a:rPr lang="en-US" sz="3400" dirty="0" smtClean="0">
                <a:solidFill>
                  <a:prstClr val="black"/>
                </a:solidFill>
              </a:rPr>
              <a:t> Match</a:t>
            </a:r>
          </a:p>
          <a:p>
            <a:pPr marL="514350" indent="-514350">
              <a:lnSpc>
                <a:spcPct val="150000"/>
              </a:lnSpc>
              <a:spcBef>
                <a:spcPts val="0"/>
              </a:spcBef>
              <a:buAutoNum type="arabicPeriod" startAt="9"/>
            </a:pPr>
            <a:r>
              <a:rPr lang="en-US" sz="3400" dirty="0" smtClean="0">
                <a:solidFill>
                  <a:prstClr val="black"/>
                </a:solidFill>
              </a:rPr>
              <a:t>Benefit-Cost Analysis</a:t>
            </a:r>
          </a:p>
          <a:p>
            <a:pPr marL="514350" indent="-514350">
              <a:lnSpc>
                <a:spcPct val="150000"/>
              </a:lnSpc>
              <a:spcBef>
                <a:spcPts val="0"/>
              </a:spcBef>
              <a:buAutoNum type="arabicPeriod" startAt="9"/>
            </a:pPr>
            <a:r>
              <a:rPr lang="en-US" sz="3400" dirty="0" smtClean="0">
                <a:solidFill>
                  <a:prstClr val="black"/>
                </a:solidFill>
              </a:rPr>
              <a:t>Maintenance</a:t>
            </a:r>
          </a:p>
          <a:p>
            <a:pPr marL="514350" indent="-514350">
              <a:lnSpc>
                <a:spcPct val="150000"/>
              </a:lnSpc>
              <a:spcBef>
                <a:spcPts val="0"/>
              </a:spcBef>
              <a:buAutoNum type="arabicPeriod" startAt="9"/>
            </a:pPr>
            <a:r>
              <a:rPr lang="en-US" sz="3400" dirty="0" smtClean="0">
                <a:solidFill>
                  <a:prstClr val="black"/>
                </a:solidFill>
              </a:rPr>
              <a:t>Environmental</a:t>
            </a:r>
          </a:p>
          <a:p>
            <a:pPr marL="514350" indent="-514350">
              <a:lnSpc>
                <a:spcPct val="150000"/>
              </a:lnSpc>
              <a:spcBef>
                <a:spcPts val="0"/>
              </a:spcBef>
              <a:buAutoNum type="arabicPeriod" startAt="9"/>
            </a:pPr>
            <a:r>
              <a:rPr lang="en-US" sz="3400" dirty="0" smtClean="0">
                <a:solidFill>
                  <a:prstClr val="black"/>
                </a:solidFill>
              </a:rPr>
              <a:t>Supporting Documents</a:t>
            </a:r>
          </a:p>
          <a:p>
            <a:pPr marL="514350" indent="-514350">
              <a:lnSpc>
                <a:spcPct val="150000"/>
              </a:lnSpc>
              <a:spcBef>
                <a:spcPts val="0"/>
              </a:spcBef>
              <a:buAutoNum type="arabicPeriod" startAt="9"/>
            </a:pPr>
            <a:r>
              <a:rPr lang="en-US" sz="3400" dirty="0" smtClean="0">
                <a:solidFill>
                  <a:prstClr val="black"/>
                </a:solidFill>
              </a:rPr>
              <a:t>Management </a:t>
            </a:r>
            <a:r>
              <a:rPr lang="en-US" sz="3400" dirty="0">
                <a:solidFill>
                  <a:prstClr val="black"/>
                </a:solidFill>
              </a:rPr>
              <a:t>Cost </a:t>
            </a:r>
            <a:r>
              <a:rPr lang="en-US" sz="3400" dirty="0" err="1">
                <a:solidFill>
                  <a:prstClr val="black"/>
                </a:solidFill>
              </a:rPr>
              <a:t>Subapplication</a:t>
            </a:r>
            <a:endParaRPr lang="en-US" sz="3400" dirty="0"/>
          </a:p>
          <a:p>
            <a:endParaRPr lang="en-US" dirty="0"/>
          </a:p>
        </p:txBody>
      </p:sp>
    </p:spTree>
    <p:extLst>
      <p:ext uri="{BB962C8B-B14F-4D97-AF65-F5344CB8AC3E}">
        <p14:creationId xmlns:p14="http://schemas.microsoft.com/office/powerpoint/2010/main" val="2236321221"/>
      </p:ext>
    </p:extLst>
  </p:cSld>
  <p:clrMapOvr>
    <a:masterClrMapping/>
  </p:clrMapOvr>
  <p:transition spd="slow">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Organization of </a:t>
            </a:r>
            <a:br>
              <a:rPr lang="en-US" b="1" dirty="0">
                <a:solidFill>
                  <a:schemeClr val="tx2">
                    <a:lumMod val="75000"/>
                  </a:schemeClr>
                </a:solidFill>
              </a:rPr>
            </a:br>
            <a:r>
              <a:rPr lang="en-US" b="1" dirty="0">
                <a:solidFill>
                  <a:schemeClr val="tx2">
                    <a:lumMod val="75000"/>
                  </a:schemeClr>
                </a:solidFill>
              </a:rPr>
              <a:t>the Subapplication</a:t>
            </a:r>
          </a:p>
        </p:txBody>
      </p:sp>
      <p:sp>
        <p:nvSpPr>
          <p:cNvPr id="4" name="Content Placeholder 3"/>
          <p:cNvSpPr>
            <a:spLocks noGrp="1"/>
          </p:cNvSpPr>
          <p:nvPr>
            <p:ph idx="1"/>
          </p:nvPr>
        </p:nvSpPr>
        <p:spPr>
          <a:xfrm>
            <a:off x="457200" y="1752600"/>
            <a:ext cx="8229600" cy="4373563"/>
          </a:xfrm>
        </p:spPr>
        <p:txBody>
          <a:bodyPr>
            <a:normAutofit/>
          </a:bodyPr>
          <a:lstStyle/>
          <a:p>
            <a:pPr marL="228600" indent="-228600">
              <a:spcBef>
                <a:spcPts val="1200"/>
              </a:spcBef>
              <a:buNone/>
            </a:pPr>
            <a:r>
              <a:rPr lang="en-US" sz="2800" b="1" dirty="0"/>
              <a:t>First Section:</a:t>
            </a:r>
          </a:p>
          <a:p>
            <a:pPr marL="228600" indent="-228600">
              <a:spcBef>
                <a:spcPts val="1200"/>
              </a:spcBef>
            </a:pPr>
            <a:r>
              <a:rPr lang="en-US" sz="2400" dirty="0"/>
              <a:t>Introduction, Public Assistance, Time Extensions</a:t>
            </a:r>
          </a:p>
          <a:p>
            <a:pPr marL="228600" indent="-228600">
              <a:spcBef>
                <a:spcPts val="1200"/>
              </a:spcBef>
            </a:pPr>
            <a:r>
              <a:rPr lang="en-US" sz="2400" dirty="0"/>
              <a:t>Regulations</a:t>
            </a:r>
          </a:p>
          <a:p>
            <a:pPr marL="228600" indent="-228600">
              <a:spcBef>
                <a:spcPts val="1200"/>
              </a:spcBef>
            </a:pPr>
            <a:r>
              <a:rPr lang="en-US" sz="2400" dirty="0"/>
              <a:t>Eligibility Checklist – </a:t>
            </a:r>
            <a:r>
              <a:rPr lang="en-US" sz="2400" b="1" dirty="0"/>
              <a:t>VERY IMPORTANT</a:t>
            </a:r>
          </a:p>
          <a:p>
            <a:pPr marL="228600" indent="-228600">
              <a:spcBef>
                <a:spcPts val="1200"/>
              </a:spcBef>
            </a:pPr>
            <a:r>
              <a:rPr lang="en-US" sz="2400" dirty="0"/>
              <a:t>Format Instructions – Very specific, follow closely</a:t>
            </a:r>
          </a:p>
        </p:txBody>
      </p:sp>
      <p:sp>
        <p:nvSpPr>
          <p:cNvPr id="5" name="Slide Number Placeholder 4"/>
          <p:cNvSpPr>
            <a:spLocks noGrp="1"/>
          </p:cNvSpPr>
          <p:nvPr>
            <p:ph type="sldNum" sz="quarter" idx="12"/>
          </p:nvPr>
        </p:nvSpPr>
        <p:spPr/>
        <p:txBody>
          <a:bodyPr/>
          <a:lstStyle/>
          <a:p>
            <a:fld id="{991ABA96-8C24-43CE-98D6-E064923DF127}" type="slidenum">
              <a:rPr lang="en-US" smtClean="0"/>
              <a:t>49</a:t>
            </a:fld>
            <a:endParaRPr lang="en-US"/>
          </a:p>
        </p:txBody>
      </p:sp>
    </p:spTree>
    <p:extLst>
      <p:ext uri="{BB962C8B-B14F-4D97-AF65-F5344CB8AC3E}">
        <p14:creationId xmlns:p14="http://schemas.microsoft.com/office/powerpoint/2010/main" val="4004155767"/>
      </p:ext>
    </p:extLst>
  </p:cSld>
  <p:clrMapOvr>
    <a:masterClrMapping/>
  </p:clrMapOvr>
  <p:transition spd="slow">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Subapplication Form Layout</a:t>
            </a:r>
          </a:p>
        </p:txBody>
      </p:sp>
      <p:sp>
        <p:nvSpPr>
          <p:cNvPr id="6" name="Content Placeholder 3"/>
          <p:cNvSpPr>
            <a:spLocks noGrp="1"/>
          </p:cNvSpPr>
          <p:nvPr>
            <p:ph idx="1"/>
          </p:nvPr>
        </p:nvSpPr>
        <p:spPr>
          <a:xfrm>
            <a:off x="228600" y="1600200"/>
            <a:ext cx="8610600" cy="4525963"/>
          </a:xfrm>
        </p:spPr>
        <p:txBody>
          <a:bodyPr numCol="2">
            <a:noAutofit/>
          </a:bodyPr>
          <a:lstStyle/>
          <a:p>
            <a:pPr marL="231775" indent="-231775">
              <a:spcBef>
                <a:spcPts val="600"/>
              </a:spcBef>
            </a:pPr>
            <a:r>
              <a:rPr lang="en-US" sz="2400" dirty="0"/>
              <a:t>Subapplicant Information</a:t>
            </a:r>
          </a:p>
          <a:p>
            <a:pPr marL="231775" indent="-231775">
              <a:spcBef>
                <a:spcPts val="600"/>
              </a:spcBef>
            </a:pPr>
            <a:r>
              <a:rPr lang="en-US" sz="2400" dirty="0"/>
              <a:t>Local Hazard Mitigation Plan Information (LHMP)</a:t>
            </a:r>
          </a:p>
          <a:p>
            <a:pPr marL="231775" indent="-231775">
              <a:spcBef>
                <a:spcPts val="600"/>
              </a:spcBef>
            </a:pPr>
            <a:r>
              <a:rPr lang="en-US" sz="2400" dirty="0"/>
              <a:t>Community Information</a:t>
            </a:r>
          </a:p>
          <a:p>
            <a:pPr marL="231775" indent="-231775">
              <a:spcBef>
                <a:spcPts val="600"/>
              </a:spcBef>
            </a:pPr>
            <a:r>
              <a:rPr lang="en-US" sz="2400" dirty="0"/>
              <a:t>Project Information</a:t>
            </a:r>
          </a:p>
          <a:p>
            <a:pPr marL="231775" indent="-231775">
              <a:spcBef>
                <a:spcPts val="600"/>
              </a:spcBef>
            </a:pPr>
            <a:r>
              <a:rPr lang="en-US" sz="2400" dirty="0"/>
              <a:t>Work Schedule Information</a:t>
            </a:r>
          </a:p>
          <a:p>
            <a:pPr marL="231775" indent="-231775">
              <a:spcBef>
                <a:spcPts val="600"/>
              </a:spcBef>
            </a:pPr>
            <a:r>
              <a:rPr lang="en-US" sz="2400" dirty="0"/>
              <a:t>Cost Estimate Information</a:t>
            </a:r>
          </a:p>
          <a:p>
            <a:pPr marL="231775" indent="-231775">
              <a:spcBef>
                <a:spcPts val="600"/>
              </a:spcBef>
            </a:pPr>
            <a:r>
              <a:rPr lang="en-US" sz="2400" dirty="0"/>
              <a:t>Benefit Cost Effectiveness Information</a:t>
            </a:r>
          </a:p>
          <a:p>
            <a:pPr marL="231775" indent="-231775">
              <a:spcBef>
                <a:spcPts val="600"/>
              </a:spcBef>
            </a:pPr>
            <a:endParaRPr lang="en-US" sz="2400" dirty="0"/>
          </a:p>
          <a:p>
            <a:pPr marL="231775" indent="-231775">
              <a:spcBef>
                <a:spcPts val="600"/>
              </a:spcBef>
            </a:pPr>
            <a:r>
              <a:rPr lang="en-US" sz="2400" dirty="0"/>
              <a:t>Maintenance Assurance Information</a:t>
            </a:r>
          </a:p>
          <a:p>
            <a:pPr marL="231775" indent="-231775">
              <a:spcBef>
                <a:spcPts val="600"/>
              </a:spcBef>
            </a:pPr>
            <a:r>
              <a:rPr lang="en-US" sz="2400" dirty="0"/>
              <a:t>National Flood Insurance Information (NFIP)</a:t>
            </a:r>
          </a:p>
          <a:p>
            <a:pPr marL="231775" indent="-231775">
              <a:spcBef>
                <a:spcPts val="600"/>
              </a:spcBef>
            </a:pPr>
            <a:r>
              <a:rPr lang="en-US" sz="2400" dirty="0"/>
              <a:t>Environmental Information</a:t>
            </a:r>
          </a:p>
          <a:p>
            <a:pPr marL="231775" indent="-231775">
              <a:spcBef>
                <a:spcPts val="600"/>
              </a:spcBef>
            </a:pPr>
            <a:r>
              <a:rPr lang="en-US" sz="2400" dirty="0"/>
              <a:t>Project Conditions</a:t>
            </a:r>
          </a:p>
          <a:p>
            <a:pPr marL="231775" indent="-231775">
              <a:spcBef>
                <a:spcPts val="600"/>
              </a:spcBef>
            </a:pPr>
            <a:r>
              <a:rPr lang="en-US" sz="2400" dirty="0"/>
              <a:t>Authorization</a:t>
            </a:r>
          </a:p>
          <a:p>
            <a:pPr marL="231775" indent="-231775">
              <a:spcBef>
                <a:spcPts val="600"/>
              </a:spcBef>
            </a:pPr>
            <a:endParaRPr lang="en-US" sz="2400" dirty="0"/>
          </a:p>
        </p:txBody>
      </p:sp>
      <p:sp>
        <p:nvSpPr>
          <p:cNvPr id="5" name="Slide Number Placeholder 4"/>
          <p:cNvSpPr>
            <a:spLocks noGrp="1"/>
          </p:cNvSpPr>
          <p:nvPr>
            <p:ph type="sldNum" sz="quarter" idx="12"/>
          </p:nvPr>
        </p:nvSpPr>
        <p:spPr/>
        <p:txBody>
          <a:bodyPr/>
          <a:lstStyle/>
          <a:p>
            <a:fld id="{991ABA96-8C24-43CE-98D6-E064923DF127}" type="slidenum">
              <a:rPr lang="en-US" smtClean="0"/>
              <a:t>50</a:t>
            </a:fld>
            <a:endParaRPr lang="en-US"/>
          </a:p>
        </p:txBody>
      </p:sp>
    </p:spTree>
    <p:extLst>
      <p:ext uri="{BB962C8B-B14F-4D97-AF65-F5344CB8AC3E}">
        <p14:creationId xmlns:p14="http://schemas.microsoft.com/office/powerpoint/2010/main" val="727519684"/>
      </p:ext>
    </p:extLst>
  </p:cSld>
  <p:clrMapOvr>
    <a:masterClrMapping/>
  </p:clrMapOvr>
  <p:transition spd="slow">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Subapplicant Information </a:t>
            </a:r>
            <a:endParaRPr lang="en-US" b="1" dirty="0"/>
          </a:p>
        </p:txBody>
      </p:sp>
      <p:sp>
        <p:nvSpPr>
          <p:cNvPr id="4" name="Content Placeholder 3"/>
          <p:cNvSpPr>
            <a:spLocks noGrp="1"/>
          </p:cNvSpPr>
          <p:nvPr>
            <p:ph idx="1"/>
          </p:nvPr>
        </p:nvSpPr>
        <p:spPr/>
        <p:txBody>
          <a:bodyPr>
            <a:normAutofit/>
          </a:bodyPr>
          <a:lstStyle/>
          <a:p>
            <a:pPr marL="228600" indent="-228600">
              <a:spcBef>
                <a:spcPts val="1200"/>
              </a:spcBef>
            </a:pPr>
            <a:r>
              <a:rPr lang="en-US" sz="2400" dirty="0">
                <a:cs typeface="Calibri" panose="020F0502020204030204" pitchFamily="34" charset="0"/>
              </a:rPr>
              <a:t>Type</a:t>
            </a:r>
          </a:p>
          <a:p>
            <a:pPr marL="228600" indent="-228600">
              <a:spcBef>
                <a:spcPts val="1200"/>
              </a:spcBef>
            </a:pPr>
            <a:r>
              <a:rPr lang="en-US" sz="2400" dirty="0">
                <a:cs typeface="Calibri" panose="020F0502020204030204" pitchFamily="34" charset="0"/>
              </a:rPr>
              <a:t>FIPS Number</a:t>
            </a:r>
          </a:p>
          <a:p>
            <a:pPr marL="228600" indent="-228600">
              <a:spcBef>
                <a:spcPts val="1200"/>
              </a:spcBef>
            </a:pPr>
            <a:r>
              <a:rPr lang="en-US" sz="2400" dirty="0"/>
              <a:t>DUNS Number Lookup on the </a:t>
            </a:r>
            <a:r>
              <a:rPr lang="en-US" sz="2400" dirty="0">
                <a:hlinkClick r:id="rId3"/>
              </a:rPr>
              <a:t>System for Award Management Website</a:t>
            </a:r>
            <a:endParaRPr lang="en-US" sz="2400" dirty="0"/>
          </a:p>
          <a:p>
            <a:pPr marL="628650" lvl="2">
              <a:spcBef>
                <a:spcPts val="1200"/>
              </a:spcBef>
            </a:pPr>
            <a:r>
              <a:rPr lang="en-US" dirty="0" smtClean="0">
                <a:cs typeface="Calibri" panose="020F0502020204030204" pitchFamily="34" charset="0"/>
                <a:hlinkClick r:id="rId3"/>
              </a:rPr>
              <a:t>FEMA'S SAM.gov</a:t>
            </a:r>
            <a:r>
              <a:rPr lang="en-US" dirty="0" smtClean="0">
                <a:cs typeface="Calibri" panose="020F0502020204030204" pitchFamily="34" charset="0"/>
              </a:rPr>
              <a:t> </a:t>
            </a:r>
            <a:endParaRPr lang="en-US" dirty="0">
              <a:cs typeface="Calibri" panose="020F0502020204030204" pitchFamily="34" charset="0"/>
            </a:endParaRPr>
          </a:p>
          <a:p>
            <a:pPr marL="228600" indent="-228600">
              <a:spcBef>
                <a:spcPts val="1200"/>
              </a:spcBef>
            </a:pPr>
            <a:r>
              <a:rPr lang="en-US" sz="2400" dirty="0">
                <a:cs typeface="Calibri" panose="020F0502020204030204" pitchFamily="34" charset="0"/>
              </a:rPr>
              <a:t>Political Districts – Numbers only</a:t>
            </a:r>
          </a:p>
          <a:p>
            <a:pPr marL="228600" indent="-228600">
              <a:spcBef>
                <a:spcPts val="1200"/>
              </a:spcBef>
            </a:pPr>
            <a:r>
              <a:rPr lang="en-US" sz="2400" dirty="0">
                <a:cs typeface="Calibri" panose="020F0502020204030204" pitchFamily="34" charset="0"/>
              </a:rPr>
              <a:t>Primary and Alternate Contacts</a:t>
            </a:r>
          </a:p>
        </p:txBody>
      </p:sp>
      <p:sp>
        <p:nvSpPr>
          <p:cNvPr id="5" name="Slide Number Placeholder 4"/>
          <p:cNvSpPr>
            <a:spLocks noGrp="1"/>
          </p:cNvSpPr>
          <p:nvPr>
            <p:ph type="sldNum" sz="quarter" idx="12"/>
          </p:nvPr>
        </p:nvSpPr>
        <p:spPr/>
        <p:txBody>
          <a:bodyPr/>
          <a:lstStyle/>
          <a:p>
            <a:fld id="{991ABA96-8C24-43CE-98D6-E064923DF127}" type="slidenum">
              <a:rPr lang="en-US" smtClean="0"/>
              <a:t>51</a:t>
            </a:fld>
            <a:endParaRPr lang="en-US"/>
          </a:p>
        </p:txBody>
      </p:sp>
    </p:spTree>
    <p:extLst>
      <p:ext uri="{BB962C8B-B14F-4D97-AF65-F5344CB8AC3E}">
        <p14:creationId xmlns:p14="http://schemas.microsoft.com/office/powerpoint/2010/main" val="3220832721"/>
      </p:ext>
    </p:extLst>
  </p:cSld>
  <p:clrMapOvr>
    <a:masterClrMapping/>
  </p:clrMapOvr>
  <p:transition spd="slow">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marL="0" indent="0"/>
            <a:r>
              <a:rPr lang="en-US" b="1" dirty="0">
                <a:solidFill>
                  <a:schemeClr val="tx2">
                    <a:lumMod val="75000"/>
                  </a:schemeClr>
                </a:solidFill>
              </a:rPr>
              <a:t>Local Hazard</a:t>
            </a:r>
            <a:br>
              <a:rPr lang="en-US" b="1" dirty="0">
                <a:solidFill>
                  <a:schemeClr val="tx2">
                    <a:lumMod val="75000"/>
                  </a:schemeClr>
                </a:solidFill>
              </a:rPr>
            </a:br>
            <a:r>
              <a:rPr lang="en-US" b="1" dirty="0">
                <a:solidFill>
                  <a:schemeClr val="tx2">
                    <a:lumMod val="75000"/>
                  </a:schemeClr>
                </a:solidFill>
              </a:rPr>
              <a:t>Mitigation Plan Information </a:t>
            </a:r>
            <a:endParaRPr lang="en-US" b="1" dirty="0"/>
          </a:p>
        </p:txBody>
      </p:sp>
      <p:sp>
        <p:nvSpPr>
          <p:cNvPr id="4" name="Content Placeholder 3"/>
          <p:cNvSpPr>
            <a:spLocks noGrp="1"/>
          </p:cNvSpPr>
          <p:nvPr>
            <p:ph idx="1"/>
          </p:nvPr>
        </p:nvSpPr>
        <p:spPr>
          <a:xfrm>
            <a:off x="457200" y="1600200"/>
            <a:ext cx="8229600" cy="4572000"/>
          </a:xfrm>
        </p:spPr>
        <p:txBody>
          <a:bodyPr>
            <a:normAutofit/>
          </a:bodyPr>
          <a:lstStyle/>
          <a:p>
            <a:pPr marL="231775" indent="-231775">
              <a:spcBef>
                <a:spcPts val="1200"/>
              </a:spcBef>
            </a:pPr>
            <a:r>
              <a:rPr lang="en-US" sz="2400" dirty="0"/>
              <a:t>Must have a FEMA-approved and locally adopted LHMP or MJHMP </a:t>
            </a:r>
            <a:r>
              <a:rPr lang="en-US" sz="2400" b="1" dirty="0">
                <a:cs typeface="Calibri" panose="020F0502020204030204" pitchFamily="34" charset="0"/>
              </a:rPr>
              <a:t>at time of award</a:t>
            </a:r>
          </a:p>
          <a:p>
            <a:pPr marL="231775" lvl="0" indent="-231775">
              <a:spcBef>
                <a:spcPts val="1200"/>
              </a:spcBef>
            </a:pPr>
            <a:r>
              <a:rPr lang="en-US" sz="2400" dirty="0">
                <a:cs typeface="Calibri" panose="020F0502020204030204" pitchFamily="34" charset="0"/>
              </a:rPr>
              <a:t>LHMPs are valid for </a:t>
            </a:r>
            <a:r>
              <a:rPr lang="en-US" sz="2400" b="1" dirty="0">
                <a:cs typeface="Calibri" panose="020F0502020204030204" pitchFamily="34" charset="0"/>
              </a:rPr>
              <a:t>5 years </a:t>
            </a:r>
            <a:r>
              <a:rPr lang="en-US" sz="2400" dirty="0">
                <a:cs typeface="Calibri" panose="020F0502020204030204" pitchFamily="34" charset="0"/>
              </a:rPr>
              <a:t>(check expiration)</a:t>
            </a:r>
          </a:p>
          <a:p>
            <a:pPr marL="231775" lvl="0" indent="-231775">
              <a:spcBef>
                <a:spcPts val="1200"/>
              </a:spcBef>
            </a:pPr>
            <a:r>
              <a:rPr lang="en-US" sz="2400" dirty="0">
                <a:cs typeface="Calibri" panose="020F0502020204030204" pitchFamily="34" charset="0"/>
              </a:rPr>
              <a:t>The proposed project must be in conformance and consistent with the LHMP</a:t>
            </a:r>
          </a:p>
          <a:p>
            <a:pPr marL="231775" lvl="0" indent="-231775">
              <a:spcBef>
                <a:spcPts val="1200"/>
              </a:spcBef>
            </a:pPr>
            <a:r>
              <a:rPr lang="en-US" sz="2400" dirty="0">
                <a:cs typeface="Calibri" panose="020F0502020204030204" pitchFamily="34" charset="0"/>
              </a:rPr>
              <a:t>Private Non-Profits (PNPs) do not require an LHMP</a:t>
            </a:r>
          </a:p>
          <a:p>
            <a:pPr marL="231775" lvl="0" indent="-231775">
              <a:spcBef>
                <a:spcPts val="1200"/>
              </a:spcBef>
            </a:pPr>
            <a:r>
              <a:rPr lang="en-US" sz="2400" dirty="0">
                <a:cs typeface="Calibri" panose="020F0502020204030204" pitchFamily="34" charset="0"/>
              </a:rPr>
              <a:t>Specify exactly where the activity is referenced in the plan (chapter, part, section, page)</a:t>
            </a:r>
          </a:p>
        </p:txBody>
      </p:sp>
      <p:sp>
        <p:nvSpPr>
          <p:cNvPr id="5" name="Slide Number Placeholder 4"/>
          <p:cNvSpPr>
            <a:spLocks noGrp="1"/>
          </p:cNvSpPr>
          <p:nvPr>
            <p:ph type="sldNum" sz="quarter" idx="12"/>
          </p:nvPr>
        </p:nvSpPr>
        <p:spPr/>
        <p:txBody>
          <a:bodyPr/>
          <a:lstStyle/>
          <a:p>
            <a:fld id="{991ABA96-8C24-43CE-98D6-E064923DF127}" type="slidenum">
              <a:rPr lang="en-US" smtClean="0"/>
              <a:t>52</a:t>
            </a:fld>
            <a:endParaRPr lang="en-US"/>
          </a:p>
        </p:txBody>
      </p:sp>
    </p:spTree>
    <p:extLst>
      <p:ext uri="{BB962C8B-B14F-4D97-AF65-F5344CB8AC3E}">
        <p14:creationId xmlns:p14="http://schemas.microsoft.com/office/powerpoint/2010/main" val="2929799510"/>
      </p:ext>
    </p:extLst>
  </p:cSld>
  <p:clrMapOvr>
    <a:masterClrMapping/>
  </p:clrMapOvr>
  <p:transition spd="slow">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Community Information </a:t>
            </a:r>
            <a:endParaRPr lang="en-US" b="1" dirty="0"/>
          </a:p>
        </p:txBody>
      </p:sp>
      <p:sp>
        <p:nvSpPr>
          <p:cNvPr id="4" name="Content Placeholder 3"/>
          <p:cNvSpPr>
            <a:spLocks noGrp="1"/>
          </p:cNvSpPr>
          <p:nvPr>
            <p:ph idx="1"/>
          </p:nvPr>
        </p:nvSpPr>
        <p:spPr/>
        <p:txBody>
          <a:bodyPr>
            <a:normAutofit/>
          </a:bodyPr>
          <a:lstStyle/>
          <a:p>
            <a:pPr marL="228600" indent="-228600">
              <a:spcBef>
                <a:spcPts val="1200"/>
              </a:spcBef>
            </a:pPr>
            <a:r>
              <a:rPr lang="en-US" sz="2400" dirty="0">
                <a:cs typeface="Calibri" panose="020F0502020204030204" pitchFamily="34" charset="0"/>
              </a:rPr>
              <a:t>Describe the programs that the community participates in.</a:t>
            </a:r>
          </a:p>
          <a:p>
            <a:pPr marL="628650" lvl="2">
              <a:spcBef>
                <a:spcPts val="1200"/>
              </a:spcBef>
            </a:pPr>
            <a:r>
              <a:rPr lang="en-US" dirty="0">
                <a:cs typeface="Calibri" panose="020F0502020204030204" pitchFamily="34" charset="0"/>
              </a:rPr>
              <a:t>Community Wildfire Protection Plan, Community Rating System, Unreinforced Masonry Participation, Shakeout Drill Participation, etc.</a:t>
            </a:r>
          </a:p>
          <a:p>
            <a:pPr marL="228600" indent="-228600">
              <a:spcBef>
                <a:spcPts val="1200"/>
              </a:spcBef>
            </a:pPr>
            <a:r>
              <a:rPr lang="en-US" sz="2400" dirty="0">
                <a:cs typeface="Calibri" panose="020F0502020204030204" pitchFamily="34" charset="0"/>
              </a:rPr>
              <a:t>Was there a requirement to provide public notice regarding the project?</a:t>
            </a:r>
          </a:p>
          <a:p>
            <a:pPr marL="628650" lvl="2">
              <a:spcBef>
                <a:spcPts val="1200"/>
              </a:spcBef>
            </a:pPr>
            <a:r>
              <a:rPr lang="en-US" dirty="0">
                <a:cs typeface="Calibri" panose="020F0502020204030204" pitchFamily="34" charset="0"/>
              </a:rPr>
              <a:t>If so, describe how it was done</a:t>
            </a:r>
          </a:p>
        </p:txBody>
      </p:sp>
      <p:sp>
        <p:nvSpPr>
          <p:cNvPr id="5" name="Slide Number Placeholder 4"/>
          <p:cNvSpPr>
            <a:spLocks noGrp="1"/>
          </p:cNvSpPr>
          <p:nvPr>
            <p:ph type="sldNum" sz="quarter" idx="12"/>
          </p:nvPr>
        </p:nvSpPr>
        <p:spPr/>
        <p:txBody>
          <a:bodyPr/>
          <a:lstStyle/>
          <a:p>
            <a:fld id="{991ABA96-8C24-43CE-98D6-E064923DF127}" type="slidenum">
              <a:rPr lang="en-US" smtClean="0"/>
              <a:t>53</a:t>
            </a:fld>
            <a:endParaRPr lang="en-US"/>
          </a:p>
        </p:txBody>
      </p:sp>
    </p:spTree>
    <p:extLst>
      <p:ext uri="{BB962C8B-B14F-4D97-AF65-F5344CB8AC3E}">
        <p14:creationId xmlns:p14="http://schemas.microsoft.com/office/powerpoint/2010/main" val="1417109318"/>
      </p:ext>
    </p:extLst>
  </p:cSld>
  <p:clrMapOvr>
    <a:masterClrMapping/>
  </p:clrMapOvr>
  <p:transition spd="slow">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Project Information, part 1</a:t>
            </a:r>
            <a:endParaRPr lang="en-US" b="1" dirty="0"/>
          </a:p>
        </p:txBody>
      </p:sp>
      <p:sp>
        <p:nvSpPr>
          <p:cNvPr id="4" name="Content Placeholder 3"/>
          <p:cNvSpPr>
            <a:spLocks noGrp="1"/>
          </p:cNvSpPr>
          <p:nvPr>
            <p:ph idx="1"/>
          </p:nvPr>
        </p:nvSpPr>
        <p:spPr>
          <a:xfrm>
            <a:off x="457200" y="1417638"/>
            <a:ext cx="8229600" cy="4525963"/>
          </a:xfrm>
        </p:spPr>
        <p:txBody>
          <a:bodyPr>
            <a:noAutofit/>
          </a:bodyPr>
          <a:lstStyle/>
          <a:p>
            <a:pPr marL="228600" indent="-228600">
              <a:spcBef>
                <a:spcPts val="600"/>
              </a:spcBef>
            </a:pPr>
            <a:r>
              <a:rPr lang="en-US" sz="2400" b="1" dirty="0">
                <a:cs typeface="Calibri" panose="020F0502020204030204" pitchFamily="34" charset="0"/>
              </a:rPr>
              <a:t>Project Location</a:t>
            </a:r>
            <a:r>
              <a:rPr lang="en-US" sz="2400" dirty="0">
                <a:cs typeface="Calibri" panose="020F0502020204030204" pitchFamily="34" charset="0"/>
              </a:rPr>
              <a:t>: Provide county where activity will occur and include latitudes and longitudes</a:t>
            </a:r>
          </a:p>
          <a:p>
            <a:pPr marL="228600" indent="-228600">
              <a:spcBef>
                <a:spcPts val="600"/>
              </a:spcBef>
            </a:pPr>
            <a:r>
              <a:rPr lang="en-US" sz="2400" b="1" dirty="0">
                <a:cs typeface="Calibri" panose="020F0502020204030204" pitchFamily="34" charset="0"/>
              </a:rPr>
              <a:t>Coordinates</a:t>
            </a:r>
            <a:r>
              <a:rPr lang="en-US" sz="2400" dirty="0">
                <a:cs typeface="Calibri" panose="020F0502020204030204" pitchFamily="34" charset="0"/>
              </a:rPr>
              <a:t>: For each individual structure</a:t>
            </a:r>
          </a:p>
          <a:p>
            <a:pPr marL="228600" indent="-228600">
              <a:spcBef>
                <a:spcPts val="600"/>
              </a:spcBef>
            </a:pPr>
            <a:r>
              <a:rPr lang="en-US" sz="2400" b="1" dirty="0">
                <a:cs typeface="Calibri" panose="020F0502020204030204" pitchFamily="34" charset="0"/>
              </a:rPr>
              <a:t>Staging Area</a:t>
            </a:r>
            <a:r>
              <a:rPr lang="en-US" sz="2400" dirty="0">
                <a:cs typeface="Calibri" panose="020F0502020204030204" pitchFamily="34" charset="0"/>
              </a:rPr>
              <a:t>: Describe and include the coordinates, map must be included in map file</a:t>
            </a:r>
          </a:p>
          <a:p>
            <a:pPr marL="228600" indent="-228600">
              <a:spcBef>
                <a:spcPts val="600"/>
              </a:spcBef>
            </a:pPr>
            <a:r>
              <a:rPr lang="en-US" sz="2400" b="1" dirty="0">
                <a:cs typeface="Calibri" panose="020F0502020204030204" pitchFamily="34" charset="0"/>
              </a:rPr>
              <a:t>Mapping Requirements</a:t>
            </a:r>
            <a:r>
              <a:rPr lang="en-US" sz="2400" dirty="0">
                <a:cs typeface="Calibri" panose="020F0502020204030204" pitchFamily="34" charset="0"/>
              </a:rPr>
              <a:t>: </a:t>
            </a:r>
            <a:r>
              <a:rPr lang="en-US" sz="2400" dirty="0"/>
              <a:t>Clearly depict entire project location, work site(s), staging area(s), and include North indicator. FIRM must also be included</a:t>
            </a:r>
          </a:p>
          <a:p>
            <a:pPr marL="628650" lvl="2">
              <a:spcBef>
                <a:spcPts val="600"/>
              </a:spcBef>
            </a:pPr>
            <a:r>
              <a:rPr lang="en-US" b="1" dirty="0"/>
              <a:t>Color maps only </a:t>
            </a:r>
            <a:endParaRPr lang="en-US" dirty="0">
              <a:cs typeface="Calibri" panose="020F0502020204030204" pitchFamily="34" charset="0"/>
            </a:endParaRPr>
          </a:p>
          <a:p>
            <a:pPr marL="228600" indent="-228600">
              <a:spcBef>
                <a:spcPts val="600"/>
              </a:spcBef>
            </a:pPr>
            <a:r>
              <a:rPr lang="en-US" sz="2400" b="1" dirty="0">
                <a:cs typeface="Calibri" panose="020F0502020204030204" pitchFamily="34" charset="0"/>
              </a:rPr>
              <a:t>Photos</a:t>
            </a:r>
            <a:r>
              <a:rPr lang="en-US" sz="2400" dirty="0">
                <a:cs typeface="Calibri" panose="020F0502020204030204" pitchFamily="34" charset="0"/>
              </a:rPr>
              <a:t>: Minimum of 3 per work site, include in file</a:t>
            </a:r>
          </a:p>
          <a:p>
            <a:pPr marL="228600" indent="-228600">
              <a:spcBef>
                <a:spcPts val="600"/>
              </a:spcBef>
            </a:pPr>
            <a:r>
              <a:rPr lang="en-US" sz="2400" dirty="0">
                <a:cs typeface="Calibri" panose="020F0502020204030204" pitchFamily="34" charset="0"/>
              </a:rPr>
              <a:t>Describe PA funding and possible deed restrictions</a:t>
            </a:r>
          </a:p>
        </p:txBody>
      </p:sp>
      <p:sp>
        <p:nvSpPr>
          <p:cNvPr id="5" name="Slide Number Placeholder 4"/>
          <p:cNvSpPr>
            <a:spLocks noGrp="1"/>
          </p:cNvSpPr>
          <p:nvPr>
            <p:ph type="sldNum" sz="quarter" idx="12"/>
          </p:nvPr>
        </p:nvSpPr>
        <p:spPr/>
        <p:txBody>
          <a:bodyPr/>
          <a:lstStyle/>
          <a:p>
            <a:fld id="{991ABA96-8C24-43CE-98D6-E064923DF127}" type="slidenum">
              <a:rPr lang="en-US" smtClean="0"/>
              <a:t>54</a:t>
            </a:fld>
            <a:endParaRPr lang="en-US"/>
          </a:p>
        </p:txBody>
      </p:sp>
    </p:spTree>
    <p:extLst>
      <p:ext uri="{BB962C8B-B14F-4D97-AF65-F5344CB8AC3E}">
        <p14:creationId xmlns:p14="http://schemas.microsoft.com/office/powerpoint/2010/main" val="1862817410"/>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Site Photos Requirements</a:t>
            </a:r>
            <a:endParaRPr lang="en-US" b="1" dirty="0"/>
          </a:p>
        </p:txBody>
      </p:sp>
      <p:sp>
        <p:nvSpPr>
          <p:cNvPr id="4" name="Content Placeholder 3"/>
          <p:cNvSpPr>
            <a:spLocks noGrp="1"/>
          </p:cNvSpPr>
          <p:nvPr>
            <p:ph idx="1"/>
          </p:nvPr>
        </p:nvSpPr>
        <p:spPr>
          <a:xfrm>
            <a:off x="457200" y="1722437"/>
            <a:ext cx="8229600" cy="4525963"/>
          </a:xfrm>
        </p:spPr>
        <p:txBody>
          <a:bodyPr>
            <a:normAutofit/>
          </a:bodyPr>
          <a:lstStyle/>
          <a:p>
            <a:pPr marL="231775" indent="-231775">
              <a:spcBef>
                <a:spcPts val="1200"/>
              </a:spcBef>
            </a:pPr>
            <a:r>
              <a:rPr lang="en-US" sz="2400" dirty="0">
                <a:cs typeface="Calibri" panose="020F0502020204030204" pitchFamily="34" charset="0"/>
              </a:rPr>
              <a:t>Site photos must clearly show all work areas and exactly where work will be conducted for the project</a:t>
            </a:r>
          </a:p>
          <a:p>
            <a:pPr marL="231775" indent="-231775">
              <a:spcBef>
                <a:spcPts val="1200"/>
              </a:spcBef>
            </a:pPr>
            <a:r>
              <a:rPr lang="en-US" sz="2400" dirty="0">
                <a:cs typeface="Calibri" panose="020F0502020204030204" pitchFamily="34" charset="0"/>
              </a:rPr>
              <a:t>Projects that include work inside of a structure must include interior photos (i.e. structural or non-structural retrofitting)</a:t>
            </a:r>
          </a:p>
          <a:p>
            <a:pPr marL="231775" indent="-231775">
              <a:spcBef>
                <a:spcPts val="1200"/>
              </a:spcBef>
            </a:pPr>
            <a:r>
              <a:rPr lang="en-US" sz="2400" dirty="0">
                <a:cs typeface="Calibri" panose="020F0502020204030204" pitchFamily="34" charset="0"/>
              </a:rPr>
              <a:t>Projects that include multiple site locations must have pictures of all locations</a:t>
            </a:r>
          </a:p>
          <a:p>
            <a:pPr marL="231775" indent="-231775">
              <a:spcBef>
                <a:spcPts val="1200"/>
              </a:spcBef>
            </a:pPr>
            <a:r>
              <a:rPr lang="en-US" sz="2400" dirty="0">
                <a:cs typeface="Calibri" panose="020F0502020204030204" pitchFamily="34" charset="0"/>
              </a:rPr>
              <a:t>Minimum of 3 photos per site</a:t>
            </a:r>
          </a:p>
        </p:txBody>
      </p:sp>
      <p:sp>
        <p:nvSpPr>
          <p:cNvPr id="5" name="Slide Number Placeholder 4"/>
          <p:cNvSpPr>
            <a:spLocks noGrp="1"/>
          </p:cNvSpPr>
          <p:nvPr>
            <p:ph type="sldNum" sz="quarter" idx="12"/>
          </p:nvPr>
        </p:nvSpPr>
        <p:spPr/>
        <p:txBody>
          <a:bodyPr/>
          <a:lstStyle/>
          <a:p>
            <a:fld id="{991ABA96-8C24-43CE-98D6-E064923DF127}" type="slidenum">
              <a:rPr lang="en-US" smtClean="0"/>
              <a:t>55</a:t>
            </a:fld>
            <a:endParaRPr lang="en-US"/>
          </a:p>
        </p:txBody>
      </p:sp>
    </p:spTree>
    <p:extLst>
      <p:ext uri="{BB962C8B-B14F-4D97-AF65-F5344CB8AC3E}">
        <p14:creationId xmlns:p14="http://schemas.microsoft.com/office/powerpoint/2010/main" val="159217315"/>
      </p:ext>
    </p:extLst>
  </p:cSld>
  <p:clrMapOvr>
    <a:masterClrMapping/>
  </p:clrMapOvr>
  <p:transition spd="slow">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Project Information, part 2</a:t>
            </a:r>
            <a:endParaRPr lang="en-US" b="1" dirty="0"/>
          </a:p>
        </p:txBody>
      </p:sp>
      <p:sp>
        <p:nvSpPr>
          <p:cNvPr id="4" name="Content Placeholder 3"/>
          <p:cNvSpPr>
            <a:spLocks noGrp="1"/>
          </p:cNvSpPr>
          <p:nvPr>
            <p:ph idx="1"/>
          </p:nvPr>
        </p:nvSpPr>
        <p:spPr/>
        <p:txBody>
          <a:bodyPr>
            <a:normAutofit fontScale="92500" lnSpcReduction="20000"/>
          </a:bodyPr>
          <a:lstStyle/>
          <a:p>
            <a:pPr marL="228600" indent="-228600">
              <a:lnSpc>
                <a:spcPct val="110000"/>
              </a:lnSpc>
              <a:spcBef>
                <a:spcPts val="1200"/>
              </a:spcBef>
            </a:pPr>
            <a:r>
              <a:rPr lang="en-US" sz="2600" b="1" dirty="0">
                <a:cs typeface="Calibri" panose="020F0502020204030204" pitchFamily="34" charset="0"/>
              </a:rPr>
              <a:t>Application Type</a:t>
            </a:r>
            <a:r>
              <a:rPr lang="en-US" sz="2600" dirty="0">
                <a:cs typeface="Calibri" panose="020F0502020204030204" pitchFamily="34" charset="0"/>
              </a:rPr>
              <a:t>: Project or 5% Activity</a:t>
            </a:r>
          </a:p>
          <a:p>
            <a:pPr marL="228600" indent="-228600">
              <a:lnSpc>
                <a:spcPct val="110000"/>
              </a:lnSpc>
              <a:spcBef>
                <a:spcPts val="1200"/>
              </a:spcBef>
            </a:pPr>
            <a:r>
              <a:rPr lang="en-US" sz="2600" b="1" dirty="0">
                <a:cs typeface="Calibri" panose="020F0502020204030204" pitchFamily="34" charset="0"/>
              </a:rPr>
              <a:t>Project Type</a:t>
            </a:r>
            <a:r>
              <a:rPr lang="en-US" sz="2600" dirty="0">
                <a:cs typeface="Calibri" panose="020F0502020204030204" pitchFamily="34" charset="0"/>
              </a:rPr>
              <a:t>: Check all that apply</a:t>
            </a:r>
          </a:p>
          <a:p>
            <a:pPr marL="228600" indent="-228600">
              <a:lnSpc>
                <a:spcPct val="110000"/>
              </a:lnSpc>
              <a:spcBef>
                <a:spcPts val="1200"/>
              </a:spcBef>
            </a:pPr>
            <a:r>
              <a:rPr lang="en-US" sz="2600" b="1" dirty="0">
                <a:cs typeface="Calibri" panose="020F0502020204030204" pitchFamily="34" charset="0"/>
              </a:rPr>
              <a:t>Describe Problem/Hazards/Risks</a:t>
            </a:r>
            <a:r>
              <a:rPr lang="en-US" sz="2600" dirty="0">
                <a:cs typeface="Calibri" panose="020F0502020204030204" pitchFamily="34" charset="0"/>
              </a:rPr>
              <a:t>: </a:t>
            </a:r>
          </a:p>
          <a:p>
            <a:pPr marL="628650" lvl="2">
              <a:lnSpc>
                <a:spcPct val="110000"/>
              </a:lnSpc>
              <a:spcBef>
                <a:spcPts val="1200"/>
              </a:spcBef>
            </a:pPr>
            <a:r>
              <a:rPr lang="en-US" sz="2600" dirty="0">
                <a:cs typeface="Calibri" panose="020F0502020204030204" pitchFamily="34" charset="0"/>
              </a:rPr>
              <a:t>What problem will the project solve?</a:t>
            </a:r>
          </a:p>
          <a:p>
            <a:pPr marL="628650" lvl="2">
              <a:lnSpc>
                <a:spcPct val="110000"/>
              </a:lnSpc>
              <a:spcBef>
                <a:spcPts val="1200"/>
              </a:spcBef>
            </a:pPr>
            <a:r>
              <a:rPr lang="en-US" sz="2600" dirty="0">
                <a:cs typeface="Calibri" panose="020F0502020204030204" pitchFamily="34" charset="0"/>
              </a:rPr>
              <a:t>What are the expected outcomes?</a:t>
            </a:r>
          </a:p>
          <a:p>
            <a:pPr marL="628650" lvl="2">
              <a:lnSpc>
                <a:spcPct val="110000"/>
              </a:lnSpc>
              <a:spcBef>
                <a:spcPts val="1200"/>
              </a:spcBef>
            </a:pPr>
            <a:r>
              <a:rPr lang="en-US" sz="2600" dirty="0">
                <a:cs typeface="Calibri" panose="020F0502020204030204" pitchFamily="34" charset="0"/>
              </a:rPr>
              <a:t>Describe the hazards and risks to life, safety, and improved property over the last 25 years</a:t>
            </a:r>
          </a:p>
          <a:p>
            <a:pPr marL="228600" indent="-228600">
              <a:lnSpc>
                <a:spcPct val="110000"/>
              </a:lnSpc>
              <a:spcBef>
                <a:spcPts val="1200"/>
              </a:spcBef>
            </a:pPr>
            <a:r>
              <a:rPr lang="en-US" sz="2600" b="1" dirty="0">
                <a:cs typeface="Calibri" panose="020F0502020204030204" pitchFamily="34" charset="0"/>
              </a:rPr>
              <a:t>Recent Events</a:t>
            </a:r>
            <a:r>
              <a:rPr lang="en-US" sz="2600" dirty="0">
                <a:cs typeface="Calibri" panose="020F0502020204030204" pitchFamily="34" charset="0"/>
              </a:rPr>
              <a:t>: What facilitated the need? </a:t>
            </a:r>
          </a:p>
          <a:p>
            <a:pPr marL="228600" indent="-228600">
              <a:lnSpc>
                <a:spcPct val="110000"/>
              </a:lnSpc>
              <a:spcBef>
                <a:spcPts val="1200"/>
              </a:spcBef>
            </a:pPr>
            <a:r>
              <a:rPr lang="en-US" sz="2600" b="1" dirty="0">
                <a:cs typeface="Calibri" panose="020F0502020204030204" pitchFamily="34" charset="0"/>
              </a:rPr>
              <a:t>High Quality Scope of Work: </a:t>
            </a:r>
            <a:r>
              <a:rPr lang="en-US" sz="2600" dirty="0">
                <a:cs typeface="Calibri" panose="020F0502020204030204" pitchFamily="34" charset="0"/>
              </a:rPr>
              <a:t>Effectively describing the entire project that is easy to understand</a:t>
            </a:r>
          </a:p>
        </p:txBody>
      </p:sp>
      <p:sp>
        <p:nvSpPr>
          <p:cNvPr id="5" name="Slide Number Placeholder 4"/>
          <p:cNvSpPr>
            <a:spLocks noGrp="1"/>
          </p:cNvSpPr>
          <p:nvPr>
            <p:ph type="sldNum" sz="quarter" idx="12"/>
          </p:nvPr>
        </p:nvSpPr>
        <p:spPr/>
        <p:txBody>
          <a:bodyPr/>
          <a:lstStyle/>
          <a:p>
            <a:fld id="{991ABA96-8C24-43CE-98D6-E064923DF127}" type="slidenum">
              <a:rPr lang="en-US" smtClean="0"/>
              <a:t>56</a:t>
            </a:fld>
            <a:endParaRPr lang="en-US"/>
          </a:p>
        </p:txBody>
      </p:sp>
    </p:spTree>
    <p:extLst>
      <p:ext uri="{BB962C8B-B14F-4D97-AF65-F5344CB8AC3E}">
        <p14:creationId xmlns:p14="http://schemas.microsoft.com/office/powerpoint/2010/main" val="910683136"/>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Scope of Work, part 1</a:t>
            </a:r>
            <a:endParaRPr lang="en-US" b="1" dirty="0"/>
          </a:p>
        </p:txBody>
      </p:sp>
      <p:sp>
        <p:nvSpPr>
          <p:cNvPr id="4" name="Content Placeholder 3"/>
          <p:cNvSpPr>
            <a:spLocks noGrp="1"/>
          </p:cNvSpPr>
          <p:nvPr>
            <p:ph idx="1"/>
          </p:nvPr>
        </p:nvSpPr>
        <p:spPr/>
        <p:txBody>
          <a:bodyPr>
            <a:normAutofit/>
          </a:bodyPr>
          <a:lstStyle/>
          <a:p>
            <a:pPr marL="0" lvl="0" indent="0" algn="ctr">
              <a:spcBef>
                <a:spcPts val="1200"/>
              </a:spcBef>
              <a:buNone/>
            </a:pPr>
            <a:r>
              <a:rPr lang="en-US" b="1" dirty="0">
                <a:cs typeface="Calibri" panose="020F0502020204030204" pitchFamily="34" charset="0"/>
              </a:rPr>
              <a:t>Attention to detail is a</a:t>
            </a:r>
            <a:r>
              <a:rPr lang="en-US" dirty="0">
                <a:cs typeface="Calibri" panose="020F0502020204030204" pitchFamily="34" charset="0"/>
              </a:rPr>
              <a:t> </a:t>
            </a:r>
            <a:r>
              <a:rPr lang="en-US" b="1" u="sng" dirty="0">
                <a:cs typeface="Calibri" panose="020F0502020204030204" pitchFamily="34" charset="0"/>
              </a:rPr>
              <a:t>MUST</a:t>
            </a:r>
          </a:p>
          <a:p>
            <a:pPr marL="228600" lvl="1" indent="-228600">
              <a:spcBef>
                <a:spcPts val="1200"/>
              </a:spcBef>
              <a:buFont typeface="Arial" panose="020B0604020202020204" pitchFamily="34" charset="0"/>
              <a:buChar char="•"/>
            </a:pPr>
            <a:r>
              <a:rPr lang="en-US" sz="2400" u="sng" dirty="0">
                <a:cs typeface="Calibri" panose="020F0502020204030204" pitchFamily="34" charset="0"/>
              </a:rPr>
              <a:t>Anyone</a:t>
            </a:r>
            <a:r>
              <a:rPr lang="en-US" sz="2400" dirty="0">
                <a:cs typeface="Calibri" panose="020F0502020204030204" pitchFamily="34" charset="0"/>
              </a:rPr>
              <a:t> should be able to read and understand exactly what the project entails</a:t>
            </a:r>
          </a:p>
          <a:p>
            <a:pPr marL="228600" lvl="1" indent="-228600">
              <a:spcBef>
                <a:spcPts val="1200"/>
              </a:spcBef>
              <a:buFont typeface="Arial" panose="020B0604020202020204" pitchFamily="34" charset="0"/>
              <a:buChar char="•"/>
            </a:pPr>
            <a:r>
              <a:rPr lang="en-US" sz="2400" dirty="0">
                <a:cs typeface="Calibri" panose="020F0502020204030204" pitchFamily="34" charset="0"/>
              </a:rPr>
              <a:t>Describe project from A-Z </a:t>
            </a:r>
          </a:p>
          <a:p>
            <a:pPr marL="228600" lvl="1" indent="-228600">
              <a:spcBef>
                <a:spcPts val="1200"/>
              </a:spcBef>
              <a:buFont typeface="Arial" panose="020B0604020202020204" pitchFamily="34" charset="0"/>
              <a:buChar char="•"/>
            </a:pPr>
            <a:r>
              <a:rPr lang="en-US" sz="2400" dirty="0">
                <a:cs typeface="Calibri" panose="020F0502020204030204" pitchFamily="34" charset="0"/>
              </a:rPr>
              <a:t>Who, What, Where, Why and How?</a:t>
            </a:r>
          </a:p>
          <a:p>
            <a:pPr marL="228600" lvl="1" indent="-228600">
              <a:spcBef>
                <a:spcPts val="1200"/>
              </a:spcBef>
              <a:buFont typeface="Arial" panose="020B0604020202020204" pitchFamily="34" charset="0"/>
              <a:buChar char="•"/>
            </a:pPr>
            <a:r>
              <a:rPr lang="en-US" sz="2400" dirty="0">
                <a:cs typeface="Calibri" panose="020F0502020204030204" pitchFamily="34" charset="0"/>
              </a:rPr>
              <a:t>When? (Work Schedule)</a:t>
            </a:r>
          </a:p>
          <a:p>
            <a:pPr marL="228600" lvl="1" indent="-228600">
              <a:spcBef>
                <a:spcPts val="1200"/>
              </a:spcBef>
              <a:buFont typeface="Arial" panose="020B0604020202020204" pitchFamily="34" charset="0"/>
              <a:buChar char="•"/>
            </a:pPr>
            <a:r>
              <a:rPr lang="en-US" sz="2400" dirty="0">
                <a:cs typeface="Calibri" panose="020F0502020204030204" pitchFamily="34" charset="0"/>
              </a:rPr>
              <a:t>How Much? (Budget)</a:t>
            </a:r>
          </a:p>
          <a:p>
            <a:pPr marL="228600" lvl="1" indent="-228600">
              <a:spcBef>
                <a:spcPts val="1200"/>
              </a:spcBef>
              <a:buFont typeface="Arial" panose="020B0604020202020204" pitchFamily="34" charset="0"/>
              <a:buChar char="•"/>
            </a:pPr>
            <a:r>
              <a:rPr lang="en-US" sz="2400" dirty="0">
                <a:cs typeface="Calibri" panose="020F0502020204030204" pitchFamily="34" charset="0"/>
              </a:rPr>
              <a:t>Attach in SOW file</a:t>
            </a:r>
          </a:p>
        </p:txBody>
      </p:sp>
      <p:sp>
        <p:nvSpPr>
          <p:cNvPr id="5" name="Slide Number Placeholder 4"/>
          <p:cNvSpPr>
            <a:spLocks noGrp="1"/>
          </p:cNvSpPr>
          <p:nvPr>
            <p:ph type="sldNum" sz="quarter" idx="12"/>
          </p:nvPr>
        </p:nvSpPr>
        <p:spPr/>
        <p:txBody>
          <a:bodyPr/>
          <a:lstStyle/>
          <a:p>
            <a:fld id="{991ABA96-8C24-43CE-98D6-E064923DF127}" type="slidenum">
              <a:rPr lang="en-US" smtClean="0"/>
              <a:t>57</a:t>
            </a:fld>
            <a:endParaRPr lang="en-US"/>
          </a:p>
        </p:txBody>
      </p:sp>
      <p:pic>
        <p:nvPicPr>
          <p:cNvPr id="4099" name="Picture 3" descr="Picture showing thought bubbles. The thought bubbles say the words &#10;who? &#10;what? &#10;where? &#10;when?&#10;how?&#10;and w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831" y="3352800"/>
            <a:ext cx="2956769" cy="2580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960141"/>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Scope of Work, part 2</a:t>
            </a:r>
            <a:endParaRPr lang="en-US" b="1" dirty="0"/>
          </a:p>
        </p:txBody>
      </p:sp>
      <p:sp>
        <p:nvSpPr>
          <p:cNvPr id="4" name="Content Placeholder 3"/>
          <p:cNvSpPr>
            <a:spLocks noGrp="1"/>
          </p:cNvSpPr>
          <p:nvPr>
            <p:ph idx="1"/>
          </p:nvPr>
        </p:nvSpPr>
        <p:spPr/>
        <p:txBody>
          <a:bodyPr>
            <a:noAutofit/>
          </a:bodyPr>
          <a:lstStyle/>
          <a:p>
            <a:pPr marL="228600" indent="-228600">
              <a:lnSpc>
                <a:spcPct val="120000"/>
              </a:lnSpc>
              <a:spcBef>
                <a:spcPts val="600"/>
              </a:spcBef>
              <a:buNone/>
            </a:pPr>
            <a:r>
              <a:rPr lang="en-US" sz="2400" dirty="0">
                <a:cs typeface="Calibri" panose="020F0502020204030204" pitchFamily="34" charset="0"/>
              </a:rPr>
              <a:t>Describe and discuss:</a:t>
            </a:r>
          </a:p>
          <a:p>
            <a:pPr marL="228600" indent="-228600">
              <a:lnSpc>
                <a:spcPct val="120000"/>
              </a:lnSpc>
              <a:spcBef>
                <a:spcPts val="600"/>
              </a:spcBef>
            </a:pPr>
            <a:r>
              <a:rPr lang="en-US" sz="2400" dirty="0">
                <a:cs typeface="Calibri" panose="020F0502020204030204" pitchFamily="34" charset="0"/>
              </a:rPr>
              <a:t>Environmental setting, adjacent land uses, staging area(s)</a:t>
            </a:r>
          </a:p>
          <a:p>
            <a:pPr marL="228600" indent="-228600">
              <a:lnSpc>
                <a:spcPct val="120000"/>
              </a:lnSpc>
              <a:spcBef>
                <a:spcPts val="600"/>
              </a:spcBef>
            </a:pPr>
            <a:r>
              <a:rPr lang="en-US" sz="2400" dirty="0">
                <a:cs typeface="Calibri" panose="020F0502020204030204" pitchFamily="34" charset="0"/>
              </a:rPr>
              <a:t>Any necessary land acquisition activities</a:t>
            </a:r>
          </a:p>
          <a:p>
            <a:pPr marL="228600" indent="-228600">
              <a:lnSpc>
                <a:spcPct val="120000"/>
              </a:lnSpc>
              <a:spcBef>
                <a:spcPts val="600"/>
              </a:spcBef>
            </a:pPr>
            <a:r>
              <a:rPr lang="en-US" sz="2400" dirty="0">
                <a:cs typeface="Calibri" panose="020F0502020204030204" pitchFamily="34" charset="0"/>
              </a:rPr>
              <a:t>Right-of-way or access easements required</a:t>
            </a:r>
          </a:p>
          <a:p>
            <a:pPr marL="228600" indent="-228600">
              <a:lnSpc>
                <a:spcPct val="120000"/>
              </a:lnSpc>
              <a:spcBef>
                <a:spcPts val="600"/>
              </a:spcBef>
            </a:pPr>
            <a:r>
              <a:rPr lang="en-US" sz="2400" dirty="0">
                <a:cs typeface="Calibri" panose="020F0502020204030204" pitchFamily="34" charset="0"/>
              </a:rPr>
              <a:t>If the project is a structural mitigation activity, discuss how the structure will be constructed or retrofitted</a:t>
            </a:r>
          </a:p>
          <a:p>
            <a:pPr marL="228600" indent="-228600">
              <a:lnSpc>
                <a:spcPct val="120000"/>
              </a:lnSpc>
              <a:spcBef>
                <a:spcPts val="600"/>
              </a:spcBef>
            </a:pPr>
            <a:r>
              <a:rPr lang="en-US" sz="2400" dirty="0">
                <a:cs typeface="Calibri" panose="020F0502020204030204" pitchFamily="34" charset="0"/>
              </a:rPr>
              <a:t>Any demolition activities that may need to occur</a:t>
            </a:r>
          </a:p>
        </p:txBody>
      </p:sp>
      <p:sp>
        <p:nvSpPr>
          <p:cNvPr id="5" name="Slide Number Placeholder 4"/>
          <p:cNvSpPr>
            <a:spLocks noGrp="1"/>
          </p:cNvSpPr>
          <p:nvPr>
            <p:ph type="sldNum" sz="quarter" idx="12"/>
          </p:nvPr>
        </p:nvSpPr>
        <p:spPr/>
        <p:txBody>
          <a:bodyPr/>
          <a:lstStyle/>
          <a:p>
            <a:fld id="{991ABA96-8C24-43CE-98D6-E064923DF127}" type="slidenum">
              <a:rPr lang="en-US" smtClean="0"/>
              <a:t>58</a:t>
            </a:fld>
            <a:endParaRPr lang="en-US"/>
          </a:p>
        </p:txBody>
      </p:sp>
    </p:spTree>
    <p:extLst>
      <p:ext uri="{BB962C8B-B14F-4D97-AF65-F5344CB8AC3E}">
        <p14:creationId xmlns:p14="http://schemas.microsoft.com/office/powerpoint/2010/main" val="1855829812"/>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Scope of Work, part 3</a:t>
            </a:r>
            <a:endParaRPr lang="en-US" b="1" dirty="0"/>
          </a:p>
        </p:txBody>
      </p:sp>
      <p:sp>
        <p:nvSpPr>
          <p:cNvPr id="4" name="Content Placeholder 3"/>
          <p:cNvSpPr>
            <a:spLocks noGrp="1"/>
          </p:cNvSpPr>
          <p:nvPr>
            <p:ph idx="1"/>
          </p:nvPr>
        </p:nvSpPr>
        <p:spPr/>
        <p:txBody>
          <a:bodyPr>
            <a:noAutofit/>
          </a:bodyPr>
          <a:lstStyle/>
          <a:p>
            <a:pPr marL="228600" indent="-228600">
              <a:lnSpc>
                <a:spcPct val="120000"/>
              </a:lnSpc>
              <a:spcBef>
                <a:spcPts val="600"/>
              </a:spcBef>
              <a:buNone/>
            </a:pPr>
            <a:r>
              <a:rPr lang="en-US" sz="2400" dirty="0">
                <a:cs typeface="Calibri" panose="020F0502020204030204" pitchFamily="34" charset="0"/>
              </a:rPr>
              <a:t>Describe and discuss:</a:t>
            </a:r>
          </a:p>
          <a:p>
            <a:pPr marL="228600" indent="-228600">
              <a:lnSpc>
                <a:spcPct val="120000"/>
              </a:lnSpc>
              <a:spcBef>
                <a:spcPts val="600"/>
              </a:spcBef>
            </a:pPr>
            <a:r>
              <a:rPr lang="en-US" sz="2400" dirty="0">
                <a:cs typeface="Calibri" panose="020F0502020204030204" pitchFamily="34" charset="0"/>
              </a:rPr>
              <a:t>Identify waste resulting from demolition (construction debris, dirt/sediment, hazardous materials, etc.) and exact location where the materials will be disposed</a:t>
            </a:r>
          </a:p>
          <a:p>
            <a:pPr marL="228600" indent="-228600">
              <a:lnSpc>
                <a:spcPct val="120000"/>
              </a:lnSpc>
              <a:spcBef>
                <a:spcPts val="600"/>
              </a:spcBef>
            </a:pPr>
            <a:r>
              <a:rPr lang="en-US" sz="2400" dirty="0">
                <a:cs typeface="Calibri" panose="020F0502020204030204" pitchFamily="34" charset="0"/>
              </a:rPr>
              <a:t>Materials, equipment, techniques, and methodologies that will be used</a:t>
            </a:r>
          </a:p>
        </p:txBody>
      </p:sp>
      <p:sp>
        <p:nvSpPr>
          <p:cNvPr id="5" name="Slide Number Placeholder 4"/>
          <p:cNvSpPr>
            <a:spLocks noGrp="1"/>
          </p:cNvSpPr>
          <p:nvPr>
            <p:ph type="sldNum" sz="quarter" idx="12"/>
          </p:nvPr>
        </p:nvSpPr>
        <p:spPr/>
        <p:txBody>
          <a:bodyPr/>
          <a:lstStyle/>
          <a:p>
            <a:fld id="{991ABA96-8C24-43CE-98D6-E064923DF127}" type="slidenum">
              <a:rPr lang="en-US" smtClean="0"/>
              <a:t>59</a:t>
            </a:fld>
            <a:endParaRPr lang="en-US"/>
          </a:p>
        </p:txBody>
      </p:sp>
    </p:spTree>
    <p:extLst>
      <p:ext uri="{BB962C8B-B14F-4D97-AF65-F5344CB8AC3E}">
        <p14:creationId xmlns:p14="http://schemas.microsoft.com/office/powerpoint/2010/main" val="2391352591"/>
      </p:ext>
    </p:extLst>
  </p:cSld>
  <p:clrMapOvr>
    <a:masterClrMapping/>
  </p:clrMapOvr>
  <p:transition spd="slow">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Planning Scope of Work</a:t>
            </a:r>
            <a:endParaRPr lang="en-US" b="1" dirty="0"/>
          </a:p>
        </p:txBody>
      </p:sp>
      <p:sp>
        <p:nvSpPr>
          <p:cNvPr id="4" name="Content Placeholder 3"/>
          <p:cNvSpPr>
            <a:spLocks noGrp="1"/>
          </p:cNvSpPr>
          <p:nvPr>
            <p:ph idx="1"/>
          </p:nvPr>
        </p:nvSpPr>
        <p:spPr>
          <a:xfrm>
            <a:off x="457200" y="1752600"/>
            <a:ext cx="8229600" cy="4419600"/>
          </a:xfrm>
        </p:spPr>
        <p:txBody>
          <a:bodyPr>
            <a:normAutofit/>
          </a:bodyPr>
          <a:lstStyle/>
          <a:p>
            <a:pPr marL="228600" indent="-228600">
              <a:spcBef>
                <a:spcPts val="1200"/>
              </a:spcBef>
              <a:buNone/>
            </a:pPr>
            <a:r>
              <a:rPr lang="en-US" sz="2400" dirty="0">
                <a:cs typeface="Calibri" panose="020F0502020204030204" pitchFamily="34" charset="0"/>
              </a:rPr>
              <a:t>Unique to planning </a:t>
            </a:r>
            <a:r>
              <a:rPr lang="en-US" sz="2400" dirty="0" err="1">
                <a:cs typeface="Calibri" panose="020F0502020204030204" pitchFamily="34" charset="0"/>
              </a:rPr>
              <a:t>subapplications</a:t>
            </a:r>
            <a:r>
              <a:rPr lang="en-US" sz="2400" dirty="0">
                <a:cs typeface="Calibri" panose="020F0502020204030204" pitchFamily="34" charset="0"/>
              </a:rPr>
              <a:t>:</a:t>
            </a:r>
          </a:p>
          <a:p>
            <a:pPr marL="228600" indent="-228600">
              <a:spcBef>
                <a:spcPts val="1200"/>
              </a:spcBef>
            </a:pPr>
            <a:r>
              <a:rPr lang="en-US" sz="2400" dirty="0">
                <a:cs typeface="Calibri" panose="020F0502020204030204" pitchFamily="34" charset="0"/>
              </a:rPr>
              <a:t>Planning Area</a:t>
            </a:r>
          </a:p>
          <a:p>
            <a:pPr marL="228600" indent="-228600">
              <a:spcBef>
                <a:spcPts val="1200"/>
              </a:spcBef>
            </a:pPr>
            <a:r>
              <a:rPr lang="en-US" sz="2400" dirty="0">
                <a:cs typeface="Calibri" panose="020F0502020204030204" pitchFamily="34" charset="0"/>
              </a:rPr>
              <a:t>Planning Process</a:t>
            </a:r>
          </a:p>
          <a:p>
            <a:pPr marL="228600" indent="-228600">
              <a:spcBef>
                <a:spcPts val="1200"/>
              </a:spcBef>
            </a:pPr>
            <a:r>
              <a:rPr lang="en-US" sz="2400" dirty="0">
                <a:cs typeface="Calibri" panose="020F0502020204030204" pitchFamily="34" charset="0"/>
              </a:rPr>
              <a:t>Previous Mitigation Planning</a:t>
            </a:r>
          </a:p>
          <a:p>
            <a:pPr marL="228600" indent="-228600">
              <a:spcBef>
                <a:spcPts val="1200"/>
              </a:spcBef>
            </a:pPr>
            <a:r>
              <a:rPr lang="en-US" sz="2400" dirty="0">
                <a:cs typeface="Calibri" panose="020F0502020204030204" pitchFamily="34" charset="0"/>
              </a:rPr>
              <a:t>Available Data and Risk Assessment Process</a:t>
            </a:r>
          </a:p>
          <a:p>
            <a:pPr marL="228600" indent="-228600">
              <a:spcBef>
                <a:spcPts val="1200"/>
              </a:spcBef>
            </a:pPr>
            <a:r>
              <a:rPr lang="en-US" sz="2400" dirty="0">
                <a:cs typeface="Calibri" panose="020F0502020204030204" pitchFamily="34" charset="0"/>
              </a:rPr>
              <a:t>Development of a Mitigation Strategy</a:t>
            </a:r>
          </a:p>
          <a:p>
            <a:pPr marL="228600" indent="-228600">
              <a:spcBef>
                <a:spcPts val="1200"/>
              </a:spcBef>
            </a:pPr>
            <a:r>
              <a:rPr lang="en-US" sz="2400" dirty="0">
                <a:cs typeface="Calibri" panose="020F0502020204030204" pitchFamily="34" charset="0"/>
              </a:rPr>
              <a:t>Plan Adoption</a:t>
            </a:r>
          </a:p>
        </p:txBody>
      </p:sp>
      <p:sp>
        <p:nvSpPr>
          <p:cNvPr id="5" name="Slide Number Placeholder 4"/>
          <p:cNvSpPr>
            <a:spLocks noGrp="1"/>
          </p:cNvSpPr>
          <p:nvPr>
            <p:ph type="sldNum" sz="quarter" idx="12"/>
          </p:nvPr>
        </p:nvSpPr>
        <p:spPr/>
        <p:txBody>
          <a:bodyPr/>
          <a:lstStyle/>
          <a:p>
            <a:fld id="{991ABA96-8C24-43CE-98D6-E064923DF127}" type="slidenum">
              <a:rPr lang="en-US" smtClean="0"/>
              <a:t>60</a:t>
            </a:fld>
            <a:endParaRPr lang="en-US"/>
          </a:p>
        </p:txBody>
      </p:sp>
    </p:spTree>
    <p:extLst>
      <p:ext uri="{BB962C8B-B14F-4D97-AF65-F5344CB8AC3E}">
        <p14:creationId xmlns:p14="http://schemas.microsoft.com/office/powerpoint/2010/main" val="1213392701"/>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Planning Subapplication Considerations</a:t>
            </a:r>
            <a:endParaRPr lang="en-US" b="1" dirty="0"/>
          </a:p>
        </p:txBody>
      </p:sp>
      <p:sp>
        <p:nvSpPr>
          <p:cNvPr id="4" name="Content Placeholder 3"/>
          <p:cNvSpPr>
            <a:spLocks noGrp="1"/>
          </p:cNvSpPr>
          <p:nvPr>
            <p:ph idx="1"/>
          </p:nvPr>
        </p:nvSpPr>
        <p:spPr/>
        <p:txBody>
          <a:bodyPr>
            <a:normAutofit/>
          </a:bodyPr>
          <a:lstStyle/>
          <a:p>
            <a:pPr marL="231775" indent="-231775">
              <a:spcBef>
                <a:spcPts val="1200"/>
              </a:spcBef>
            </a:pPr>
            <a:r>
              <a:rPr lang="en-US" sz="2400" dirty="0">
                <a:cs typeface="Calibri" panose="020F0502020204030204" pitchFamily="34" charset="0"/>
              </a:rPr>
              <a:t>Is this a new plan or an update?</a:t>
            </a:r>
          </a:p>
          <a:p>
            <a:pPr marL="231775" indent="-231775">
              <a:spcBef>
                <a:spcPts val="1200"/>
              </a:spcBef>
            </a:pPr>
            <a:r>
              <a:rPr lang="en-US" sz="2400" dirty="0">
                <a:cs typeface="Calibri" panose="020F0502020204030204" pitchFamily="34" charset="0"/>
              </a:rPr>
              <a:t>If you have ever had a FEMA-approved plan, your plan is considered an update (even if it expired)</a:t>
            </a:r>
          </a:p>
          <a:p>
            <a:pPr marL="231775" indent="-231775">
              <a:spcBef>
                <a:spcPts val="1200"/>
              </a:spcBef>
            </a:pPr>
            <a:r>
              <a:rPr lang="en-US" sz="2400" dirty="0">
                <a:cs typeface="Calibri" panose="020F0502020204030204" pitchFamily="34" charset="0"/>
              </a:rPr>
              <a:t>Are substantial revisions required?</a:t>
            </a:r>
          </a:p>
          <a:p>
            <a:pPr marL="231775" indent="-231775">
              <a:spcBef>
                <a:spcPts val="1200"/>
              </a:spcBef>
            </a:pPr>
            <a:r>
              <a:rPr lang="en-US" sz="2400" dirty="0">
                <a:cs typeface="Calibri" panose="020F0502020204030204" pitchFamily="34" charset="0"/>
              </a:rPr>
              <a:t>How many jurisdictions will participate?</a:t>
            </a:r>
          </a:p>
          <a:p>
            <a:pPr marL="231775" indent="-231775">
              <a:spcBef>
                <a:spcPts val="1200"/>
              </a:spcBef>
            </a:pPr>
            <a:r>
              <a:rPr lang="en-US" sz="2400" dirty="0">
                <a:cs typeface="Calibri" panose="020F0502020204030204" pitchFamily="34" charset="0"/>
              </a:rPr>
              <a:t>How many meetings do you want to hold? </a:t>
            </a:r>
          </a:p>
          <a:p>
            <a:pPr marL="231775" indent="-231775">
              <a:spcBef>
                <a:spcPts val="1200"/>
              </a:spcBef>
            </a:pPr>
            <a:r>
              <a:rPr lang="en-US" sz="2400" dirty="0">
                <a:cs typeface="Calibri" panose="020F0502020204030204" pitchFamily="34" charset="0"/>
              </a:rPr>
              <a:t>Is there new information to collect or analyze?</a:t>
            </a:r>
          </a:p>
        </p:txBody>
      </p:sp>
      <p:sp>
        <p:nvSpPr>
          <p:cNvPr id="5" name="Slide Number Placeholder 4"/>
          <p:cNvSpPr>
            <a:spLocks noGrp="1"/>
          </p:cNvSpPr>
          <p:nvPr>
            <p:ph type="sldNum" sz="quarter" idx="12"/>
          </p:nvPr>
        </p:nvSpPr>
        <p:spPr/>
        <p:txBody>
          <a:bodyPr/>
          <a:lstStyle/>
          <a:p>
            <a:fld id="{991ABA96-8C24-43CE-98D6-E064923DF127}" type="slidenum">
              <a:rPr lang="en-US" smtClean="0"/>
              <a:t>61</a:t>
            </a:fld>
            <a:endParaRPr lang="en-US"/>
          </a:p>
        </p:txBody>
      </p:sp>
    </p:spTree>
    <p:extLst>
      <p:ext uri="{BB962C8B-B14F-4D97-AF65-F5344CB8AC3E}">
        <p14:creationId xmlns:p14="http://schemas.microsoft.com/office/powerpoint/2010/main" val="3461953904"/>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9F37-EFF4-4D82-AF5A-3C41901B367D}"/>
              </a:ext>
            </a:extLst>
          </p:cNvPr>
          <p:cNvSpPr>
            <a:spLocks noGrp="1"/>
          </p:cNvSpPr>
          <p:nvPr>
            <p:ph type="title"/>
          </p:nvPr>
        </p:nvSpPr>
        <p:spPr/>
        <p:txBody>
          <a:bodyPr/>
          <a:lstStyle/>
          <a:p>
            <a:r>
              <a:rPr lang="en-US" b="1" dirty="0">
                <a:solidFill>
                  <a:schemeClr val="tx2">
                    <a:lumMod val="75000"/>
                  </a:schemeClr>
                </a:solidFill>
              </a:rPr>
              <a:t>Elements of a Plan</a:t>
            </a:r>
            <a:endParaRPr lang="en-US" dirty="0"/>
          </a:p>
        </p:txBody>
      </p:sp>
      <p:sp>
        <p:nvSpPr>
          <p:cNvPr id="3" name="Content Placeholder 2">
            <a:extLst>
              <a:ext uri="{FF2B5EF4-FFF2-40B4-BE49-F238E27FC236}">
                <a16:creationId xmlns:a16="http://schemas.microsoft.com/office/drawing/2014/main" id="{52B40122-32F0-41FB-872B-9061A586E63B}"/>
              </a:ext>
            </a:extLst>
          </p:cNvPr>
          <p:cNvSpPr>
            <a:spLocks noGrp="1"/>
          </p:cNvSpPr>
          <p:nvPr>
            <p:ph idx="1"/>
          </p:nvPr>
        </p:nvSpPr>
        <p:spPr>
          <a:xfrm>
            <a:off x="457200" y="1600200"/>
            <a:ext cx="5943600" cy="4525963"/>
          </a:xfrm>
        </p:spPr>
        <p:txBody>
          <a:bodyPr>
            <a:normAutofit/>
          </a:bodyPr>
          <a:lstStyle/>
          <a:p>
            <a:pPr marL="184785" indent="-172085">
              <a:spcBef>
                <a:spcPts val="660"/>
              </a:spcBef>
              <a:buFont typeface="Arial"/>
              <a:buChar char="•"/>
              <a:tabLst>
                <a:tab pos="185420" algn="l"/>
              </a:tabLst>
            </a:pPr>
            <a:r>
              <a:rPr lang="en-US" sz="2400" dirty="0">
                <a:latin typeface="Century Gothic" panose="020B0502020202020204" pitchFamily="34" charset="0"/>
                <a:cs typeface="Calibri"/>
              </a:rPr>
              <a:t>Planning</a:t>
            </a:r>
            <a:r>
              <a:rPr lang="en-US" sz="2400" spc="-5" dirty="0">
                <a:latin typeface="Century Gothic" panose="020B0502020202020204" pitchFamily="34" charset="0"/>
                <a:cs typeface="Calibri"/>
              </a:rPr>
              <a:t> </a:t>
            </a:r>
            <a:r>
              <a:rPr lang="en-US" sz="2400" spc="-10" dirty="0">
                <a:latin typeface="Century Gothic" panose="020B0502020202020204" pitchFamily="34" charset="0"/>
                <a:cs typeface="Calibri"/>
              </a:rPr>
              <a:t>Process</a:t>
            </a:r>
            <a:endParaRPr lang="en-US" sz="2400" dirty="0">
              <a:latin typeface="Century Gothic" panose="020B0502020202020204" pitchFamily="34" charset="0"/>
              <a:cs typeface="Calibri"/>
            </a:endParaRPr>
          </a:p>
          <a:p>
            <a:pPr marL="184785" indent="-172085">
              <a:spcBef>
                <a:spcPts val="570"/>
              </a:spcBef>
              <a:buFont typeface="Arial"/>
              <a:buChar char="•"/>
              <a:tabLst>
                <a:tab pos="185420" algn="l"/>
              </a:tabLst>
            </a:pPr>
            <a:r>
              <a:rPr lang="en-US" sz="2400" spc="-5" dirty="0">
                <a:latin typeface="Century Gothic" panose="020B0502020202020204" pitchFamily="34" charset="0"/>
                <a:cs typeface="Calibri"/>
              </a:rPr>
              <a:t>Identification </a:t>
            </a:r>
            <a:r>
              <a:rPr lang="en-US" sz="2400" dirty="0">
                <a:latin typeface="Century Gothic" panose="020B0502020202020204" pitchFamily="34" charset="0"/>
                <a:cs typeface="Calibri"/>
              </a:rPr>
              <a:t>of </a:t>
            </a:r>
            <a:r>
              <a:rPr lang="en-US" sz="2400" spc="-10" dirty="0">
                <a:latin typeface="Century Gothic" panose="020B0502020202020204" pitchFamily="34" charset="0"/>
                <a:cs typeface="Calibri"/>
              </a:rPr>
              <a:t>Natural</a:t>
            </a:r>
            <a:r>
              <a:rPr lang="en-US" sz="2400" spc="-15" dirty="0">
                <a:latin typeface="Century Gothic" panose="020B0502020202020204" pitchFamily="34" charset="0"/>
                <a:cs typeface="Calibri"/>
              </a:rPr>
              <a:t> Hazards</a:t>
            </a:r>
            <a:endParaRPr lang="en-US" sz="2400" dirty="0">
              <a:latin typeface="Century Gothic" panose="020B0502020202020204" pitchFamily="34" charset="0"/>
              <a:cs typeface="Calibri"/>
            </a:endParaRPr>
          </a:p>
          <a:p>
            <a:pPr marL="184785" indent="-172085">
              <a:spcBef>
                <a:spcPts val="550"/>
              </a:spcBef>
              <a:buFont typeface="Arial"/>
              <a:buChar char="•"/>
              <a:tabLst>
                <a:tab pos="185420" algn="l"/>
              </a:tabLst>
            </a:pPr>
            <a:r>
              <a:rPr lang="en-US" sz="2400" spc="-10" dirty="0">
                <a:latin typeface="Century Gothic" panose="020B0502020202020204" pitchFamily="34" charset="0"/>
                <a:cs typeface="Calibri"/>
              </a:rPr>
              <a:t>Vulnerability</a:t>
            </a:r>
            <a:r>
              <a:rPr lang="en-US" sz="2400" dirty="0">
                <a:latin typeface="Century Gothic" panose="020B0502020202020204" pitchFamily="34" charset="0"/>
                <a:cs typeface="Calibri"/>
              </a:rPr>
              <a:t> </a:t>
            </a:r>
            <a:r>
              <a:rPr lang="en-US" sz="2400" spc="-5" dirty="0">
                <a:latin typeface="Century Gothic" panose="020B0502020202020204" pitchFamily="34" charset="0"/>
                <a:cs typeface="Calibri"/>
              </a:rPr>
              <a:t>Assessment</a:t>
            </a:r>
            <a:endParaRPr lang="en-US" sz="2400" dirty="0">
              <a:latin typeface="Century Gothic" panose="020B0502020202020204" pitchFamily="34" charset="0"/>
              <a:cs typeface="Calibri"/>
            </a:endParaRPr>
          </a:p>
          <a:p>
            <a:pPr marL="184785" indent="-172085">
              <a:spcBef>
                <a:spcPts val="565"/>
              </a:spcBef>
              <a:buFont typeface="Arial"/>
              <a:buChar char="•"/>
              <a:tabLst>
                <a:tab pos="185420" algn="l"/>
              </a:tabLst>
            </a:pPr>
            <a:r>
              <a:rPr lang="en-US" sz="2400" spc="-5" dirty="0">
                <a:latin typeface="Century Gothic" panose="020B0502020202020204" pitchFamily="34" charset="0"/>
                <a:cs typeface="Calibri"/>
              </a:rPr>
              <a:t>Assessment of </a:t>
            </a:r>
            <a:r>
              <a:rPr lang="en-US" sz="2400" spc="-10" dirty="0">
                <a:latin typeface="Century Gothic" panose="020B0502020202020204" pitchFamily="34" charset="0"/>
                <a:cs typeface="Calibri"/>
              </a:rPr>
              <a:t>Mitigation</a:t>
            </a:r>
            <a:r>
              <a:rPr lang="en-US" sz="2400" spc="35" dirty="0">
                <a:latin typeface="Century Gothic" panose="020B0502020202020204" pitchFamily="34" charset="0"/>
                <a:cs typeface="Calibri"/>
              </a:rPr>
              <a:t> </a:t>
            </a:r>
            <a:r>
              <a:rPr lang="en-US" sz="2400" spc="-5" dirty="0">
                <a:latin typeface="Century Gothic" panose="020B0502020202020204" pitchFamily="34" charset="0"/>
                <a:cs typeface="Calibri"/>
              </a:rPr>
              <a:t>Capabilities</a:t>
            </a:r>
            <a:endParaRPr lang="en-US" sz="2400" dirty="0">
              <a:latin typeface="Century Gothic" panose="020B0502020202020204" pitchFamily="34" charset="0"/>
              <a:cs typeface="Calibri"/>
            </a:endParaRPr>
          </a:p>
          <a:p>
            <a:pPr marL="184785" indent="-172085">
              <a:spcBef>
                <a:spcPts val="565"/>
              </a:spcBef>
              <a:buFont typeface="Arial"/>
              <a:buChar char="•"/>
              <a:tabLst>
                <a:tab pos="185420" algn="l"/>
              </a:tabLst>
            </a:pPr>
            <a:r>
              <a:rPr lang="en-US" sz="2400" spc="-10" dirty="0">
                <a:latin typeface="Century Gothic" panose="020B0502020202020204" pitchFamily="34" charset="0"/>
                <a:cs typeface="Calibri"/>
              </a:rPr>
              <a:t>Strategies </a:t>
            </a:r>
            <a:r>
              <a:rPr lang="en-US" sz="2400" spc="-15" dirty="0">
                <a:latin typeface="Century Gothic" panose="020B0502020202020204" pitchFamily="34" charset="0"/>
                <a:cs typeface="Calibri"/>
              </a:rPr>
              <a:t>to </a:t>
            </a:r>
            <a:r>
              <a:rPr lang="en-US" sz="2400" spc="-5" dirty="0">
                <a:latin typeface="Century Gothic" panose="020B0502020202020204" pitchFamily="34" charset="0"/>
                <a:cs typeface="Calibri"/>
              </a:rPr>
              <a:t>Reduce</a:t>
            </a:r>
            <a:r>
              <a:rPr lang="en-US" sz="2400" spc="15" dirty="0">
                <a:latin typeface="Century Gothic" panose="020B0502020202020204" pitchFamily="34" charset="0"/>
                <a:cs typeface="Calibri"/>
              </a:rPr>
              <a:t> </a:t>
            </a:r>
            <a:r>
              <a:rPr lang="en-US" sz="2400" dirty="0">
                <a:latin typeface="Century Gothic" panose="020B0502020202020204" pitchFamily="34" charset="0"/>
                <a:cs typeface="Calibri"/>
              </a:rPr>
              <a:t>Risk</a:t>
            </a:r>
          </a:p>
          <a:p>
            <a:pPr marL="184785" indent="-172085">
              <a:spcBef>
                <a:spcPts val="555"/>
              </a:spcBef>
              <a:buFont typeface="Arial"/>
              <a:buChar char="•"/>
              <a:tabLst>
                <a:tab pos="185420" algn="l"/>
              </a:tabLst>
            </a:pPr>
            <a:r>
              <a:rPr lang="en-US" sz="2400" spc="-10" dirty="0">
                <a:latin typeface="Century Gothic" panose="020B0502020202020204" pitchFamily="34" charset="0"/>
                <a:cs typeface="Calibri"/>
              </a:rPr>
              <a:t>Implementation</a:t>
            </a:r>
            <a:r>
              <a:rPr lang="en-US" sz="2400" spc="5" dirty="0">
                <a:latin typeface="Century Gothic" panose="020B0502020202020204" pitchFamily="34" charset="0"/>
                <a:cs typeface="Calibri"/>
              </a:rPr>
              <a:t> </a:t>
            </a:r>
            <a:r>
              <a:rPr lang="en-US" sz="2400" spc="-10" dirty="0">
                <a:latin typeface="Century Gothic" panose="020B0502020202020204" pitchFamily="34" charset="0"/>
                <a:cs typeface="Calibri"/>
              </a:rPr>
              <a:t>Information</a:t>
            </a:r>
          </a:p>
          <a:p>
            <a:pPr marL="184785" indent="-172085">
              <a:spcBef>
                <a:spcPts val="555"/>
              </a:spcBef>
              <a:buFont typeface="Arial"/>
              <a:buChar char="•"/>
              <a:tabLst>
                <a:tab pos="185420" algn="l"/>
              </a:tabLst>
            </a:pPr>
            <a:r>
              <a:rPr lang="en-US" sz="2400" spc="-10" dirty="0">
                <a:latin typeface="Century Gothic" panose="020B0502020202020204" pitchFamily="34" charset="0"/>
                <a:cs typeface="Calibri"/>
              </a:rPr>
              <a:t>Additional Planning resources can be found at the </a:t>
            </a:r>
            <a:r>
              <a:rPr lang="en-US" sz="2400" spc="-10" dirty="0">
                <a:latin typeface="Century Gothic" panose="020B0502020202020204" pitchFamily="34" charset="0"/>
                <a:cs typeface="Calibri"/>
                <a:hlinkClick r:id="rId3"/>
              </a:rPr>
              <a:t>Cal OES Local Hazard Mitigation Program website</a:t>
            </a:r>
            <a:r>
              <a:rPr lang="en-US" sz="2400" spc="-10" dirty="0">
                <a:latin typeface="Century Gothic" panose="020B0502020202020204" pitchFamily="34" charset="0"/>
                <a:cs typeface="Calibri"/>
              </a:rPr>
              <a:t>. </a:t>
            </a:r>
          </a:p>
        </p:txBody>
      </p:sp>
      <p:sp>
        <p:nvSpPr>
          <p:cNvPr id="4" name="Slide Number Placeholder 3">
            <a:extLst>
              <a:ext uri="{FF2B5EF4-FFF2-40B4-BE49-F238E27FC236}">
                <a16:creationId xmlns:a16="http://schemas.microsoft.com/office/drawing/2014/main" id="{0A6F6B03-1245-4DFD-8163-7AF47CC18522}"/>
              </a:ext>
            </a:extLst>
          </p:cNvPr>
          <p:cNvSpPr>
            <a:spLocks noGrp="1"/>
          </p:cNvSpPr>
          <p:nvPr>
            <p:ph type="sldNum" sz="quarter" idx="12"/>
          </p:nvPr>
        </p:nvSpPr>
        <p:spPr/>
        <p:txBody>
          <a:bodyPr/>
          <a:lstStyle/>
          <a:p>
            <a:fld id="{991ABA96-8C24-43CE-98D6-E064923DF127}" type="slidenum">
              <a:rPr lang="en-US" smtClean="0"/>
              <a:pPr/>
              <a:t>62</a:t>
            </a:fld>
            <a:endParaRPr lang="en-US" dirty="0"/>
          </a:p>
        </p:txBody>
      </p:sp>
      <p:sp>
        <p:nvSpPr>
          <p:cNvPr id="5" name="object 4" descr="image of wildfires, floods, seismic, and hurricanes." title="Diamond image of Natural Disasters">
            <a:extLst>
              <a:ext uri="{FF2B5EF4-FFF2-40B4-BE49-F238E27FC236}">
                <a16:creationId xmlns:a16="http://schemas.microsoft.com/office/drawing/2014/main" id="{F4115299-DD7B-4063-8D1E-D28A102BD2D7}"/>
              </a:ext>
              <a:ext uri="{C183D7F6-B498-43B3-948B-1728B52AA6E4}">
                <adec:decorative xmlns="" xmlns:adec="http://schemas.microsoft.com/office/drawing/2017/decorative" val="1"/>
              </a:ext>
            </a:extLst>
          </p:cNvPr>
          <p:cNvSpPr/>
          <p:nvPr/>
        </p:nvSpPr>
        <p:spPr>
          <a:xfrm>
            <a:off x="6234112" y="2437876"/>
            <a:ext cx="2771775" cy="2771775"/>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549045276"/>
      </p:ext>
    </p:extLst>
  </p:cSld>
  <p:clrMapOvr>
    <a:masterClrMapping/>
  </p:clrMapOvr>
  <p:transition spd="slow">
    <p:wipe di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3BA18-3413-40D3-BFDC-AC7FC265F3B7}"/>
              </a:ext>
            </a:extLst>
          </p:cNvPr>
          <p:cNvSpPr>
            <a:spLocks noGrp="1"/>
          </p:cNvSpPr>
          <p:nvPr>
            <p:ph type="title"/>
          </p:nvPr>
        </p:nvSpPr>
        <p:spPr/>
        <p:txBody>
          <a:bodyPr/>
          <a:lstStyle/>
          <a:p>
            <a:r>
              <a:rPr lang="en-US" b="1" dirty="0">
                <a:solidFill>
                  <a:schemeClr val="tx2">
                    <a:lumMod val="75000"/>
                  </a:schemeClr>
                </a:solidFill>
              </a:rPr>
              <a:t>Planning Cycle</a:t>
            </a:r>
            <a:endParaRPr lang="en-US" dirty="0"/>
          </a:p>
        </p:txBody>
      </p:sp>
      <p:sp>
        <p:nvSpPr>
          <p:cNvPr id="3" name="Content Placeholder 2">
            <a:extLst>
              <a:ext uri="{FF2B5EF4-FFF2-40B4-BE49-F238E27FC236}">
                <a16:creationId xmlns:a16="http://schemas.microsoft.com/office/drawing/2014/main" id="{9A5B8414-953D-418F-966B-8CB8B33968A6}"/>
              </a:ext>
            </a:extLst>
          </p:cNvPr>
          <p:cNvSpPr>
            <a:spLocks noGrp="1"/>
          </p:cNvSpPr>
          <p:nvPr>
            <p:ph idx="1"/>
          </p:nvPr>
        </p:nvSpPr>
        <p:spPr>
          <a:xfrm>
            <a:off x="457200" y="1600200"/>
            <a:ext cx="3276600" cy="4525963"/>
          </a:xfrm>
        </p:spPr>
        <p:txBody>
          <a:bodyPr>
            <a:normAutofit/>
          </a:bodyPr>
          <a:lstStyle/>
          <a:p>
            <a:pPr marL="514350" indent="-514350">
              <a:buFont typeface="+mj-lt"/>
              <a:buAutoNum type="arabicPeriod"/>
            </a:pPr>
            <a:r>
              <a:rPr lang="en-US" sz="2400" dirty="0"/>
              <a:t>Organize the Planning Process and Resources</a:t>
            </a:r>
          </a:p>
          <a:p>
            <a:pPr marL="514350" indent="-514350">
              <a:buFont typeface="+mj-lt"/>
              <a:buAutoNum type="arabicPeriod"/>
            </a:pPr>
            <a:r>
              <a:rPr lang="en-US" sz="2400" dirty="0"/>
              <a:t>Assess Risks</a:t>
            </a:r>
          </a:p>
          <a:p>
            <a:pPr marL="514350" indent="-514350">
              <a:buFont typeface="+mj-lt"/>
              <a:buAutoNum type="arabicPeriod"/>
            </a:pPr>
            <a:r>
              <a:rPr lang="en-US" sz="2400" dirty="0"/>
              <a:t>Develop a Mitigation Strategy</a:t>
            </a:r>
          </a:p>
          <a:p>
            <a:pPr marL="514350" indent="-514350">
              <a:buFont typeface="+mj-lt"/>
              <a:buAutoNum type="arabicPeriod"/>
            </a:pPr>
            <a:r>
              <a:rPr lang="en-US" sz="2400" dirty="0"/>
              <a:t>Adopt and Implement the Plan</a:t>
            </a:r>
          </a:p>
        </p:txBody>
      </p:sp>
      <p:sp>
        <p:nvSpPr>
          <p:cNvPr id="4" name="Slide Number Placeholder 3">
            <a:extLst>
              <a:ext uri="{FF2B5EF4-FFF2-40B4-BE49-F238E27FC236}">
                <a16:creationId xmlns:a16="http://schemas.microsoft.com/office/drawing/2014/main" id="{DBD1E308-5689-4DEE-9AB1-2D3FE20CCB89}"/>
              </a:ext>
            </a:extLst>
          </p:cNvPr>
          <p:cNvSpPr>
            <a:spLocks noGrp="1"/>
          </p:cNvSpPr>
          <p:nvPr>
            <p:ph type="sldNum" sz="quarter" idx="12"/>
          </p:nvPr>
        </p:nvSpPr>
        <p:spPr/>
        <p:txBody>
          <a:bodyPr/>
          <a:lstStyle/>
          <a:p>
            <a:fld id="{991ABA96-8C24-43CE-98D6-E064923DF127}" type="slidenum">
              <a:rPr lang="en-US" smtClean="0"/>
              <a:pPr/>
              <a:t>63</a:t>
            </a:fld>
            <a:endParaRPr lang="en-US" dirty="0"/>
          </a:p>
        </p:txBody>
      </p:sp>
      <p:sp>
        <p:nvSpPr>
          <p:cNvPr id="6" name="object 4" descr="diagram of the 4 Step Planning Cycle" title="Image of Planning Cycle">
            <a:extLst>
              <a:ext uri="{FF2B5EF4-FFF2-40B4-BE49-F238E27FC236}">
                <a16:creationId xmlns:a16="http://schemas.microsoft.com/office/drawing/2014/main" id="{22B53D4C-F7F3-4558-8CD1-E1D2077220AB}"/>
              </a:ext>
              <a:ext uri="{C183D7F6-B498-43B3-948B-1728B52AA6E4}">
                <adec:decorative xmlns="" xmlns:adec="http://schemas.microsoft.com/office/drawing/2017/decorative" val="1"/>
              </a:ext>
            </a:extLst>
          </p:cNvPr>
          <p:cNvSpPr/>
          <p:nvPr/>
        </p:nvSpPr>
        <p:spPr>
          <a:xfrm>
            <a:off x="2286000" y="1124853"/>
            <a:ext cx="7753350" cy="5024501"/>
          </a:xfrm>
          <a:prstGeom prst="rect">
            <a:avLst/>
          </a:prstGeom>
          <a:blipFill>
            <a:blip r:embed="rId3" cstate="print"/>
            <a:stretch>
              <a:fillRect/>
            </a:stretch>
          </a:blipFill>
        </p:spPr>
        <p:txBody>
          <a:bodyPr wrap="square" lIns="0" tIns="0" rIns="0" bIns="0" rtlCol="0"/>
          <a:lstStyle/>
          <a:p>
            <a:r>
              <a:rPr lang="en-US" dirty="0"/>
              <a:t> </a:t>
            </a:r>
            <a:endParaRPr dirty="0"/>
          </a:p>
        </p:txBody>
      </p:sp>
    </p:spTree>
    <p:extLst>
      <p:ext uri="{BB962C8B-B14F-4D97-AF65-F5344CB8AC3E}">
        <p14:creationId xmlns:p14="http://schemas.microsoft.com/office/powerpoint/2010/main" val="747669541"/>
      </p:ext>
    </p:extLst>
  </p:cSld>
  <p:clrMapOvr>
    <a:masterClrMapping/>
  </p:clrMapOvr>
  <p:transition spd="slow">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9600" y="242595"/>
            <a:ext cx="7924799" cy="1052805"/>
          </a:xfrm>
        </p:spPr>
        <p:txBody>
          <a:bodyPr>
            <a:normAutofit fontScale="90000"/>
          </a:bodyPr>
          <a:lstStyle/>
          <a:p>
            <a:pPr lvl="0">
              <a:spcBef>
                <a:spcPts val="0"/>
              </a:spcBef>
            </a:pPr>
            <a:r>
              <a:rPr lang="en-US" sz="4900" b="1" dirty="0">
                <a:solidFill>
                  <a:srgbClr val="17375E"/>
                </a:solidFill>
              </a:rPr>
              <a:t>Opportunities</a:t>
            </a:r>
            <a:r>
              <a:rPr lang="en-US" b="1" dirty="0">
                <a:solidFill>
                  <a:srgbClr val="17375E"/>
                </a:solidFill>
              </a:rPr>
              <a:t> for Plan Integration</a:t>
            </a:r>
          </a:p>
        </p:txBody>
      </p:sp>
      <p:sp>
        <p:nvSpPr>
          <p:cNvPr id="2" name="Content Placeholder 1"/>
          <p:cNvSpPr>
            <a:spLocks noGrp="1"/>
          </p:cNvSpPr>
          <p:nvPr>
            <p:ph idx="1"/>
          </p:nvPr>
        </p:nvSpPr>
        <p:spPr/>
        <p:txBody>
          <a:bodyPr/>
          <a:lstStyle/>
          <a:p>
            <a:pPr marL="469900" marR="5080" indent="-457200">
              <a:lnSpc>
                <a:spcPct val="90000"/>
              </a:lnSpc>
              <a:spcBef>
                <a:spcPts val="430"/>
              </a:spcBef>
              <a:tabLst>
                <a:tab pos="1932939" algn="l"/>
              </a:tabLst>
            </a:pPr>
            <a:r>
              <a:rPr lang="en-US" sz="2400" spc="-10" dirty="0">
                <a:latin typeface="Century Gothic" panose="020B0502020202020204" pitchFamily="34" charset="0"/>
                <a:cs typeface="Calibri"/>
              </a:rPr>
              <a:t>LHMP                  CRS</a:t>
            </a:r>
          </a:p>
          <a:p>
            <a:pPr marL="469900" marR="5080" indent="-457200">
              <a:lnSpc>
                <a:spcPct val="90000"/>
              </a:lnSpc>
              <a:spcBef>
                <a:spcPts val="430"/>
              </a:spcBef>
              <a:tabLst>
                <a:tab pos="1932939" algn="l"/>
              </a:tabLst>
            </a:pPr>
            <a:r>
              <a:rPr lang="en-US" sz="2400" spc="-10" dirty="0">
                <a:latin typeface="Century Gothic" panose="020B0502020202020204" pitchFamily="34" charset="0"/>
                <a:cs typeface="Calibri"/>
              </a:rPr>
              <a:t>LHMP                  Land use Planning</a:t>
            </a:r>
          </a:p>
          <a:p>
            <a:pPr marL="469900" marR="5080" indent="-457200">
              <a:lnSpc>
                <a:spcPct val="90000"/>
              </a:lnSpc>
              <a:spcBef>
                <a:spcPts val="430"/>
              </a:spcBef>
              <a:tabLst>
                <a:tab pos="1932939" algn="l"/>
              </a:tabLst>
            </a:pPr>
            <a:r>
              <a:rPr lang="en-US" sz="2400" spc="-10" dirty="0">
                <a:latin typeface="Century Gothic" panose="020B0502020202020204" pitchFamily="34" charset="0"/>
                <a:cs typeface="Calibri"/>
              </a:rPr>
              <a:t>LHMP                  General Plan/Safety Element Update</a:t>
            </a:r>
          </a:p>
          <a:p>
            <a:pPr marL="469900" marR="5080" indent="-457200">
              <a:lnSpc>
                <a:spcPct val="90000"/>
              </a:lnSpc>
              <a:spcBef>
                <a:spcPts val="430"/>
              </a:spcBef>
              <a:tabLst>
                <a:tab pos="1932939" algn="l"/>
              </a:tabLst>
            </a:pPr>
            <a:r>
              <a:rPr lang="en-US" sz="2400" spc="-10" dirty="0">
                <a:latin typeface="Century Gothic" panose="020B0502020202020204" pitchFamily="34" charset="0"/>
                <a:cs typeface="Calibri"/>
              </a:rPr>
              <a:t>LHMP                  Coastal Hazard Resilience Planning</a:t>
            </a:r>
          </a:p>
          <a:p>
            <a:pPr marL="469900" marR="5080" indent="-457200">
              <a:lnSpc>
                <a:spcPct val="90000"/>
              </a:lnSpc>
              <a:spcBef>
                <a:spcPts val="430"/>
              </a:spcBef>
              <a:tabLst>
                <a:tab pos="1932939" algn="l"/>
              </a:tabLst>
            </a:pPr>
            <a:r>
              <a:rPr lang="en-US" sz="2400" spc="-10" dirty="0">
                <a:latin typeface="Century Gothic" panose="020B0502020202020204" pitchFamily="34" charset="0"/>
                <a:cs typeface="Calibri"/>
              </a:rPr>
              <a:t>LHMP                   Emergency Operations Planning</a:t>
            </a:r>
          </a:p>
          <a:p>
            <a:pPr marL="469900" marR="5080" indent="-457200">
              <a:lnSpc>
                <a:spcPct val="90000"/>
              </a:lnSpc>
              <a:spcBef>
                <a:spcPts val="430"/>
              </a:spcBef>
              <a:tabLst>
                <a:tab pos="1932939" algn="l"/>
              </a:tabLst>
            </a:pPr>
            <a:r>
              <a:rPr lang="en-US" sz="2400" spc="-10" dirty="0">
                <a:latin typeface="Century Gothic" panose="020B0502020202020204" pitchFamily="34" charset="0"/>
                <a:cs typeface="Calibri"/>
              </a:rPr>
              <a:t>LHMP                   Emergency Action Planning</a:t>
            </a:r>
          </a:p>
          <a:p>
            <a:endParaRPr lang="en-US" dirty="0"/>
          </a:p>
        </p:txBody>
      </p:sp>
      <p:sp>
        <p:nvSpPr>
          <p:cNvPr id="7" name="Slide Number Placeholder 6"/>
          <p:cNvSpPr>
            <a:spLocks noGrp="1"/>
          </p:cNvSpPr>
          <p:nvPr>
            <p:ph type="sldNum" sz="quarter" idx="12"/>
          </p:nvPr>
        </p:nvSpPr>
        <p:spPr/>
        <p:txBody>
          <a:bodyPr/>
          <a:lstStyle/>
          <a:p>
            <a:fld id="{991ABA96-8C24-43CE-98D6-E064923DF127}" type="slidenum">
              <a:rPr lang="en-US" smtClean="0"/>
              <a:t>64</a:t>
            </a:fld>
            <a:endParaRPr lang="en-US"/>
          </a:p>
        </p:txBody>
      </p:sp>
      <p:sp>
        <p:nvSpPr>
          <p:cNvPr id="8" name="Right Arrow 7" title="Right arrow">
            <a:extLst>
              <a:ext uri="{C183D7F6-B498-43B3-948B-1728B52AA6E4}">
                <adec:decorative xmlns="" xmlns:adec="http://schemas.microsoft.com/office/drawing/2017/decorative" val="1"/>
              </a:ext>
            </a:extLst>
          </p:cNvPr>
          <p:cNvSpPr/>
          <p:nvPr/>
        </p:nvSpPr>
        <p:spPr>
          <a:xfrm>
            <a:off x="2057400" y="1723933"/>
            <a:ext cx="1119922" cy="1777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ight Arrow 8" title="right arrow">
            <a:extLst>
              <a:ext uri="{C183D7F6-B498-43B3-948B-1728B52AA6E4}">
                <adec:decorative xmlns="" xmlns:adec="http://schemas.microsoft.com/office/drawing/2017/decorative" val="1"/>
              </a:ext>
            </a:extLst>
          </p:cNvPr>
          <p:cNvSpPr/>
          <p:nvPr/>
        </p:nvSpPr>
        <p:spPr>
          <a:xfrm>
            <a:off x="2086583" y="2100197"/>
            <a:ext cx="1119922" cy="1777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ight Arrow 9" title="right arrow">
            <a:extLst>
              <a:ext uri="{C183D7F6-B498-43B3-948B-1728B52AA6E4}">
                <adec:decorative xmlns="" xmlns:adec="http://schemas.microsoft.com/office/drawing/2017/decorative" val="1"/>
              </a:ext>
            </a:extLst>
          </p:cNvPr>
          <p:cNvSpPr/>
          <p:nvPr/>
        </p:nvSpPr>
        <p:spPr>
          <a:xfrm>
            <a:off x="2086583" y="2481375"/>
            <a:ext cx="1119922" cy="1777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ight Arrow 10" title="right arrow">
            <a:extLst>
              <a:ext uri="{C183D7F6-B498-43B3-948B-1728B52AA6E4}">
                <adec:decorative xmlns="" xmlns:adec="http://schemas.microsoft.com/office/drawing/2017/decorative" val="1"/>
              </a:ext>
            </a:extLst>
          </p:cNvPr>
          <p:cNvSpPr/>
          <p:nvPr/>
        </p:nvSpPr>
        <p:spPr>
          <a:xfrm>
            <a:off x="2057400" y="3176569"/>
            <a:ext cx="1119922" cy="1777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ight Arrow 11" title="right arrow">
            <a:extLst>
              <a:ext uri="{C183D7F6-B498-43B3-948B-1728B52AA6E4}">
                <adec:decorative xmlns="" xmlns:adec="http://schemas.microsoft.com/office/drawing/2017/decorative" val="1"/>
              </a:ext>
            </a:extLst>
          </p:cNvPr>
          <p:cNvSpPr/>
          <p:nvPr/>
        </p:nvSpPr>
        <p:spPr>
          <a:xfrm>
            <a:off x="2057400" y="3558529"/>
            <a:ext cx="1119922" cy="1777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ight Arrow 12" title="right arrow">
            <a:extLst>
              <a:ext uri="{C183D7F6-B498-43B3-948B-1728B52AA6E4}">
                <adec:decorative xmlns="" xmlns:adec="http://schemas.microsoft.com/office/drawing/2017/decorative" val="1"/>
              </a:ext>
            </a:extLst>
          </p:cNvPr>
          <p:cNvSpPr/>
          <p:nvPr/>
        </p:nvSpPr>
        <p:spPr>
          <a:xfrm>
            <a:off x="2057400" y="3953011"/>
            <a:ext cx="1119922" cy="1777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descr="4 figures putting their puzzle pices together" title="Image">
            <a:extLst>
              <a:ext uri="{C183D7F6-B498-43B3-948B-1728B52AA6E4}">
                <adec:decorative xmlns=""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863" r="13302"/>
          <a:stretch/>
        </p:blipFill>
        <p:spPr>
          <a:xfrm>
            <a:off x="3048000" y="4570209"/>
            <a:ext cx="3200400" cy="1968703"/>
          </a:xfrm>
          <a:prstGeom prst="rect">
            <a:avLst/>
          </a:prstGeom>
        </p:spPr>
      </p:pic>
    </p:spTree>
    <p:extLst>
      <p:ext uri="{BB962C8B-B14F-4D97-AF65-F5344CB8AC3E}">
        <p14:creationId xmlns:p14="http://schemas.microsoft.com/office/powerpoint/2010/main" val="1088070080"/>
      </p:ext>
    </p:extLst>
  </p:cSld>
  <p:clrMapOvr>
    <a:masterClrMapping/>
  </p:clrMapOvr>
  <p:transition spd="slow">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 y="0"/>
            <a:ext cx="9144001" cy="1143000"/>
          </a:xfrm>
        </p:spPr>
        <p:txBody>
          <a:bodyPr>
            <a:normAutofit/>
          </a:bodyPr>
          <a:lstStyle/>
          <a:p>
            <a:pPr lvl="0">
              <a:spcBef>
                <a:spcPts val="0"/>
              </a:spcBef>
            </a:pPr>
            <a:r>
              <a:rPr lang="en-US" b="1" dirty="0">
                <a:solidFill>
                  <a:srgbClr val="17375E"/>
                </a:solidFill>
              </a:rPr>
              <a:t>Question and Answers Time</a:t>
            </a:r>
          </a:p>
        </p:txBody>
      </p:sp>
      <p:pic>
        <p:nvPicPr>
          <p:cNvPr id="6" name="Picture 4" descr="A picture that asks the audience if they have any questions. Feel free to ask any questions you need answers to at this time." title="A picture that asks the audience if they have any questions. Feel free to ask any questions you need answers to at this tim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763856" y="1052805"/>
            <a:ext cx="5616284" cy="5043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6"/>
          <p:cNvSpPr>
            <a:spLocks noGrp="1"/>
          </p:cNvSpPr>
          <p:nvPr>
            <p:ph type="sldNum" sz="quarter" idx="12"/>
          </p:nvPr>
        </p:nvSpPr>
        <p:spPr/>
        <p:txBody>
          <a:bodyPr/>
          <a:lstStyle/>
          <a:p>
            <a:fld id="{991ABA96-8C24-43CE-98D6-E064923DF127}" type="slidenum">
              <a:rPr lang="en-US" smtClean="0"/>
              <a:t>65</a:t>
            </a:fld>
            <a:endParaRPr lang="en-US"/>
          </a:p>
        </p:txBody>
      </p:sp>
    </p:spTree>
    <p:extLst>
      <p:ext uri="{BB962C8B-B14F-4D97-AF65-F5344CB8AC3E}">
        <p14:creationId xmlns:p14="http://schemas.microsoft.com/office/powerpoint/2010/main" val="178644838"/>
      </p:ext>
    </p:extLst>
  </p:cSld>
  <p:clrMapOvr>
    <a:masterClrMapping/>
  </p:clrMapOvr>
  <p:transition spd="slow">
    <p:wipe dir="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Project Information</a:t>
            </a:r>
            <a:endParaRPr lang="en-US" b="1" dirty="0"/>
          </a:p>
        </p:txBody>
      </p:sp>
      <p:sp>
        <p:nvSpPr>
          <p:cNvPr id="4" name="Content Placeholder 3"/>
          <p:cNvSpPr>
            <a:spLocks noGrp="1"/>
          </p:cNvSpPr>
          <p:nvPr>
            <p:ph idx="1"/>
          </p:nvPr>
        </p:nvSpPr>
        <p:spPr>
          <a:xfrm>
            <a:off x="457200" y="1295400"/>
            <a:ext cx="8229600" cy="4525963"/>
          </a:xfrm>
        </p:spPr>
        <p:txBody>
          <a:bodyPr>
            <a:noAutofit/>
          </a:bodyPr>
          <a:lstStyle/>
          <a:p>
            <a:pPr marL="228600" indent="-228600">
              <a:lnSpc>
                <a:spcPct val="110000"/>
              </a:lnSpc>
              <a:spcBef>
                <a:spcPts val="1200"/>
              </a:spcBef>
            </a:pPr>
            <a:r>
              <a:rPr lang="en-US" sz="2400" dirty="0">
                <a:cs typeface="Calibri" panose="020F0502020204030204" pitchFamily="34" charset="0"/>
              </a:rPr>
              <a:t>Previous HMGP funding received</a:t>
            </a:r>
          </a:p>
          <a:p>
            <a:pPr marL="228600" indent="-228600">
              <a:lnSpc>
                <a:spcPct val="110000"/>
              </a:lnSpc>
              <a:spcBef>
                <a:spcPts val="1200"/>
              </a:spcBef>
            </a:pPr>
            <a:r>
              <a:rPr lang="en-US" sz="2400" dirty="0">
                <a:cs typeface="Calibri" panose="020F0502020204030204" pitchFamily="34" charset="0"/>
              </a:rPr>
              <a:t>Other potentially related funding:</a:t>
            </a:r>
          </a:p>
          <a:p>
            <a:pPr marL="628650" lvl="2">
              <a:lnSpc>
                <a:spcPct val="110000"/>
              </a:lnSpc>
              <a:spcBef>
                <a:spcPts val="1200"/>
              </a:spcBef>
            </a:pPr>
            <a:r>
              <a:rPr lang="en-US" dirty="0">
                <a:cs typeface="Calibri" panose="020F0502020204030204" pitchFamily="34" charset="0"/>
              </a:rPr>
              <a:t>Federal, State, and private sources must be disclosed</a:t>
            </a:r>
          </a:p>
          <a:p>
            <a:pPr marL="228600" indent="-228600">
              <a:lnSpc>
                <a:spcPct val="110000"/>
              </a:lnSpc>
              <a:spcBef>
                <a:spcPts val="1200"/>
              </a:spcBef>
            </a:pPr>
            <a:r>
              <a:rPr lang="en-US" sz="2400" dirty="0">
                <a:cs typeface="Calibri" panose="020F0502020204030204" pitchFamily="34" charset="0"/>
              </a:rPr>
              <a:t>Related projects:</a:t>
            </a:r>
          </a:p>
          <a:p>
            <a:pPr marL="628650" lvl="2">
              <a:lnSpc>
                <a:spcPct val="110000"/>
              </a:lnSpc>
              <a:spcBef>
                <a:spcPts val="1200"/>
              </a:spcBef>
            </a:pPr>
            <a:r>
              <a:rPr lang="en-US" dirty="0">
                <a:cs typeface="Calibri" panose="020F0502020204030204" pitchFamily="34" charset="0"/>
              </a:rPr>
              <a:t>We need to know about anything that may be directly or indirectly related to the project or project area</a:t>
            </a:r>
          </a:p>
          <a:p>
            <a:pPr marL="628650" lvl="2">
              <a:lnSpc>
                <a:spcPct val="110000"/>
              </a:lnSpc>
              <a:spcBef>
                <a:spcPts val="1200"/>
              </a:spcBef>
            </a:pPr>
            <a:r>
              <a:rPr lang="en-US" dirty="0">
                <a:cs typeface="Calibri" panose="020F0502020204030204" pitchFamily="34" charset="0"/>
              </a:rPr>
              <a:t>FEMA needs to see the whole picture</a:t>
            </a:r>
          </a:p>
          <a:p>
            <a:pPr marL="228600" indent="-228600">
              <a:lnSpc>
                <a:spcPct val="110000"/>
              </a:lnSpc>
              <a:spcBef>
                <a:spcPts val="1200"/>
              </a:spcBef>
            </a:pPr>
            <a:r>
              <a:rPr lang="en-US" sz="2400" dirty="0">
                <a:cs typeface="Calibri" panose="020F0502020204030204" pitchFamily="34" charset="0"/>
              </a:rPr>
              <a:t>Hazard Analysis Type: Select all that apply</a:t>
            </a:r>
          </a:p>
        </p:txBody>
      </p:sp>
      <p:sp>
        <p:nvSpPr>
          <p:cNvPr id="5" name="Slide Number Placeholder 4"/>
          <p:cNvSpPr>
            <a:spLocks noGrp="1"/>
          </p:cNvSpPr>
          <p:nvPr>
            <p:ph type="sldNum" sz="quarter" idx="12"/>
          </p:nvPr>
        </p:nvSpPr>
        <p:spPr/>
        <p:txBody>
          <a:bodyPr/>
          <a:lstStyle/>
          <a:p>
            <a:fld id="{991ABA96-8C24-43CE-98D6-E064923DF127}" type="slidenum">
              <a:rPr lang="en-US" smtClean="0"/>
              <a:t>66</a:t>
            </a:fld>
            <a:endParaRPr lang="en-US"/>
          </a:p>
        </p:txBody>
      </p:sp>
    </p:spTree>
    <p:extLst>
      <p:ext uri="{BB962C8B-B14F-4D97-AF65-F5344CB8AC3E}">
        <p14:creationId xmlns:p14="http://schemas.microsoft.com/office/powerpoint/2010/main" val="2939136213"/>
      </p:ext>
    </p:extLst>
  </p:cSld>
  <p:clrMapOvr>
    <a:masterClrMapping/>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Design Plans, part 1</a:t>
            </a:r>
            <a:endParaRPr lang="en-US" b="1" dirty="0"/>
          </a:p>
        </p:txBody>
      </p:sp>
      <p:sp>
        <p:nvSpPr>
          <p:cNvPr id="4" name="Content Placeholder 3"/>
          <p:cNvSpPr>
            <a:spLocks noGrp="1"/>
          </p:cNvSpPr>
          <p:nvPr>
            <p:ph idx="1"/>
          </p:nvPr>
        </p:nvSpPr>
        <p:spPr>
          <a:xfrm>
            <a:off x="457200" y="1219200"/>
            <a:ext cx="8382000" cy="4525963"/>
          </a:xfrm>
        </p:spPr>
        <p:txBody>
          <a:bodyPr>
            <a:noAutofit/>
          </a:bodyPr>
          <a:lstStyle/>
          <a:p>
            <a:pPr marL="231775" indent="-231775">
              <a:spcBef>
                <a:spcPts val="200"/>
              </a:spcBef>
            </a:pPr>
            <a:r>
              <a:rPr lang="en-US" sz="2400" dirty="0">
                <a:cs typeface="Calibri" panose="020F0502020204030204" pitchFamily="34" charset="0"/>
              </a:rPr>
              <a:t>All designs go into the file</a:t>
            </a:r>
          </a:p>
          <a:p>
            <a:pPr marL="231775" indent="-231775">
              <a:spcBef>
                <a:spcPts val="200"/>
              </a:spcBef>
            </a:pPr>
            <a:r>
              <a:rPr lang="en-US" sz="2400" dirty="0">
                <a:cs typeface="Calibri" panose="020F0502020204030204" pitchFamily="34" charset="0"/>
              </a:rPr>
              <a:t>Provide latitudes and longitudes</a:t>
            </a:r>
          </a:p>
          <a:p>
            <a:pPr marL="231775" indent="-231775">
              <a:spcBef>
                <a:spcPts val="200"/>
              </a:spcBef>
            </a:pPr>
            <a:r>
              <a:rPr lang="en-US" sz="2400" dirty="0">
                <a:cs typeface="Calibri" panose="020F0502020204030204" pitchFamily="34" charset="0"/>
              </a:rPr>
              <a:t>Drawn to scale (e.g., 1” to 100’ or 1” to 200’)</a:t>
            </a:r>
          </a:p>
          <a:p>
            <a:pPr marL="231775" indent="-231775">
              <a:spcBef>
                <a:spcPts val="200"/>
              </a:spcBef>
            </a:pPr>
            <a:r>
              <a:rPr lang="en-US" sz="2400" dirty="0">
                <a:cs typeface="Calibri" panose="020F0502020204030204" pitchFamily="34" charset="0"/>
              </a:rPr>
              <a:t>Include a legend to describe any symbols used</a:t>
            </a:r>
          </a:p>
          <a:p>
            <a:pPr marL="231775" indent="-231775">
              <a:spcBef>
                <a:spcPts val="200"/>
              </a:spcBef>
            </a:pPr>
            <a:r>
              <a:rPr lang="en-US" sz="2400" dirty="0">
                <a:cs typeface="Calibri" panose="020F0502020204030204" pitchFamily="34" charset="0"/>
              </a:rPr>
              <a:t>Show property lines and dimensions</a:t>
            </a:r>
          </a:p>
          <a:p>
            <a:pPr marL="231775" indent="-231775">
              <a:spcBef>
                <a:spcPts val="200"/>
              </a:spcBef>
            </a:pPr>
            <a:r>
              <a:rPr lang="en-US" sz="2400" dirty="0">
                <a:cs typeface="Calibri" panose="020F0502020204030204" pitchFamily="34" charset="0"/>
              </a:rPr>
              <a:t>Grading/Topographical information</a:t>
            </a:r>
          </a:p>
          <a:p>
            <a:pPr marL="231775" indent="-231775">
              <a:spcBef>
                <a:spcPts val="200"/>
              </a:spcBef>
            </a:pPr>
            <a:r>
              <a:rPr lang="en-US" sz="2400" dirty="0">
                <a:cs typeface="Calibri" panose="020F0502020204030204" pitchFamily="34" charset="0"/>
              </a:rPr>
              <a:t>Roads/Easements</a:t>
            </a:r>
          </a:p>
          <a:p>
            <a:pPr marL="231775" indent="-231775">
              <a:spcBef>
                <a:spcPts val="200"/>
              </a:spcBef>
            </a:pPr>
            <a:r>
              <a:rPr lang="en-US" sz="2400" dirty="0">
                <a:cs typeface="Calibri" panose="020F0502020204030204" pitchFamily="34" charset="0"/>
              </a:rPr>
              <a:t>Utilities</a:t>
            </a:r>
          </a:p>
          <a:p>
            <a:pPr marL="231775" indent="-231775">
              <a:spcBef>
                <a:spcPts val="200"/>
              </a:spcBef>
            </a:pPr>
            <a:r>
              <a:rPr lang="en-US" sz="2400" dirty="0">
                <a:cs typeface="Calibri" panose="020F0502020204030204" pitchFamily="34" charset="0"/>
              </a:rPr>
              <a:t>Drainage</a:t>
            </a:r>
          </a:p>
          <a:p>
            <a:pPr marL="231775" indent="-231775">
              <a:spcBef>
                <a:spcPts val="200"/>
              </a:spcBef>
            </a:pPr>
            <a:r>
              <a:rPr lang="en-US" sz="2400" dirty="0">
                <a:cs typeface="Calibri" panose="020F0502020204030204" pitchFamily="34" charset="0"/>
              </a:rPr>
              <a:t>Parking</a:t>
            </a:r>
          </a:p>
          <a:p>
            <a:pPr marL="231775" indent="-231775">
              <a:spcBef>
                <a:spcPts val="200"/>
              </a:spcBef>
            </a:pPr>
            <a:r>
              <a:rPr lang="en-US" sz="2400" dirty="0">
                <a:cs typeface="Calibri" panose="020F0502020204030204" pitchFamily="34" charset="0"/>
              </a:rPr>
              <a:t>Identify all existing structures and proposed structures</a:t>
            </a:r>
          </a:p>
          <a:p>
            <a:pPr marL="231775" indent="-231775">
              <a:spcBef>
                <a:spcPts val="200"/>
              </a:spcBef>
            </a:pPr>
            <a:r>
              <a:rPr lang="en-US" sz="2400" dirty="0">
                <a:cs typeface="Calibri" panose="020F0502020204030204" pitchFamily="34" charset="0"/>
              </a:rPr>
              <a:t>Cross Sections (Geometry of a streambed at a specific location)</a:t>
            </a:r>
          </a:p>
          <a:p>
            <a:pPr marL="231775" indent="-231775">
              <a:spcBef>
                <a:spcPts val="200"/>
              </a:spcBef>
            </a:pPr>
            <a:endParaRPr lang="en-US" sz="24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67</a:t>
            </a:fld>
            <a:endParaRPr lang="en-US"/>
          </a:p>
        </p:txBody>
      </p:sp>
    </p:spTree>
    <p:extLst>
      <p:ext uri="{BB962C8B-B14F-4D97-AF65-F5344CB8AC3E}">
        <p14:creationId xmlns:p14="http://schemas.microsoft.com/office/powerpoint/2010/main" val="1560294230"/>
      </p:ext>
    </p:extLst>
  </p:cSld>
  <p:clrMapOvr>
    <a:masterClrMapping/>
  </p:clrMapOvr>
  <p:transition spd="slow">
    <p:wipe di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Design Plans, part 2</a:t>
            </a:r>
            <a:endParaRPr lang="en-US" b="1" dirty="0"/>
          </a:p>
        </p:txBody>
      </p:sp>
      <p:sp>
        <p:nvSpPr>
          <p:cNvPr id="4" name="Content Placeholder 3"/>
          <p:cNvSpPr>
            <a:spLocks noGrp="1"/>
          </p:cNvSpPr>
          <p:nvPr>
            <p:ph idx="1"/>
          </p:nvPr>
        </p:nvSpPr>
        <p:spPr>
          <a:xfrm>
            <a:off x="457200" y="1417638"/>
            <a:ext cx="8153400" cy="4525963"/>
          </a:xfrm>
        </p:spPr>
        <p:txBody>
          <a:bodyPr>
            <a:noAutofit/>
          </a:bodyPr>
          <a:lstStyle/>
          <a:p>
            <a:pPr marL="0" indent="0">
              <a:spcBef>
                <a:spcPts val="1200"/>
              </a:spcBef>
              <a:buNone/>
            </a:pPr>
            <a:r>
              <a:rPr lang="en-US" sz="2400" dirty="0">
                <a:cs typeface="Calibri" panose="020F0502020204030204" pitchFamily="34" charset="0"/>
              </a:rPr>
              <a:t>Be prepared to provide supplemental documentation to support the SOW:</a:t>
            </a:r>
          </a:p>
          <a:p>
            <a:pPr marL="461963" indent="-228600">
              <a:spcBef>
                <a:spcPts val="1200"/>
              </a:spcBef>
            </a:pPr>
            <a:r>
              <a:rPr lang="en-US" sz="2400" dirty="0">
                <a:cs typeface="Calibri" panose="020F0502020204030204" pitchFamily="34" charset="0"/>
              </a:rPr>
              <a:t>Studies and preliminary engineering data</a:t>
            </a:r>
          </a:p>
          <a:p>
            <a:pPr marL="461963" lvl="1" indent="-228600">
              <a:spcBef>
                <a:spcPts val="1200"/>
              </a:spcBef>
              <a:buFont typeface="Arial" panose="020B0604020202020204" pitchFamily="34" charset="0"/>
              <a:buChar char="•"/>
            </a:pPr>
            <a:r>
              <a:rPr lang="en-US" sz="2400" dirty="0">
                <a:cs typeface="Calibri" panose="020F0502020204030204" pitchFamily="34" charset="0"/>
              </a:rPr>
              <a:t>Hydrologic and Hydraulic (H&amp;H) Studies</a:t>
            </a:r>
          </a:p>
          <a:p>
            <a:pPr marL="461963" lvl="1" indent="-228600">
              <a:spcBef>
                <a:spcPts val="1200"/>
              </a:spcBef>
              <a:buFont typeface="Arial" panose="020B0604020202020204" pitchFamily="34" charset="0"/>
              <a:buChar char="•"/>
            </a:pPr>
            <a:r>
              <a:rPr lang="en-US" sz="2400" dirty="0">
                <a:cs typeface="Calibri" panose="020F0502020204030204" pitchFamily="34" charset="0"/>
              </a:rPr>
              <a:t>Geotechnical Analyses </a:t>
            </a:r>
          </a:p>
          <a:p>
            <a:pPr marL="461963" indent="-228600">
              <a:spcBef>
                <a:spcPts val="1200"/>
              </a:spcBef>
            </a:pPr>
            <a:r>
              <a:rPr lang="en-US" sz="2400" dirty="0">
                <a:cs typeface="Calibri" panose="020F0502020204030204" pitchFamily="34" charset="0"/>
              </a:rPr>
              <a:t>Copies of drawings or blueprints</a:t>
            </a:r>
          </a:p>
          <a:p>
            <a:pPr marL="461963" indent="-228600">
              <a:spcBef>
                <a:spcPts val="1200"/>
              </a:spcBef>
            </a:pPr>
            <a:r>
              <a:rPr lang="en-US" sz="2400" b="1" dirty="0">
                <a:cs typeface="Calibri" panose="020F0502020204030204" pitchFamily="34" charset="0"/>
              </a:rPr>
              <a:t>Stamped</a:t>
            </a:r>
            <a:r>
              <a:rPr lang="en-US" sz="2400" dirty="0">
                <a:cs typeface="Calibri" panose="020F0502020204030204" pitchFamily="34" charset="0"/>
              </a:rPr>
              <a:t> engineering analysis that validates risk and effectiveness</a:t>
            </a:r>
          </a:p>
          <a:p>
            <a:pPr marL="0" indent="0">
              <a:spcBef>
                <a:spcPts val="1200"/>
              </a:spcBef>
              <a:buNone/>
            </a:pPr>
            <a:r>
              <a:rPr lang="en-US" sz="2400" dirty="0">
                <a:cs typeface="Calibri" panose="020F0502020204030204" pitchFamily="34" charset="0"/>
              </a:rPr>
              <a:t>Scan all design documents and place in the file</a:t>
            </a:r>
          </a:p>
        </p:txBody>
      </p:sp>
      <p:sp>
        <p:nvSpPr>
          <p:cNvPr id="5" name="Slide Number Placeholder 4"/>
          <p:cNvSpPr>
            <a:spLocks noGrp="1"/>
          </p:cNvSpPr>
          <p:nvPr>
            <p:ph type="sldNum" sz="quarter" idx="12"/>
          </p:nvPr>
        </p:nvSpPr>
        <p:spPr/>
        <p:txBody>
          <a:bodyPr/>
          <a:lstStyle/>
          <a:p>
            <a:fld id="{991ABA96-8C24-43CE-98D6-E064923DF127}" type="slidenum">
              <a:rPr lang="en-US" smtClean="0"/>
              <a:t>68</a:t>
            </a:fld>
            <a:endParaRPr lang="en-US"/>
          </a:p>
        </p:txBody>
      </p:sp>
    </p:spTree>
    <p:extLst>
      <p:ext uri="{BB962C8B-B14F-4D97-AF65-F5344CB8AC3E}">
        <p14:creationId xmlns:p14="http://schemas.microsoft.com/office/powerpoint/2010/main" val="260516897"/>
      </p:ext>
    </p:extLst>
  </p:cSld>
  <p:clrMapOvr>
    <a:masterClrMapping/>
  </p:clrMapOvr>
  <p:transition spd="slow">
    <p:wipe di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8762"/>
            <a:ext cx="8229600" cy="884238"/>
          </a:xfrm>
        </p:spPr>
        <p:txBody>
          <a:bodyPr>
            <a:normAutofit/>
          </a:bodyPr>
          <a:lstStyle/>
          <a:p>
            <a:pPr marL="0" indent="0"/>
            <a:r>
              <a:rPr lang="en-US" b="1" dirty="0">
                <a:solidFill>
                  <a:schemeClr val="tx2">
                    <a:lumMod val="75000"/>
                  </a:schemeClr>
                </a:solidFill>
              </a:rPr>
              <a:t>Alternatives</a:t>
            </a:r>
            <a:endParaRPr lang="en-US" b="1" dirty="0"/>
          </a:p>
        </p:txBody>
      </p:sp>
      <p:sp>
        <p:nvSpPr>
          <p:cNvPr id="4" name="Content Placeholder 3"/>
          <p:cNvSpPr>
            <a:spLocks noGrp="1"/>
          </p:cNvSpPr>
          <p:nvPr>
            <p:ph idx="1"/>
          </p:nvPr>
        </p:nvSpPr>
        <p:spPr>
          <a:xfrm>
            <a:off x="114300" y="990600"/>
            <a:ext cx="8915400" cy="4983163"/>
          </a:xfrm>
        </p:spPr>
        <p:txBody>
          <a:bodyPr>
            <a:noAutofit/>
          </a:bodyPr>
          <a:lstStyle/>
          <a:p>
            <a:pPr marL="0" indent="0">
              <a:spcBef>
                <a:spcPts val="1200"/>
              </a:spcBef>
              <a:buNone/>
            </a:pPr>
            <a:r>
              <a:rPr lang="en-US" sz="2400" dirty="0">
                <a:cs typeface="Calibri" panose="020F0502020204030204" pitchFamily="34" charset="0"/>
              </a:rPr>
              <a:t>You must identify the following 3 alternatives: </a:t>
            </a:r>
          </a:p>
          <a:p>
            <a:pPr marL="457200" indent="-457200">
              <a:spcBef>
                <a:spcPts val="1200"/>
              </a:spcBef>
              <a:buFont typeface="+mj-lt"/>
              <a:buAutoNum type="arabicPeriod"/>
            </a:pPr>
            <a:r>
              <a:rPr lang="en-US" sz="2400" b="1" dirty="0">
                <a:cs typeface="Calibri" panose="020F0502020204030204" pitchFamily="34" charset="0"/>
              </a:rPr>
              <a:t>No Action Alternative</a:t>
            </a:r>
            <a:r>
              <a:rPr lang="en-US" sz="2400" dirty="0">
                <a:cs typeface="Calibri" panose="020F0502020204030204" pitchFamily="34" charset="0"/>
              </a:rPr>
              <a:t>: What consequences will the community face if nothing is done to address the problem?</a:t>
            </a:r>
          </a:p>
          <a:p>
            <a:pPr marL="457200" indent="-457200">
              <a:spcBef>
                <a:spcPts val="1200"/>
              </a:spcBef>
              <a:buFont typeface="+mj-lt"/>
              <a:buAutoNum type="arabicPeriod"/>
            </a:pPr>
            <a:r>
              <a:rPr lang="en-US" sz="2400" b="1" dirty="0">
                <a:cs typeface="Calibri" panose="020F0502020204030204" pitchFamily="34" charset="0"/>
              </a:rPr>
              <a:t>Proposed Action</a:t>
            </a:r>
            <a:r>
              <a:rPr lang="en-US" sz="2400" dirty="0">
                <a:cs typeface="Calibri" panose="020F0502020204030204" pitchFamily="34" charset="0"/>
              </a:rPr>
              <a:t>: The action you propose to solve the problem and how it achieves the goal. Why was it chosen? How is it the best solution? Why is this the most environmentally or economically acceptable approach?</a:t>
            </a:r>
          </a:p>
          <a:p>
            <a:pPr marL="457200" indent="-457200">
              <a:spcBef>
                <a:spcPts val="1200"/>
              </a:spcBef>
              <a:buFont typeface="+mj-lt"/>
              <a:buAutoNum type="arabicPeriod"/>
            </a:pPr>
            <a:r>
              <a:rPr lang="en-US" sz="2400" b="1" dirty="0">
                <a:cs typeface="Calibri" panose="020F0502020204030204" pitchFamily="34" charset="0"/>
              </a:rPr>
              <a:t>Second Action Alternative</a:t>
            </a:r>
            <a:r>
              <a:rPr lang="en-US" sz="2400" dirty="0">
                <a:cs typeface="Calibri" panose="020F0502020204030204" pitchFamily="34" charset="0"/>
              </a:rPr>
              <a:t>: Must also solve the problem but using different methods. Explain why it was not chosen. It must be a viable option in the event that the proposed action becomes no longer feasible.</a:t>
            </a:r>
          </a:p>
        </p:txBody>
      </p:sp>
      <p:sp>
        <p:nvSpPr>
          <p:cNvPr id="5" name="Slide Number Placeholder 4"/>
          <p:cNvSpPr>
            <a:spLocks noGrp="1"/>
          </p:cNvSpPr>
          <p:nvPr>
            <p:ph type="sldNum" sz="quarter" idx="12"/>
          </p:nvPr>
        </p:nvSpPr>
        <p:spPr/>
        <p:txBody>
          <a:bodyPr/>
          <a:lstStyle/>
          <a:p>
            <a:fld id="{991ABA96-8C24-43CE-98D6-E064923DF127}" type="slidenum">
              <a:rPr lang="en-US" smtClean="0"/>
              <a:t>69</a:t>
            </a:fld>
            <a:endParaRPr lang="en-US"/>
          </a:p>
        </p:txBody>
      </p:sp>
    </p:spTree>
    <p:extLst>
      <p:ext uri="{BB962C8B-B14F-4D97-AF65-F5344CB8AC3E}">
        <p14:creationId xmlns:p14="http://schemas.microsoft.com/office/powerpoint/2010/main" val="965944409"/>
      </p:ext>
    </p:extLst>
  </p:cSld>
  <p:clrMapOvr>
    <a:masterClrMapping/>
  </p:clrMapOvr>
  <p:transition spd="slow">
    <p:wipe di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Alternatives Example</a:t>
            </a:r>
            <a:endParaRPr lang="en-US" b="1" dirty="0"/>
          </a:p>
        </p:txBody>
      </p:sp>
      <p:sp>
        <p:nvSpPr>
          <p:cNvPr id="4" name="Content Placeholder 3"/>
          <p:cNvSpPr>
            <a:spLocks noGrp="1"/>
          </p:cNvSpPr>
          <p:nvPr>
            <p:ph idx="1"/>
          </p:nvPr>
        </p:nvSpPr>
        <p:spPr>
          <a:xfrm>
            <a:off x="381000" y="1524000"/>
            <a:ext cx="8382000" cy="4602163"/>
          </a:xfrm>
        </p:spPr>
        <p:txBody>
          <a:bodyPr>
            <a:noAutofit/>
          </a:bodyPr>
          <a:lstStyle/>
          <a:p>
            <a:pPr marL="228600" lvl="0" indent="-228600">
              <a:spcBef>
                <a:spcPts val="1200"/>
              </a:spcBef>
              <a:buNone/>
            </a:pPr>
            <a:r>
              <a:rPr lang="en-US" sz="2400" b="1" dirty="0">
                <a:cs typeface="Calibri" panose="020F0502020204030204" pitchFamily="34" charset="0"/>
              </a:rPr>
              <a:t>Proposed Project: 	</a:t>
            </a:r>
          </a:p>
          <a:p>
            <a:pPr marL="228600" indent="-228600">
              <a:spcBef>
                <a:spcPts val="1200"/>
              </a:spcBef>
            </a:pPr>
            <a:r>
              <a:rPr lang="en-US" sz="2400" dirty="0">
                <a:cs typeface="Calibri" panose="020F0502020204030204" pitchFamily="34" charset="0"/>
              </a:rPr>
              <a:t> Property Acquisition and Structure Relocation</a:t>
            </a:r>
          </a:p>
          <a:p>
            <a:pPr marL="228600" lvl="0" indent="-228600">
              <a:spcBef>
                <a:spcPts val="1200"/>
              </a:spcBef>
              <a:buNone/>
            </a:pPr>
            <a:r>
              <a:rPr lang="en-US" sz="2400" b="1" dirty="0">
                <a:cs typeface="Calibri" panose="020F0502020204030204" pitchFamily="34" charset="0"/>
              </a:rPr>
              <a:t>Rejected Alternative</a:t>
            </a:r>
            <a:r>
              <a:rPr lang="en-US" sz="2400" dirty="0">
                <a:cs typeface="Calibri" panose="020F0502020204030204" pitchFamily="34" charset="0"/>
              </a:rPr>
              <a:t>:</a:t>
            </a:r>
          </a:p>
          <a:p>
            <a:pPr marL="228600" indent="-228600">
              <a:spcBef>
                <a:spcPts val="1200"/>
              </a:spcBef>
            </a:pPr>
            <a:r>
              <a:rPr lang="en-US" sz="2400" dirty="0">
                <a:cs typeface="Calibri" panose="020F0502020204030204" pitchFamily="34" charset="0"/>
              </a:rPr>
              <a:t>Structure Elevation</a:t>
            </a:r>
          </a:p>
          <a:p>
            <a:pPr marL="228600" lvl="0" indent="-228600">
              <a:spcBef>
                <a:spcPts val="1200"/>
              </a:spcBef>
              <a:buNone/>
            </a:pPr>
            <a:r>
              <a:rPr lang="en-US" sz="2400" b="1" dirty="0">
                <a:cs typeface="Calibri" panose="020F0502020204030204" pitchFamily="34" charset="0"/>
              </a:rPr>
              <a:t>Rationale</a:t>
            </a:r>
            <a:r>
              <a:rPr lang="en-US" sz="2400" dirty="0">
                <a:cs typeface="Calibri" panose="020F0502020204030204" pitchFamily="34" charset="0"/>
              </a:rPr>
              <a:t>:</a:t>
            </a:r>
          </a:p>
          <a:p>
            <a:pPr marL="228600" indent="-228600">
              <a:spcBef>
                <a:spcPts val="1200"/>
              </a:spcBef>
            </a:pPr>
            <a:r>
              <a:rPr lang="en-US" sz="2400" dirty="0">
                <a:cs typeface="Calibri" panose="020F0502020204030204" pitchFamily="34" charset="0"/>
              </a:rPr>
              <a:t>While both methods would provide flood protection, the home is located in a floodway, and elevating it would be technically too difficult to achieve.</a:t>
            </a:r>
          </a:p>
        </p:txBody>
      </p:sp>
      <p:sp>
        <p:nvSpPr>
          <p:cNvPr id="5" name="Slide Number Placeholder 4"/>
          <p:cNvSpPr>
            <a:spLocks noGrp="1"/>
          </p:cNvSpPr>
          <p:nvPr>
            <p:ph type="sldNum" sz="quarter" idx="12"/>
          </p:nvPr>
        </p:nvSpPr>
        <p:spPr/>
        <p:txBody>
          <a:bodyPr/>
          <a:lstStyle/>
          <a:p>
            <a:fld id="{991ABA96-8C24-43CE-98D6-E064923DF127}" type="slidenum">
              <a:rPr lang="en-US" smtClean="0"/>
              <a:t>70</a:t>
            </a:fld>
            <a:endParaRPr lang="en-US"/>
          </a:p>
        </p:txBody>
      </p:sp>
    </p:spTree>
    <p:extLst>
      <p:ext uri="{BB962C8B-B14F-4D97-AF65-F5344CB8AC3E}">
        <p14:creationId xmlns:p14="http://schemas.microsoft.com/office/powerpoint/2010/main" val="19624187"/>
      </p:ext>
    </p:extLst>
  </p:cSld>
  <p:clrMapOvr>
    <a:masterClrMapping/>
  </p:clrMapOvr>
  <p:transition spd="slow">
    <p:wipe dir="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Unacceptable Alternatives</a:t>
            </a:r>
            <a:endParaRPr lang="en-US" b="1" dirty="0"/>
          </a:p>
        </p:txBody>
      </p:sp>
      <p:sp>
        <p:nvSpPr>
          <p:cNvPr id="4" name="Content Placeholder 3"/>
          <p:cNvSpPr>
            <a:spLocks noGrp="1"/>
          </p:cNvSpPr>
          <p:nvPr>
            <p:ph idx="1"/>
          </p:nvPr>
        </p:nvSpPr>
        <p:spPr/>
        <p:txBody>
          <a:bodyPr>
            <a:normAutofit/>
          </a:bodyPr>
          <a:lstStyle/>
          <a:p>
            <a:pPr marL="231775" indent="-231775">
              <a:spcBef>
                <a:spcPts val="1200"/>
              </a:spcBef>
            </a:pPr>
            <a:r>
              <a:rPr lang="en-US" sz="2400" dirty="0">
                <a:cs typeface="Calibri" panose="020F0502020204030204" pitchFamily="34" charset="0"/>
              </a:rPr>
              <a:t>Second action alternative that states there is no other option to solving the problem</a:t>
            </a:r>
          </a:p>
          <a:p>
            <a:pPr marL="231775" indent="-231775">
              <a:spcBef>
                <a:spcPts val="1200"/>
              </a:spcBef>
            </a:pPr>
            <a:r>
              <a:rPr lang="en-US" sz="2400" dirty="0">
                <a:cs typeface="Calibri" panose="020F0502020204030204" pitchFamily="34" charset="0"/>
              </a:rPr>
              <a:t>Second action alternative that states the same solution as the proposed action, but in a higher level of capacity</a:t>
            </a:r>
          </a:p>
          <a:p>
            <a:pPr marL="231775" indent="-231775">
              <a:spcBef>
                <a:spcPts val="1200"/>
              </a:spcBef>
            </a:pPr>
            <a:r>
              <a:rPr lang="en-US" sz="2400" dirty="0">
                <a:cs typeface="Calibri" panose="020F0502020204030204" pitchFamily="34" charset="0"/>
              </a:rPr>
              <a:t>Not including the required minimum of three alternative options</a:t>
            </a:r>
          </a:p>
        </p:txBody>
      </p:sp>
      <p:sp>
        <p:nvSpPr>
          <p:cNvPr id="5" name="Slide Number Placeholder 4"/>
          <p:cNvSpPr>
            <a:spLocks noGrp="1"/>
          </p:cNvSpPr>
          <p:nvPr>
            <p:ph type="sldNum" sz="quarter" idx="12"/>
          </p:nvPr>
        </p:nvSpPr>
        <p:spPr/>
        <p:txBody>
          <a:bodyPr/>
          <a:lstStyle/>
          <a:p>
            <a:fld id="{991ABA96-8C24-43CE-98D6-E064923DF127}" type="slidenum">
              <a:rPr lang="en-US" smtClean="0"/>
              <a:t>71</a:t>
            </a:fld>
            <a:endParaRPr lang="en-US"/>
          </a:p>
        </p:txBody>
      </p:sp>
    </p:spTree>
    <p:extLst>
      <p:ext uri="{BB962C8B-B14F-4D97-AF65-F5344CB8AC3E}">
        <p14:creationId xmlns:p14="http://schemas.microsoft.com/office/powerpoint/2010/main" val="3838751961"/>
      </p:ext>
    </p:extLst>
  </p:cSld>
  <p:clrMapOvr>
    <a:masterClrMapping/>
  </p:clrMapOvr>
  <p:transition spd="slow">
    <p:wipe dir="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Work Schedule, part 1</a:t>
            </a:r>
            <a:endParaRPr lang="en-US" b="1" dirty="0"/>
          </a:p>
        </p:txBody>
      </p:sp>
      <p:sp>
        <p:nvSpPr>
          <p:cNvPr id="4" name="Content Placeholder 3"/>
          <p:cNvSpPr>
            <a:spLocks noGrp="1"/>
          </p:cNvSpPr>
          <p:nvPr>
            <p:ph idx="1"/>
          </p:nvPr>
        </p:nvSpPr>
        <p:spPr/>
        <p:txBody>
          <a:bodyPr>
            <a:noAutofit/>
          </a:bodyPr>
          <a:lstStyle/>
          <a:p>
            <a:pPr>
              <a:spcBef>
                <a:spcPts val="400"/>
              </a:spcBef>
            </a:pPr>
            <a:r>
              <a:rPr lang="en-US" sz="2400" b="1" u="sng" dirty="0">
                <a:cs typeface="Calibri" panose="020F0502020204030204" pitchFamily="34" charset="0"/>
              </a:rPr>
              <a:t>Use the spreadsheet within the subapplication </a:t>
            </a:r>
            <a:endParaRPr lang="en-US" sz="2400" dirty="0">
              <a:cs typeface="Calibri" panose="020F0502020204030204" pitchFamily="34" charset="0"/>
            </a:endParaRPr>
          </a:p>
          <a:p>
            <a:pPr lvl="0">
              <a:spcBef>
                <a:spcPts val="400"/>
              </a:spcBef>
            </a:pPr>
            <a:r>
              <a:rPr lang="en-US" sz="2400" dirty="0">
                <a:cs typeface="Calibri" panose="020F0502020204030204" pitchFamily="34" charset="0"/>
              </a:rPr>
              <a:t>Describe all project tasks, milestones, and durations stated in months/weeks. Examples include:</a:t>
            </a:r>
          </a:p>
          <a:p>
            <a:pPr lvl="1">
              <a:spcBef>
                <a:spcPts val="400"/>
              </a:spcBef>
              <a:buFont typeface="Arial" panose="020B0604020202020204" pitchFamily="34" charset="0"/>
              <a:buChar char="•"/>
            </a:pPr>
            <a:r>
              <a:rPr lang="en-US" sz="2400" dirty="0">
                <a:cs typeface="Calibri" panose="020F0502020204030204" pitchFamily="34" charset="0"/>
              </a:rPr>
              <a:t>Construction</a:t>
            </a:r>
          </a:p>
          <a:p>
            <a:pPr lvl="1">
              <a:spcBef>
                <a:spcPts val="400"/>
              </a:spcBef>
              <a:buFont typeface="Arial" panose="020B0604020202020204" pitchFamily="34" charset="0"/>
              <a:buChar char="•"/>
            </a:pPr>
            <a:r>
              <a:rPr lang="en-US" sz="2400" dirty="0">
                <a:cs typeface="Calibri" panose="020F0502020204030204" pitchFamily="34" charset="0"/>
              </a:rPr>
              <a:t>Architectural Design</a:t>
            </a:r>
          </a:p>
          <a:p>
            <a:pPr lvl="1">
              <a:spcBef>
                <a:spcPts val="400"/>
              </a:spcBef>
              <a:buFont typeface="Arial" panose="020B0604020202020204" pitchFamily="34" charset="0"/>
              <a:buChar char="•"/>
            </a:pPr>
            <a:r>
              <a:rPr lang="en-US" sz="2400" dirty="0">
                <a:cs typeface="Calibri" panose="020F0502020204030204" pitchFamily="34" charset="0"/>
              </a:rPr>
              <a:t>Engineering</a:t>
            </a:r>
          </a:p>
          <a:p>
            <a:pPr lvl="1">
              <a:spcBef>
                <a:spcPts val="400"/>
              </a:spcBef>
              <a:buFont typeface="Arial" panose="020B0604020202020204" pitchFamily="34" charset="0"/>
              <a:buChar char="•"/>
            </a:pPr>
            <a:r>
              <a:rPr lang="en-US" sz="2400" dirty="0">
                <a:cs typeface="Calibri" panose="020F0502020204030204" pitchFamily="34" charset="0"/>
              </a:rPr>
              <a:t>Permitting</a:t>
            </a:r>
          </a:p>
          <a:p>
            <a:pPr>
              <a:spcBef>
                <a:spcPts val="400"/>
              </a:spcBef>
            </a:pPr>
            <a:r>
              <a:rPr lang="en-US" sz="2400" b="1" u="sng" dirty="0">
                <a:cs typeface="Calibri" panose="020F0502020204030204" pitchFamily="34" charset="0"/>
              </a:rPr>
              <a:t>Must not</a:t>
            </a:r>
            <a:r>
              <a:rPr lang="en-US" sz="2400" dirty="0">
                <a:cs typeface="Calibri" panose="020F0502020204030204" pitchFamily="34" charset="0"/>
              </a:rPr>
              <a:t> exceed 36 months – </a:t>
            </a:r>
            <a:r>
              <a:rPr lang="en-US" sz="2400" b="1" dirty="0">
                <a:cs typeface="Calibri" panose="020F0502020204030204" pitchFamily="34" charset="0"/>
              </a:rPr>
              <a:t>ELIMINATION CRITERIA</a:t>
            </a:r>
          </a:p>
          <a:p>
            <a:pPr>
              <a:spcBef>
                <a:spcPts val="400"/>
              </a:spcBef>
            </a:pPr>
            <a:r>
              <a:rPr lang="en-US" sz="2400" dirty="0">
                <a:cs typeface="Calibri" panose="020F0502020204030204" pitchFamily="34" charset="0"/>
              </a:rPr>
              <a:t>3 months dedicated to project closeout (Standard Value)</a:t>
            </a:r>
          </a:p>
        </p:txBody>
      </p:sp>
      <p:sp>
        <p:nvSpPr>
          <p:cNvPr id="5" name="Slide Number Placeholder 4"/>
          <p:cNvSpPr>
            <a:spLocks noGrp="1"/>
          </p:cNvSpPr>
          <p:nvPr>
            <p:ph type="sldNum" sz="quarter" idx="12"/>
          </p:nvPr>
        </p:nvSpPr>
        <p:spPr/>
        <p:txBody>
          <a:bodyPr/>
          <a:lstStyle/>
          <a:p>
            <a:fld id="{991ABA96-8C24-43CE-98D6-E064923DF127}" type="slidenum">
              <a:rPr lang="en-US" smtClean="0"/>
              <a:t>72</a:t>
            </a:fld>
            <a:endParaRPr lang="en-US"/>
          </a:p>
        </p:txBody>
      </p:sp>
    </p:spTree>
    <p:extLst>
      <p:ext uri="{BB962C8B-B14F-4D97-AF65-F5344CB8AC3E}">
        <p14:creationId xmlns:p14="http://schemas.microsoft.com/office/powerpoint/2010/main" val="3217636191"/>
      </p:ext>
    </p:extLst>
  </p:cSld>
  <p:clrMapOvr>
    <a:masterClrMapping/>
  </p:clrMapOvr>
  <p:transition spd="slow">
    <p:wipe dir="d"/>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Work Schedule, part 2</a:t>
            </a:r>
            <a:endParaRPr lang="en-US" b="1" dirty="0"/>
          </a:p>
        </p:txBody>
      </p:sp>
      <p:sp>
        <p:nvSpPr>
          <p:cNvPr id="4" name="Content Placeholder 3"/>
          <p:cNvSpPr>
            <a:spLocks noGrp="1"/>
          </p:cNvSpPr>
          <p:nvPr>
            <p:ph idx="1"/>
          </p:nvPr>
        </p:nvSpPr>
        <p:spPr/>
        <p:txBody>
          <a:bodyPr>
            <a:noAutofit/>
          </a:bodyPr>
          <a:lstStyle/>
          <a:p>
            <a:pPr>
              <a:spcBef>
                <a:spcPts val="400"/>
              </a:spcBef>
            </a:pPr>
            <a:r>
              <a:rPr lang="en-US" sz="2400" dirty="0">
                <a:cs typeface="Calibri" panose="020F0502020204030204" pitchFamily="34" charset="0"/>
              </a:rPr>
              <a:t>Maximize your Period of Performance (POP)</a:t>
            </a:r>
          </a:p>
          <a:p>
            <a:pPr>
              <a:spcBef>
                <a:spcPts val="400"/>
              </a:spcBef>
            </a:pPr>
            <a:r>
              <a:rPr lang="en-US" sz="2400" dirty="0">
                <a:cs typeface="Calibri" panose="020F0502020204030204" pitchFamily="34" charset="0"/>
              </a:rPr>
              <a:t>POP begins when project is approved and awarded</a:t>
            </a:r>
          </a:p>
          <a:p>
            <a:pPr lvl="0">
              <a:spcBef>
                <a:spcPts val="400"/>
              </a:spcBef>
            </a:pPr>
            <a:r>
              <a:rPr lang="en-US" sz="2400" dirty="0">
                <a:cs typeface="Calibri" panose="020F0502020204030204" pitchFamily="34" charset="0"/>
              </a:rPr>
              <a:t>Must be consistent with the Cost Estimate and SOW</a:t>
            </a:r>
          </a:p>
          <a:p>
            <a:pPr lvl="0">
              <a:spcBef>
                <a:spcPts val="400"/>
              </a:spcBef>
            </a:pPr>
            <a:r>
              <a:rPr lang="en-US" sz="2400" dirty="0">
                <a:cs typeface="Calibri" panose="020F0502020204030204" pitchFamily="34" charset="0"/>
              </a:rPr>
              <a:t>GANTT charts should be included to support the work schedule</a:t>
            </a:r>
          </a:p>
        </p:txBody>
      </p:sp>
      <p:sp>
        <p:nvSpPr>
          <p:cNvPr id="5" name="Slide Number Placeholder 4"/>
          <p:cNvSpPr>
            <a:spLocks noGrp="1"/>
          </p:cNvSpPr>
          <p:nvPr>
            <p:ph type="sldNum" sz="quarter" idx="12"/>
          </p:nvPr>
        </p:nvSpPr>
        <p:spPr/>
        <p:txBody>
          <a:bodyPr/>
          <a:lstStyle/>
          <a:p>
            <a:fld id="{991ABA96-8C24-43CE-98D6-E064923DF127}" type="slidenum">
              <a:rPr lang="en-US" smtClean="0"/>
              <a:t>73</a:t>
            </a:fld>
            <a:endParaRPr lang="en-US"/>
          </a:p>
        </p:txBody>
      </p:sp>
    </p:spTree>
    <p:extLst>
      <p:ext uri="{BB962C8B-B14F-4D97-AF65-F5344CB8AC3E}">
        <p14:creationId xmlns:p14="http://schemas.microsoft.com/office/powerpoint/2010/main" val="3337016709"/>
      </p:ext>
    </p:extLst>
  </p:cSld>
  <p:clrMapOvr>
    <a:masterClrMapping/>
  </p:clrMapOvr>
  <p:transition spd="slow">
    <p:wipe dir="d"/>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b="1" dirty="0">
                <a:solidFill>
                  <a:schemeClr val="tx2">
                    <a:lumMod val="75000"/>
                  </a:schemeClr>
                </a:solidFill>
              </a:rPr>
              <a:t>GANTT Chart Example</a:t>
            </a:r>
            <a:endParaRPr lang="en-US" dirty="0"/>
          </a:p>
        </p:txBody>
      </p:sp>
      <p:sp>
        <p:nvSpPr>
          <p:cNvPr id="11" name="Slide Number Placeholder 10"/>
          <p:cNvSpPr>
            <a:spLocks noGrp="1"/>
          </p:cNvSpPr>
          <p:nvPr>
            <p:ph type="sldNum" sz="quarter" idx="12"/>
          </p:nvPr>
        </p:nvSpPr>
        <p:spPr/>
        <p:txBody>
          <a:bodyPr/>
          <a:lstStyle/>
          <a:p>
            <a:fld id="{991ABA96-8C24-43CE-98D6-E064923DF127}" type="slidenum">
              <a:rPr lang="en-US" smtClean="0"/>
              <a:t>74</a:t>
            </a:fld>
            <a:endParaRPr lang="en-US"/>
          </a:p>
        </p:txBody>
      </p:sp>
      <p:pic>
        <p:nvPicPr>
          <p:cNvPr id="13" name="Picture 12" descr="This is an example of a gantt chart that many subapplicants use to express their potential schedule for the entirety of the project, which is limited to 36 months. In the far left column the activities are listed as well as the status of each. The remaining columns are small rectangles that represent months across the lifetime of the project. For each activity in the far left column, the months for which that activity is to occur are darkendd in color which represents their expected placement on the timeline of the proposed project." title="Example of a Gantt Chart Work Schedule"/>
          <p:cNvPicPr>
            <a:picLocks noChangeAspect="1"/>
          </p:cNvPicPr>
          <p:nvPr/>
        </p:nvPicPr>
        <p:blipFill>
          <a:blip r:embed="rId3"/>
          <a:stretch>
            <a:fillRect/>
          </a:stretch>
        </p:blipFill>
        <p:spPr>
          <a:xfrm>
            <a:off x="152400" y="1295881"/>
            <a:ext cx="8839200" cy="4038119"/>
          </a:xfrm>
          <a:prstGeom prst="rect">
            <a:avLst/>
          </a:prstGeom>
        </p:spPr>
      </p:pic>
    </p:spTree>
    <p:extLst>
      <p:ext uri="{BB962C8B-B14F-4D97-AF65-F5344CB8AC3E}">
        <p14:creationId xmlns:p14="http://schemas.microsoft.com/office/powerpoint/2010/main" val="3041803132"/>
      </p:ext>
    </p:extLst>
  </p:cSld>
  <p:clrMapOvr>
    <a:masterClrMapping/>
  </p:clrMapOvr>
  <p:transition spd="slow">
    <p:wipe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US" b="1" dirty="0">
                <a:solidFill>
                  <a:schemeClr val="tx2">
                    <a:lumMod val="75000"/>
                  </a:schemeClr>
                </a:solidFill>
              </a:rPr>
              <a:t>Work Schedule Attachments</a:t>
            </a:r>
          </a:p>
        </p:txBody>
      </p:sp>
      <p:sp>
        <p:nvSpPr>
          <p:cNvPr id="4" name="Content Placeholder 3"/>
          <p:cNvSpPr>
            <a:spLocks noGrp="1"/>
          </p:cNvSpPr>
          <p:nvPr>
            <p:ph idx="1"/>
          </p:nvPr>
        </p:nvSpPr>
        <p:spPr/>
        <p:txBody>
          <a:bodyPr>
            <a:normAutofit/>
          </a:bodyPr>
          <a:lstStyle/>
          <a:p>
            <a:pPr marL="228600" lvl="0" indent="-228600">
              <a:spcBef>
                <a:spcPts val="1200"/>
              </a:spcBef>
              <a:buNone/>
            </a:pPr>
            <a:r>
              <a:rPr lang="en-US" sz="2400" dirty="0">
                <a:cs typeface="Calibri" panose="020F0502020204030204" pitchFamily="34" charset="0"/>
              </a:rPr>
              <a:t>Detailed narrative that explains:</a:t>
            </a:r>
          </a:p>
          <a:p>
            <a:pPr marL="228600" indent="-228600">
              <a:spcBef>
                <a:spcPts val="1200"/>
              </a:spcBef>
            </a:pPr>
            <a:r>
              <a:rPr lang="en-US" sz="2400" dirty="0">
                <a:cs typeface="Calibri" panose="020F0502020204030204" pitchFamily="34" charset="0"/>
              </a:rPr>
              <a:t>Task durations that may require explanation</a:t>
            </a:r>
          </a:p>
          <a:p>
            <a:pPr marL="228600" indent="-228600">
              <a:spcBef>
                <a:spcPts val="1200"/>
              </a:spcBef>
            </a:pPr>
            <a:r>
              <a:rPr lang="en-US" sz="2400" dirty="0">
                <a:cs typeface="Calibri" panose="020F0502020204030204" pitchFamily="34" charset="0"/>
              </a:rPr>
              <a:t>Key milestones anticipated for the project</a:t>
            </a:r>
          </a:p>
          <a:p>
            <a:pPr marL="228600" indent="-228600">
              <a:spcBef>
                <a:spcPts val="1200"/>
              </a:spcBef>
            </a:pPr>
            <a:r>
              <a:rPr lang="en-US" sz="2400" b="1" dirty="0">
                <a:cs typeface="Calibri" panose="020F0502020204030204" pitchFamily="34" charset="0"/>
              </a:rPr>
              <a:t>Potential circumstances that could cause delays, such as weather or wildlife</a:t>
            </a:r>
          </a:p>
        </p:txBody>
      </p:sp>
      <p:sp>
        <p:nvSpPr>
          <p:cNvPr id="5" name="Slide Number Placeholder 4"/>
          <p:cNvSpPr>
            <a:spLocks noGrp="1"/>
          </p:cNvSpPr>
          <p:nvPr>
            <p:ph type="sldNum" sz="quarter" idx="12"/>
          </p:nvPr>
        </p:nvSpPr>
        <p:spPr/>
        <p:txBody>
          <a:bodyPr/>
          <a:lstStyle/>
          <a:p>
            <a:fld id="{991ABA96-8C24-43CE-98D6-E064923DF127}" type="slidenum">
              <a:rPr lang="en-US" smtClean="0"/>
              <a:t>75</a:t>
            </a:fld>
            <a:endParaRPr lang="en-US"/>
          </a:p>
        </p:txBody>
      </p:sp>
    </p:spTree>
    <p:extLst>
      <p:ext uri="{BB962C8B-B14F-4D97-AF65-F5344CB8AC3E}">
        <p14:creationId xmlns:p14="http://schemas.microsoft.com/office/powerpoint/2010/main" val="2607298437"/>
      </p:ext>
    </p:extLst>
  </p:cSld>
  <p:clrMapOvr>
    <a:masterClrMapping/>
  </p:clrMapOvr>
  <p:transition spd="slow">
    <p:wipe dir="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371600"/>
            <a:ext cx="8229600" cy="3733800"/>
          </a:xfrm>
        </p:spPr>
        <p:txBody>
          <a:bodyPr>
            <a:noAutofit/>
          </a:bodyPr>
          <a:lstStyle/>
          <a:p>
            <a:pPr>
              <a:spcBef>
                <a:spcPts val="1200"/>
              </a:spcBef>
            </a:pPr>
            <a:r>
              <a:rPr lang="en-US" sz="5400" b="1" dirty="0">
                <a:solidFill>
                  <a:schemeClr val="tx2"/>
                </a:solidFill>
                <a:cs typeface="Calibri" panose="020F0502020204030204" pitchFamily="34" charset="0"/>
              </a:rPr>
              <a:t>What is an example of a scenario in which wildlife could cause project delays?</a:t>
            </a:r>
            <a:endParaRPr lang="en-US" sz="5400" dirty="0">
              <a:solidFill>
                <a:schemeClr val="tx2"/>
              </a:solidFill>
            </a:endParaRPr>
          </a:p>
        </p:txBody>
      </p:sp>
      <p:sp>
        <p:nvSpPr>
          <p:cNvPr id="7" name="Slide Number Placeholder 6"/>
          <p:cNvSpPr>
            <a:spLocks noGrp="1"/>
          </p:cNvSpPr>
          <p:nvPr>
            <p:ph type="sldNum" sz="quarter" idx="12"/>
          </p:nvPr>
        </p:nvSpPr>
        <p:spPr/>
        <p:txBody>
          <a:bodyPr/>
          <a:lstStyle/>
          <a:p>
            <a:fld id="{991ABA96-8C24-43CE-98D6-E064923DF127}" type="slidenum">
              <a:rPr lang="en-US" smtClean="0"/>
              <a:t>76</a:t>
            </a:fld>
            <a:endParaRPr lang="en-US"/>
          </a:p>
        </p:txBody>
      </p:sp>
    </p:spTree>
    <p:extLst>
      <p:ext uri="{BB962C8B-B14F-4D97-AF65-F5344CB8AC3E}">
        <p14:creationId xmlns:p14="http://schemas.microsoft.com/office/powerpoint/2010/main" val="1427177666"/>
      </p:ext>
    </p:extLst>
  </p:cSld>
  <p:clrMapOvr>
    <a:masterClrMapping/>
  </p:clrMapOvr>
  <p:transition spd="slow">
    <p:wipe dir="d"/>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8A651-AA8C-478B-B301-27244A4E228C}"/>
              </a:ext>
            </a:extLst>
          </p:cNvPr>
          <p:cNvSpPr>
            <a:spLocks noGrp="1"/>
          </p:cNvSpPr>
          <p:nvPr>
            <p:ph type="title"/>
          </p:nvPr>
        </p:nvSpPr>
        <p:spPr/>
        <p:txBody>
          <a:bodyPr>
            <a:normAutofit fontScale="90000"/>
          </a:bodyPr>
          <a:lstStyle/>
          <a:p>
            <a:r>
              <a:rPr lang="en-US" b="1" dirty="0">
                <a:solidFill>
                  <a:schemeClr val="bg1"/>
                </a:solidFill>
              </a:rPr>
              <a:t>Animal Logos</a:t>
            </a:r>
            <a:r>
              <a:rPr lang="en-US" b="1" baseline="0" dirty="0">
                <a:solidFill>
                  <a:schemeClr val="bg1"/>
                </a:solidFill>
              </a:rPr>
              <a:t>, Signs, and Images</a:t>
            </a:r>
            <a:endParaRPr lang="en-US" b="1" dirty="0">
              <a:solidFill>
                <a:schemeClr val="bg1"/>
              </a:solidFill>
            </a:endParaRPr>
          </a:p>
        </p:txBody>
      </p:sp>
      <p:pic>
        <p:nvPicPr>
          <p:cNvPr id="11" name="Picture 3" descr="Picture of a sign showing that the endangered Snowy Plover is present and notes various fine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2895600"/>
            <a:ext cx="4863401" cy="36480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Slide Number Placeholder 3"/>
          <p:cNvSpPr>
            <a:spLocks noGrp="1"/>
          </p:cNvSpPr>
          <p:nvPr>
            <p:ph type="sldNum" sz="quarter" idx="12"/>
          </p:nvPr>
        </p:nvSpPr>
        <p:spPr/>
        <p:txBody>
          <a:bodyPr/>
          <a:lstStyle/>
          <a:p>
            <a:pPr algn="l"/>
            <a:fld id="{991ABA96-8C24-43CE-98D6-E064923DF127}" type="slidenum">
              <a:rPr lang="en-US" smtClean="0"/>
              <a:pPr algn="l"/>
              <a:t>77</a:t>
            </a:fld>
            <a:endParaRPr lang="en-US" dirty="0"/>
          </a:p>
        </p:txBody>
      </p:sp>
      <p:pic>
        <p:nvPicPr>
          <p:cNvPr id="13" name="Picture 1" descr="Logo for the United States Fish and Wildlife Servi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7551" y="290285"/>
            <a:ext cx="2060449" cy="2376715"/>
          </a:xfrm>
          <a:prstGeom prst="rect">
            <a:avLst/>
          </a:prstGeom>
        </p:spPr>
      </p:pic>
      <p:pic>
        <p:nvPicPr>
          <p:cNvPr id="6147" name="Picture 2" descr="Picture of the endangered Snowy Plover bir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71049" y="228600"/>
            <a:ext cx="4863402" cy="36576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146" name="Picture 4" descr="Logo of the endangered species ac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3026" y="4191000"/>
            <a:ext cx="3200400" cy="176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2462754"/>
      </p:ext>
    </p:extLst>
  </p:cSld>
  <p:clrMapOvr>
    <a:masterClrMapping/>
  </p:clrMapOvr>
  <p:transition spd="slow">
    <p:wipe dir="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 y="0"/>
            <a:ext cx="9143999" cy="1143000"/>
          </a:xfrm>
        </p:spPr>
        <p:txBody>
          <a:bodyPr>
            <a:normAutofit/>
          </a:bodyPr>
          <a:lstStyle/>
          <a:p>
            <a:pPr lvl="0">
              <a:spcBef>
                <a:spcPts val="0"/>
              </a:spcBef>
            </a:pPr>
            <a:r>
              <a:rPr lang="en-US" sz="4000" b="1" dirty="0">
                <a:solidFill>
                  <a:schemeClr val="bg1"/>
                </a:solidFill>
              </a:rPr>
              <a:t>Questions and answers slide 3</a:t>
            </a:r>
          </a:p>
        </p:txBody>
      </p:sp>
      <p:pic>
        <p:nvPicPr>
          <p:cNvPr id="8" name="Picture 3" descr="A picture that shows an audience member scratching their head in confusion that asks the audience if they have any questions. Feel free to ask any questions you need answers to at this time."/>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52400" y="152400"/>
            <a:ext cx="8839200"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3">
            <a:extLst>
              <a:ext uri="{FF2B5EF4-FFF2-40B4-BE49-F238E27FC236}">
                <a16:creationId xmlns:a16="http://schemas.microsoft.com/office/drawing/2014/main" id="{32118492-BE99-4818-9382-C80F979503DE}"/>
              </a:ext>
            </a:extLst>
          </p:cNvPr>
          <p:cNvSpPr>
            <a:spLocks noGrp="1"/>
          </p:cNvSpPr>
          <p:nvPr>
            <p:ph type="sldNum" sz="quarter" idx="12"/>
          </p:nvPr>
        </p:nvSpPr>
        <p:spPr/>
        <p:txBody>
          <a:bodyPr/>
          <a:lstStyle/>
          <a:p>
            <a:pPr algn="l"/>
            <a:fld id="{991ABA96-8C24-43CE-98D6-E064923DF127}" type="slidenum">
              <a:rPr lang="en-US" smtClean="0"/>
              <a:pPr algn="l"/>
              <a:t>78</a:t>
            </a:fld>
            <a:endParaRPr lang="en-US" dirty="0"/>
          </a:p>
        </p:txBody>
      </p:sp>
      <p:pic>
        <p:nvPicPr>
          <p:cNvPr id="12" name="Picture 11" descr="The function of the photo is to bring levity to the presentation. It is a picture of a stress meter with the needle in the orange, which is intended to show there may be a need for questions. Please feel free to ask your questions now." title="A fictional stress meter">
            <a:extLst>
              <a:ext uri="{FF2B5EF4-FFF2-40B4-BE49-F238E27FC236}">
                <a16:creationId xmlns:a16="http://schemas.microsoft.com/office/drawing/2014/main" id="{2D345AB6-7933-4406-B8FB-B2D403C8CB63}"/>
              </a:ext>
            </a:extLst>
          </p:cNvPr>
          <p:cNvPicPr>
            <a:picLocks noChangeAspect="1"/>
          </p:cNvPicPr>
          <p:nvPr/>
        </p:nvPicPr>
        <p:blipFill rotWithShape="1">
          <a:blip r:embed="rId4">
            <a:extLst>
              <a:ext uri="{28A0092B-C50C-407E-A947-70E740481C1C}">
                <a14:useLocalDpi xmlns:a14="http://schemas.microsoft.com/office/drawing/2010/main" val="0"/>
              </a:ext>
            </a:extLst>
          </a:blip>
          <a:srcRect t="13327"/>
          <a:stretch/>
        </p:blipFill>
        <p:spPr>
          <a:xfrm>
            <a:off x="5791200" y="152400"/>
            <a:ext cx="3352800" cy="2057400"/>
          </a:xfrm>
          <a:prstGeom prst="rect">
            <a:avLst/>
          </a:prstGeom>
        </p:spPr>
      </p:pic>
      <p:pic>
        <p:nvPicPr>
          <p:cNvPr id="14" name="Picture 13" descr="A picture of the word Questions?">
            <a:extLst>
              <a:ext uri="{FF2B5EF4-FFF2-40B4-BE49-F238E27FC236}">
                <a16:creationId xmlns:a16="http://schemas.microsoft.com/office/drawing/2014/main" id="{FC483D11-0BFF-4052-99F0-2CBA10EB0E11}"/>
              </a:ext>
            </a:extLst>
          </p:cNvPr>
          <p:cNvPicPr>
            <a:picLocks noChangeAspect="1"/>
          </p:cNvPicPr>
          <p:nvPr/>
        </p:nvPicPr>
        <p:blipFill rotWithShape="1">
          <a:blip r:embed="rId5"/>
          <a:srcRect r="11756"/>
          <a:stretch/>
        </p:blipFill>
        <p:spPr>
          <a:xfrm rot="19606408">
            <a:off x="-17241" y="3836786"/>
            <a:ext cx="4244698" cy="3706689"/>
          </a:xfrm>
          <a:prstGeom prst="rect">
            <a:avLst/>
          </a:prstGeom>
        </p:spPr>
      </p:pic>
    </p:spTree>
    <p:extLst>
      <p:ext uri="{BB962C8B-B14F-4D97-AF65-F5344CB8AC3E}">
        <p14:creationId xmlns:p14="http://schemas.microsoft.com/office/powerpoint/2010/main" val="1065212279"/>
      </p:ext>
    </p:extLst>
  </p:cSld>
  <p:clrMapOvr>
    <a:masterClrMapping/>
  </p:clrMapOvr>
  <p:transition spd="slow">
    <p:wipe dir="d"/>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19176-68C5-41B5-8DB7-0F322A808915}"/>
              </a:ext>
            </a:extLst>
          </p:cNvPr>
          <p:cNvSpPr>
            <a:spLocks noGrp="1"/>
          </p:cNvSpPr>
          <p:nvPr>
            <p:ph type="title"/>
          </p:nvPr>
        </p:nvSpPr>
        <p:spPr>
          <a:xfrm>
            <a:off x="457200" y="2057400"/>
            <a:ext cx="8229600" cy="2392362"/>
          </a:xfrm>
        </p:spPr>
        <p:txBody>
          <a:bodyPr>
            <a:noAutofit/>
          </a:bodyPr>
          <a:lstStyle/>
          <a:p>
            <a:r>
              <a:rPr lang="en-US" sz="5400" b="1" dirty="0">
                <a:solidFill>
                  <a:schemeClr val="tx2">
                    <a:lumMod val="75000"/>
                  </a:schemeClr>
                </a:solidFill>
              </a:rPr>
              <a:t>Disaster Recovery</a:t>
            </a:r>
            <a:br>
              <a:rPr lang="en-US" sz="5400" b="1" dirty="0">
                <a:solidFill>
                  <a:schemeClr val="tx2">
                    <a:lumMod val="75000"/>
                  </a:schemeClr>
                </a:solidFill>
              </a:rPr>
            </a:br>
            <a:r>
              <a:rPr lang="en-US" sz="5400" b="1" dirty="0">
                <a:solidFill>
                  <a:schemeClr val="tx2">
                    <a:lumMod val="75000"/>
                  </a:schemeClr>
                </a:solidFill>
              </a:rPr>
              <a:t>Reform Act</a:t>
            </a:r>
            <a:br>
              <a:rPr lang="en-US" sz="5400" b="1" dirty="0">
                <a:solidFill>
                  <a:schemeClr val="tx2">
                    <a:lumMod val="75000"/>
                  </a:schemeClr>
                </a:solidFill>
              </a:rPr>
            </a:br>
            <a:r>
              <a:rPr lang="en-US" sz="5400" b="1" dirty="0">
                <a:solidFill>
                  <a:schemeClr val="tx2">
                    <a:lumMod val="75000"/>
                  </a:schemeClr>
                </a:solidFill>
              </a:rPr>
              <a:t>of 2018</a:t>
            </a:r>
            <a:br>
              <a:rPr lang="en-US" sz="5400" b="1" dirty="0">
                <a:solidFill>
                  <a:schemeClr val="tx2">
                    <a:lumMod val="75000"/>
                  </a:schemeClr>
                </a:solidFill>
              </a:rPr>
            </a:br>
            <a:r>
              <a:rPr lang="en-US" sz="5400" b="1" dirty="0">
                <a:solidFill>
                  <a:schemeClr val="tx2">
                    <a:lumMod val="75000"/>
                  </a:schemeClr>
                </a:solidFill>
              </a:rPr>
              <a:t>(DRRA)</a:t>
            </a:r>
          </a:p>
        </p:txBody>
      </p:sp>
      <p:sp>
        <p:nvSpPr>
          <p:cNvPr id="7" name="Slide Number Placeholder 6"/>
          <p:cNvSpPr>
            <a:spLocks noGrp="1"/>
          </p:cNvSpPr>
          <p:nvPr>
            <p:ph type="sldNum" sz="quarter" idx="12"/>
          </p:nvPr>
        </p:nvSpPr>
        <p:spPr/>
        <p:txBody>
          <a:bodyPr/>
          <a:lstStyle/>
          <a:p>
            <a:fld id="{991ABA96-8C24-43CE-98D6-E064923DF127}" type="slidenum">
              <a:rPr lang="en-US" smtClean="0"/>
              <a:t>79</a:t>
            </a:fld>
            <a:endParaRPr lang="en-US"/>
          </a:p>
        </p:txBody>
      </p:sp>
    </p:spTree>
    <p:extLst>
      <p:ext uri="{BB962C8B-B14F-4D97-AF65-F5344CB8AC3E}">
        <p14:creationId xmlns:p14="http://schemas.microsoft.com/office/powerpoint/2010/main" val="2279760521"/>
      </p:ext>
    </p:extLst>
  </p:cSld>
  <p:clrMapOvr>
    <a:masterClrMapping/>
  </p:clrMapOvr>
  <p:transition spd="slow">
    <p:wipe dir="d"/>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noFill/>
        </p:spPr>
        <p:txBody>
          <a:bodyPr>
            <a:noAutofit/>
          </a:bodyPr>
          <a:lstStyle/>
          <a:p>
            <a:r>
              <a:rPr lang="en-US" b="1" dirty="0">
                <a:solidFill>
                  <a:schemeClr val="tx2">
                    <a:lumMod val="75000"/>
                  </a:schemeClr>
                </a:solidFill>
                <a:latin typeface="+mn-lt"/>
                <a:cs typeface="Arial" panose="020B0604020202020204" pitchFamily="34" charset="0"/>
              </a:rPr>
              <a:t>Grant Management Costs, part 1</a:t>
            </a:r>
          </a:p>
        </p:txBody>
      </p:sp>
      <p:sp>
        <p:nvSpPr>
          <p:cNvPr id="3" name="Content Placeholder 2"/>
          <p:cNvSpPr>
            <a:spLocks noGrp="1"/>
          </p:cNvSpPr>
          <p:nvPr>
            <p:ph idx="1"/>
          </p:nvPr>
        </p:nvSpPr>
        <p:spPr/>
        <p:txBody>
          <a:bodyPr>
            <a:normAutofit/>
          </a:bodyPr>
          <a:lstStyle/>
          <a:p>
            <a:pPr>
              <a:spcBef>
                <a:spcPts val="1200"/>
              </a:spcBef>
            </a:pPr>
            <a:r>
              <a:rPr lang="en-US" sz="2400" dirty="0">
                <a:cs typeface="Arial" panose="020B0604020202020204" pitchFamily="34" charset="0"/>
              </a:rPr>
              <a:t>Per the HMGP section in the DRRA, </a:t>
            </a:r>
            <a:r>
              <a:rPr lang="en-US" sz="2400" dirty="0" err="1">
                <a:cs typeface="Arial" panose="020B0604020202020204" pitchFamily="34" charset="0"/>
              </a:rPr>
              <a:t>subrecipients</a:t>
            </a:r>
            <a:r>
              <a:rPr lang="en-US" sz="2400" dirty="0">
                <a:cs typeface="Arial" panose="020B0604020202020204" pitchFamily="34" charset="0"/>
              </a:rPr>
              <a:t> are now eligible to receive an amount </a:t>
            </a:r>
            <a:r>
              <a:rPr lang="en-US" sz="2400" b="1" u="sng" dirty="0">
                <a:cs typeface="Arial" panose="020B0604020202020204" pitchFamily="34" charset="0"/>
              </a:rPr>
              <a:t>up to 5% </a:t>
            </a:r>
            <a:r>
              <a:rPr lang="en-US" sz="2400" dirty="0">
                <a:cs typeface="Arial" panose="020B0604020202020204" pitchFamily="34" charset="0"/>
              </a:rPr>
              <a:t>of the total </a:t>
            </a:r>
            <a:r>
              <a:rPr lang="en-US" sz="2400" dirty="0" err="1">
                <a:cs typeface="Arial" panose="020B0604020202020204" pitchFamily="34" charset="0"/>
              </a:rPr>
              <a:t>subaward</a:t>
            </a:r>
            <a:r>
              <a:rPr lang="en-US" sz="2400" dirty="0">
                <a:cs typeface="Arial" panose="020B0604020202020204" pitchFamily="34" charset="0"/>
              </a:rPr>
              <a:t> amount (no cost share, paid at 100%) for </a:t>
            </a:r>
            <a:r>
              <a:rPr lang="en-US" sz="2400" dirty="0" err="1">
                <a:cs typeface="Arial" panose="020B0604020202020204" pitchFamily="34" charset="0"/>
              </a:rPr>
              <a:t>subrecipient</a:t>
            </a:r>
            <a:r>
              <a:rPr lang="en-US" sz="2400" dirty="0">
                <a:cs typeface="Arial" panose="020B0604020202020204" pitchFamily="34" charset="0"/>
              </a:rPr>
              <a:t> grant management costs</a:t>
            </a:r>
          </a:p>
          <a:p>
            <a:pPr>
              <a:spcBef>
                <a:spcPts val="1200"/>
              </a:spcBef>
            </a:pPr>
            <a:r>
              <a:rPr lang="en-US" sz="2400" dirty="0">
                <a:cs typeface="Arial" panose="020B0604020202020204" pitchFamily="34" charset="0"/>
              </a:rPr>
              <a:t>Grant management costs are defined as:</a:t>
            </a:r>
          </a:p>
          <a:p>
            <a:pPr marL="457200" lvl="1" indent="0">
              <a:spcBef>
                <a:spcPts val="1200"/>
              </a:spcBef>
              <a:buNone/>
            </a:pPr>
            <a:r>
              <a:rPr lang="en-US" sz="2400" i="1" dirty="0">
                <a:cs typeface="Arial" panose="020B0604020202020204" pitchFamily="34" charset="0"/>
              </a:rPr>
              <a:t>“Any indirect cost, any direct administrative cost, and any other administrative expense associated with a specific project under a major disaster, emergency or disaster preparedness or mitigation activity or measure.”</a:t>
            </a:r>
          </a:p>
        </p:txBody>
      </p:sp>
      <p:sp>
        <p:nvSpPr>
          <p:cNvPr id="6" name="Slide Number Placeholder 5"/>
          <p:cNvSpPr>
            <a:spLocks noGrp="1"/>
          </p:cNvSpPr>
          <p:nvPr>
            <p:ph type="sldNum" sz="quarter" idx="12"/>
          </p:nvPr>
        </p:nvSpPr>
        <p:spPr/>
        <p:txBody>
          <a:bodyPr/>
          <a:lstStyle/>
          <a:p>
            <a:fld id="{991ABA96-8C24-43CE-98D6-E064923DF127}" type="slidenum">
              <a:rPr lang="en-US" smtClean="0"/>
              <a:t>80</a:t>
            </a:fld>
            <a:endParaRPr lang="en-US"/>
          </a:p>
        </p:txBody>
      </p:sp>
    </p:spTree>
    <p:extLst>
      <p:ext uri="{BB962C8B-B14F-4D97-AF65-F5344CB8AC3E}">
        <p14:creationId xmlns:p14="http://schemas.microsoft.com/office/powerpoint/2010/main" val="1947486828"/>
      </p:ext>
    </p:extLst>
  </p:cSld>
  <p:clrMapOvr>
    <a:masterClrMapping/>
  </p:clrMapOvr>
  <p:transition spd="slow">
    <p:wipe dir="d"/>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noFill/>
        </p:spPr>
        <p:txBody>
          <a:bodyPr>
            <a:noAutofit/>
          </a:bodyPr>
          <a:lstStyle/>
          <a:p>
            <a:r>
              <a:rPr lang="en-US" b="1" dirty="0">
                <a:solidFill>
                  <a:schemeClr val="tx2">
                    <a:lumMod val="75000"/>
                  </a:schemeClr>
                </a:solidFill>
                <a:cs typeface="Arial" panose="020B0604020202020204" pitchFamily="34" charset="0"/>
              </a:rPr>
              <a:t>Grant Management Costs, part 2</a:t>
            </a:r>
          </a:p>
        </p:txBody>
      </p:sp>
      <p:sp>
        <p:nvSpPr>
          <p:cNvPr id="3" name="Content Placeholder 2"/>
          <p:cNvSpPr>
            <a:spLocks noGrp="1"/>
          </p:cNvSpPr>
          <p:nvPr>
            <p:ph idx="1"/>
          </p:nvPr>
        </p:nvSpPr>
        <p:spPr/>
        <p:txBody>
          <a:bodyPr>
            <a:normAutofit/>
          </a:bodyPr>
          <a:lstStyle/>
          <a:p>
            <a:pPr marL="231775" indent="-231775">
              <a:spcBef>
                <a:spcPts val="1200"/>
              </a:spcBef>
            </a:pPr>
            <a:r>
              <a:rPr lang="en-US" sz="2400" dirty="0">
                <a:cs typeface="Arial" panose="020B0604020202020204" pitchFamily="34" charset="0"/>
              </a:rPr>
              <a:t>Do not include grant management costs on the project cost estimate spreadsheet </a:t>
            </a:r>
          </a:p>
          <a:p>
            <a:pPr marL="231775" indent="-231775">
              <a:spcBef>
                <a:spcPts val="1200"/>
              </a:spcBef>
            </a:pPr>
            <a:r>
              <a:rPr lang="en-US" sz="2400" dirty="0">
                <a:cs typeface="Arial" panose="020B0604020202020204" pitchFamily="34" charset="0"/>
              </a:rPr>
              <a:t>A separate grant management cost </a:t>
            </a:r>
            <a:r>
              <a:rPr lang="en-US" sz="2400" dirty="0" err="1">
                <a:cs typeface="Arial" panose="020B0604020202020204" pitchFamily="34" charset="0"/>
              </a:rPr>
              <a:t>subapplication</a:t>
            </a:r>
            <a:r>
              <a:rPr lang="en-US" sz="2400" dirty="0">
                <a:cs typeface="Arial" panose="020B0604020202020204" pitchFamily="34" charset="0"/>
              </a:rPr>
              <a:t> will be provided</a:t>
            </a:r>
          </a:p>
          <a:p>
            <a:pPr marL="231775" indent="-231775">
              <a:spcBef>
                <a:spcPts val="1200"/>
              </a:spcBef>
            </a:pPr>
            <a:r>
              <a:rPr lang="en-US" sz="2400" dirty="0" err="1">
                <a:cs typeface="Arial" panose="020B0604020202020204" pitchFamily="34" charset="0"/>
              </a:rPr>
              <a:t>Subapplicants</a:t>
            </a:r>
            <a:r>
              <a:rPr lang="en-US" sz="2400" dirty="0">
                <a:cs typeface="Arial" panose="020B0604020202020204" pitchFamily="34" charset="0"/>
              </a:rPr>
              <a:t> will be required to complete the grant management cost </a:t>
            </a:r>
            <a:r>
              <a:rPr lang="en-US" sz="2400" dirty="0" err="1">
                <a:cs typeface="Arial" panose="020B0604020202020204" pitchFamily="34" charset="0"/>
              </a:rPr>
              <a:t>subapplication</a:t>
            </a:r>
            <a:endParaRPr lang="en-US" sz="2400" dirty="0">
              <a:cs typeface="Arial" panose="020B0604020202020204" pitchFamily="34" charset="0"/>
            </a:endParaRPr>
          </a:p>
          <a:p>
            <a:pPr marL="231775" indent="-231775">
              <a:spcBef>
                <a:spcPts val="1200"/>
              </a:spcBef>
            </a:pPr>
            <a:r>
              <a:rPr lang="en-US" sz="2400" dirty="0" err="1">
                <a:cs typeface="Arial" panose="020B0604020202020204" pitchFamily="34" charset="0"/>
              </a:rPr>
              <a:t>Subapplicants</a:t>
            </a:r>
            <a:r>
              <a:rPr lang="en-US" sz="2400" dirty="0">
                <a:cs typeface="Arial" panose="020B0604020202020204" pitchFamily="34" charset="0"/>
              </a:rPr>
              <a:t> are </a:t>
            </a:r>
            <a:r>
              <a:rPr lang="en-US" sz="2400" b="1" u="sng" dirty="0">
                <a:cs typeface="Arial" panose="020B0604020202020204" pitchFamily="34" charset="0"/>
              </a:rPr>
              <a:t>strongly</a:t>
            </a:r>
            <a:r>
              <a:rPr lang="en-US" sz="2400" dirty="0">
                <a:cs typeface="Arial" panose="020B0604020202020204" pitchFamily="34" charset="0"/>
              </a:rPr>
              <a:t> encouraged to pursue grant management costs, as this funding provides a resource to fund staff to oversee the grant management functions of the project</a:t>
            </a:r>
          </a:p>
        </p:txBody>
      </p:sp>
      <p:sp>
        <p:nvSpPr>
          <p:cNvPr id="6" name="Slide Number Placeholder 5"/>
          <p:cNvSpPr>
            <a:spLocks noGrp="1"/>
          </p:cNvSpPr>
          <p:nvPr>
            <p:ph type="sldNum" sz="quarter" idx="12"/>
          </p:nvPr>
        </p:nvSpPr>
        <p:spPr/>
        <p:txBody>
          <a:bodyPr/>
          <a:lstStyle/>
          <a:p>
            <a:fld id="{991ABA96-8C24-43CE-98D6-E064923DF127}" type="slidenum">
              <a:rPr lang="en-US" smtClean="0"/>
              <a:t>81</a:t>
            </a:fld>
            <a:endParaRPr lang="en-US"/>
          </a:p>
        </p:txBody>
      </p:sp>
    </p:spTree>
    <p:extLst>
      <p:ext uri="{BB962C8B-B14F-4D97-AF65-F5344CB8AC3E}">
        <p14:creationId xmlns:p14="http://schemas.microsoft.com/office/powerpoint/2010/main" val="1971360435"/>
      </p:ext>
    </p:extLst>
  </p:cSld>
  <p:clrMapOvr>
    <a:masterClrMapping/>
  </p:clrMapOvr>
  <p:transition spd="slow">
    <p:wipe dir="d"/>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noFill/>
        </p:spPr>
        <p:txBody>
          <a:bodyPr>
            <a:noAutofit/>
          </a:bodyPr>
          <a:lstStyle/>
          <a:p>
            <a:r>
              <a:rPr lang="en-US" b="1" dirty="0">
                <a:solidFill>
                  <a:schemeClr val="tx2">
                    <a:lumMod val="75000"/>
                  </a:schemeClr>
                </a:solidFill>
                <a:cs typeface="Arial" panose="020B0604020202020204" pitchFamily="34" charset="0"/>
              </a:rPr>
              <a:t>Grant Management Costs, part 3</a:t>
            </a:r>
          </a:p>
        </p:txBody>
      </p:sp>
      <p:sp>
        <p:nvSpPr>
          <p:cNvPr id="3" name="Content Placeholder 2"/>
          <p:cNvSpPr>
            <a:spLocks noGrp="1"/>
          </p:cNvSpPr>
          <p:nvPr>
            <p:ph idx="1"/>
          </p:nvPr>
        </p:nvSpPr>
        <p:spPr/>
        <p:txBody>
          <a:bodyPr>
            <a:normAutofit fontScale="92500"/>
          </a:bodyPr>
          <a:lstStyle/>
          <a:p>
            <a:pPr marL="0" indent="0">
              <a:spcBef>
                <a:spcPts val="1200"/>
              </a:spcBef>
              <a:buNone/>
            </a:pPr>
            <a:r>
              <a:rPr lang="en-US" sz="2400" dirty="0"/>
              <a:t>The following are examples of grant management costs: </a:t>
            </a:r>
          </a:p>
          <a:p>
            <a:pPr>
              <a:spcBef>
                <a:spcPts val="1200"/>
              </a:spcBef>
            </a:pPr>
            <a:r>
              <a:rPr lang="en-US" sz="2400" dirty="0" err="1"/>
              <a:t>Subapplication</a:t>
            </a:r>
            <a:r>
              <a:rPr lang="en-US" sz="2400" dirty="0"/>
              <a:t> Development</a:t>
            </a:r>
          </a:p>
          <a:p>
            <a:pPr marL="228600" indent="-228600">
              <a:spcBef>
                <a:spcPts val="1200"/>
              </a:spcBef>
            </a:pPr>
            <a:r>
              <a:rPr lang="en-US" sz="2400" dirty="0"/>
              <a:t>Staff time to prepare reimbursement requests, q</a:t>
            </a:r>
            <a:r>
              <a:rPr lang="en-US" sz="2400" dirty="0">
                <a:cs typeface="Arial" panose="020B0604020202020204" pitchFamily="34" charset="0"/>
              </a:rPr>
              <a:t>uarterly reports, technical assistance, and closeout process</a:t>
            </a:r>
          </a:p>
          <a:p>
            <a:pPr marL="228600" indent="-228600">
              <a:spcBef>
                <a:spcPts val="1200"/>
              </a:spcBef>
            </a:pPr>
            <a:r>
              <a:rPr lang="en-US" sz="2400" dirty="0">
                <a:cs typeface="Arial" panose="020B0604020202020204" pitchFamily="34" charset="0"/>
              </a:rPr>
              <a:t>Travel costs related to the implementation of the project</a:t>
            </a:r>
          </a:p>
          <a:p>
            <a:pPr marL="228600" indent="-228600">
              <a:spcBef>
                <a:spcPts val="1200"/>
              </a:spcBef>
            </a:pPr>
            <a:r>
              <a:rPr lang="en-US" sz="2400" dirty="0">
                <a:cs typeface="Arial" panose="020B0604020202020204" pitchFamily="34" charset="0"/>
              </a:rPr>
              <a:t>Supply costs may include printer materials </a:t>
            </a:r>
          </a:p>
          <a:p>
            <a:pPr marL="228600" indent="-228600">
              <a:spcBef>
                <a:spcPts val="1200"/>
              </a:spcBef>
            </a:pPr>
            <a:r>
              <a:rPr lang="en-US" sz="2400" b="1" dirty="0">
                <a:cs typeface="Arial" panose="020B0604020202020204" pitchFamily="34" charset="0"/>
              </a:rPr>
              <a:t>Indirect costs </a:t>
            </a:r>
            <a:r>
              <a:rPr lang="en-US" sz="2400" dirty="0">
                <a:cs typeface="Arial" panose="020B0604020202020204" pitchFamily="34" charset="0"/>
              </a:rPr>
              <a:t>may include depreciation or use allowances on buildings or equipment, cost of operating facilities, and general administration</a:t>
            </a:r>
          </a:p>
          <a:p>
            <a:endParaRPr lang="en-US" sz="2400" dirty="0">
              <a:cs typeface="Arial" panose="020B060402020202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82</a:t>
            </a:fld>
            <a:endParaRPr lang="en-US"/>
          </a:p>
        </p:txBody>
      </p:sp>
    </p:spTree>
    <p:extLst>
      <p:ext uri="{BB962C8B-B14F-4D97-AF65-F5344CB8AC3E}">
        <p14:creationId xmlns:p14="http://schemas.microsoft.com/office/powerpoint/2010/main" val="4045656500"/>
      </p:ext>
    </p:extLst>
  </p:cSld>
  <p:clrMapOvr>
    <a:masterClrMapping/>
  </p:clrMapOvr>
  <p:transition spd="slow">
    <p:wipe dir="d"/>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marL="0" indent="0"/>
            <a:r>
              <a:rPr lang="en-US" b="1" dirty="0">
                <a:solidFill>
                  <a:schemeClr val="tx2">
                    <a:lumMod val="75000"/>
                  </a:schemeClr>
                </a:solidFill>
              </a:rPr>
              <a:t>Cost Estimate Information, part 1</a:t>
            </a:r>
            <a:endParaRPr lang="en-US" b="1" dirty="0"/>
          </a:p>
        </p:txBody>
      </p:sp>
      <p:sp>
        <p:nvSpPr>
          <p:cNvPr id="4" name="Content Placeholder 3"/>
          <p:cNvSpPr>
            <a:spLocks noGrp="1"/>
          </p:cNvSpPr>
          <p:nvPr>
            <p:ph idx="1"/>
          </p:nvPr>
        </p:nvSpPr>
        <p:spPr>
          <a:xfrm>
            <a:off x="457200" y="1219200"/>
            <a:ext cx="8229600" cy="4708525"/>
          </a:xfrm>
        </p:spPr>
        <p:txBody>
          <a:bodyPr>
            <a:noAutofit/>
          </a:bodyPr>
          <a:lstStyle/>
          <a:p>
            <a:pPr marL="228600" lvl="0" indent="-228600">
              <a:spcBef>
                <a:spcPts val="600"/>
              </a:spcBef>
            </a:pPr>
            <a:r>
              <a:rPr lang="en-US" sz="2400" dirty="0">
                <a:cs typeface="Calibri" panose="020F0502020204030204" pitchFamily="34" charset="0"/>
              </a:rPr>
              <a:t>No funding cap for Federal share request</a:t>
            </a:r>
          </a:p>
          <a:p>
            <a:pPr marL="228600" lvl="0" indent="-228600">
              <a:spcBef>
                <a:spcPts val="600"/>
              </a:spcBef>
            </a:pPr>
            <a:r>
              <a:rPr lang="en-US" sz="2400" dirty="0">
                <a:cs typeface="Calibri" panose="020F0502020204030204" pitchFamily="34" charset="0"/>
              </a:rPr>
              <a:t>The Federal share may not exceed 75% of the total project cost</a:t>
            </a:r>
          </a:p>
          <a:p>
            <a:pPr marL="228600" lvl="0" indent="-228600">
              <a:spcBef>
                <a:spcPts val="600"/>
              </a:spcBef>
            </a:pPr>
            <a:r>
              <a:rPr lang="en-US" sz="2400" dirty="0">
                <a:cs typeface="Calibri" panose="020F0502020204030204" pitchFamily="34" charset="0"/>
              </a:rPr>
              <a:t>Jurisdiction </a:t>
            </a:r>
            <a:r>
              <a:rPr lang="en-US" sz="2400" b="1" dirty="0">
                <a:cs typeface="Calibri" panose="020F0502020204030204" pitchFamily="34" charset="0"/>
              </a:rPr>
              <a:t>must</a:t>
            </a:r>
            <a:r>
              <a:rPr lang="en-US" sz="2400" dirty="0">
                <a:cs typeface="Calibri" panose="020F0502020204030204" pitchFamily="34" charset="0"/>
              </a:rPr>
              <a:t> guarantee the 25% local match</a:t>
            </a:r>
          </a:p>
          <a:p>
            <a:pPr marL="228600" lvl="0" indent="-228600">
              <a:spcBef>
                <a:spcPts val="600"/>
              </a:spcBef>
            </a:pPr>
            <a:r>
              <a:rPr lang="en-US" sz="2400" dirty="0">
                <a:cs typeface="Calibri" panose="020F0502020204030204" pitchFamily="34" charset="0"/>
              </a:rPr>
              <a:t>Provide detailed breakdown of every project cost</a:t>
            </a:r>
          </a:p>
          <a:p>
            <a:pPr marL="628650" lvl="2">
              <a:spcBef>
                <a:spcPts val="600"/>
              </a:spcBef>
            </a:pPr>
            <a:r>
              <a:rPr lang="en-US" dirty="0">
                <a:cs typeface="Calibri" panose="020F0502020204030204" pitchFamily="34" charset="0"/>
              </a:rPr>
              <a:t>Main cost categories preferred, not down to nuts and bolts</a:t>
            </a:r>
          </a:p>
        </p:txBody>
      </p:sp>
      <p:sp>
        <p:nvSpPr>
          <p:cNvPr id="5" name="Slide Number Placeholder 4"/>
          <p:cNvSpPr>
            <a:spLocks noGrp="1"/>
          </p:cNvSpPr>
          <p:nvPr>
            <p:ph type="sldNum" sz="quarter" idx="12"/>
          </p:nvPr>
        </p:nvSpPr>
        <p:spPr/>
        <p:txBody>
          <a:bodyPr/>
          <a:lstStyle/>
          <a:p>
            <a:fld id="{991ABA96-8C24-43CE-98D6-E064923DF127}" type="slidenum">
              <a:rPr lang="en-US" smtClean="0"/>
              <a:t>83</a:t>
            </a:fld>
            <a:endParaRPr lang="en-US"/>
          </a:p>
        </p:txBody>
      </p:sp>
    </p:spTree>
    <p:extLst>
      <p:ext uri="{BB962C8B-B14F-4D97-AF65-F5344CB8AC3E}">
        <p14:creationId xmlns:p14="http://schemas.microsoft.com/office/powerpoint/2010/main" val="1820747176"/>
      </p:ext>
    </p:extLst>
  </p:cSld>
  <p:clrMapOvr>
    <a:masterClrMapping/>
  </p:clrMapOvr>
  <p:transition spd="slow">
    <p:wipe dir="d"/>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marL="0" indent="0"/>
            <a:r>
              <a:rPr lang="en-US" b="1" dirty="0">
                <a:solidFill>
                  <a:schemeClr val="tx2">
                    <a:lumMod val="75000"/>
                  </a:schemeClr>
                </a:solidFill>
              </a:rPr>
              <a:t>Cost Estimate Information, part 2</a:t>
            </a:r>
            <a:endParaRPr lang="en-US" b="1" dirty="0"/>
          </a:p>
        </p:txBody>
      </p:sp>
      <p:sp>
        <p:nvSpPr>
          <p:cNvPr id="4" name="Content Placeholder 3"/>
          <p:cNvSpPr>
            <a:spLocks noGrp="1"/>
          </p:cNvSpPr>
          <p:nvPr>
            <p:ph idx="1"/>
          </p:nvPr>
        </p:nvSpPr>
        <p:spPr>
          <a:xfrm>
            <a:off x="457200" y="1219200"/>
            <a:ext cx="8229600" cy="4708525"/>
          </a:xfrm>
        </p:spPr>
        <p:txBody>
          <a:bodyPr>
            <a:noAutofit/>
          </a:bodyPr>
          <a:lstStyle/>
          <a:p>
            <a:pPr marL="228600" lvl="0" indent="-228600">
              <a:spcBef>
                <a:spcPts val="600"/>
              </a:spcBef>
            </a:pPr>
            <a:r>
              <a:rPr lang="en-US" sz="2400" dirty="0">
                <a:cs typeface="Calibri" panose="020F0502020204030204" pitchFamily="34" charset="0"/>
              </a:rPr>
              <a:t>List all DIRECT project costs, examples include:</a:t>
            </a:r>
          </a:p>
          <a:p>
            <a:pPr marL="628650" lvl="2">
              <a:spcBef>
                <a:spcPts val="600"/>
              </a:spcBef>
            </a:pPr>
            <a:r>
              <a:rPr lang="en-US" dirty="0">
                <a:cs typeface="Calibri" panose="020F0502020204030204" pitchFamily="34" charset="0"/>
              </a:rPr>
              <a:t>Project management (not to be confused with grant management)</a:t>
            </a:r>
          </a:p>
          <a:p>
            <a:pPr marL="628650" lvl="2">
              <a:spcBef>
                <a:spcPts val="600"/>
              </a:spcBef>
            </a:pPr>
            <a:r>
              <a:rPr lang="en-US" dirty="0">
                <a:cs typeface="Calibri" panose="020F0502020204030204" pitchFamily="34" charset="0"/>
              </a:rPr>
              <a:t>Engineering, architectural, and design</a:t>
            </a:r>
          </a:p>
          <a:p>
            <a:pPr marL="628650" lvl="2">
              <a:spcBef>
                <a:spcPts val="600"/>
              </a:spcBef>
            </a:pPr>
            <a:r>
              <a:rPr lang="en-US" dirty="0">
                <a:cs typeface="Calibri" panose="020F0502020204030204" pitchFamily="34" charset="0"/>
              </a:rPr>
              <a:t>Site prep, staging, permits, disposal</a:t>
            </a:r>
          </a:p>
          <a:p>
            <a:pPr marL="628650" lvl="2">
              <a:spcBef>
                <a:spcPts val="600"/>
              </a:spcBef>
            </a:pPr>
            <a:r>
              <a:rPr lang="en-US" dirty="0">
                <a:cs typeface="Calibri" panose="020F0502020204030204" pitchFamily="34" charset="0"/>
              </a:rPr>
              <a:t>Identify contract work, in-house staff hours, or donations</a:t>
            </a:r>
          </a:p>
          <a:p>
            <a:pPr marL="628650" lvl="2">
              <a:spcBef>
                <a:spcPts val="600"/>
              </a:spcBef>
            </a:pPr>
            <a:r>
              <a:rPr lang="en-US" dirty="0">
                <a:cs typeface="Calibri" panose="020F0502020204030204" pitchFamily="34" charset="0"/>
              </a:rPr>
              <a:t>Environmental &amp; Historic Preservation (EHP)</a:t>
            </a:r>
          </a:p>
        </p:txBody>
      </p:sp>
      <p:sp>
        <p:nvSpPr>
          <p:cNvPr id="5" name="Slide Number Placeholder 4"/>
          <p:cNvSpPr>
            <a:spLocks noGrp="1"/>
          </p:cNvSpPr>
          <p:nvPr>
            <p:ph type="sldNum" sz="quarter" idx="12"/>
          </p:nvPr>
        </p:nvSpPr>
        <p:spPr/>
        <p:txBody>
          <a:bodyPr/>
          <a:lstStyle/>
          <a:p>
            <a:fld id="{991ABA96-8C24-43CE-98D6-E064923DF127}" type="slidenum">
              <a:rPr lang="en-US" smtClean="0"/>
              <a:t>84</a:t>
            </a:fld>
            <a:endParaRPr lang="en-US"/>
          </a:p>
        </p:txBody>
      </p:sp>
    </p:spTree>
    <p:extLst>
      <p:ext uri="{BB962C8B-B14F-4D97-AF65-F5344CB8AC3E}">
        <p14:creationId xmlns:p14="http://schemas.microsoft.com/office/powerpoint/2010/main" val="2783597720"/>
      </p:ext>
    </p:extLst>
  </p:cSld>
  <p:clrMapOvr>
    <a:masterClrMapping/>
  </p:clrMapOvr>
  <p:transition spd="slow">
    <p:wipe dir="d"/>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381000"/>
            <a:ext cx="8686800" cy="1143000"/>
          </a:xfrm>
        </p:spPr>
        <p:txBody>
          <a:bodyPr>
            <a:normAutofit/>
          </a:bodyPr>
          <a:lstStyle/>
          <a:p>
            <a:pPr marL="0" indent="0"/>
            <a:r>
              <a:rPr lang="en-US" b="1" dirty="0">
                <a:solidFill>
                  <a:schemeClr val="tx2">
                    <a:lumMod val="75000"/>
                  </a:schemeClr>
                </a:solidFill>
              </a:rPr>
              <a:t>Knowledge Check #2</a:t>
            </a:r>
            <a:endParaRPr lang="en-US" b="1" dirty="0"/>
          </a:p>
        </p:txBody>
      </p:sp>
      <p:sp>
        <p:nvSpPr>
          <p:cNvPr id="4" name="Content Placeholder 3"/>
          <p:cNvSpPr>
            <a:spLocks noGrp="1"/>
          </p:cNvSpPr>
          <p:nvPr>
            <p:ph idx="1"/>
          </p:nvPr>
        </p:nvSpPr>
        <p:spPr>
          <a:xfrm>
            <a:off x="381001" y="2057400"/>
            <a:ext cx="8382000" cy="4267200"/>
          </a:xfrm>
        </p:spPr>
        <p:txBody>
          <a:bodyPr>
            <a:normAutofit/>
          </a:bodyPr>
          <a:lstStyle/>
          <a:p>
            <a:pPr marL="57150" indent="0">
              <a:spcBef>
                <a:spcPts val="1200"/>
              </a:spcBef>
              <a:buNone/>
            </a:pPr>
            <a:r>
              <a:rPr lang="en-US" sz="2800" dirty="0">
                <a:latin typeface="+mj-lt"/>
                <a:cs typeface="Calibri" panose="020F0502020204030204" pitchFamily="34" charset="0"/>
              </a:rPr>
              <a:t>$1,000,000 project </a:t>
            </a:r>
            <a:r>
              <a:rPr lang="en-US" sz="2800" dirty="0">
                <a:latin typeface="+mj-lt"/>
                <a:cs typeface="Calibri" panose="020F0502020204030204" pitchFamily="34" charset="0"/>
                <a:sym typeface="Wingdings" panose="05000000000000000000" pitchFamily="2" charset="2"/>
              </a:rPr>
              <a:t></a:t>
            </a:r>
            <a:r>
              <a:rPr lang="en-US" sz="2800" dirty="0">
                <a:latin typeface="+mj-lt"/>
                <a:cs typeface="Calibri" panose="020F0502020204030204" pitchFamily="34" charset="0"/>
              </a:rPr>
              <a:t> $750,000 Fed share</a:t>
            </a:r>
          </a:p>
          <a:p>
            <a:pPr marL="57150" indent="0">
              <a:spcBef>
                <a:spcPts val="1200"/>
              </a:spcBef>
              <a:buNone/>
            </a:pPr>
            <a:endParaRPr lang="en-US" sz="2800" dirty="0">
              <a:latin typeface="+mj-lt"/>
              <a:cs typeface="Calibri" panose="020F0502020204030204" pitchFamily="34" charset="0"/>
            </a:endParaRPr>
          </a:p>
          <a:p>
            <a:pPr marL="57150" indent="0">
              <a:spcBef>
                <a:spcPts val="1200"/>
              </a:spcBef>
              <a:buNone/>
            </a:pPr>
            <a:r>
              <a:rPr lang="en-US" sz="2800" dirty="0">
                <a:latin typeface="+mj-lt"/>
                <a:cs typeface="Calibri" panose="020F0502020204030204" pitchFamily="34" charset="0"/>
              </a:rPr>
              <a:t>$4,000,000 project </a:t>
            </a:r>
            <a:r>
              <a:rPr lang="en-US" sz="2800" dirty="0">
                <a:latin typeface="+mj-lt"/>
                <a:cs typeface="Calibri" panose="020F0502020204030204" pitchFamily="34" charset="0"/>
                <a:sym typeface="Wingdings" panose="05000000000000000000" pitchFamily="2" charset="2"/>
              </a:rPr>
              <a:t> $3,000,000 Fed share</a:t>
            </a:r>
          </a:p>
          <a:p>
            <a:pPr marL="57150" indent="0">
              <a:spcBef>
                <a:spcPts val="1200"/>
              </a:spcBef>
              <a:buNone/>
            </a:pPr>
            <a:endParaRPr lang="en-US" sz="2800" dirty="0">
              <a:latin typeface="+mj-lt"/>
              <a:cs typeface="Calibri" panose="020F0502020204030204" pitchFamily="34" charset="0"/>
            </a:endParaRPr>
          </a:p>
          <a:p>
            <a:pPr marL="57150" indent="0">
              <a:spcBef>
                <a:spcPts val="1200"/>
              </a:spcBef>
              <a:buNone/>
            </a:pPr>
            <a:r>
              <a:rPr lang="en-US" sz="2800" dirty="0">
                <a:latin typeface="+mj-lt"/>
                <a:cs typeface="Calibri" panose="020F0502020204030204" pitchFamily="34" charset="0"/>
              </a:rPr>
              <a:t>$10,000,000 project </a:t>
            </a:r>
            <a:r>
              <a:rPr lang="en-US" sz="2800" dirty="0">
                <a:latin typeface="+mj-lt"/>
                <a:cs typeface="Calibri" panose="020F0502020204030204" pitchFamily="34" charset="0"/>
                <a:sym typeface="Wingdings" panose="05000000000000000000" pitchFamily="2" charset="2"/>
              </a:rPr>
              <a:t></a:t>
            </a:r>
            <a:r>
              <a:rPr lang="en-US" sz="2800" dirty="0">
                <a:latin typeface="+mj-lt"/>
                <a:cs typeface="Calibri" panose="020F0502020204030204" pitchFamily="34" charset="0"/>
              </a:rPr>
              <a:t> </a:t>
            </a:r>
            <a:r>
              <a:rPr lang="en-US" sz="2800" b="1" dirty="0">
                <a:latin typeface="+mj-lt"/>
                <a:cs typeface="Calibri" panose="020F0502020204030204" pitchFamily="34" charset="0"/>
              </a:rPr>
              <a:t>What is the Fed share?</a:t>
            </a:r>
          </a:p>
          <a:p>
            <a:pPr lvl="0"/>
            <a:endParaRPr lang="en-US" dirty="0">
              <a:latin typeface="Calibri" panose="020F050202020403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pPr algn="l"/>
            <a:fld id="{991ABA96-8C24-43CE-98D6-E064923DF127}" type="slidenum">
              <a:rPr lang="en-US" smtClean="0"/>
              <a:pPr algn="l"/>
              <a:t>85</a:t>
            </a:fld>
            <a:endParaRPr lang="en-US"/>
          </a:p>
        </p:txBody>
      </p:sp>
    </p:spTree>
    <p:extLst>
      <p:ext uri="{BB962C8B-B14F-4D97-AF65-F5344CB8AC3E}">
        <p14:creationId xmlns:p14="http://schemas.microsoft.com/office/powerpoint/2010/main" val="1237245724"/>
      </p:ext>
    </p:extLst>
  </p:cSld>
  <p:clrMapOvr>
    <a:masterClrMapping/>
  </p:clrMapOvr>
  <p:transition spd="slow">
    <p:wipe dir="d"/>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Ineligible Costs</a:t>
            </a:r>
            <a:endParaRPr lang="en-US" b="1" dirty="0"/>
          </a:p>
        </p:txBody>
      </p:sp>
      <p:sp>
        <p:nvSpPr>
          <p:cNvPr id="4" name="Content Placeholder 3"/>
          <p:cNvSpPr>
            <a:spLocks noGrp="1"/>
          </p:cNvSpPr>
          <p:nvPr>
            <p:ph idx="1"/>
          </p:nvPr>
        </p:nvSpPr>
        <p:spPr/>
        <p:txBody>
          <a:bodyPr>
            <a:normAutofit/>
          </a:bodyPr>
          <a:lstStyle/>
          <a:p>
            <a:pPr marL="228600" indent="-228600">
              <a:spcBef>
                <a:spcPts val="1200"/>
              </a:spcBef>
            </a:pPr>
            <a:r>
              <a:rPr lang="en-US" sz="2400" dirty="0">
                <a:cs typeface="Calibri" panose="020F0502020204030204" pitchFamily="34" charset="0"/>
              </a:rPr>
              <a:t>Miscellaneous, other, or any generic cost categories that cannot be justified</a:t>
            </a:r>
          </a:p>
          <a:p>
            <a:pPr marL="228600" indent="-228600">
              <a:spcBef>
                <a:spcPts val="1200"/>
              </a:spcBef>
            </a:pPr>
            <a:r>
              <a:rPr lang="en-US" sz="2400" dirty="0">
                <a:cs typeface="Calibri" panose="020F0502020204030204" pitchFamily="34" charset="0"/>
              </a:rPr>
              <a:t>Project maintenance </a:t>
            </a:r>
          </a:p>
          <a:p>
            <a:pPr marL="628650" lvl="2">
              <a:spcBef>
                <a:spcPts val="1200"/>
              </a:spcBef>
            </a:pPr>
            <a:r>
              <a:rPr lang="en-US" dirty="0">
                <a:cs typeface="Calibri" panose="020F0502020204030204" pitchFamily="34" charset="0"/>
              </a:rPr>
              <a:t>Cannot be included in Cost Estimate but </a:t>
            </a:r>
            <a:r>
              <a:rPr lang="en-US" b="1" u="sng" dirty="0">
                <a:cs typeface="Calibri" panose="020F0502020204030204" pitchFamily="34" charset="0"/>
              </a:rPr>
              <a:t>MUST</a:t>
            </a:r>
            <a:r>
              <a:rPr lang="en-US" dirty="0">
                <a:cs typeface="Calibri" panose="020F0502020204030204" pitchFamily="34" charset="0"/>
              </a:rPr>
              <a:t> be included in the Benefit Cost Analysis (BCA)</a:t>
            </a:r>
          </a:p>
          <a:p>
            <a:pPr marL="228600" indent="-228600">
              <a:spcBef>
                <a:spcPts val="1200"/>
              </a:spcBef>
            </a:pPr>
            <a:r>
              <a:rPr lang="en-US" sz="2400" dirty="0">
                <a:cs typeface="Calibri" panose="020F0502020204030204" pitchFamily="34" charset="0"/>
              </a:rPr>
              <a:t>Non-Project Specific Costs</a:t>
            </a:r>
          </a:p>
        </p:txBody>
      </p:sp>
      <p:sp>
        <p:nvSpPr>
          <p:cNvPr id="5" name="Slide Number Placeholder 4"/>
          <p:cNvSpPr>
            <a:spLocks noGrp="1"/>
          </p:cNvSpPr>
          <p:nvPr>
            <p:ph type="sldNum" sz="quarter" idx="12"/>
          </p:nvPr>
        </p:nvSpPr>
        <p:spPr/>
        <p:txBody>
          <a:bodyPr/>
          <a:lstStyle/>
          <a:p>
            <a:fld id="{991ABA96-8C24-43CE-98D6-E064923DF127}" type="slidenum">
              <a:rPr lang="en-US" smtClean="0"/>
              <a:t>86</a:t>
            </a:fld>
            <a:endParaRPr lang="en-US"/>
          </a:p>
        </p:txBody>
      </p:sp>
    </p:spTree>
    <p:extLst>
      <p:ext uri="{BB962C8B-B14F-4D97-AF65-F5344CB8AC3E}">
        <p14:creationId xmlns:p14="http://schemas.microsoft.com/office/powerpoint/2010/main" val="2684116782"/>
      </p:ext>
    </p:extLst>
  </p:cSld>
  <p:clrMapOvr>
    <a:masterClrMapping/>
  </p:clrMapOvr>
  <p:transition spd="slow">
    <p:wipe dir="d"/>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B65E-06D5-4465-868B-3B6108BBD84A}"/>
              </a:ext>
            </a:extLst>
          </p:cNvPr>
          <p:cNvSpPr>
            <a:spLocks noGrp="1"/>
          </p:cNvSpPr>
          <p:nvPr>
            <p:ph type="title"/>
          </p:nvPr>
        </p:nvSpPr>
        <p:spPr>
          <a:xfrm>
            <a:off x="486784" y="365103"/>
            <a:ext cx="8229600" cy="808038"/>
          </a:xfrm>
        </p:spPr>
        <p:txBody>
          <a:bodyPr/>
          <a:lstStyle/>
          <a:p>
            <a:r>
              <a:rPr lang="en-US" b="1" dirty="0">
                <a:solidFill>
                  <a:schemeClr val="tx2">
                    <a:lumMod val="75000"/>
                  </a:schemeClr>
                </a:solidFill>
              </a:rPr>
              <a:t>Cost Estimate Categories</a:t>
            </a:r>
            <a:endParaRPr lang="en-US" dirty="0"/>
          </a:p>
        </p:txBody>
      </p:sp>
      <p:sp>
        <p:nvSpPr>
          <p:cNvPr id="5" name="Text Placeholder 4">
            <a:extLst>
              <a:ext uri="{FF2B5EF4-FFF2-40B4-BE49-F238E27FC236}">
                <a16:creationId xmlns:a16="http://schemas.microsoft.com/office/drawing/2014/main" id="{82102D55-FC4B-45E9-8083-48682A4C8731}"/>
              </a:ext>
            </a:extLst>
          </p:cNvPr>
          <p:cNvSpPr>
            <a:spLocks noGrp="1"/>
          </p:cNvSpPr>
          <p:nvPr>
            <p:ph type="body" idx="1"/>
          </p:nvPr>
        </p:nvSpPr>
        <p:spPr>
          <a:xfrm>
            <a:off x="457200" y="1243108"/>
            <a:ext cx="8229600" cy="955675"/>
          </a:xfrm>
        </p:spPr>
        <p:txBody>
          <a:bodyPr>
            <a:normAutofit fontScale="77500" lnSpcReduction="20000"/>
          </a:bodyPr>
          <a:lstStyle/>
          <a:p>
            <a:r>
              <a:rPr lang="en-US" sz="31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rPr>
              <a:t>Click Here for the Cost-Estimate Spreadsheet template</a:t>
            </a:r>
            <a:endParaRPr lang="en-US" sz="31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r>
              <a:rPr lang="en-US" sz="3100" dirty="0">
                <a:cs typeface="Calibri" panose="020F0502020204030204" pitchFamily="34" charset="0"/>
              </a:rPr>
              <a:t>Categories include but are not limited to:</a:t>
            </a:r>
          </a:p>
        </p:txBody>
      </p:sp>
      <p:sp>
        <p:nvSpPr>
          <p:cNvPr id="6" name="Content Placeholder 5">
            <a:extLst>
              <a:ext uri="{FF2B5EF4-FFF2-40B4-BE49-F238E27FC236}">
                <a16:creationId xmlns:a16="http://schemas.microsoft.com/office/drawing/2014/main" id="{A7E7D911-1E86-45C3-9A29-BD6696E45D59}"/>
              </a:ext>
            </a:extLst>
          </p:cNvPr>
          <p:cNvSpPr>
            <a:spLocks noGrp="1"/>
          </p:cNvSpPr>
          <p:nvPr>
            <p:ph sz="half" idx="2"/>
          </p:nvPr>
        </p:nvSpPr>
        <p:spPr>
          <a:xfrm>
            <a:off x="457200" y="2469730"/>
            <a:ext cx="8077200" cy="2649536"/>
          </a:xfrm>
        </p:spPr>
        <p:txBody>
          <a:bodyPr numCol="2">
            <a:normAutofit lnSpcReduction="10000"/>
          </a:bodyPr>
          <a:lstStyle/>
          <a:p>
            <a:pPr marL="228600" lvl="1" indent="-228600">
              <a:lnSpc>
                <a:spcPct val="120000"/>
              </a:lnSpc>
              <a:spcBef>
                <a:spcPts val="800"/>
              </a:spcBef>
              <a:buFont typeface="Arial" panose="020B0604020202020204" pitchFamily="34" charset="0"/>
              <a:buChar char="•"/>
            </a:pPr>
            <a:r>
              <a:rPr lang="en-US" sz="2400" dirty="0">
                <a:cs typeface="Calibri" panose="020F0502020204030204" pitchFamily="34" charset="0"/>
              </a:rPr>
              <a:t>Project Management</a:t>
            </a:r>
          </a:p>
          <a:p>
            <a:pPr marL="228600" lvl="1" indent="-228600">
              <a:lnSpc>
                <a:spcPct val="120000"/>
              </a:lnSpc>
              <a:spcBef>
                <a:spcPts val="800"/>
              </a:spcBef>
              <a:buFont typeface="Arial" panose="020B0604020202020204" pitchFamily="34" charset="0"/>
              <a:buChar char="•"/>
            </a:pPr>
            <a:r>
              <a:rPr lang="en-US" sz="2400" dirty="0">
                <a:cs typeface="Calibri" panose="020F0502020204030204" pitchFamily="34" charset="0"/>
              </a:rPr>
              <a:t>Engineering and Design</a:t>
            </a:r>
          </a:p>
          <a:p>
            <a:pPr marL="228600" lvl="1" indent="-228600">
              <a:lnSpc>
                <a:spcPct val="120000"/>
              </a:lnSpc>
              <a:spcBef>
                <a:spcPts val="800"/>
              </a:spcBef>
              <a:buFont typeface="Arial" panose="020B0604020202020204" pitchFamily="34" charset="0"/>
              <a:buChar char="•"/>
            </a:pPr>
            <a:r>
              <a:rPr lang="en-US" sz="2400" dirty="0">
                <a:cs typeface="Calibri" panose="020F0502020204030204" pitchFamily="34" charset="0"/>
              </a:rPr>
              <a:t>Site Acquisition</a:t>
            </a:r>
          </a:p>
          <a:p>
            <a:pPr marL="228600" lvl="1" indent="-228600">
              <a:lnSpc>
                <a:spcPct val="120000"/>
              </a:lnSpc>
              <a:spcBef>
                <a:spcPts val="800"/>
              </a:spcBef>
              <a:buFont typeface="Arial" panose="020B0604020202020204" pitchFamily="34" charset="0"/>
              <a:buChar char="•"/>
            </a:pPr>
            <a:r>
              <a:rPr lang="en-US" sz="2400" dirty="0">
                <a:cs typeface="Calibri" panose="020F0502020204030204" pitchFamily="34" charset="0"/>
              </a:rPr>
              <a:t>Personnel costs</a:t>
            </a:r>
          </a:p>
          <a:p>
            <a:pPr marL="228600" lvl="1" indent="-228600">
              <a:lnSpc>
                <a:spcPct val="120000"/>
              </a:lnSpc>
              <a:spcBef>
                <a:spcPts val="800"/>
              </a:spcBef>
              <a:buFont typeface="Arial" panose="020B0604020202020204" pitchFamily="34" charset="0"/>
              <a:buChar char="•"/>
            </a:pPr>
            <a:endParaRPr lang="en-US" sz="2400" dirty="0">
              <a:cs typeface="Calibri" panose="020F0502020204030204" pitchFamily="34" charset="0"/>
            </a:endParaRPr>
          </a:p>
          <a:p>
            <a:pPr marL="228600" lvl="1" indent="-228600">
              <a:lnSpc>
                <a:spcPct val="120000"/>
              </a:lnSpc>
              <a:spcBef>
                <a:spcPts val="800"/>
              </a:spcBef>
              <a:buFont typeface="Arial" panose="020B0604020202020204" pitchFamily="34" charset="0"/>
              <a:buChar char="•"/>
            </a:pPr>
            <a:r>
              <a:rPr lang="en-US" sz="2400" dirty="0">
                <a:cs typeface="Calibri" panose="020F0502020204030204" pitchFamily="34" charset="0"/>
              </a:rPr>
              <a:t>Contracts</a:t>
            </a:r>
          </a:p>
          <a:p>
            <a:pPr marL="228600" lvl="1" indent="-228600">
              <a:lnSpc>
                <a:spcPct val="120000"/>
              </a:lnSpc>
              <a:spcBef>
                <a:spcPts val="800"/>
              </a:spcBef>
              <a:buFont typeface="Arial" panose="020B0604020202020204" pitchFamily="34" charset="0"/>
              <a:buChar char="•"/>
            </a:pPr>
            <a:r>
              <a:rPr lang="en-US" sz="2400" dirty="0">
                <a:cs typeface="Calibri" panose="020F0502020204030204" pitchFamily="34" charset="0"/>
              </a:rPr>
              <a:t>Construction</a:t>
            </a:r>
          </a:p>
          <a:p>
            <a:pPr marL="228600" lvl="1" indent="-228600">
              <a:lnSpc>
                <a:spcPct val="120000"/>
              </a:lnSpc>
              <a:spcBef>
                <a:spcPts val="800"/>
              </a:spcBef>
              <a:buFont typeface="Arial" panose="020B0604020202020204" pitchFamily="34" charset="0"/>
              <a:buChar char="•"/>
            </a:pPr>
            <a:r>
              <a:rPr lang="en-US" sz="2400" dirty="0">
                <a:cs typeface="Calibri" panose="020F0502020204030204" pitchFamily="34" charset="0"/>
              </a:rPr>
              <a:t>CEQA</a:t>
            </a:r>
          </a:p>
          <a:p>
            <a:pPr marL="228600" lvl="1" indent="-228600">
              <a:lnSpc>
                <a:spcPct val="120000"/>
              </a:lnSpc>
              <a:spcBef>
                <a:spcPts val="800"/>
              </a:spcBef>
              <a:buFont typeface="Arial" panose="020B0604020202020204" pitchFamily="34" charset="0"/>
              <a:buChar char="•"/>
            </a:pPr>
            <a:r>
              <a:rPr lang="en-US" sz="2400" b="1" dirty="0">
                <a:cs typeface="Calibri" panose="020F0502020204030204" pitchFamily="34" charset="0"/>
              </a:rPr>
              <a:t>Pre-Award project costs</a:t>
            </a:r>
            <a:endParaRPr lang="en-US" sz="2400" dirty="0">
              <a:cs typeface="Calibri" panose="020F0502020204030204" pitchFamily="34" charset="0"/>
            </a:endParaRPr>
          </a:p>
          <a:p>
            <a:endParaRPr lang="en-US" dirty="0"/>
          </a:p>
        </p:txBody>
      </p:sp>
      <p:sp>
        <p:nvSpPr>
          <p:cNvPr id="8" name="Content Placeholder 7">
            <a:extLst>
              <a:ext uri="{FF2B5EF4-FFF2-40B4-BE49-F238E27FC236}">
                <a16:creationId xmlns:a16="http://schemas.microsoft.com/office/drawing/2014/main" id="{17CE3D1D-E46B-466E-BCA8-32DB057450CD}"/>
              </a:ext>
            </a:extLst>
          </p:cNvPr>
          <p:cNvSpPr>
            <a:spLocks noGrp="1"/>
          </p:cNvSpPr>
          <p:nvPr>
            <p:ph sz="quarter" idx="4"/>
          </p:nvPr>
        </p:nvSpPr>
        <p:spPr>
          <a:xfrm>
            <a:off x="457200" y="5181600"/>
            <a:ext cx="8229600" cy="1311297"/>
          </a:xfrm>
        </p:spPr>
        <p:txBody>
          <a:bodyPr>
            <a:noAutofit/>
          </a:bodyPr>
          <a:lstStyle/>
          <a:p>
            <a:r>
              <a:rPr lang="en-US" i="1" dirty="0">
                <a:cs typeface="Calibri" panose="020F0502020204030204" pitchFamily="34" charset="0"/>
              </a:rPr>
              <a:t>*Additional examples are provided on pages 14 and 11 of the Project </a:t>
            </a:r>
            <a:r>
              <a:rPr lang="en-US" i="1" dirty="0" err="1">
                <a:cs typeface="Calibri" panose="020F0502020204030204" pitchFamily="34" charset="0"/>
              </a:rPr>
              <a:t>Subapplication</a:t>
            </a:r>
            <a:r>
              <a:rPr lang="en-US" i="1" dirty="0">
                <a:cs typeface="Calibri" panose="020F0502020204030204" pitchFamily="34" charset="0"/>
              </a:rPr>
              <a:t> Template and the Planning </a:t>
            </a:r>
            <a:r>
              <a:rPr lang="en-US" i="1" dirty="0" err="1">
                <a:cs typeface="Calibri" panose="020F0502020204030204" pitchFamily="34" charset="0"/>
              </a:rPr>
              <a:t>Subapplication</a:t>
            </a:r>
            <a:r>
              <a:rPr lang="en-US" i="1" dirty="0">
                <a:cs typeface="Calibri" panose="020F0502020204030204" pitchFamily="34" charset="0"/>
              </a:rPr>
              <a:t> Template, respectively.</a:t>
            </a:r>
            <a:endParaRPr lang="en-US" b="1" dirty="0">
              <a:cs typeface="Calibri" panose="020F0502020204030204" pitchFamily="34" charset="0"/>
            </a:endParaRPr>
          </a:p>
        </p:txBody>
      </p:sp>
      <p:sp>
        <p:nvSpPr>
          <p:cNvPr id="4" name="Slide Number Placeholder 3">
            <a:extLst>
              <a:ext uri="{FF2B5EF4-FFF2-40B4-BE49-F238E27FC236}">
                <a16:creationId xmlns:a16="http://schemas.microsoft.com/office/drawing/2014/main" id="{8F558770-F842-4BD0-94DC-4E98D4CE74A2}"/>
              </a:ext>
            </a:extLst>
          </p:cNvPr>
          <p:cNvSpPr>
            <a:spLocks noGrp="1"/>
          </p:cNvSpPr>
          <p:nvPr>
            <p:ph type="sldNum" sz="quarter" idx="12"/>
          </p:nvPr>
        </p:nvSpPr>
        <p:spPr/>
        <p:txBody>
          <a:bodyPr/>
          <a:lstStyle/>
          <a:p>
            <a:fld id="{991ABA96-8C24-43CE-98D6-E064923DF127}" type="slidenum">
              <a:rPr lang="en-US" sz="2400" smtClean="0">
                <a:solidFill>
                  <a:schemeClr val="tx1"/>
                </a:solidFill>
              </a:rPr>
              <a:pPr/>
              <a:t>87</a:t>
            </a:fld>
            <a:endParaRPr lang="en-US" dirty="0">
              <a:solidFill>
                <a:schemeClr val="tx1"/>
              </a:solidFill>
            </a:endParaRPr>
          </a:p>
        </p:txBody>
      </p:sp>
    </p:spTree>
    <p:extLst>
      <p:ext uri="{BB962C8B-B14F-4D97-AF65-F5344CB8AC3E}">
        <p14:creationId xmlns:p14="http://schemas.microsoft.com/office/powerpoint/2010/main" val="2449065001"/>
      </p:ext>
    </p:extLst>
  </p:cSld>
  <p:clrMapOvr>
    <a:masterClrMapping/>
  </p:clrMapOvr>
  <p:transition spd="slow">
    <p:wipe dir="d"/>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fontScale="90000"/>
          </a:bodyPr>
          <a:lstStyle/>
          <a:p>
            <a:pPr marL="0" indent="0"/>
            <a:r>
              <a:rPr lang="en-US" b="1" dirty="0">
                <a:solidFill>
                  <a:schemeClr val="tx2">
                    <a:lumMod val="75000"/>
                  </a:schemeClr>
                </a:solidFill>
              </a:rPr>
              <a:t>Pre-Award Management Costs</a:t>
            </a:r>
            <a:endParaRPr lang="en-US" b="1" dirty="0"/>
          </a:p>
        </p:txBody>
      </p:sp>
      <p:sp>
        <p:nvSpPr>
          <p:cNvPr id="4" name="Content Placeholder 3"/>
          <p:cNvSpPr>
            <a:spLocks noGrp="1"/>
          </p:cNvSpPr>
          <p:nvPr>
            <p:ph idx="1"/>
          </p:nvPr>
        </p:nvSpPr>
        <p:spPr/>
        <p:txBody>
          <a:bodyPr>
            <a:normAutofit lnSpcReduction="10000"/>
          </a:bodyPr>
          <a:lstStyle/>
          <a:p>
            <a:pPr marL="228600" lvl="0" indent="-228600">
              <a:spcBef>
                <a:spcPts val="1200"/>
              </a:spcBef>
            </a:pPr>
            <a:r>
              <a:rPr lang="en-US" sz="2400" dirty="0">
                <a:cs typeface="Calibri" panose="020F0502020204030204" pitchFamily="34" charset="0"/>
              </a:rPr>
              <a:t>Costs incurred after the date of declaration but prior to approval of the grant may be considered eligible pre-award management costs. This may include:</a:t>
            </a:r>
          </a:p>
          <a:p>
            <a:pPr marL="628650" lvl="2">
              <a:spcBef>
                <a:spcPts val="1200"/>
              </a:spcBef>
            </a:pPr>
            <a:r>
              <a:rPr lang="en-US" dirty="0">
                <a:cs typeface="Calibri" panose="020F0502020204030204" pitchFamily="34" charset="0"/>
              </a:rPr>
              <a:t>Development of the </a:t>
            </a:r>
            <a:r>
              <a:rPr lang="en-US" dirty="0" err="1">
                <a:cs typeface="Calibri" panose="020F0502020204030204" pitchFamily="34" charset="0"/>
              </a:rPr>
              <a:t>subapplication</a:t>
            </a:r>
            <a:endParaRPr lang="en-US" dirty="0">
              <a:cs typeface="Calibri" panose="020F0502020204030204" pitchFamily="34" charset="0"/>
            </a:endParaRPr>
          </a:p>
          <a:p>
            <a:pPr marL="628650" lvl="2">
              <a:spcBef>
                <a:spcPts val="1200"/>
              </a:spcBef>
            </a:pPr>
            <a:r>
              <a:rPr lang="en-US" dirty="0">
                <a:cs typeface="Calibri" panose="020F0502020204030204" pitchFamily="34" charset="0"/>
              </a:rPr>
              <a:t>Community outreach or meetings related to the development of the </a:t>
            </a:r>
            <a:r>
              <a:rPr lang="en-US" dirty="0" err="1">
                <a:cs typeface="Calibri" panose="020F0502020204030204" pitchFamily="34" charset="0"/>
              </a:rPr>
              <a:t>subapplication</a:t>
            </a:r>
            <a:endParaRPr lang="en-US" dirty="0">
              <a:cs typeface="Calibri" panose="020F0502020204030204" pitchFamily="34" charset="0"/>
            </a:endParaRPr>
          </a:p>
          <a:p>
            <a:pPr marL="228600" indent="-228600">
              <a:spcBef>
                <a:spcPts val="1200"/>
              </a:spcBef>
            </a:pPr>
            <a:r>
              <a:rPr lang="en-US" sz="2400" dirty="0">
                <a:cs typeface="Calibri" panose="020F0502020204030204" pitchFamily="34" charset="0"/>
              </a:rPr>
              <a:t>Pre-award are only reimbursable after FEMA award of funds</a:t>
            </a:r>
          </a:p>
          <a:p>
            <a:pPr marL="228600" indent="-228600">
              <a:spcBef>
                <a:spcPts val="1200"/>
              </a:spcBef>
            </a:pPr>
            <a:r>
              <a:rPr lang="en-US" sz="2400" dirty="0">
                <a:cs typeface="Calibri" panose="020F0502020204030204" pitchFamily="34" charset="0"/>
              </a:rPr>
              <a:t>Include pre-award grant management costs in the management cost </a:t>
            </a:r>
            <a:r>
              <a:rPr lang="en-US" sz="2400" dirty="0" err="1">
                <a:cs typeface="Calibri" panose="020F0502020204030204" pitchFamily="34" charset="0"/>
              </a:rPr>
              <a:t>subapplication</a:t>
            </a:r>
            <a:r>
              <a:rPr lang="en-US" sz="2400" dirty="0">
                <a:cs typeface="Calibri" panose="020F0502020204030204" pitchFamily="34" charset="0"/>
              </a:rPr>
              <a:t> (reference pre-award in the line item)</a:t>
            </a:r>
          </a:p>
        </p:txBody>
      </p:sp>
      <p:sp>
        <p:nvSpPr>
          <p:cNvPr id="5" name="Slide Number Placeholder 4"/>
          <p:cNvSpPr>
            <a:spLocks noGrp="1"/>
          </p:cNvSpPr>
          <p:nvPr>
            <p:ph type="sldNum" sz="quarter" idx="12"/>
          </p:nvPr>
        </p:nvSpPr>
        <p:spPr/>
        <p:txBody>
          <a:bodyPr/>
          <a:lstStyle/>
          <a:p>
            <a:fld id="{991ABA96-8C24-43CE-98D6-E064923DF127}" type="slidenum">
              <a:rPr lang="en-US" smtClean="0"/>
              <a:t>88</a:t>
            </a:fld>
            <a:endParaRPr lang="en-US"/>
          </a:p>
        </p:txBody>
      </p:sp>
    </p:spTree>
    <p:extLst>
      <p:ext uri="{BB962C8B-B14F-4D97-AF65-F5344CB8AC3E}">
        <p14:creationId xmlns:p14="http://schemas.microsoft.com/office/powerpoint/2010/main" val="3340328538"/>
      </p:ext>
    </p:extLst>
  </p:cSld>
  <p:clrMapOvr>
    <a:masterClrMapping/>
  </p:clrMapOvr>
  <p:transition spd="slow">
    <p:wipe dir="d"/>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pPr marL="0" indent="0"/>
            <a:r>
              <a:rPr lang="en-US" b="1" dirty="0">
                <a:solidFill>
                  <a:schemeClr val="tx2">
                    <a:lumMod val="75000"/>
                  </a:schemeClr>
                </a:solidFill>
              </a:rPr>
              <a:t>Pre-Award Project Costs</a:t>
            </a:r>
            <a:endParaRPr lang="en-US" b="1" dirty="0"/>
          </a:p>
        </p:txBody>
      </p:sp>
      <p:sp>
        <p:nvSpPr>
          <p:cNvPr id="4" name="Content Placeholder 3"/>
          <p:cNvSpPr>
            <a:spLocks noGrp="1"/>
          </p:cNvSpPr>
          <p:nvPr>
            <p:ph idx="1"/>
          </p:nvPr>
        </p:nvSpPr>
        <p:spPr/>
        <p:txBody>
          <a:bodyPr>
            <a:normAutofit/>
          </a:bodyPr>
          <a:lstStyle/>
          <a:p>
            <a:pPr marL="228600" indent="-228600">
              <a:spcBef>
                <a:spcPts val="1200"/>
              </a:spcBef>
            </a:pPr>
            <a:r>
              <a:rPr lang="en-US" sz="2400" dirty="0">
                <a:cs typeface="Calibri" panose="020F0502020204030204" pitchFamily="34" charset="0"/>
              </a:rPr>
              <a:t>Costs incurred after the date of declaration but prior to approval of the grant may be considered eligible pre-award project costs. This may include:</a:t>
            </a:r>
          </a:p>
          <a:p>
            <a:pPr marL="628650" lvl="2">
              <a:spcBef>
                <a:spcPts val="1200"/>
              </a:spcBef>
            </a:pPr>
            <a:r>
              <a:rPr lang="en-US" dirty="0">
                <a:cs typeface="Calibri" panose="020F0502020204030204" pitchFamily="34" charset="0"/>
              </a:rPr>
              <a:t>Development of the BCA</a:t>
            </a:r>
          </a:p>
          <a:p>
            <a:pPr marL="628650" lvl="2">
              <a:spcBef>
                <a:spcPts val="1200"/>
              </a:spcBef>
            </a:pPr>
            <a:r>
              <a:rPr lang="en-US" dirty="0">
                <a:cs typeface="Calibri" panose="020F0502020204030204" pitchFamily="34" charset="0"/>
              </a:rPr>
              <a:t>Collection of EHP data</a:t>
            </a:r>
          </a:p>
          <a:p>
            <a:pPr marL="628650" lvl="2">
              <a:spcBef>
                <a:spcPts val="1200"/>
              </a:spcBef>
            </a:pPr>
            <a:r>
              <a:rPr lang="en-US" dirty="0">
                <a:cs typeface="Calibri" panose="020F0502020204030204" pitchFamily="34" charset="0"/>
              </a:rPr>
              <a:t>Preparation of design specifications</a:t>
            </a:r>
          </a:p>
          <a:p>
            <a:pPr marL="228600" indent="-228600">
              <a:spcBef>
                <a:spcPts val="1200"/>
              </a:spcBef>
            </a:pPr>
            <a:r>
              <a:rPr lang="en-US" sz="2400" dirty="0">
                <a:cs typeface="Calibri" panose="020F0502020204030204" pitchFamily="34" charset="0"/>
              </a:rPr>
              <a:t>Pre-award costs are only reimbursable after FEMA award of </a:t>
            </a:r>
            <a:r>
              <a:rPr lang="en-US" sz="2400" dirty="0" smtClean="0">
                <a:cs typeface="Calibri" panose="020F0502020204030204" pitchFamily="34" charset="0"/>
              </a:rPr>
              <a:t>funds </a:t>
            </a:r>
          </a:p>
          <a:p>
            <a:pPr marL="228600" indent="-228600">
              <a:spcBef>
                <a:spcPts val="1200"/>
              </a:spcBef>
            </a:pPr>
            <a:r>
              <a:rPr lang="en-US" sz="2400" dirty="0" smtClean="0">
                <a:cs typeface="Calibri" panose="020F0502020204030204" pitchFamily="34" charset="0"/>
              </a:rPr>
              <a:t>Include </a:t>
            </a:r>
            <a:r>
              <a:rPr lang="en-US" sz="2400" dirty="0">
                <a:cs typeface="Calibri" panose="020F0502020204030204" pitchFamily="34" charset="0"/>
              </a:rPr>
              <a:t>in your project budget (reference pre-award in the line item)</a:t>
            </a:r>
          </a:p>
        </p:txBody>
      </p:sp>
      <p:sp>
        <p:nvSpPr>
          <p:cNvPr id="5" name="Slide Number Placeholder 4"/>
          <p:cNvSpPr>
            <a:spLocks noGrp="1"/>
          </p:cNvSpPr>
          <p:nvPr>
            <p:ph type="sldNum" sz="quarter" idx="12"/>
          </p:nvPr>
        </p:nvSpPr>
        <p:spPr/>
        <p:txBody>
          <a:bodyPr/>
          <a:lstStyle/>
          <a:p>
            <a:fld id="{991ABA96-8C24-43CE-98D6-E064923DF127}" type="slidenum">
              <a:rPr lang="en-US" smtClean="0"/>
              <a:t>89</a:t>
            </a:fld>
            <a:endParaRPr lang="en-US"/>
          </a:p>
        </p:txBody>
      </p:sp>
    </p:spTree>
    <p:extLst>
      <p:ext uri="{BB962C8B-B14F-4D97-AF65-F5344CB8AC3E}">
        <p14:creationId xmlns:p14="http://schemas.microsoft.com/office/powerpoint/2010/main" val="4126128526"/>
      </p:ext>
    </p:extLst>
  </p:cSld>
  <p:clrMapOvr>
    <a:masterClrMapping/>
  </p:clrMapOvr>
  <p:transition spd="slow">
    <p:wipe dir="d"/>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 y="286350"/>
            <a:ext cx="9143999" cy="1143000"/>
          </a:xfrm>
        </p:spPr>
        <p:txBody>
          <a:bodyPr>
            <a:normAutofit/>
          </a:bodyPr>
          <a:lstStyle/>
          <a:p>
            <a:pPr lvl="0">
              <a:spcBef>
                <a:spcPts val="0"/>
              </a:spcBef>
            </a:pPr>
            <a:r>
              <a:rPr lang="en-US" b="1" dirty="0">
                <a:solidFill>
                  <a:srgbClr val="1F497D">
                    <a:lumMod val="75000"/>
                  </a:srgbClr>
                </a:solidFill>
                <a:ea typeface="+mn-ea"/>
                <a:cs typeface="+mn-cs"/>
              </a:rPr>
              <a:t>Knowledge </a:t>
            </a:r>
            <a:r>
              <a:rPr lang="en-US" b="1" dirty="0">
                <a:solidFill>
                  <a:srgbClr val="17375E"/>
                </a:solidFill>
                <a:ea typeface="+mn-ea"/>
                <a:cs typeface="+mn-cs"/>
              </a:rPr>
              <a:t>Check #3</a:t>
            </a:r>
            <a:r>
              <a:rPr lang="en-US" sz="1800" b="1" dirty="0">
                <a:solidFill>
                  <a:prstClr val="black"/>
                </a:solidFill>
                <a:ea typeface="+mn-ea"/>
                <a:cs typeface="+mn-cs"/>
              </a:rPr>
              <a:t/>
            </a:r>
            <a:br>
              <a:rPr lang="en-US" sz="1800" b="1" dirty="0">
                <a:solidFill>
                  <a:prstClr val="black"/>
                </a:solidFill>
                <a:ea typeface="+mn-ea"/>
                <a:cs typeface="+mn-cs"/>
              </a:rPr>
            </a:br>
            <a:endParaRPr lang="en-US" sz="100" b="1" dirty="0">
              <a:solidFill>
                <a:srgbClr val="FFFFFC"/>
              </a:solidFill>
            </a:endParaRPr>
          </a:p>
        </p:txBody>
      </p:sp>
      <p:sp>
        <p:nvSpPr>
          <p:cNvPr id="6" name="Content Placeholder 5"/>
          <p:cNvSpPr>
            <a:spLocks noGrp="1"/>
          </p:cNvSpPr>
          <p:nvPr>
            <p:ph idx="1"/>
          </p:nvPr>
        </p:nvSpPr>
        <p:spPr>
          <a:xfrm>
            <a:off x="457200" y="1524001"/>
            <a:ext cx="8229600" cy="1295400"/>
          </a:xfrm>
        </p:spPr>
        <p:txBody>
          <a:bodyPr>
            <a:normAutofit lnSpcReduction="10000"/>
          </a:bodyPr>
          <a:lstStyle/>
          <a:p>
            <a:pPr marL="0" indent="0" algn="ctr">
              <a:spcBef>
                <a:spcPts val="0"/>
              </a:spcBef>
              <a:buNone/>
            </a:pPr>
            <a:r>
              <a:rPr lang="en-US" sz="4000" b="1" dirty="0">
                <a:latin typeface="+mj-lt"/>
                <a:ea typeface="+mj-ea"/>
                <a:cs typeface="+mj-cs"/>
              </a:rPr>
              <a:t>What type of pre-award cost is </a:t>
            </a:r>
            <a:r>
              <a:rPr lang="en-US" sz="4000" b="1" dirty="0"/>
              <a:t>this training</a:t>
            </a:r>
            <a:r>
              <a:rPr lang="en-US" sz="4000" b="1" dirty="0">
                <a:latin typeface="+mj-lt"/>
                <a:ea typeface="+mj-ea"/>
                <a:cs typeface="+mj-cs"/>
              </a:rPr>
              <a:t>?</a:t>
            </a:r>
          </a:p>
        </p:txBody>
      </p:sp>
      <p:sp>
        <p:nvSpPr>
          <p:cNvPr id="8" name="Slide Number Placeholder 7"/>
          <p:cNvSpPr>
            <a:spLocks noGrp="1"/>
          </p:cNvSpPr>
          <p:nvPr>
            <p:ph type="sldNum" sz="quarter" idx="12"/>
          </p:nvPr>
        </p:nvSpPr>
        <p:spPr/>
        <p:txBody>
          <a:bodyPr/>
          <a:lstStyle/>
          <a:p>
            <a:fld id="{991ABA96-8C24-43CE-98D6-E064923DF127}" type="slidenum">
              <a:rPr lang="en-US" smtClean="0"/>
              <a:t>90</a:t>
            </a:fld>
            <a:endParaRPr lang="en-US"/>
          </a:p>
        </p:txBody>
      </p:sp>
      <p:pic>
        <p:nvPicPr>
          <p:cNvPr id="7" name="Picture 1" descr="This is a picture of an orange computer portrayed as an outline. There are chat bubbles depicting a person receiving the training and the person on the computer giving the training. It is intended to show that this training can be received remotely by sub applicants." title="Picture depicting a compu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26" y="2899681"/>
            <a:ext cx="2623474" cy="1915236"/>
          </a:xfrm>
          <a:prstGeom prst="rect">
            <a:avLst/>
          </a:prstGeom>
        </p:spPr>
      </p:pic>
      <p:pic>
        <p:nvPicPr>
          <p:cNvPr id="4" name="Picture 2" descr="This picture is intended to show that this training is available as a webinar." title="Picture depicting a computer with the word &quot;webinar&quot; above i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5643" y="3866485"/>
            <a:ext cx="3329652" cy="2497239"/>
          </a:xfrm>
          <a:prstGeom prst="rect">
            <a:avLst/>
          </a:prstGeom>
        </p:spPr>
      </p:pic>
      <p:pic>
        <p:nvPicPr>
          <p:cNvPr id="3" name="Picture 3" descr="This picture is intended to show that this training is available in a classroom setting. It shows a whiteboard with an orange colored and featureless depiction of a Cal OES employee giving instruction to a small classroom of subapplicant representatives who are also featureless, but are colored blue and are sitting at desks with laptops outs following along with the training." title="Picture of a classroom session"/>
          <p:cNvPicPr>
            <a:picLocks noChangeAspect="1"/>
          </p:cNvPicPr>
          <p:nvPr/>
        </p:nvPicPr>
        <p:blipFill>
          <a:blip r:embed="rId4"/>
          <a:stretch>
            <a:fillRect/>
          </a:stretch>
        </p:blipFill>
        <p:spPr>
          <a:xfrm>
            <a:off x="5320234" y="2899681"/>
            <a:ext cx="3786188" cy="2540680"/>
          </a:xfrm>
          <a:prstGeom prst="rect">
            <a:avLst/>
          </a:prstGeom>
        </p:spPr>
      </p:pic>
    </p:spTree>
    <p:extLst>
      <p:ext uri="{BB962C8B-B14F-4D97-AF65-F5344CB8AC3E}">
        <p14:creationId xmlns:p14="http://schemas.microsoft.com/office/powerpoint/2010/main" val="273854421"/>
      </p:ext>
    </p:extLst>
  </p:cSld>
  <p:clrMapOvr>
    <a:masterClrMapping/>
  </p:clrMapOvr>
  <p:transition spd="slow">
    <p:wipe dir="d"/>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Cost Estimate Narrative</a:t>
            </a:r>
            <a:endParaRPr lang="en-US" b="1" dirty="0"/>
          </a:p>
        </p:txBody>
      </p:sp>
      <p:sp>
        <p:nvSpPr>
          <p:cNvPr id="4" name="Content Placeholder 3"/>
          <p:cNvSpPr>
            <a:spLocks noGrp="1"/>
          </p:cNvSpPr>
          <p:nvPr>
            <p:ph idx="1"/>
          </p:nvPr>
        </p:nvSpPr>
        <p:spPr>
          <a:xfrm>
            <a:off x="457200" y="1295400"/>
            <a:ext cx="8229600" cy="4830763"/>
          </a:xfrm>
        </p:spPr>
        <p:txBody>
          <a:bodyPr>
            <a:normAutofit/>
          </a:bodyPr>
          <a:lstStyle/>
          <a:p>
            <a:pPr marL="231775" lvl="0" indent="-231775">
              <a:spcBef>
                <a:spcPts val="1200"/>
              </a:spcBef>
            </a:pPr>
            <a:r>
              <a:rPr lang="en-US" sz="2400" dirty="0">
                <a:cs typeface="Calibri" panose="020F0502020204030204" pitchFamily="34" charset="0"/>
              </a:rPr>
              <a:t>Provide a detailed description of </a:t>
            </a:r>
            <a:r>
              <a:rPr lang="en-US" sz="2400" b="1" u="sng" dirty="0">
                <a:cs typeface="Calibri" panose="020F0502020204030204" pitchFamily="34" charset="0"/>
              </a:rPr>
              <a:t>each individual line item on the Cost Estimate spreadsheet</a:t>
            </a:r>
          </a:p>
          <a:p>
            <a:pPr marL="231775" lvl="0" indent="-231775">
              <a:spcBef>
                <a:spcPts val="1200"/>
              </a:spcBef>
            </a:pPr>
            <a:r>
              <a:rPr lang="en-US" sz="2400" dirty="0">
                <a:cs typeface="Calibri" panose="020F0502020204030204" pitchFamily="34" charset="0"/>
              </a:rPr>
              <a:t>Methodology used to estimate each cost</a:t>
            </a:r>
          </a:p>
          <a:p>
            <a:pPr marL="231775" lvl="0" indent="-231775">
              <a:spcBef>
                <a:spcPts val="1200"/>
              </a:spcBef>
            </a:pPr>
            <a:r>
              <a:rPr lang="en-US" sz="2400" dirty="0">
                <a:cs typeface="Calibri" panose="020F0502020204030204" pitchFamily="34" charset="0"/>
              </a:rPr>
              <a:t>Personnel costs should be hourly wage with fringe benefits for total hourly cost</a:t>
            </a:r>
          </a:p>
          <a:p>
            <a:pPr marL="231775" lvl="0" indent="-231775">
              <a:spcBef>
                <a:spcPts val="1200"/>
              </a:spcBef>
            </a:pPr>
            <a:r>
              <a:rPr lang="en-US" sz="2400" dirty="0">
                <a:cs typeface="Calibri" panose="020F0502020204030204" pitchFamily="34" charset="0"/>
              </a:rPr>
              <a:t>Place the Cost Estimate spreadsheet and Cost Estimate Narrative in Cost Estimate/Budget file </a:t>
            </a:r>
          </a:p>
        </p:txBody>
      </p:sp>
      <p:sp>
        <p:nvSpPr>
          <p:cNvPr id="7" name="Slide Number Placeholder 6"/>
          <p:cNvSpPr>
            <a:spLocks noGrp="1"/>
          </p:cNvSpPr>
          <p:nvPr>
            <p:ph type="sldNum" sz="quarter" idx="12"/>
          </p:nvPr>
        </p:nvSpPr>
        <p:spPr/>
        <p:txBody>
          <a:bodyPr/>
          <a:lstStyle/>
          <a:p>
            <a:fld id="{991ABA96-8C24-43CE-98D6-E064923DF127}" type="slidenum">
              <a:rPr lang="en-US" smtClean="0"/>
              <a:t>91</a:t>
            </a:fld>
            <a:endParaRPr lang="en-US"/>
          </a:p>
        </p:txBody>
      </p:sp>
      <p:pic>
        <p:nvPicPr>
          <p:cNvPr id="9219" name="Picture 3" descr="The rock in the picture has the words &quot;break it down&quot; across its surface. A jackhammer is depicted cracking the rock into small pieces. This is intended to expres the clear need for the cost estimate narrative to be broken down line by line. Use the line items in the cost estimate spreadsheet as headers and provide a highly detailed narrative of how each cost was arrived at." title="Picture of a rock being shattered"/>
          <p:cNvPicPr>
            <a:picLocks noChangeAspect="1" noChangeArrowheads="1"/>
          </p:cNvPicPr>
          <p:nvPr/>
        </p:nvPicPr>
        <p:blipFill rotWithShape="1">
          <a:blip r:embed="rId3">
            <a:extLst>
              <a:ext uri="{28A0092B-C50C-407E-A947-70E740481C1C}">
                <a14:useLocalDpi xmlns:a14="http://schemas.microsoft.com/office/drawing/2010/main" val="0"/>
              </a:ext>
            </a:extLst>
          </a:blip>
          <a:srcRect b="7039"/>
          <a:stretch/>
        </p:blipFill>
        <p:spPr bwMode="auto">
          <a:xfrm>
            <a:off x="2866597" y="4388281"/>
            <a:ext cx="3429000" cy="2012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7527620"/>
      </p:ext>
    </p:extLst>
  </p:cSld>
  <p:clrMapOvr>
    <a:masterClrMapping/>
  </p:clrMapOvr>
  <p:transition spd="slow">
    <p:wipe dir="d"/>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7"/>
            <a:ext cx="8229600" cy="1781175"/>
          </a:xfrm>
        </p:spPr>
        <p:txBody>
          <a:bodyPr>
            <a:normAutofit/>
          </a:bodyPr>
          <a:lstStyle/>
          <a:p>
            <a:r>
              <a:rPr lang="en-US" b="1" dirty="0">
                <a:solidFill>
                  <a:schemeClr val="tx2">
                    <a:lumMod val="75000"/>
                  </a:schemeClr>
                </a:solidFill>
              </a:rPr>
              <a:t>Knowledge Check #4</a:t>
            </a:r>
          </a:p>
        </p:txBody>
      </p:sp>
      <p:sp>
        <p:nvSpPr>
          <p:cNvPr id="3" name="Content Placeholder 2"/>
          <p:cNvSpPr>
            <a:spLocks noGrp="1"/>
          </p:cNvSpPr>
          <p:nvPr>
            <p:ph idx="1"/>
          </p:nvPr>
        </p:nvSpPr>
        <p:spPr>
          <a:xfrm>
            <a:off x="457200" y="1905000"/>
            <a:ext cx="8229600" cy="4221163"/>
          </a:xfrm>
        </p:spPr>
        <p:txBody>
          <a:bodyPr>
            <a:normAutofit/>
          </a:bodyPr>
          <a:lstStyle/>
          <a:p>
            <a:pPr marL="0" indent="0" algn="ctr">
              <a:spcBef>
                <a:spcPts val="1800"/>
              </a:spcBef>
              <a:buNone/>
            </a:pPr>
            <a:r>
              <a:rPr lang="en-US" sz="2800" b="1" dirty="0"/>
              <a:t>Is this methodology acceptable?</a:t>
            </a:r>
            <a:endParaRPr lang="en-US" sz="2800" dirty="0"/>
          </a:p>
          <a:p>
            <a:pPr marL="0" indent="-228600">
              <a:spcBef>
                <a:spcPts val="1200"/>
              </a:spcBef>
              <a:buNone/>
            </a:pPr>
            <a:r>
              <a:rPr lang="en-US" sz="2400" dirty="0"/>
              <a:t>Three failing culverts need to be changed to larger capacity culverts that can convey a 100-year flood event…</a:t>
            </a:r>
          </a:p>
          <a:p>
            <a:pPr marL="228600" indent="-228600">
              <a:spcBef>
                <a:spcPts val="1200"/>
              </a:spcBef>
            </a:pPr>
            <a:r>
              <a:rPr lang="en-US" sz="2400" dirty="0"/>
              <a:t>24” culvert cost is $10,000</a:t>
            </a:r>
          </a:p>
          <a:p>
            <a:pPr marL="228600" indent="-228600">
              <a:spcBef>
                <a:spcPts val="1200"/>
              </a:spcBef>
            </a:pPr>
            <a:r>
              <a:rPr lang="en-US" sz="2400" dirty="0"/>
              <a:t>36” culvert cost is $10,000 + 10% = $11,000</a:t>
            </a:r>
          </a:p>
          <a:p>
            <a:pPr marL="228600" indent="-228600">
              <a:spcBef>
                <a:spcPts val="1200"/>
              </a:spcBef>
            </a:pPr>
            <a:r>
              <a:rPr lang="en-US" sz="2400" dirty="0"/>
              <a:t>48” culvert cost is $10,000 + 20% = $12,000</a:t>
            </a:r>
          </a:p>
          <a:p>
            <a:pPr marL="457200" lvl="1" indent="0">
              <a:spcBef>
                <a:spcPts val="0"/>
              </a:spcBef>
              <a:buNone/>
            </a:pPr>
            <a:endParaRPr lang="en-US" sz="2000" dirty="0"/>
          </a:p>
          <a:p>
            <a:pPr marL="0" lvl="1" indent="0" algn="ctr">
              <a:spcBef>
                <a:spcPts val="0"/>
              </a:spcBef>
              <a:buNone/>
            </a:pPr>
            <a:endParaRPr lang="en-US" sz="2000" dirty="0"/>
          </a:p>
        </p:txBody>
      </p:sp>
      <p:sp>
        <p:nvSpPr>
          <p:cNvPr id="8" name="Slide Number Placeholder 7"/>
          <p:cNvSpPr>
            <a:spLocks noGrp="1"/>
          </p:cNvSpPr>
          <p:nvPr>
            <p:ph type="sldNum" sz="quarter" idx="12"/>
          </p:nvPr>
        </p:nvSpPr>
        <p:spPr/>
        <p:txBody>
          <a:bodyPr/>
          <a:lstStyle/>
          <a:p>
            <a:fld id="{991ABA96-8C24-43CE-98D6-E064923DF127}" type="slidenum">
              <a:rPr lang="en-US" smtClean="0"/>
              <a:t>92</a:t>
            </a:fld>
            <a:endParaRPr lang="en-US"/>
          </a:p>
        </p:txBody>
      </p:sp>
    </p:spTree>
    <p:extLst>
      <p:ext uri="{BB962C8B-B14F-4D97-AF65-F5344CB8AC3E}">
        <p14:creationId xmlns:p14="http://schemas.microsoft.com/office/powerpoint/2010/main" val="70759489"/>
      </p:ext>
    </p:extLst>
  </p:cSld>
  <p:clrMapOvr>
    <a:masterClrMapping/>
  </p:clrMapOvr>
  <p:transition spd="slow">
    <p:wipe dir="d"/>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Cost Estimate Attachments</a:t>
            </a:r>
            <a:endParaRPr lang="en-US" b="1" dirty="0"/>
          </a:p>
        </p:txBody>
      </p:sp>
      <p:sp>
        <p:nvSpPr>
          <p:cNvPr id="4" name="Content Placeholder 3"/>
          <p:cNvSpPr>
            <a:spLocks noGrp="1"/>
          </p:cNvSpPr>
          <p:nvPr>
            <p:ph idx="1"/>
          </p:nvPr>
        </p:nvSpPr>
        <p:spPr/>
        <p:txBody>
          <a:bodyPr>
            <a:normAutofit/>
          </a:bodyPr>
          <a:lstStyle/>
          <a:p>
            <a:pPr marL="228600" lvl="0" indent="-228600">
              <a:spcBef>
                <a:spcPts val="1200"/>
              </a:spcBef>
            </a:pPr>
            <a:r>
              <a:rPr lang="en-US" sz="2400" dirty="0">
                <a:cs typeface="Calibri" panose="020F0502020204030204" pitchFamily="34" charset="0"/>
              </a:rPr>
              <a:t>Cost Estimate Narrative </a:t>
            </a:r>
            <a:r>
              <a:rPr lang="en-US" sz="2400" b="1" dirty="0">
                <a:cs typeface="Calibri" panose="020F0502020204030204" pitchFamily="34" charset="0"/>
              </a:rPr>
              <a:t>(required)</a:t>
            </a:r>
          </a:p>
          <a:p>
            <a:pPr marL="228600" lvl="0" indent="-228600">
              <a:spcBef>
                <a:spcPts val="1200"/>
              </a:spcBef>
            </a:pPr>
            <a:r>
              <a:rPr lang="en-US" sz="2400" dirty="0">
                <a:cs typeface="Calibri" panose="020F0502020204030204" pitchFamily="34" charset="0"/>
              </a:rPr>
              <a:t>Source references for estimated costs</a:t>
            </a:r>
          </a:p>
          <a:p>
            <a:pPr marL="228600" lvl="0" indent="-228600">
              <a:spcBef>
                <a:spcPts val="1200"/>
              </a:spcBef>
            </a:pPr>
            <a:r>
              <a:rPr lang="en-US" sz="2400" dirty="0">
                <a:cs typeface="Calibri" panose="020F0502020204030204" pitchFamily="34" charset="0"/>
              </a:rPr>
              <a:t>Worksheets/payroll info for personnel costs</a:t>
            </a:r>
          </a:p>
          <a:p>
            <a:pPr marL="628650" lvl="2">
              <a:spcBef>
                <a:spcPts val="1200"/>
              </a:spcBef>
            </a:pPr>
            <a:r>
              <a:rPr lang="en-US" dirty="0">
                <a:cs typeface="Calibri" panose="020F0502020204030204" pitchFamily="34" charset="0"/>
              </a:rPr>
              <a:t>Position title or classification</a:t>
            </a:r>
          </a:p>
          <a:p>
            <a:pPr marL="628650" lvl="2">
              <a:spcBef>
                <a:spcPts val="1200"/>
              </a:spcBef>
            </a:pPr>
            <a:r>
              <a:rPr lang="en-US" dirty="0">
                <a:cs typeface="Calibri" panose="020F0502020204030204" pitchFamily="34" charset="0"/>
              </a:rPr>
              <a:t>Hourly wage plus fringe benefits</a:t>
            </a:r>
          </a:p>
          <a:p>
            <a:pPr marL="628650" lvl="2">
              <a:spcBef>
                <a:spcPts val="1200"/>
              </a:spcBef>
            </a:pPr>
            <a:r>
              <a:rPr lang="en-US" dirty="0">
                <a:cs typeface="Calibri" panose="020F0502020204030204" pitchFamily="34" charset="0"/>
              </a:rPr>
              <a:t>Number of staff utilized and project role</a:t>
            </a:r>
          </a:p>
        </p:txBody>
      </p:sp>
      <p:sp>
        <p:nvSpPr>
          <p:cNvPr id="5" name="Slide Number Placeholder 4"/>
          <p:cNvSpPr>
            <a:spLocks noGrp="1"/>
          </p:cNvSpPr>
          <p:nvPr>
            <p:ph type="sldNum" sz="quarter" idx="12"/>
          </p:nvPr>
        </p:nvSpPr>
        <p:spPr/>
        <p:txBody>
          <a:bodyPr/>
          <a:lstStyle/>
          <a:p>
            <a:fld id="{991ABA96-8C24-43CE-98D6-E064923DF127}" type="slidenum">
              <a:rPr lang="en-US" smtClean="0"/>
              <a:t>93</a:t>
            </a:fld>
            <a:endParaRPr lang="en-US"/>
          </a:p>
        </p:txBody>
      </p:sp>
    </p:spTree>
    <p:extLst>
      <p:ext uri="{BB962C8B-B14F-4D97-AF65-F5344CB8AC3E}">
        <p14:creationId xmlns:p14="http://schemas.microsoft.com/office/powerpoint/2010/main" val="3748019133"/>
      </p:ext>
    </p:extLst>
  </p:cSld>
  <p:clrMapOvr>
    <a:masterClrMapping/>
  </p:clrMapOvr>
  <p:transition spd="slow">
    <p:wipe dir="d"/>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pPr marL="0" indent="0"/>
            <a:r>
              <a:rPr lang="en-US" b="1" dirty="0">
                <a:solidFill>
                  <a:schemeClr val="tx2">
                    <a:lumMod val="75000"/>
                  </a:schemeClr>
                </a:solidFill>
              </a:rPr>
              <a:t>Match Commitment Letter</a:t>
            </a:r>
            <a:endParaRPr lang="en-US" b="1" dirty="0"/>
          </a:p>
        </p:txBody>
      </p:sp>
      <p:sp>
        <p:nvSpPr>
          <p:cNvPr id="4" name="Content Placeholder 3"/>
          <p:cNvSpPr>
            <a:spLocks noGrp="1"/>
          </p:cNvSpPr>
          <p:nvPr>
            <p:ph idx="1"/>
          </p:nvPr>
        </p:nvSpPr>
        <p:spPr>
          <a:xfrm>
            <a:off x="228600" y="1295400"/>
            <a:ext cx="8915400" cy="4525963"/>
          </a:xfrm>
        </p:spPr>
        <p:txBody>
          <a:bodyPr>
            <a:noAutofit/>
          </a:bodyPr>
          <a:lstStyle/>
          <a:p>
            <a:pPr marL="228600" indent="-228600">
              <a:spcBef>
                <a:spcPts val="1200"/>
              </a:spcBef>
              <a:buNone/>
            </a:pPr>
            <a:r>
              <a:rPr lang="en-US" sz="2400" b="1" dirty="0">
                <a:cs typeface="Calibri" panose="020F0502020204030204" pitchFamily="34" charset="0"/>
              </a:rPr>
              <a:t>Requirements</a:t>
            </a:r>
            <a:r>
              <a:rPr lang="en-US" sz="2400" dirty="0">
                <a:cs typeface="Calibri" panose="020F0502020204030204" pitchFamily="34" charset="0"/>
              </a:rPr>
              <a:t>:</a:t>
            </a:r>
          </a:p>
          <a:p>
            <a:pPr marL="342900" lvl="1" indent="-342900">
              <a:spcBef>
                <a:spcPts val="1200"/>
              </a:spcBef>
              <a:buFont typeface="Arial" panose="020B0604020202020204" pitchFamily="34" charset="0"/>
              <a:buChar char="•"/>
            </a:pPr>
            <a:r>
              <a:rPr lang="en-US" sz="2400" dirty="0">
                <a:cs typeface="Calibri" panose="020F0502020204030204" pitchFamily="34" charset="0"/>
              </a:rPr>
              <a:t>Must be on the jurisdiction’s letterhead</a:t>
            </a:r>
          </a:p>
          <a:p>
            <a:pPr marL="685800" lvl="3">
              <a:spcBef>
                <a:spcPts val="1200"/>
              </a:spcBef>
              <a:buFont typeface="Arial" panose="020B0604020202020204" pitchFamily="34" charset="0"/>
              <a:buChar char="•"/>
            </a:pPr>
            <a:r>
              <a:rPr lang="en-US" sz="2400" dirty="0">
                <a:cs typeface="Calibri" panose="020F0502020204030204" pitchFamily="34" charset="0"/>
              </a:rPr>
              <a:t>Utilize Cal OES Match Commitment Letter Template</a:t>
            </a:r>
          </a:p>
          <a:p>
            <a:pPr marL="342900" lvl="1" indent="-342900">
              <a:spcBef>
                <a:spcPts val="1200"/>
              </a:spcBef>
              <a:buFont typeface="Arial" panose="020B0604020202020204" pitchFamily="34" charset="0"/>
              <a:buChar char="•"/>
            </a:pPr>
            <a:r>
              <a:rPr lang="en-US" sz="2400" dirty="0">
                <a:cs typeface="Calibri" panose="020F0502020204030204" pitchFamily="34" charset="0"/>
              </a:rPr>
              <a:t>Guarantee the full 25% local match requirement</a:t>
            </a:r>
          </a:p>
          <a:p>
            <a:pPr marL="342900" lvl="1" indent="-342900">
              <a:spcBef>
                <a:spcPts val="1200"/>
              </a:spcBef>
              <a:buFont typeface="Arial" panose="020B0604020202020204" pitchFamily="34" charset="0"/>
              <a:buChar char="•"/>
            </a:pPr>
            <a:r>
              <a:rPr lang="en-US" sz="2400" dirty="0">
                <a:cs typeface="Calibri" panose="020F0502020204030204" pitchFamily="34" charset="0"/>
              </a:rPr>
              <a:t>Identify the source(s) of matching funds</a:t>
            </a:r>
          </a:p>
          <a:p>
            <a:pPr marL="742950" lvl="3" indent="-285750">
              <a:spcBef>
                <a:spcPts val="1200"/>
              </a:spcBef>
              <a:buFont typeface="Arial" panose="020B0604020202020204" pitchFamily="34" charset="0"/>
              <a:buChar char="•"/>
            </a:pPr>
            <a:r>
              <a:rPr lang="en-US" sz="2400" dirty="0">
                <a:cs typeface="Calibri" panose="020F0502020204030204" pitchFamily="34" charset="0"/>
              </a:rPr>
              <a:t>If there are multiple sources, identify each source and the amount of match funds provided by that source</a:t>
            </a:r>
          </a:p>
          <a:p>
            <a:pPr marL="342900" lvl="1" indent="-342900">
              <a:spcBef>
                <a:spcPts val="1200"/>
              </a:spcBef>
              <a:buFont typeface="Arial" panose="020B0604020202020204" pitchFamily="34" charset="0"/>
              <a:buChar char="•"/>
            </a:pPr>
            <a:r>
              <a:rPr lang="en-US" sz="2400" dirty="0">
                <a:cs typeface="Calibri" panose="020F0502020204030204" pitchFamily="34" charset="0"/>
              </a:rPr>
              <a:t>Provide exact date(s) funds will be available</a:t>
            </a:r>
          </a:p>
          <a:p>
            <a:pPr marL="342900" lvl="1" indent="-342900">
              <a:spcBef>
                <a:spcPts val="1200"/>
              </a:spcBef>
              <a:buFont typeface="Arial" panose="020B0604020202020204" pitchFamily="34" charset="0"/>
              <a:buChar char="•"/>
            </a:pPr>
            <a:r>
              <a:rPr lang="en-US" sz="2400" dirty="0">
                <a:cs typeface="Calibri" panose="020F0502020204030204" pitchFamily="34" charset="0"/>
              </a:rPr>
              <a:t>Signed by Authorized Agent on file with Cal OES</a:t>
            </a:r>
          </a:p>
          <a:p>
            <a:pPr marL="342900" lvl="1" indent="-342900">
              <a:spcBef>
                <a:spcPts val="1200"/>
              </a:spcBef>
              <a:buFont typeface="Arial" panose="020B0604020202020204" pitchFamily="34" charset="0"/>
              <a:buChar char="•"/>
            </a:pPr>
            <a:r>
              <a:rPr lang="en-US" sz="2400" dirty="0">
                <a:cs typeface="Calibri" panose="020F0502020204030204" pitchFamily="34" charset="0"/>
              </a:rPr>
              <a:t>Non-federal funding source</a:t>
            </a:r>
          </a:p>
        </p:txBody>
      </p:sp>
      <p:sp>
        <p:nvSpPr>
          <p:cNvPr id="5" name="Slide Number Placeholder 4"/>
          <p:cNvSpPr>
            <a:spLocks noGrp="1"/>
          </p:cNvSpPr>
          <p:nvPr>
            <p:ph type="sldNum" sz="quarter" idx="12"/>
          </p:nvPr>
        </p:nvSpPr>
        <p:spPr/>
        <p:txBody>
          <a:bodyPr/>
          <a:lstStyle/>
          <a:p>
            <a:fld id="{991ABA96-8C24-43CE-98D6-E064923DF127}" type="slidenum">
              <a:rPr lang="en-US" smtClean="0"/>
              <a:t>94</a:t>
            </a:fld>
            <a:endParaRPr lang="en-US"/>
          </a:p>
        </p:txBody>
      </p:sp>
    </p:spTree>
    <p:extLst>
      <p:ext uri="{BB962C8B-B14F-4D97-AF65-F5344CB8AC3E}">
        <p14:creationId xmlns:p14="http://schemas.microsoft.com/office/powerpoint/2010/main" val="2456690966"/>
      </p:ext>
    </p:extLst>
  </p:cSld>
  <p:clrMapOvr>
    <a:masterClrMapping/>
  </p:clrMapOvr>
  <p:transition spd="slow">
    <p:wipe dir="d"/>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Consistency is Key </a:t>
            </a:r>
            <a:endParaRPr lang="en-US" b="1" dirty="0"/>
          </a:p>
        </p:txBody>
      </p:sp>
      <p:sp>
        <p:nvSpPr>
          <p:cNvPr id="4" name="Content Placeholder 3"/>
          <p:cNvSpPr>
            <a:spLocks noGrp="1"/>
          </p:cNvSpPr>
          <p:nvPr>
            <p:ph idx="1"/>
          </p:nvPr>
        </p:nvSpPr>
        <p:spPr/>
        <p:txBody>
          <a:bodyPr>
            <a:normAutofit/>
          </a:bodyPr>
          <a:lstStyle/>
          <a:p>
            <a:pPr marL="231775" indent="-231775">
              <a:spcBef>
                <a:spcPts val="1200"/>
              </a:spcBef>
            </a:pPr>
            <a:r>
              <a:rPr lang="en-US" sz="2400" dirty="0">
                <a:cs typeface="Calibri" panose="020F0502020204030204" pitchFamily="34" charset="0"/>
              </a:rPr>
              <a:t>The Scope of Work, Cost Estimate, and Work Schedule, are compared for consistency, credibility, and mathematical accuracy</a:t>
            </a:r>
          </a:p>
          <a:p>
            <a:pPr marL="231775" indent="-231775">
              <a:spcBef>
                <a:spcPts val="1200"/>
              </a:spcBef>
            </a:pPr>
            <a:endParaRPr lang="en-US" sz="2400" dirty="0">
              <a:cs typeface="Calibri" panose="020F0502020204030204" pitchFamily="34" charset="0"/>
            </a:endParaRPr>
          </a:p>
          <a:p>
            <a:pPr marL="231775" indent="-231775">
              <a:spcBef>
                <a:spcPts val="1200"/>
              </a:spcBef>
            </a:pPr>
            <a:r>
              <a:rPr lang="en-US" sz="2400" dirty="0">
                <a:cs typeface="Calibri" panose="020F0502020204030204" pitchFamily="34" charset="0"/>
              </a:rPr>
              <a:t>These three components must be consistent throughout the </a:t>
            </a:r>
            <a:r>
              <a:rPr lang="en-US" sz="2400" dirty="0" err="1">
                <a:cs typeface="Calibri" panose="020F0502020204030204" pitchFamily="34" charset="0"/>
              </a:rPr>
              <a:t>subapplication</a:t>
            </a:r>
            <a:endParaRPr lang="en-US" sz="24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95</a:t>
            </a:fld>
            <a:endParaRPr lang="en-US"/>
          </a:p>
        </p:txBody>
      </p:sp>
      <p:pic>
        <p:nvPicPr>
          <p:cNvPr id="6" name="Picture 5" descr="This is a pun intended to express the need for consistency as shown in the slide title, which states, &quot;Consistency is key.&quot;" title="First picture depicting a key">
            <a:extLst>
              <a:ext uri="{FF2B5EF4-FFF2-40B4-BE49-F238E27FC236}">
                <a16:creationId xmlns:a16="http://schemas.microsoft.com/office/drawing/2014/main" id="{A292A7BA-0ED9-43FC-953D-C2F0064AED51}"/>
              </a:ext>
            </a:extLst>
          </p:cNvPr>
          <p:cNvPicPr>
            <a:picLocks noChangeAspect="1"/>
          </p:cNvPicPr>
          <p:nvPr/>
        </p:nvPicPr>
        <p:blipFill>
          <a:blip r:embed="rId3"/>
          <a:stretch>
            <a:fillRect/>
          </a:stretch>
        </p:blipFill>
        <p:spPr>
          <a:xfrm rot="2639915">
            <a:off x="648098" y="193810"/>
            <a:ext cx="1325785" cy="1304657"/>
          </a:xfrm>
          <a:prstGeom prst="rect">
            <a:avLst/>
          </a:prstGeom>
        </p:spPr>
      </p:pic>
      <p:pic>
        <p:nvPicPr>
          <p:cNvPr id="7" name="Picture 6" descr="This picture has the same intentionality as the first key picture, to express that consistency is keey across the scope of work, Cest Estimate Spreadsheet, Cost-Estimate narrative, and the Work Schedule. All documents should be consistent, credible, and mathematically accurate" title="Second picture depicting a key">
            <a:extLst>
              <a:ext uri="{FF2B5EF4-FFF2-40B4-BE49-F238E27FC236}">
                <a16:creationId xmlns:a16="http://schemas.microsoft.com/office/drawing/2014/main" id="{A292A7BA-0ED9-43FC-953D-C2F0064AED51}"/>
              </a:ext>
            </a:extLst>
          </p:cNvPr>
          <p:cNvPicPr>
            <a:picLocks noChangeAspect="1"/>
          </p:cNvPicPr>
          <p:nvPr/>
        </p:nvPicPr>
        <p:blipFill>
          <a:blip r:embed="rId3"/>
          <a:stretch>
            <a:fillRect/>
          </a:stretch>
        </p:blipFill>
        <p:spPr>
          <a:xfrm rot="2639915">
            <a:off x="7170117" y="193811"/>
            <a:ext cx="1325785" cy="1304657"/>
          </a:xfrm>
          <a:prstGeom prst="rect">
            <a:avLst/>
          </a:prstGeom>
        </p:spPr>
      </p:pic>
    </p:spTree>
    <p:extLst>
      <p:ext uri="{BB962C8B-B14F-4D97-AF65-F5344CB8AC3E}">
        <p14:creationId xmlns:p14="http://schemas.microsoft.com/office/powerpoint/2010/main" val="1507536379"/>
      </p:ext>
    </p:extLst>
  </p:cSld>
  <p:clrMapOvr>
    <a:masterClrMapping/>
  </p:clrMapOvr>
  <p:transition spd="slow">
    <p:wipe dir="d"/>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03" y="190500"/>
            <a:ext cx="9143999" cy="1143000"/>
          </a:xfrm>
        </p:spPr>
        <p:txBody>
          <a:bodyPr>
            <a:noAutofit/>
          </a:bodyPr>
          <a:lstStyle/>
          <a:p>
            <a:pPr lvl="0">
              <a:spcBef>
                <a:spcPts val="0"/>
              </a:spcBef>
            </a:pPr>
            <a:r>
              <a:rPr lang="en-US" sz="2400" b="1" dirty="0">
                <a:solidFill>
                  <a:srgbClr val="FFFFFC"/>
                </a:solidFill>
                <a:ea typeface="+mn-ea"/>
                <a:cs typeface="+mn-cs"/>
              </a:rPr>
              <a:t>Consistency: the scope of work, cost estimate spreadsheet, cost estimate narrative, and the work schedule, must be consistent with each other</a:t>
            </a:r>
            <a:r>
              <a:rPr lang="en-US" sz="2400" b="1" dirty="0">
                <a:solidFill>
                  <a:srgbClr val="1F497D">
                    <a:lumMod val="75000"/>
                  </a:srgbClr>
                </a:solidFill>
                <a:ea typeface="+mn-ea"/>
                <a:cs typeface="+mn-cs"/>
              </a:rPr>
              <a:t> </a:t>
            </a:r>
            <a:endParaRPr lang="en-US" sz="2400" b="1" dirty="0">
              <a:solidFill>
                <a:srgbClr val="FFFFFC"/>
              </a:solidFill>
            </a:endParaRPr>
          </a:p>
        </p:txBody>
      </p:sp>
      <p:sp>
        <p:nvSpPr>
          <p:cNvPr id="6" name="Slide Number Placeholder 5"/>
          <p:cNvSpPr>
            <a:spLocks noGrp="1"/>
          </p:cNvSpPr>
          <p:nvPr>
            <p:ph type="sldNum" sz="quarter" idx="12"/>
          </p:nvPr>
        </p:nvSpPr>
        <p:spPr/>
        <p:txBody>
          <a:bodyPr/>
          <a:lstStyle/>
          <a:p>
            <a:pPr algn="l"/>
            <a:fld id="{991ABA96-8C24-43CE-98D6-E064923DF127}" type="slidenum">
              <a:rPr lang="en-US" smtClean="0"/>
              <a:pPr algn="l"/>
              <a:t>96</a:t>
            </a:fld>
            <a:endParaRPr lang="en-US"/>
          </a:p>
        </p:txBody>
      </p:sp>
      <p:pic>
        <p:nvPicPr>
          <p:cNvPr id="4" name="Picture 3" descr="At the center of this picture is a green circle with the work &quot;consistency.&quot; There are 3 blue rectangles around the green circle that are connected by light blue arrows. This diagram is intended to express the need for consistency across the various documents.&#10;&#10;The first rectangle states, Scope of Work includes design pahse to create plans for a structural retrofit.&#10;&#10;The second rectangle states, cost estimate shows $50,000.00 to create the required design plans.&#10;&#10;The third rectangle states, work schedule includes a 3 month time period for the design phase." title="Picture expressive the concept of consistency across subapplication documents"/>
          <p:cNvPicPr>
            <a:picLocks noChangeAspect="1"/>
          </p:cNvPicPr>
          <p:nvPr/>
        </p:nvPicPr>
        <p:blipFill>
          <a:blip r:embed="rId3"/>
          <a:stretch>
            <a:fillRect/>
          </a:stretch>
        </p:blipFill>
        <p:spPr>
          <a:xfrm>
            <a:off x="400050" y="466725"/>
            <a:ext cx="8343900" cy="5553075"/>
          </a:xfrm>
          <a:prstGeom prst="rect">
            <a:avLst/>
          </a:prstGeom>
        </p:spPr>
      </p:pic>
    </p:spTree>
    <p:extLst>
      <p:ext uri="{BB962C8B-B14F-4D97-AF65-F5344CB8AC3E}">
        <p14:creationId xmlns:p14="http://schemas.microsoft.com/office/powerpoint/2010/main" val="3506694590"/>
      </p:ext>
    </p:extLst>
  </p:cSld>
  <p:clrMapOvr>
    <a:masterClrMapping/>
  </p:clrMapOvr>
  <p:transition spd="slow">
    <p:wipe dir="d"/>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03" y="190500"/>
            <a:ext cx="9143999" cy="1143000"/>
          </a:xfrm>
        </p:spPr>
        <p:txBody>
          <a:bodyPr>
            <a:normAutofit/>
          </a:bodyPr>
          <a:lstStyle/>
          <a:p>
            <a:pPr lvl="0">
              <a:spcBef>
                <a:spcPts val="0"/>
              </a:spcBef>
            </a:pPr>
            <a:r>
              <a:rPr lang="en-US" sz="2400" b="1" dirty="0">
                <a:solidFill>
                  <a:schemeClr val="bg1"/>
                </a:solidFill>
              </a:rPr>
              <a:t>Quality subapplication documents are required.</a:t>
            </a:r>
          </a:p>
        </p:txBody>
      </p:sp>
      <p:sp>
        <p:nvSpPr>
          <p:cNvPr id="4" name="Slide Number Placeholder 3"/>
          <p:cNvSpPr>
            <a:spLocks noGrp="1"/>
          </p:cNvSpPr>
          <p:nvPr>
            <p:ph type="sldNum" sz="quarter" idx="12"/>
          </p:nvPr>
        </p:nvSpPr>
        <p:spPr/>
        <p:txBody>
          <a:bodyPr/>
          <a:lstStyle/>
          <a:p>
            <a:pPr algn="l"/>
            <a:fld id="{991ABA96-8C24-43CE-98D6-E064923DF127}" type="slidenum">
              <a:rPr lang="en-US" smtClean="0"/>
              <a:pPr algn="l"/>
              <a:t>97</a:t>
            </a:fld>
            <a:endParaRPr lang="en-US" dirty="0"/>
          </a:p>
        </p:txBody>
      </p:sp>
      <p:pic>
        <p:nvPicPr>
          <p:cNvPr id="2051" name="Picture 3" descr="This is a picture of a teal triangle with a magnifying glass centered in the middle over the word quality. The three sides of the triangle have the words Scope of Work, Budget, Schedule. This graphic is intended to express the need of submitting high quality documents as each will be deeply scrutinized in the subapplication review process." title="Picture depicting the need for quality in subapplication docum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68262"/>
            <a:ext cx="6019800" cy="672147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6218734"/>
      </p:ext>
    </p:extLst>
  </p:cSld>
  <p:clrMapOvr>
    <a:masterClrMapping/>
  </p:clrMapOvr>
  <p:transition spd="slow">
    <p:wipe dir="d"/>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03" y="190500"/>
            <a:ext cx="9143999" cy="1143000"/>
          </a:xfrm>
        </p:spPr>
        <p:txBody>
          <a:bodyPr>
            <a:normAutofit/>
          </a:bodyPr>
          <a:lstStyle/>
          <a:p>
            <a:pPr lvl="0">
              <a:spcBef>
                <a:spcPts val="0"/>
              </a:spcBef>
            </a:pPr>
            <a:r>
              <a:rPr lang="en-US" sz="2400" b="1" dirty="0">
                <a:solidFill>
                  <a:schemeClr val="bg1"/>
                </a:solidFill>
              </a:rPr>
              <a:t>Questions and answers slide 4</a:t>
            </a:r>
          </a:p>
        </p:txBody>
      </p:sp>
      <p:sp>
        <p:nvSpPr>
          <p:cNvPr id="5" name="Slide Number Placeholder 4"/>
          <p:cNvSpPr>
            <a:spLocks noGrp="1"/>
          </p:cNvSpPr>
          <p:nvPr>
            <p:ph type="sldNum" sz="quarter" idx="12"/>
          </p:nvPr>
        </p:nvSpPr>
        <p:spPr/>
        <p:txBody>
          <a:bodyPr/>
          <a:lstStyle/>
          <a:p>
            <a:pPr algn="l"/>
            <a:fld id="{991ABA96-8C24-43CE-98D6-E064923DF127}" type="slidenum">
              <a:rPr lang="en-US" smtClean="0"/>
              <a:pPr algn="l"/>
              <a:t>98</a:t>
            </a:fld>
            <a:endParaRPr lang="en-US"/>
          </a:p>
        </p:txBody>
      </p:sp>
      <p:pic>
        <p:nvPicPr>
          <p:cNvPr id="10242" name="Picture 2" descr="A picture that asks the audience if they have any questions. Feel free to ask any questions you need answers to at this time."/>
          <p:cNvPicPr>
            <a:picLocks noChangeAspect="1" noChangeArrowheads="1"/>
          </p:cNvPicPr>
          <p:nvPr/>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52400" y="304800"/>
            <a:ext cx="8839200" cy="57912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0948618"/>
      </p:ext>
    </p:extLst>
  </p:cSld>
  <p:clrMapOvr>
    <a:masterClrMapping/>
  </p:clrMapOvr>
  <p:transition spd="slow">
    <p:wipe dir="d"/>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solidFill>
                  <a:schemeClr val="tx2">
                    <a:lumMod val="75000"/>
                  </a:schemeClr>
                </a:solidFill>
              </a:rPr>
              <a:t>Benefit Cost Analysis</a:t>
            </a:r>
          </a:p>
        </p:txBody>
      </p:sp>
      <p:sp>
        <p:nvSpPr>
          <p:cNvPr id="4" name="Content Placeholder 3"/>
          <p:cNvSpPr>
            <a:spLocks noGrp="1"/>
          </p:cNvSpPr>
          <p:nvPr>
            <p:ph idx="1"/>
          </p:nvPr>
        </p:nvSpPr>
        <p:spPr/>
        <p:txBody>
          <a:bodyPr>
            <a:normAutofit/>
          </a:bodyPr>
          <a:lstStyle/>
          <a:p>
            <a:pPr lvl="0">
              <a:spcBef>
                <a:spcPts val="1200"/>
              </a:spcBef>
            </a:pPr>
            <a:r>
              <a:rPr lang="en-US" sz="2400" dirty="0">
                <a:cs typeface="Calibri" panose="020F0502020204030204" pitchFamily="34" charset="0"/>
              </a:rPr>
              <a:t>Must be completed using FEMA-approved software and guidelines (BCA Toolkit 6.0)</a:t>
            </a:r>
          </a:p>
          <a:p>
            <a:pPr lvl="1" indent="-342900">
              <a:spcBef>
                <a:spcPts val="1200"/>
              </a:spcBef>
              <a:buFont typeface="Arial" panose="020B0604020202020204" pitchFamily="34" charset="0"/>
              <a:buChar char="•"/>
            </a:pPr>
            <a:r>
              <a:rPr lang="en-US" sz="2400" dirty="0">
                <a:cs typeface="Calibri" panose="020F0502020204030204" pitchFamily="34" charset="0"/>
                <a:hlinkClick r:id="rId3"/>
              </a:rPr>
              <a:t>Link to FEMA website for Benefit-Cost Analysis</a:t>
            </a:r>
            <a:endParaRPr lang="en-US" sz="2400" dirty="0">
              <a:cs typeface="Calibri" panose="020F0502020204030204" pitchFamily="34" charset="0"/>
            </a:endParaRPr>
          </a:p>
          <a:p>
            <a:pPr lvl="0">
              <a:spcBef>
                <a:spcPts val="1200"/>
              </a:spcBef>
            </a:pPr>
            <a:r>
              <a:rPr lang="en-US" sz="2400" dirty="0">
                <a:cs typeface="Calibri" panose="020F0502020204030204" pitchFamily="34" charset="0"/>
              </a:rPr>
              <a:t>Must result in a Benefit Cost Ratio (BCR) of 1.00 or greater – </a:t>
            </a:r>
            <a:r>
              <a:rPr lang="en-US" sz="2400" b="1" dirty="0">
                <a:cs typeface="Calibri" panose="020F0502020204030204" pitchFamily="34" charset="0"/>
              </a:rPr>
              <a:t>ELIMINATION CRITERIA</a:t>
            </a:r>
          </a:p>
          <a:p>
            <a:pPr lvl="0">
              <a:spcBef>
                <a:spcPts val="1200"/>
              </a:spcBef>
            </a:pPr>
            <a:r>
              <a:rPr lang="en-US" sz="2400" dirty="0">
                <a:cs typeface="Calibri" panose="020F0502020204030204" pitchFamily="34" charset="0"/>
              </a:rPr>
              <a:t>All data inputs that are not FEMA standard values </a:t>
            </a:r>
            <a:r>
              <a:rPr lang="en-US" sz="2400" b="1" dirty="0">
                <a:cs typeface="Calibri" panose="020F0502020204030204" pitchFamily="34" charset="0"/>
              </a:rPr>
              <a:t>must have </a:t>
            </a:r>
            <a:r>
              <a:rPr lang="en-US" sz="2400" dirty="0">
                <a:cs typeface="Calibri" panose="020F0502020204030204" pitchFamily="34" charset="0"/>
              </a:rPr>
              <a:t>supporting documentation</a:t>
            </a:r>
          </a:p>
          <a:p>
            <a:pPr lvl="0">
              <a:spcBef>
                <a:spcPts val="1200"/>
              </a:spcBef>
            </a:pPr>
            <a:r>
              <a:rPr lang="en-US" sz="2400" dirty="0">
                <a:cs typeface="Calibri" panose="020F0502020204030204" pitchFamily="34" charset="0"/>
              </a:rPr>
              <a:t>Must include maintenance costs</a:t>
            </a:r>
          </a:p>
        </p:txBody>
      </p:sp>
      <p:sp>
        <p:nvSpPr>
          <p:cNvPr id="7" name="Slide Number Placeholder 6"/>
          <p:cNvSpPr>
            <a:spLocks noGrp="1"/>
          </p:cNvSpPr>
          <p:nvPr>
            <p:ph type="sldNum" sz="quarter" idx="12"/>
          </p:nvPr>
        </p:nvSpPr>
        <p:spPr/>
        <p:txBody>
          <a:bodyPr/>
          <a:lstStyle/>
          <a:p>
            <a:fld id="{991ABA96-8C24-43CE-98D6-E064923DF127}" type="slidenum">
              <a:rPr lang="en-US" smtClean="0"/>
              <a:t>99</a:t>
            </a:fld>
            <a:endParaRPr lang="en-US"/>
          </a:p>
        </p:txBody>
      </p:sp>
    </p:spTree>
    <p:extLst>
      <p:ext uri="{BB962C8B-B14F-4D97-AF65-F5344CB8AC3E}">
        <p14:creationId xmlns:p14="http://schemas.microsoft.com/office/powerpoint/2010/main" val="1002191037"/>
      </p:ext>
    </p:extLst>
  </p:cSld>
  <p:clrMapOvr>
    <a:masterClrMapping/>
  </p:clrMapOvr>
  <p:transition spd="slow">
    <p:wipe dir="d"/>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Maintenance Assurance Requirements</a:t>
            </a:r>
            <a:endParaRPr lang="en-US" b="1" dirty="0"/>
          </a:p>
        </p:txBody>
      </p:sp>
      <p:sp>
        <p:nvSpPr>
          <p:cNvPr id="4" name="Content Placeholder 3"/>
          <p:cNvSpPr>
            <a:spLocks noGrp="1"/>
          </p:cNvSpPr>
          <p:nvPr>
            <p:ph idx="1"/>
          </p:nvPr>
        </p:nvSpPr>
        <p:spPr/>
        <p:txBody>
          <a:bodyPr>
            <a:normAutofit/>
          </a:bodyPr>
          <a:lstStyle/>
          <a:p>
            <a:pPr marL="228600" lvl="0" indent="-228600">
              <a:spcBef>
                <a:spcPts val="1200"/>
              </a:spcBef>
            </a:pPr>
            <a:r>
              <a:rPr lang="en-US" sz="2400" dirty="0">
                <a:cs typeface="Calibri" panose="020F0502020204030204" pitchFamily="34" charset="0"/>
              </a:rPr>
              <a:t>Include written assurance that the project activity will be maintained once the project is completed</a:t>
            </a:r>
          </a:p>
          <a:p>
            <a:pPr marL="228600" lvl="0" indent="-228600">
              <a:spcBef>
                <a:spcPts val="1200"/>
              </a:spcBef>
            </a:pPr>
            <a:r>
              <a:rPr lang="en-US" sz="2400" dirty="0">
                <a:cs typeface="Calibri" panose="020F0502020204030204" pitchFamily="34" charset="0"/>
              </a:rPr>
              <a:t>Provide a letter on jurisdiction’s letterhead that describes the maintenance schedule, costs, and the responsible agency </a:t>
            </a:r>
          </a:p>
          <a:p>
            <a:pPr marL="228600" lvl="0" indent="-228600">
              <a:spcBef>
                <a:spcPts val="1200"/>
              </a:spcBef>
            </a:pPr>
            <a:r>
              <a:rPr lang="en-US" sz="2400" dirty="0"/>
              <a:t>Maintenance must be guaranteed for the useful life of the project</a:t>
            </a:r>
          </a:p>
        </p:txBody>
      </p:sp>
      <p:sp>
        <p:nvSpPr>
          <p:cNvPr id="5" name="Slide Number Placeholder 4"/>
          <p:cNvSpPr>
            <a:spLocks noGrp="1"/>
          </p:cNvSpPr>
          <p:nvPr>
            <p:ph type="sldNum" sz="quarter" idx="12"/>
          </p:nvPr>
        </p:nvSpPr>
        <p:spPr/>
        <p:txBody>
          <a:bodyPr/>
          <a:lstStyle/>
          <a:p>
            <a:fld id="{991ABA96-8C24-43CE-98D6-E064923DF127}" type="slidenum">
              <a:rPr lang="en-US" smtClean="0"/>
              <a:t>100</a:t>
            </a:fld>
            <a:endParaRPr lang="en-US"/>
          </a:p>
        </p:txBody>
      </p:sp>
    </p:spTree>
    <p:extLst>
      <p:ext uri="{BB962C8B-B14F-4D97-AF65-F5344CB8AC3E}">
        <p14:creationId xmlns:p14="http://schemas.microsoft.com/office/powerpoint/2010/main" val="628532843"/>
      </p:ext>
    </p:extLst>
  </p:cSld>
  <p:clrMapOvr>
    <a:masterClrMapping/>
  </p:clrMapOvr>
  <p:transition spd="slow">
    <p:wipe dir="d"/>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Authorization</a:t>
            </a:r>
            <a:endParaRPr lang="en-US" b="1" dirty="0"/>
          </a:p>
        </p:txBody>
      </p:sp>
      <p:sp>
        <p:nvSpPr>
          <p:cNvPr id="4" name="Content Placeholder 3"/>
          <p:cNvSpPr>
            <a:spLocks noGrp="1"/>
          </p:cNvSpPr>
          <p:nvPr>
            <p:ph idx="1"/>
          </p:nvPr>
        </p:nvSpPr>
        <p:spPr/>
        <p:txBody>
          <a:bodyPr>
            <a:normAutofit/>
          </a:bodyPr>
          <a:lstStyle/>
          <a:p>
            <a:pPr marL="0" indent="0">
              <a:spcBef>
                <a:spcPts val="1200"/>
              </a:spcBef>
              <a:buNone/>
            </a:pPr>
            <a:r>
              <a:rPr lang="en-US" sz="2400" dirty="0">
                <a:cs typeface="Calibri" panose="020F0502020204030204" pitchFamily="34" charset="0"/>
              </a:rPr>
              <a:t>Required under the Robert T. Stafford Disaster Relief and Emergency Assistance Act:</a:t>
            </a:r>
          </a:p>
          <a:p>
            <a:pPr marL="228600" indent="-228600">
              <a:spcBef>
                <a:spcPts val="1200"/>
              </a:spcBef>
            </a:pPr>
            <a:r>
              <a:rPr lang="en-US" sz="2400" dirty="0">
                <a:cs typeface="Calibri" panose="020F0502020204030204" pitchFamily="34" charset="0"/>
              </a:rPr>
              <a:t>Subapplication </a:t>
            </a:r>
            <a:r>
              <a:rPr lang="en-US" sz="2400" b="1" dirty="0">
                <a:cs typeface="Calibri" panose="020F0502020204030204" pitchFamily="34" charset="0"/>
              </a:rPr>
              <a:t>must</a:t>
            </a:r>
            <a:r>
              <a:rPr lang="en-US" sz="2400" dirty="0">
                <a:cs typeface="Calibri" panose="020F0502020204030204" pitchFamily="34" charset="0"/>
              </a:rPr>
              <a:t> be signed by the jurisdiction’s designated Authorized Agent</a:t>
            </a:r>
          </a:p>
          <a:p>
            <a:pPr marL="228600" indent="-228600">
              <a:spcBef>
                <a:spcPts val="1200"/>
              </a:spcBef>
            </a:pPr>
            <a:r>
              <a:rPr lang="en-US" sz="2400" dirty="0">
                <a:cs typeface="Calibri" panose="020F0502020204030204" pitchFamily="34" charset="0"/>
              </a:rPr>
              <a:t>Designation of Applicant’s Agent Resolution </a:t>
            </a:r>
          </a:p>
          <a:p>
            <a:pPr marL="628650" lvl="2">
              <a:spcBef>
                <a:spcPts val="1200"/>
              </a:spcBef>
            </a:pPr>
            <a:r>
              <a:rPr lang="en-US" dirty="0">
                <a:cs typeface="Calibri" panose="020F0502020204030204" pitchFamily="34" charset="0"/>
              </a:rPr>
              <a:t>Use the Agent Resolution Form (Cal OES Form 130)</a:t>
            </a:r>
          </a:p>
          <a:p>
            <a:pPr marL="628650" lvl="2">
              <a:spcBef>
                <a:spcPts val="1200"/>
              </a:spcBef>
            </a:pPr>
            <a:r>
              <a:rPr lang="en-US" dirty="0">
                <a:cs typeface="Calibri" panose="020F0502020204030204" pitchFamily="34" charset="0"/>
              </a:rPr>
              <a:t>Update every 3 years and/or when an Authorized Agent changes</a:t>
            </a:r>
          </a:p>
          <a:p>
            <a:pPr marL="628650" lvl="2">
              <a:spcBef>
                <a:spcPts val="1200"/>
              </a:spcBef>
            </a:pPr>
            <a:r>
              <a:rPr lang="en-US" dirty="0">
                <a:cs typeface="Calibri" panose="020F0502020204030204" pitchFamily="34" charset="0"/>
              </a:rPr>
              <a:t>Resolutions should be universal</a:t>
            </a:r>
          </a:p>
        </p:txBody>
      </p:sp>
      <p:sp>
        <p:nvSpPr>
          <p:cNvPr id="5" name="Slide Number Placeholder 4"/>
          <p:cNvSpPr>
            <a:spLocks noGrp="1"/>
          </p:cNvSpPr>
          <p:nvPr>
            <p:ph type="sldNum" sz="quarter" idx="12"/>
          </p:nvPr>
        </p:nvSpPr>
        <p:spPr/>
        <p:txBody>
          <a:bodyPr/>
          <a:lstStyle/>
          <a:p>
            <a:fld id="{991ABA96-8C24-43CE-98D6-E064923DF127}" type="slidenum">
              <a:rPr lang="en-US" smtClean="0"/>
              <a:t>101</a:t>
            </a:fld>
            <a:endParaRPr lang="en-US"/>
          </a:p>
        </p:txBody>
      </p:sp>
    </p:spTree>
    <p:extLst>
      <p:ext uri="{BB962C8B-B14F-4D97-AF65-F5344CB8AC3E}">
        <p14:creationId xmlns:p14="http://schemas.microsoft.com/office/powerpoint/2010/main" val="4273211271"/>
      </p:ext>
    </p:extLst>
  </p:cSld>
  <p:clrMapOvr>
    <a:masterClrMapping/>
  </p:clrMapOvr>
  <p:transition spd="slow">
    <p:wipe dir="d"/>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143000"/>
          </a:xfrm>
        </p:spPr>
        <p:txBody>
          <a:bodyPr>
            <a:normAutofit fontScale="90000"/>
          </a:bodyPr>
          <a:lstStyle/>
          <a:p>
            <a:pPr marL="0" indent="0"/>
            <a:r>
              <a:rPr lang="en-US" b="1" dirty="0">
                <a:solidFill>
                  <a:schemeClr val="tx2">
                    <a:lumMod val="75000"/>
                  </a:schemeClr>
                </a:solidFill>
              </a:rPr>
              <a:t>Authorization to Work With </a:t>
            </a:r>
            <a:br>
              <a:rPr lang="en-US" b="1" dirty="0">
                <a:solidFill>
                  <a:schemeClr val="tx2">
                    <a:lumMod val="75000"/>
                  </a:schemeClr>
                </a:solidFill>
              </a:rPr>
            </a:br>
            <a:r>
              <a:rPr lang="en-US" b="1" dirty="0">
                <a:solidFill>
                  <a:schemeClr val="tx2">
                    <a:lumMod val="75000"/>
                  </a:schemeClr>
                </a:solidFill>
              </a:rPr>
              <a:t>Contractors or Consultants, part 1</a:t>
            </a:r>
            <a:endParaRPr lang="en-US" b="1" dirty="0"/>
          </a:p>
        </p:txBody>
      </p:sp>
      <p:sp>
        <p:nvSpPr>
          <p:cNvPr id="4" name="Content Placeholder 3"/>
          <p:cNvSpPr>
            <a:spLocks noGrp="1"/>
          </p:cNvSpPr>
          <p:nvPr>
            <p:ph idx="1"/>
          </p:nvPr>
        </p:nvSpPr>
        <p:spPr/>
        <p:txBody>
          <a:bodyPr>
            <a:noAutofit/>
          </a:bodyPr>
          <a:lstStyle/>
          <a:p>
            <a:pPr marL="228600" indent="-228600">
              <a:spcBef>
                <a:spcPts val="1200"/>
              </a:spcBef>
            </a:pPr>
            <a:r>
              <a:rPr lang="en-US" sz="2400" dirty="0">
                <a:cs typeface="Calibri" panose="020F0502020204030204" pitchFamily="34" charset="0"/>
              </a:rPr>
              <a:t>Cal OES will not discuss project information with anyone who is not an Authorized Agent or listed contact on the Notice of Interest (NOI) or </a:t>
            </a:r>
            <a:r>
              <a:rPr lang="en-US" sz="2400" dirty="0" err="1">
                <a:cs typeface="Calibri" panose="020F0502020204030204" pitchFamily="34" charset="0"/>
              </a:rPr>
              <a:t>subapplication</a:t>
            </a:r>
            <a:endParaRPr lang="en-US" sz="2400" dirty="0">
              <a:cs typeface="Calibri" panose="020F0502020204030204" pitchFamily="34" charset="0"/>
            </a:endParaRPr>
          </a:p>
          <a:p>
            <a:pPr marL="228600" indent="-228600">
              <a:spcBef>
                <a:spcPts val="1200"/>
              </a:spcBef>
            </a:pPr>
            <a:r>
              <a:rPr lang="en-US" sz="2400" dirty="0">
                <a:cs typeface="Calibri" panose="020F0502020204030204" pitchFamily="34" charset="0"/>
              </a:rPr>
              <a:t>If a </a:t>
            </a:r>
            <a:r>
              <a:rPr lang="en-US" sz="2400" dirty="0" err="1">
                <a:cs typeface="Calibri" panose="020F0502020204030204" pitchFamily="34" charset="0"/>
              </a:rPr>
              <a:t>subapplicant</a:t>
            </a:r>
            <a:r>
              <a:rPr lang="en-US" sz="2400" dirty="0">
                <a:cs typeface="Calibri" panose="020F0502020204030204" pitchFamily="34" charset="0"/>
              </a:rPr>
              <a:t>/subrecipient is utilizing a contractor or consultant, Cal OES must receive authorization from the Authorized Agent to interact with and share information with a contractor/consultant</a:t>
            </a:r>
          </a:p>
        </p:txBody>
      </p:sp>
      <p:sp>
        <p:nvSpPr>
          <p:cNvPr id="5" name="Slide Number Placeholder 4"/>
          <p:cNvSpPr>
            <a:spLocks noGrp="1"/>
          </p:cNvSpPr>
          <p:nvPr>
            <p:ph type="sldNum" sz="quarter" idx="12"/>
          </p:nvPr>
        </p:nvSpPr>
        <p:spPr/>
        <p:txBody>
          <a:bodyPr/>
          <a:lstStyle/>
          <a:p>
            <a:fld id="{991ABA96-8C24-43CE-98D6-E064923DF127}" type="slidenum">
              <a:rPr lang="en-US" smtClean="0"/>
              <a:t>102</a:t>
            </a:fld>
            <a:endParaRPr lang="en-US"/>
          </a:p>
        </p:txBody>
      </p:sp>
    </p:spTree>
    <p:extLst>
      <p:ext uri="{BB962C8B-B14F-4D97-AF65-F5344CB8AC3E}">
        <p14:creationId xmlns:p14="http://schemas.microsoft.com/office/powerpoint/2010/main" val="3692811665"/>
      </p:ext>
    </p:extLst>
  </p:cSld>
  <p:clrMapOvr>
    <a:masterClrMapping/>
  </p:clrMapOvr>
  <p:transition spd="slow">
    <p:wipe dir="d"/>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143000"/>
          </a:xfrm>
        </p:spPr>
        <p:txBody>
          <a:bodyPr>
            <a:normAutofit fontScale="90000"/>
          </a:bodyPr>
          <a:lstStyle/>
          <a:p>
            <a:pPr marL="0" indent="0"/>
            <a:r>
              <a:rPr lang="en-US" b="1" dirty="0">
                <a:solidFill>
                  <a:schemeClr val="tx2">
                    <a:lumMod val="75000"/>
                  </a:schemeClr>
                </a:solidFill>
              </a:rPr>
              <a:t>Authorization to Work With </a:t>
            </a:r>
            <a:br>
              <a:rPr lang="en-US" b="1" dirty="0">
                <a:solidFill>
                  <a:schemeClr val="tx2">
                    <a:lumMod val="75000"/>
                  </a:schemeClr>
                </a:solidFill>
              </a:rPr>
            </a:br>
            <a:r>
              <a:rPr lang="en-US" b="1" dirty="0">
                <a:solidFill>
                  <a:schemeClr val="tx2">
                    <a:lumMod val="75000"/>
                  </a:schemeClr>
                </a:solidFill>
              </a:rPr>
              <a:t>Contractors or Consultants, part 2</a:t>
            </a:r>
            <a:endParaRPr lang="en-US" b="1" dirty="0"/>
          </a:p>
        </p:txBody>
      </p:sp>
      <p:sp>
        <p:nvSpPr>
          <p:cNvPr id="4" name="Content Placeholder 3"/>
          <p:cNvSpPr>
            <a:spLocks noGrp="1"/>
          </p:cNvSpPr>
          <p:nvPr>
            <p:ph idx="1"/>
          </p:nvPr>
        </p:nvSpPr>
        <p:spPr/>
        <p:txBody>
          <a:bodyPr>
            <a:noAutofit/>
          </a:bodyPr>
          <a:lstStyle/>
          <a:p>
            <a:pPr marL="228600" indent="-228600">
              <a:spcBef>
                <a:spcPts val="1200"/>
              </a:spcBef>
            </a:pPr>
            <a:r>
              <a:rPr lang="en-US" sz="2400" dirty="0">
                <a:cs typeface="Calibri" panose="020F0502020204030204" pitchFamily="34" charset="0"/>
              </a:rPr>
              <a:t>Example:</a:t>
            </a:r>
          </a:p>
          <a:p>
            <a:pPr marL="400050" lvl="2" indent="0">
              <a:spcBef>
                <a:spcPts val="1200"/>
              </a:spcBef>
              <a:buNone/>
            </a:pPr>
            <a:r>
              <a:rPr lang="en-US" dirty="0">
                <a:cs typeface="Calibri" panose="020F0502020204030204" pitchFamily="34" charset="0"/>
              </a:rPr>
              <a:t>The City of </a:t>
            </a:r>
            <a:r>
              <a:rPr lang="en-US" dirty="0" err="1">
                <a:cs typeface="Calibri" panose="020F0502020204030204" pitchFamily="34" charset="0"/>
              </a:rPr>
              <a:t>Smallville</a:t>
            </a:r>
            <a:r>
              <a:rPr lang="en-US" dirty="0">
                <a:cs typeface="Calibri" panose="020F0502020204030204" pitchFamily="34" charset="0"/>
              </a:rPr>
              <a:t> authorizes the California Governor’s Office of Emergency Services (Cal OES) Hazard Mitigation Assistance Branch to discuss any details pertaining to project DR-XXXX-PJ0001 with representatives from the ABC Consulting Firm, LLC. Specifically, John Smith, Jane Doe, and Mike Jones are assisting the City with its Hazard Mitigation Grant Program project.</a:t>
            </a:r>
          </a:p>
        </p:txBody>
      </p:sp>
      <p:sp>
        <p:nvSpPr>
          <p:cNvPr id="5" name="Slide Number Placeholder 4"/>
          <p:cNvSpPr>
            <a:spLocks noGrp="1"/>
          </p:cNvSpPr>
          <p:nvPr>
            <p:ph type="sldNum" sz="quarter" idx="12"/>
          </p:nvPr>
        </p:nvSpPr>
        <p:spPr/>
        <p:txBody>
          <a:bodyPr/>
          <a:lstStyle/>
          <a:p>
            <a:fld id="{991ABA96-8C24-43CE-98D6-E064923DF127}" type="slidenum">
              <a:rPr lang="en-US" smtClean="0"/>
              <a:t>103</a:t>
            </a:fld>
            <a:endParaRPr lang="en-US"/>
          </a:p>
        </p:txBody>
      </p:sp>
    </p:spTree>
    <p:extLst>
      <p:ext uri="{BB962C8B-B14F-4D97-AF65-F5344CB8AC3E}">
        <p14:creationId xmlns:p14="http://schemas.microsoft.com/office/powerpoint/2010/main" val="1577393360"/>
      </p:ext>
    </p:extLst>
  </p:cSld>
  <p:clrMapOvr>
    <a:masterClrMapping/>
  </p:clrMapOvr>
  <p:transition spd="slow">
    <p:wipe dir="d"/>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Complete </a:t>
            </a:r>
            <a:r>
              <a:rPr lang="en-US" b="1" dirty="0" err="1">
                <a:solidFill>
                  <a:schemeClr val="tx2">
                    <a:lumMod val="75000"/>
                  </a:schemeClr>
                </a:solidFill>
              </a:rPr>
              <a:t>Subapplication</a:t>
            </a:r>
            <a:r>
              <a:rPr lang="en-US" b="1" dirty="0">
                <a:solidFill>
                  <a:schemeClr val="tx2">
                    <a:lumMod val="75000"/>
                  </a:schemeClr>
                </a:solidFill>
              </a:rPr>
              <a:t> Package, part 1</a:t>
            </a:r>
            <a:endParaRPr lang="en-US" b="1" dirty="0"/>
          </a:p>
        </p:txBody>
      </p:sp>
      <p:sp>
        <p:nvSpPr>
          <p:cNvPr id="4" name="Content Placeholder 3"/>
          <p:cNvSpPr>
            <a:spLocks noGrp="1"/>
          </p:cNvSpPr>
          <p:nvPr>
            <p:ph idx="1"/>
          </p:nvPr>
        </p:nvSpPr>
        <p:spPr>
          <a:xfrm>
            <a:off x="457200" y="1524000"/>
            <a:ext cx="8229600" cy="4525963"/>
          </a:xfrm>
        </p:spPr>
        <p:txBody>
          <a:bodyPr>
            <a:noAutofit/>
          </a:bodyPr>
          <a:lstStyle/>
          <a:p>
            <a:pPr marL="0" indent="-228600">
              <a:spcBef>
                <a:spcPts val="300"/>
              </a:spcBef>
              <a:buNone/>
            </a:pPr>
            <a:r>
              <a:rPr lang="en-US" sz="2400" dirty="0">
                <a:cs typeface="Calibri" panose="020F0502020204030204" pitchFamily="34" charset="0"/>
              </a:rPr>
              <a:t>A complete </a:t>
            </a:r>
            <a:r>
              <a:rPr lang="en-US" sz="2400" dirty="0" err="1">
                <a:cs typeface="Calibri" panose="020F0502020204030204" pitchFamily="34" charset="0"/>
              </a:rPr>
              <a:t>subapplication</a:t>
            </a:r>
            <a:r>
              <a:rPr lang="en-US" sz="2400" dirty="0">
                <a:cs typeface="Calibri" panose="020F0502020204030204" pitchFamily="34" charset="0"/>
              </a:rPr>
              <a:t> package (at minimum) includes:</a:t>
            </a:r>
          </a:p>
          <a:p>
            <a:pPr marL="228600" indent="-228600">
              <a:spcBef>
                <a:spcPts val="300"/>
              </a:spcBef>
            </a:pPr>
            <a:r>
              <a:rPr lang="en-US" sz="2400" dirty="0">
                <a:cs typeface="Calibri" panose="020F0502020204030204" pitchFamily="34" charset="0"/>
              </a:rPr>
              <a:t>Two </a:t>
            </a:r>
            <a:r>
              <a:rPr lang="en-US" sz="2400" dirty="0" err="1">
                <a:cs typeface="Calibri" panose="020F0502020204030204" pitchFamily="34" charset="0"/>
              </a:rPr>
              <a:t>subapplication</a:t>
            </a:r>
            <a:r>
              <a:rPr lang="en-US" sz="2400" dirty="0">
                <a:cs typeface="Calibri" panose="020F0502020204030204" pitchFamily="34" charset="0"/>
              </a:rPr>
              <a:t> CDs or DVDs with all applicable </a:t>
            </a:r>
            <a:r>
              <a:rPr lang="en-US" sz="2400" dirty="0" err="1">
                <a:cs typeface="Calibri" panose="020F0502020204030204" pitchFamily="34" charset="0"/>
              </a:rPr>
              <a:t>subapplication</a:t>
            </a:r>
            <a:r>
              <a:rPr lang="en-US" sz="2400" dirty="0">
                <a:cs typeface="Calibri" panose="020F0502020204030204" pitchFamily="34" charset="0"/>
              </a:rPr>
              <a:t> documents in the correct labeled file folders</a:t>
            </a:r>
          </a:p>
          <a:p>
            <a:pPr marL="228600" indent="-228600">
              <a:spcBef>
                <a:spcPts val="300"/>
              </a:spcBef>
            </a:pPr>
            <a:r>
              <a:rPr lang="en-US" sz="2400" dirty="0">
                <a:cs typeface="Calibri" panose="020F0502020204030204" pitchFamily="34" charset="0"/>
              </a:rPr>
              <a:t>Scope of Work</a:t>
            </a:r>
          </a:p>
          <a:p>
            <a:pPr marL="228600" indent="-228600">
              <a:spcBef>
                <a:spcPts val="300"/>
              </a:spcBef>
            </a:pPr>
            <a:r>
              <a:rPr lang="en-US" sz="2400" dirty="0">
                <a:cs typeface="Calibri" panose="020F0502020204030204" pitchFamily="34" charset="0"/>
              </a:rPr>
              <a:t>Cost Estimate Spreadsheet</a:t>
            </a:r>
          </a:p>
          <a:p>
            <a:pPr marL="228600" indent="-228600">
              <a:spcBef>
                <a:spcPts val="300"/>
              </a:spcBef>
            </a:pPr>
            <a:r>
              <a:rPr lang="en-US" sz="2400" dirty="0">
                <a:cs typeface="Calibri" panose="020F0502020204030204" pitchFamily="34" charset="0"/>
              </a:rPr>
              <a:t>Cost Estimate Narrative</a:t>
            </a:r>
          </a:p>
          <a:p>
            <a:pPr marL="228600" indent="-228600">
              <a:spcBef>
                <a:spcPts val="300"/>
              </a:spcBef>
            </a:pPr>
            <a:r>
              <a:rPr lang="en-US" sz="2400" dirty="0">
                <a:cs typeface="Calibri" panose="020F0502020204030204" pitchFamily="34" charset="0"/>
              </a:rPr>
              <a:t>Work Schedule</a:t>
            </a:r>
          </a:p>
          <a:p>
            <a:pPr marL="228600" indent="-228600">
              <a:spcBef>
                <a:spcPts val="300"/>
              </a:spcBef>
            </a:pPr>
            <a:r>
              <a:rPr lang="en-US" sz="2400" dirty="0">
                <a:cs typeface="Calibri" panose="020F0502020204030204" pitchFamily="34" charset="0"/>
              </a:rPr>
              <a:t>Match Commitment Letter</a:t>
            </a:r>
          </a:p>
          <a:p>
            <a:pPr marL="228600" indent="-228600">
              <a:spcBef>
                <a:spcPts val="300"/>
              </a:spcBef>
            </a:pPr>
            <a:r>
              <a:rPr lang="en-US" sz="2400" dirty="0">
                <a:cs typeface="Calibri" panose="020F0502020204030204" pitchFamily="34" charset="0"/>
              </a:rPr>
              <a:t>Maintenance Letter</a:t>
            </a:r>
          </a:p>
        </p:txBody>
      </p:sp>
      <p:sp>
        <p:nvSpPr>
          <p:cNvPr id="5" name="Slide Number Placeholder 4"/>
          <p:cNvSpPr>
            <a:spLocks noGrp="1"/>
          </p:cNvSpPr>
          <p:nvPr>
            <p:ph type="sldNum" sz="quarter" idx="12"/>
          </p:nvPr>
        </p:nvSpPr>
        <p:spPr/>
        <p:txBody>
          <a:bodyPr/>
          <a:lstStyle/>
          <a:p>
            <a:fld id="{991ABA96-8C24-43CE-98D6-E064923DF127}" type="slidenum">
              <a:rPr lang="en-US" smtClean="0"/>
              <a:t>104</a:t>
            </a:fld>
            <a:endParaRPr lang="en-US"/>
          </a:p>
        </p:txBody>
      </p:sp>
    </p:spTree>
    <p:extLst>
      <p:ext uri="{BB962C8B-B14F-4D97-AF65-F5344CB8AC3E}">
        <p14:creationId xmlns:p14="http://schemas.microsoft.com/office/powerpoint/2010/main" val="1400240610"/>
      </p:ext>
    </p:extLst>
  </p:cSld>
  <p:clrMapOvr>
    <a:masterClrMapping/>
  </p:clrMapOvr>
  <p:transition spd="slow">
    <p:wipe dir="d"/>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Complete </a:t>
            </a:r>
            <a:r>
              <a:rPr lang="en-US" b="1" dirty="0" err="1">
                <a:solidFill>
                  <a:schemeClr val="tx2">
                    <a:lumMod val="75000"/>
                  </a:schemeClr>
                </a:solidFill>
              </a:rPr>
              <a:t>Subapplication</a:t>
            </a:r>
            <a:r>
              <a:rPr lang="en-US" b="1" dirty="0">
                <a:solidFill>
                  <a:schemeClr val="tx2">
                    <a:lumMod val="75000"/>
                  </a:schemeClr>
                </a:solidFill>
              </a:rPr>
              <a:t> Package, part 2</a:t>
            </a:r>
            <a:endParaRPr lang="en-US" b="1" dirty="0"/>
          </a:p>
        </p:txBody>
      </p:sp>
      <p:sp>
        <p:nvSpPr>
          <p:cNvPr id="4" name="Content Placeholder 3"/>
          <p:cNvSpPr>
            <a:spLocks noGrp="1"/>
          </p:cNvSpPr>
          <p:nvPr>
            <p:ph idx="1"/>
          </p:nvPr>
        </p:nvSpPr>
        <p:spPr>
          <a:xfrm>
            <a:off x="457200" y="1524000"/>
            <a:ext cx="8229600" cy="4525963"/>
          </a:xfrm>
        </p:spPr>
        <p:txBody>
          <a:bodyPr>
            <a:noAutofit/>
          </a:bodyPr>
          <a:lstStyle/>
          <a:p>
            <a:pPr marL="0" indent="-228600">
              <a:spcBef>
                <a:spcPts val="300"/>
              </a:spcBef>
              <a:buNone/>
            </a:pPr>
            <a:r>
              <a:rPr lang="en-US" sz="2400" dirty="0">
                <a:cs typeface="Calibri" panose="020F0502020204030204" pitchFamily="34" charset="0"/>
              </a:rPr>
              <a:t>A complete </a:t>
            </a:r>
            <a:r>
              <a:rPr lang="en-US" sz="2400" dirty="0" err="1">
                <a:cs typeface="Calibri" panose="020F0502020204030204" pitchFamily="34" charset="0"/>
              </a:rPr>
              <a:t>subapplication</a:t>
            </a:r>
            <a:r>
              <a:rPr lang="en-US" sz="2400" dirty="0">
                <a:cs typeface="Calibri" panose="020F0502020204030204" pitchFamily="34" charset="0"/>
              </a:rPr>
              <a:t> package (at minimum) includes:</a:t>
            </a:r>
          </a:p>
          <a:p>
            <a:pPr marL="228600" indent="-228600">
              <a:spcBef>
                <a:spcPts val="300"/>
              </a:spcBef>
            </a:pPr>
            <a:r>
              <a:rPr lang="en-US" sz="2400" dirty="0">
                <a:cs typeface="Calibri" panose="020F0502020204030204" pitchFamily="34" charset="0"/>
              </a:rPr>
              <a:t>FEMA EHP Checklist</a:t>
            </a:r>
          </a:p>
          <a:p>
            <a:pPr marL="228600" indent="-228600">
              <a:spcBef>
                <a:spcPts val="300"/>
              </a:spcBef>
            </a:pPr>
            <a:r>
              <a:rPr lang="en-US" sz="2400" dirty="0">
                <a:cs typeface="Calibri" panose="020F0502020204030204" pitchFamily="34" charset="0"/>
              </a:rPr>
              <a:t>BCA .zip file or BCA Narrative (N/A to Planning grants)</a:t>
            </a:r>
          </a:p>
          <a:p>
            <a:pPr marL="228600" indent="-228600">
              <a:spcBef>
                <a:spcPts val="300"/>
              </a:spcBef>
            </a:pPr>
            <a:r>
              <a:rPr lang="en-US" sz="2400" dirty="0">
                <a:cs typeface="Calibri" panose="020F0502020204030204" pitchFamily="34" charset="0"/>
              </a:rPr>
              <a:t>Designation of Applicant’s Agent Resolution (Form 130)</a:t>
            </a:r>
          </a:p>
          <a:p>
            <a:pPr marL="228600" indent="-228600">
              <a:spcBef>
                <a:spcPts val="300"/>
              </a:spcBef>
            </a:pPr>
            <a:r>
              <a:rPr lang="en-US" sz="2400" dirty="0">
                <a:cs typeface="Calibri" panose="020F0502020204030204" pitchFamily="34" charset="0"/>
              </a:rPr>
              <a:t>Grant Management Cost Subapplication </a:t>
            </a:r>
          </a:p>
        </p:txBody>
      </p:sp>
      <p:sp>
        <p:nvSpPr>
          <p:cNvPr id="5" name="Slide Number Placeholder 4"/>
          <p:cNvSpPr>
            <a:spLocks noGrp="1"/>
          </p:cNvSpPr>
          <p:nvPr>
            <p:ph type="sldNum" sz="quarter" idx="12"/>
          </p:nvPr>
        </p:nvSpPr>
        <p:spPr/>
        <p:txBody>
          <a:bodyPr/>
          <a:lstStyle/>
          <a:p>
            <a:fld id="{991ABA96-8C24-43CE-98D6-E064923DF127}" type="slidenum">
              <a:rPr lang="en-US" smtClean="0"/>
              <a:t>105</a:t>
            </a:fld>
            <a:endParaRPr lang="en-US"/>
          </a:p>
        </p:txBody>
      </p:sp>
    </p:spTree>
    <p:extLst>
      <p:ext uri="{BB962C8B-B14F-4D97-AF65-F5344CB8AC3E}">
        <p14:creationId xmlns:p14="http://schemas.microsoft.com/office/powerpoint/2010/main" val="542012832"/>
      </p:ext>
    </p:extLst>
  </p:cSld>
  <p:clrMapOvr>
    <a:masterClrMapping/>
  </p:clrMapOvr>
  <p:transition spd="slow">
    <p:wipe dir="d"/>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Subapplication Submission</a:t>
            </a:r>
            <a:endParaRPr lang="en-US" b="1" dirty="0"/>
          </a:p>
        </p:txBody>
      </p:sp>
      <p:sp>
        <p:nvSpPr>
          <p:cNvPr id="4" name="Content Placeholder 3"/>
          <p:cNvSpPr>
            <a:spLocks noGrp="1"/>
          </p:cNvSpPr>
          <p:nvPr>
            <p:ph idx="1"/>
          </p:nvPr>
        </p:nvSpPr>
        <p:spPr/>
        <p:txBody>
          <a:bodyPr>
            <a:normAutofit/>
          </a:bodyPr>
          <a:lstStyle/>
          <a:p>
            <a:pPr marL="228600" lvl="0" indent="-228600">
              <a:spcBef>
                <a:spcPts val="1200"/>
              </a:spcBef>
            </a:pPr>
            <a:r>
              <a:rPr lang="en-US" sz="2400" dirty="0">
                <a:cs typeface="Calibri" panose="020F0502020204030204" pitchFamily="34" charset="0"/>
              </a:rPr>
              <a:t>Cal OES must receive </a:t>
            </a:r>
            <a:r>
              <a:rPr lang="en-US" sz="2400" b="1" dirty="0">
                <a:cs typeface="Calibri" panose="020F0502020204030204" pitchFamily="34" charset="0"/>
              </a:rPr>
              <a:t>two (2) CDs or DVDs</a:t>
            </a:r>
            <a:r>
              <a:rPr lang="en-US" sz="2400" dirty="0">
                <a:cs typeface="Calibri" panose="020F0502020204030204" pitchFamily="34" charset="0"/>
              </a:rPr>
              <a:t> that include all of the exact same information, data, </a:t>
            </a:r>
            <a:r>
              <a:rPr lang="en-US" sz="2400" dirty="0" err="1">
                <a:cs typeface="Calibri" panose="020F0502020204030204" pitchFamily="34" charset="0"/>
              </a:rPr>
              <a:t>subapplication</a:t>
            </a:r>
            <a:r>
              <a:rPr lang="en-US" sz="2400" dirty="0">
                <a:cs typeface="Calibri" panose="020F0502020204030204" pitchFamily="34" charset="0"/>
              </a:rPr>
              <a:t> documents, BCA .zip file, and attachments</a:t>
            </a:r>
          </a:p>
          <a:p>
            <a:pPr marL="228600" lvl="0" indent="-228600">
              <a:spcBef>
                <a:spcPts val="1200"/>
              </a:spcBef>
            </a:pPr>
            <a:r>
              <a:rPr lang="en-US" sz="2400" dirty="0">
                <a:cs typeface="Calibri" panose="020F0502020204030204" pitchFamily="34" charset="0"/>
              </a:rPr>
              <a:t>Please </a:t>
            </a:r>
            <a:r>
              <a:rPr lang="en-US" sz="2400" b="1" u="sng" dirty="0">
                <a:cs typeface="Calibri" panose="020F0502020204030204" pitchFamily="34" charset="0"/>
              </a:rPr>
              <a:t>DO NOT </a:t>
            </a:r>
            <a:r>
              <a:rPr lang="en-US" sz="2400" dirty="0">
                <a:cs typeface="Calibri" panose="020F0502020204030204" pitchFamily="34" charset="0"/>
              </a:rPr>
              <a:t>include full LHMPs, contracts, procurement manuals, etc.</a:t>
            </a:r>
          </a:p>
          <a:p>
            <a:pPr marL="228600" lvl="0" indent="-228600">
              <a:spcBef>
                <a:spcPts val="1200"/>
              </a:spcBef>
            </a:pPr>
            <a:r>
              <a:rPr lang="en-US" sz="2400" dirty="0">
                <a:cs typeface="Calibri" panose="020F0502020204030204" pitchFamily="34" charset="0"/>
              </a:rPr>
              <a:t>Check for functionality prior to submittal</a:t>
            </a:r>
          </a:p>
        </p:txBody>
      </p:sp>
      <p:sp>
        <p:nvSpPr>
          <p:cNvPr id="5" name="Slide Number Placeholder 4"/>
          <p:cNvSpPr>
            <a:spLocks noGrp="1"/>
          </p:cNvSpPr>
          <p:nvPr>
            <p:ph type="sldNum" sz="quarter" idx="12"/>
          </p:nvPr>
        </p:nvSpPr>
        <p:spPr/>
        <p:txBody>
          <a:bodyPr/>
          <a:lstStyle/>
          <a:p>
            <a:fld id="{991ABA96-8C24-43CE-98D6-E064923DF127}" type="slidenum">
              <a:rPr lang="en-US" smtClean="0"/>
              <a:t>106</a:t>
            </a:fld>
            <a:endParaRPr lang="en-US"/>
          </a:p>
        </p:txBody>
      </p:sp>
    </p:spTree>
    <p:extLst>
      <p:ext uri="{BB962C8B-B14F-4D97-AF65-F5344CB8AC3E}">
        <p14:creationId xmlns:p14="http://schemas.microsoft.com/office/powerpoint/2010/main" val="1078715749"/>
      </p:ext>
    </p:extLst>
  </p:cSld>
  <p:clrMapOvr>
    <a:masterClrMapping/>
  </p:clrMapOvr>
  <p:transition spd="slow">
    <p:wipe dir="d"/>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96" y="228600"/>
            <a:ext cx="9125803" cy="1143000"/>
          </a:xfrm>
        </p:spPr>
        <p:txBody>
          <a:bodyPr>
            <a:normAutofit/>
          </a:bodyPr>
          <a:lstStyle/>
          <a:p>
            <a:pPr marL="0" indent="0"/>
            <a:r>
              <a:rPr lang="en-US" b="1" dirty="0">
                <a:solidFill>
                  <a:schemeClr val="tx2">
                    <a:lumMod val="75000"/>
                  </a:schemeClr>
                </a:solidFill>
              </a:rPr>
              <a:t>Send Your Subapplication to…</a:t>
            </a:r>
            <a:endParaRPr lang="en-US" b="1" dirty="0"/>
          </a:p>
        </p:txBody>
      </p:sp>
      <p:sp>
        <p:nvSpPr>
          <p:cNvPr id="4" name="Content Placeholder 3"/>
          <p:cNvSpPr>
            <a:spLocks noGrp="1"/>
          </p:cNvSpPr>
          <p:nvPr>
            <p:ph idx="1"/>
          </p:nvPr>
        </p:nvSpPr>
        <p:spPr>
          <a:xfrm>
            <a:off x="457200" y="1570037"/>
            <a:ext cx="8229600" cy="4754563"/>
          </a:xfrm>
        </p:spPr>
        <p:txBody>
          <a:bodyPr>
            <a:normAutofit/>
          </a:bodyPr>
          <a:lstStyle/>
          <a:p>
            <a:pPr marL="0" lvl="0" indent="0" algn="ctr">
              <a:spcBef>
                <a:spcPts val="1200"/>
              </a:spcBef>
              <a:buNone/>
            </a:pPr>
            <a:endParaRPr lang="en-US" b="1" dirty="0">
              <a:latin typeface="+mj-lt"/>
              <a:cs typeface="Calibri" panose="020F0502020204030204" pitchFamily="34" charset="0"/>
            </a:endParaRPr>
          </a:p>
          <a:p>
            <a:pPr marL="0" lvl="0" indent="0" algn="ctr">
              <a:spcBef>
                <a:spcPts val="1200"/>
              </a:spcBef>
              <a:buNone/>
            </a:pPr>
            <a:r>
              <a:rPr lang="en-US" b="1" dirty="0">
                <a:latin typeface="+mj-lt"/>
                <a:cs typeface="Calibri" panose="020F0502020204030204" pitchFamily="34" charset="0"/>
              </a:rPr>
              <a:t>California Governor’s Office of Emergency Services</a:t>
            </a:r>
          </a:p>
          <a:p>
            <a:pPr marL="0" lvl="0" indent="0" algn="ctr">
              <a:spcBef>
                <a:spcPts val="1200"/>
              </a:spcBef>
              <a:buNone/>
            </a:pPr>
            <a:r>
              <a:rPr lang="en-US" dirty="0">
                <a:latin typeface="+mj-lt"/>
                <a:cs typeface="Calibri" panose="020F0502020204030204" pitchFamily="34" charset="0"/>
              </a:rPr>
              <a:t>Hazard Mitigation Assistance Branch</a:t>
            </a:r>
          </a:p>
          <a:p>
            <a:pPr marL="0" lvl="0" indent="0" algn="ctr">
              <a:spcBef>
                <a:spcPts val="1200"/>
              </a:spcBef>
              <a:buNone/>
            </a:pPr>
            <a:r>
              <a:rPr lang="en-US" dirty="0">
                <a:latin typeface="+mj-lt"/>
                <a:cs typeface="Calibri" panose="020F0502020204030204" pitchFamily="34" charset="0"/>
              </a:rPr>
              <a:t>Attention: Building D, 1</a:t>
            </a:r>
            <a:r>
              <a:rPr lang="en-US" baseline="30000" dirty="0">
                <a:latin typeface="+mj-lt"/>
                <a:cs typeface="Calibri" panose="020F0502020204030204" pitchFamily="34" charset="0"/>
              </a:rPr>
              <a:t>st</a:t>
            </a:r>
            <a:r>
              <a:rPr lang="en-US" dirty="0">
                <a:latin typeface="+mj-lt"/>
                <a:cs typeface="Calibri" panose="020F0502020204030204" pitchFamily="34" charset="0"/>
              </a:rPr>
              <a:t> Floor</a:t>
            </a:r>
          </a:p>
          <a:p>
            <a:pPr marL="0" lvl="0" indent="0" algn="ctr">
              <a:spcBef>
                <a:spcPts val="1200"/>
              </a:spcBef>
              <a:buNone/>
            </a:pPr>
            <a:r>
              <a:rPr lang="en-US" dirty="0">
                <a:latin typeface="+mj-lt"/>
                <a:cs typeface="Calibri" panose="020F0502020204030204" pitchFamily="34" charset="0"/>
              </a:rPr>
              <a:t>3650 </a:t>
            </a:r>
            <a:r>
              <a:rPr lang="en-US" dirty="0" err="1">
                <a:latin typeface="+mj-lt"/>
                <a:cs typeface="Calibri" panose="020F0502020204030204" pitchFamily="34" charset="0"/>
              </a:rPr>
              <a:t>Schriever</a:t>
            </a:r>
            <a:r>
              <a:rPr lang="en-US" dirty="0">
                <a:latin typeface="+mj-lt"/>
                <a:cs typeface="Calibri" panose="020F0502020204030204" pitchFamily="34" charset="0"/>
              </a:rPr>
              <a:t> Avenue</a:t>
            </a:r>
          </a:p>
          <a:p>
            <a:pPr marL="0" lvl="0" indent="0" algn="ctr">
              <a:spcBef>
                <a:spcPts val="1200"/>
              </a:spcBef>
              <a:buNone/>
            </a:pPr>
            <a:r>
              <a:rPr lang="en-US" dirty="0">
                <a:latin typeface="+mj-lt"/>
                <a:cs typeface="Calibri" panose="020F0502020204030204" pitchFamily="34" charset="0"/>
              </a:rPr>
              <a:t>Mather, CA 95655</a:t>
            </a:r>
            <a:endParaRPr lang="en-US" dirty="0">
              <a:latin typeface="Calibri" panose="020F050202020403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pPr algn="l"/>
            <a:fld id="{991ABA96-8C24-43CE-98D6-E064923DF127}" type="slidenum">
              <a:rPr lang="en-US" smtClean="0"/>
              <a:pPr algn="l"/>
              <a:t>107</a:t>
            </a:fld>
            <a:endParaRPr lang="en-US"/>
          </a:p>
        </p:txBody>
      </p:sp>
    </p:spTree>
    <p:extLst>
      <p:ext uri="{BB962C8B-B14F-4D97-AF65-F5344CB8AC3E}">
        <p14:creationId xmlns:p14="http://schemas.microsoft.com/office/powerpoint/2010/main" val="3308525823"/>
      </p:ext>
    </p:extLst>
  </p:cSld>
  <p:clrMapOvr>
    <a:masterClrMapping/>
  </p:clrMapOvr>
  <p:transition spd="slow">
    <p:wipe dir="d"/>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4800" y="190500"/>
            <a:ext cx="8534400" cy="1927225"/>
          </a:xfrm>
          <a:prstGeom prst="rect">
            <a:avLst/>
          </a:prstGeom>
          <a:noFill/>
        </p:spPr>
        <p:txBody>
          <a:bodyPr wrap="none" lIns="91440" tIns="45720" rIns="91440" bIns="45720">
            <a:prstTxWarp prst="textDeflateBottom">
              <a:avLst>
                <a:gd name="adj" fmla="val 70963"/>
              </a:avLst>
            </a:prstTxWarp>
            <a:spAutoFit/>
          </a:bodyPr>
          <a:lstStyle/>
          <a:p>
            <a:pPr algn="ctr"/>
            <a:r>
              <a:rPr lang="en-US" sz="9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Questions?</a:t>
            </a:r>
          </a:p>
        </p:txBody>
      </p:sp>
      <p:sp>
        <p:nvSpPr>
          <p:cNvPr id="5" name="Slide Number Placeholder 4"/>
          <p:cNvSpPr>
            <a:spLocks noGrp="1"/>
          </p:cNvSpPr>
          <p:nvPr>
            <p:ph type="sldNum" sz="quarter" idx="12"/>
          </p:nvPr>
        </p:nvSpPr>
        <p:spPr/>
        <p:txBody>
          <a:bodyPr/>
          <a:lstStyle/>
          <a:p>
            <a:pPr algn="l"/>
            <a:fld id="{991ABA96-8C24-43CE-98D6-E064923DF127}" type="slidenum">
              <a:rPr lang="en-US" smtClean="0"/>
              <a:pPr algn="l"/>
              <a:t>108</a:t>
            </a:fld>
            <a:endParaRPr lang="en-US"/>
          </a:p>
        </p:txBody>
      </p:sp>
      <p:pic>
        <p:nvPicPr>
          <p:cNvPr id="1026" name="Picture 1" title="A picture that asks the audience if they have any questions. Feel free to ask any questions you need answers to at this tim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49"/>
          <a:stretch/>
        </p:blipFill>
        <p:spPr bwMode="auto">
          <a:xfrm>
            <a:off x="1447800" y="1905000"/>
            <a:ext cx="6248400" cy="3680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3264290"/>
      </p:ext>
    </p:extLst>
  </p:cSld>
  <p:clrMapOvr>
    <a:masterClrMapping/>
  </p:clrMapOvr>
  <p:transition spd="slow">
    <p:wipe dir="d"/>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97" y="2209800"/>
            <a:ext cx="9125803" cy="1752600"/>
          </a:xfrm>
        </p:spPr>
        <p:txBody>
          <a:bodyPr>
            <a:normAutofit/>
          </a:bodyPr>
          <a:lstStyle/>
          <a:p>
            <a:pPr marL="0" indent="0"/>
            <a:r>
              <a:rPr lang="en-US" sz="5400" b="1" dirty="0">
                <a:solidFill>
                  <a:schemeClr val="tx2">
                    <a:lumMod val="75000"/>
                  </a:schemeClr>
                </a:solidFill>
              </a:rPr>
              <a:t>Environmental </a:t>
            </a:r>
            <a:br>
              <a:rPr lang="en-US" sz="5400" b="1" dirty="0">
                <a:solidFill>
                  <a:schemeClr val="tx2">
                    <a:lumMod val="75000"/>
                  </a:schemeClr>
                </a:solidFill>
              </a:rPr>
            </a:br>
            <a:r>
              <a:rPr lang="en-US" sz="5400" b="1" dirty="0">
                <a:solidFill>
                  <a:schemeClr val="tx2">
                    <a:lumMod val="75000"/>
                  </a:schemeClr>
                </a:solidFill>
              </a:rPr>
              <a:t>Information</a:t>
            </a:r>
            <a:endParaRPr lang="en-US" sz="5400" b="1" dirty="0"/>
          </a:p>
        </p:txBody>
      </p:sp>
      <p:sp>
        <p:nvSpPr>
          <p:cNvPr id="4" name="Slide Number Placeholder 3"/>
          <p:cNvSpPr>
            <a:spLocks noGrp="1"/>
          </p:cNvSpPr>
          <p:nvPr>
            <p:ph type="sldNum" sz="quarter" idx="12"/>
          </p:nvPr>
        </p:nvSpPr>
        <p:spPr/>
        <p:txBody>
          <a:bodyPr/>
          <a:lstStyle/>
          <a:p>
            <a:fld id="{991ABA96-8C24-43CE-98D6-E064923DF127}" type="slidenum">
              <a:rPr lang="en-US" smtClean="0"/>
              <a:t>109</a:t>
            </a:fld>
            <a:endParaRPr lang="en-US"/>
          </a:p>
        </p:txBody>
      </p:sp>
    </p:spTree>
    <p:extLst>
      <p:ext uri="{BB962C8B-B14F-4D97-AF65-F5344CB8AC3E}">
        <p14:creationId xmlns:p14="http://schemas.microsoft.com/office/powerpoint/2010/main" val="4188067121"/>
      </p:ext>
    </p:extLst>
  </p:cSld>
  <p:clrMapOvr>
    <a:masterClrMapping/>
  </p:clrMapOvr>
  <p:transition spd="slow">
    <p:wipe dir="d"/>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pPr marL="0" indent="0"/>
            <a:r>
              <a:rPr lang="en-US" b="1" dirty="0">
                <a:solidFill>
                  <a:schemeClr val="tx2">
                    <a:lumMod val="75000"/>
                  </a:schemeClr>
                </a:solidFill>
              </a:rPr>
              <a:t>Environmental Information, part 1</a:t>
            </a:r>
            <a:endParaRPr lang="en-US" b="1" dirty="0"/>
          </a:p>
        </p:txBody>
      </p:sp>
      <p:sp>
        <p:nvSpPr>
          <p:cNvPr id="4" name="Content Placeholder 3"/>
          <p:cNvSpPr>
            <a:spLocks noGrp="1"/>
          </p:cNvSpPr>
          <p:nvPr>
            <p:ph idx="1"/>
          </p:nvPr>
        </p:nvSpPr>
        <p:spPr/>
        <p:txBody>
          <a:bodyPr>
            <a:normAutofit/>
          </a:bodyPr>
          <a:lstStyle/>
          <a:p>
            <a:pPr marL="228600" indent="-228600">
              <a:spcBef>
                <a:spcPts val="1200"/>
              </a:spcBef>
              <a:buNone/>
            </a:pPr>
            <a:r>
              <a:rPr lang="en-US" sz="2400" dirty="0">
                <a:cs typeface="Calibri" panose="020F0502020204030204" pitchFamily="34" charset="0"/>
              </a:rPr>
              <a:t>FEMA Environmental Checklist:</a:t>
            </a:r>
          </a:p>
          <a:p>
            <a:pPr marL="228600" lvl="1" indent="-228600">
              <a:spcBef>
                <a:spcPts val="1200"/>
              </a:spcBef>
              <a:buFont typeface="Arial" panose="020B0604020202020204" pitchFamily="34" charset="0"/>
              <a:buChar char="•"/>
            </a:pPr>
            <a:r>
              <a:rPr lang="en-US" sz="2400" dirty="0">
                <a:cs typeface="Calibri" panose="020F0502020204030204" pitchFamily="34" charset="0"/>
              </a:rPr>
              <a:t>Must be included – </a:t>
            </a:r>
            <a:r>
              <a:rPr lang="en-US" sz="2400" b="1" dirty="0">
                <a:cs typeface="Calibri" panose="020F0502020204030204" pitchFamily="34" charset="0"/>
              </a:rPr>
              <a:t>ELIMINATION CRITERIA</a:t>
            </a:r>
          </a:p>
          <a:p>
            <a:pPr marL="228600" lvl="1" indent="-228600">
              <a:spcBef>
                <a:spcPts val="1200"/>
              </a:spcBef>
              <a:buFont typeface="Arial" panose="020B0604020202020204" pitchFamily="34" charset="0"/>
              <a:buChar char="•"/>
            </a:pPr>
            <a:r>
              <a:rPr lang="en-US" sz="2400" dirty="0">
                <a:cs typeface="Calibri" panose="020F0502020204030204" pitchFamily="34" charset="0"/>
              </a:rPr>
              <a:t>Provide necessary information for the FEMA Environmental &amp; Historic Preservation (EHP) unit to evaluate projects for conformance with all applicable Federal regulations to avoid delays in the review process</a:t>
            </a:r>
          </a:p>
        </p:txBody>
      </p:sp>
      <p:sp>
        <p:nvSpPr>
          <p:cNvPr id="5" name="Slide Number Placeholder 4"/>
          <p:cNvSpPr>
            <a:spLocks noGrp="1"/>
          </p:cNvSpPr>
          <p:nvPr>
            <p:ph type="sldNum" sz="quarter" idx="12"/>
          </p:nvPr>
        </p:nvSpPr>
        <p:spPr/>
        <p:txBody>
          <a:bodyPr/>
          <a:lstStyle/>
          <a:p>
            <a:fld id="{991ABA96-8C24-43CE-98D6-E064923DF127}" type="slidenum">
              <a:rPr lang="en-US" smtClean="0"/>
              <a:t>110</a:t>
            </a:fld>
            <a:endParaRPr lang="en-US"/>
          </a:p>
        </p:txBody>
      </p:sp>
    </p:spTree>
    <p:extLst>
      <p:ext uri="{BB962C8B-B14F-4D97-AF65-F5344CB8AC3E}">
        <p14:creationId xmlns:p14="http://schemas.microsoft.com/office/powerpoint/2010/main" val="1395227090"/>
      </p:ext>
    </p:extLst>
  </p:cSld>
  <p:clrMapOvr>
    <a:masterClrMapping/>
  </p:clrMapOvr>
  <p:transition spd="slow">
    <p:wipe dir="d"/>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pPr marL="0" indent="0"/>
            <a:r>
              <a:rPr lang="en-US" b="1" dirty="0">
                <a:solidFill>
                  <a:schemeClr val="tx2">
                    <a:lumMod val="75000"/>
                  </a:schemeClr>
                </a:solidFill>
              </a:rPr>
              <a:t>Environmental Information, part 2</a:t>
            </a:r>
            <a:endParaRPr lang="en-US" b="1" dirty="0"/>
          </a:p>
        </p:txBody>
      </p:sp>
      <p:sp>
        <p:nvSpPr>
          <p:cNvPr id="4" name="Content Placeholder 3"/>
          <p:cNvSpPr>
            <a:spLocks noGrp="1"/>
          </p:cNvSpPr>
          <p:nvPr>
            <p:ph idx="1"/>
          </p:nvPr>
        </p:nvSpPr>
        <p:spPr/>
        <p:txBody>
          <a:bodyPr>
            <a:normAutofit/>
          </a:bodyPr>
          <a:lstStyle/>
          <a:p>
            <a:pPr marL="0" lvl="0" indent="-228600">
              <a:spcBef>
                <a:spcPts val="1200"/>
              </a:spcBef>
              <a:buNone/>
            </a:pPr>
            <a:r>
              <a:rPr lang="en-US" sz="2400" b="1" dirty="0">
                <a:cs typeface="Calibri" panose="020F0502020204030204" pitchFamily="34" charset="0"/>
              </a:rPr>
              <a:t>Federal </a:t>
            </a:r>
            <a:r>
              <a:rPr lang="en-US" sz="2400" dirty="0">
                <a:cs typeface="Calibri" panose="020F0502020204030204" pitchFamily="34" charset="0"/>
              </a:rPr>
              <a:t>– </a:t>
            </a:r>
            <a:r>
              <a:rPr lang="en-US" sz="2400" b="1" dirty="0">
                <a:cs typeface="Calibri" panose="020F0502020204030204" pitchFamily="34" charset="0"/>
              </a:rPr>
              <a:t>National Environmental Policy Act (NEPA)</a:t>
            </a:r>
            <a:r>
              <a:rPr lang="en-US" sz="2400" dirty="0">
                <a:cs typeface="Calibri" panose="020F0502020204030204" pitchFamily="34" charset="0"/>
              </a:rPr>
              <a:t>  Title 40, Code of Federal Regulations (CFR) Parts 1500 -1508:</a:t>
            </a:r>
          </a:p>
          <a:p>
            <a:pPr marL="228600" lvl="1" indent="-228600">
              <a:spcBef>
                <a:spcPts val="1200"/>
              </a:spcBef>
              <a:buFont typeface="Arial" panose="020B0604020202020204" pitchFamily="34" charset="0"/>
              <a:buChar char="•"/>
            </a:pPr>
            <a:r>
              <a:rPr lang="en-US" sz="2400" dirty="0">
                <a:cs typeface="Calibri" panose="020F0502020204030204" pitchFamily="34" charset="0"/>
              </a:rPr>
              <a:t>Requires investigation of the potential environmental impacts of proposed federal action, such as HMGP projects</a:t>
            </a:r>
          </a:p>
          <a:p>
            <a:pPr marL="228600" lvl="1" indent="-228600">
              <a:spcBef>
                <a:spcPts val="1200"/>
              </a:spcBef>
              <a:buFont typeface="Arial" panose="020B0604020202020204" pitchFamily="34" charset="0"/>
              <a:buChar char="•"/>
            </a:pPr>
            <a:r>
              <a:rPr lang="en-US" sz="2400" dirty="0">
                <a:cs typeface="Calibri" panose="020F0502020204030204" pitchFamily="34" charset="0"/>
              </a:rPr>
              <a:t>Completion of the Cal OES EHP Checklist assists FEMA with the NEPA review process</a:t>
            </a:r>
          </a:p>
          <a:p>
            <a:pPr marL="228600" lvl="1" indent="-228600">
              <a:spcBef>
                <a:spcPts val="1200"/>
              </a:spcBef>
              <a:buFont typeface="Arial" panose="020B0604020202020204" pitchFamily="34" charset="0"/>
              <a:buChar char="•"/>
            </a:pPr>
            <a:r>
              <a:rPr lang="en-US" sz="2400" dirty="0">
                <a:cs typeface="Calibri" panose="020F0502020204030204" pitchFamily="34" charset="0"/>
              </a:rPr>
              <a:t>Approval of EHP submittals is by FEMA following preliminary Cal OES review</a:t>
            </a:r>
          </a:p>
        </p:txBody>
      </p:sp>
      <p:sp>
        <p:nvSpPr>
          <p:cNvPr id="5" name="Slide Number Placeholder 4"/>
          <p:cNvSpPr>
            <a:spLocks noGrp="1"/>
          </p:cNvSpPr>
          <p:nvPr>
            <p:ph type="sldNum" sz="quarter" idx="12"/>
          </p:nvPr>
        </p:nvSpPr>
        <p:spPr/>
        <p:txBody>
          <a:bodyPr/>
          <a:lstStyle/>
          <a:p>
            <a:fld id="{991ABA96-8C24-43CE-98D6-E064923DF127}" type="slidenum">
              <a:rPr lang="en-US" smtClean="0"/>
              <a:t>111</a:t>
            </a:fld>
            <a:endParaRPr lang="en-US"/>
          </a:p>
        </p:txBody>
      </p:sp>
    </p:spTree>
    <p:extLst>
      <p:ext uri="{BB962C8B-B14F-4D97-AF65-F5344CB8AC3E}">
        <p14:creationId xmlns:p14="http://schemas.microsoft.com/office/powerpoint/2010/main" val="2984208856"/>
      </p:ext>
    </p:extLst>
  </p:cSld>
  <p:clrMapOvr>
    <a:masterClrMapping/>
  </p:clrMapOvr>
  <p:transition spd="slow">
    <p:wipe dir="d"/>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pPr marL="0" indent="0"/>
            <a:r>
              <a:rPr lang="en-US" b="1" dirty="0">
                <a:solidFill>
                  <a:schemeClr val="tx2">
                    <a:lumMod val="75000"/>
                  </a:schemeClr>
                </a:solidFill>
              </a:rPr>
              <a:t>Environmental Information, part 3</a:t>
            </a:r>
            <a:endParaRPr lang="en-US" b="1" dirty="0"/>
          </a:p>
        </p:txBody>
      </p:sp>
      <p:sp>
        <p:nvSpPr>
          <p:cNvPr id="4" name="Content Placeholder 3"/>
          <p:cNvSpPr>
            <a:spLocks noGrp="1"/>
          </p:cNvSpPr>
          <p:nvPr>
            <p:ph idx="1"/>
          </p:nvPr>
        </p:nvSpPr>
        <p:spPr>
          <a:noFill/>
        </p:spPr>
        <p:txBody>
          <a:bodyPr>
            <a:noAutofit/>
          </a:bodyPr>
          <a:lstStyle/>
          <a:p>
            <a:pPr marL="0" indent="0">
              <a:spcBef>
                <a:spcPts val="1200"/>
              </a:spcBef>
              <a:buNone/>
            </a:pPr>
            <a:r>
              <a:rPr lang="en-US" sz="2400" b="1" dirty="0">
                <a:cs typeface="Calibri" panose="020F0502020204030204" pitchFamily="34" charset="0"/>
              </a:rPr>
              <a:t>California Environmental Quality Act (CEQA)</a:t>
            </a:r>
            <a:r>
              <a:rPr lang="en-US" sz="2400" dirty="0">
                <a:cs typeface="Calibri" panose="020F0502020204030204" pitchFamily="34" charset="0"/>
              </a:rPr>
              <a:t>- California Code of Regulations (CCR), Title 14, Division 6, Chapter 3, Sections 15000 -15387:</a:t>
            </a:r>
          </a:p>
          <a:p>
            <a:pPr marL="228600" lvl="1" indent="-228600">
              <a:spcBef>
                <a:spcPts val="1200"/>
              </a:spcBef>
              <a:buFont typeface="Arial" panose="020B0604020202020204" pitchFamily="34" charset="0"/>
              <a:buChar char="•"/>
            </a:pPr>
            <a:r>
              <a:rPr lang="en-US" sz="2400" dirty="0" err="1">
                <a:cs typeface="Calibri" panose="020F0502020204030204" pitchFamily="34" charset="0"/>
              </a:rPr>
              <a:t>Subapplicant</a:t>
            </a:r>
            <a:r>
              <a:rPr lang="en-US" sz="2400" dirty="0">
                <a:cs typeface="Calibri" panose="020F0502020204030204" pitchFamily="34" charset="0"/>
              </a:rPr>
              <a:t> is responsible for complying with all CEQA Regulations</a:t>
            </a:r>
          </a:p>
          <a:p>
            <a:pPr marL="228600" lvl="1" indent="-228600">
              <a:spcBef>
                <a:spcPts val="1200"/>
              </a:spcBef>
              <a:buFont typeface="Arial" panose="020B0604020202020204" pitchFamily="34" charset="0"/>
              <a:buChar char="•"/>
            </a:pPr>
            <a:r>
              <a:rPr lang="en-US" sz="2400" dirty="0">
                <a:cs typeface="Calibri" panose="020F0502020204030204" pitchFamily="34" charset="0"/>
              </a:rPr>
              <a:t>FEMA does </a:t>
            </a:r>
            <a:r>
              <a:rPr lang="en-US" sz="2400" u="sng" dirty="0">
                <a:cs typeface="Calibri" panose="020F0502020204030204" pitchFamily="34" charset="0"/>
              </a:rPr>
              <a:t>not</a:t>
            </a:r>
            <a:r>
              <a:rPr lang="en-US" sz="2400" dirty="0">
                <a:cs typeface="Calibri" panose="020F0502020204030204" pitchFamily="34" charset="0"/>
              </a:rPr>
              <a:t> review projects for CEQA compliance, that is the responsibility of the CEQA “Lead Agency” </a:t>
            </a:r>
          </a:p>
          <a:p>
            <a:pPr marL="228600" lvl="1" indent="-228600">
              <a:spcBef>
                <a:spcPts val="1200"/>
              </a:spcBef>
              <a:buFont typeface="Arial" panose="020B0604020202020204" pitchFamily="34" charset="0"/>
              <a:buChar char="•"/>
            </a:pPr>
            <a:r>
              <a:rPr lang="en-US" sz="2400" dirty="0">
                <a:cs typeface="Calibri" panose="020F0502020204030204" pitchFamily="34" charset="0"/>
              </a:rPr>
              <a:t>CEQA process: 1) Exemption or Initial Study 2) ND, MND, or EIR.  Mitigation for environmental impacts is required</a:t>
            </a:r>
          </a:p>
        </p:txBody>
      </p:sp>
      <p:sp>
        <p:nvSpPr>
          <p:cNvPr id="5" name="Slide Number Placeholder 4"/>
          <p:cNvSpPr>
            <a:spLocks noGrp="1"/>
          </p:cNvSpPr>
          <p:nvPr>
            <p:ph type="sldNum" sz="quarter" idx="12"/>
          </p:nvPr>
        </p:nvSpPr>
        <p:spPr/>
        <p:txBody>
          <a:bodyPr/>
          <a:lstStyle/>
          <a:p>
            <a:fld id="{991ABA96-8C24-43CE-98D6-E064923DF127}" type="slidenum">
              <a:rPr lang="en-US" smtClean="0"/>
              <a:t>112</a:t>
            </a:fld>
            <a:endParaRPr lang="en-US"/>
          </a:p>
        </p:txBody>
      </p:sp>
    </p:spTree>
    <p:extLst>
      <p:ext uri="{BB962C8B-B14F-4D97-AF65-F5344CB8AC3E}">
        <p14:creationId xmlns:p14="http://schemas.microsoft.com/office/powerpoint/2010/main" val="486351729"/>
      </p:ext>
    </p:extLst>
  </p:cSld>
  <p:clrMapOvr>
    <a:masterClrMapping/>
  </p:clrMapOvr>
  <p:transition spd="slow">
    <p:wipe dir="d"/>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pPr marL="0" indent="0"/>
            <a:r>
              <a:rPr lang="en-US" b="1" dirty="0">
                <a:solidFill>
                  <a:schemeClr val="tx2">
                    <a:lumMod val="75000"/>
                  </a:schemeClr>
                </a:solidFill>
              </a:rPr>
              <a:t>Environmental Information, part 4</a:t>
            </a:r>
            <a:endParaRPr lang="en-US" b="1" dirty="0"/>
          </a:p>
        </p:txBody>
      </p:sp>
      <p:sp>
        <p:nvSpPr>
          <p:cNvPr id="4" name="Content Placeholder 3"/>
          <p:cNvSpPr>
            <a:spLocks noGrp="1"/>
          </p:cNvSpPr>
          <p:nvPr>
            <p:ph idx="1"/>
          </p:nvPr>
        </p:nvSpPr>
        <p:spPr>
          <a:noFill/>
        </p:spPr>
        <p:txBody>
          <a:bodyPr>
            <a:noAutofit/>
          </a:bodyPr>
          <a:lstStyle/>
          <a:p>
            <a:pPr marL="0" indent="0">
              <a:spcBef>
                <a:spcPts val="1200"/>
              </a:spcBef>
              <a:buNone/>
            </a:pPr>
            <a:r>
              <a:rPr lang="en-US" sz="2400" b="1" dirty="0">
                <a:cs typeface="Calibri" panose="020F0502020204030204" pitchFamily="34" charset="0"/>
              </a:rPr>
              <a:t>California Environmental Quality Act (CEQA)</a:t>
            </a:r>
            <a:r>
              <a:rPr lang="en-US" sz="2400" dirty="0">
                <a:cs typeface="Calibri" panose="020F0502020204030204" pitchFamily="34" charset="0"/>
              </a:rPr>
              <a:t>- California Code of Regulations (CCR), Title 14, Division 6, Chapter 3, Sections 15000 -15387:</a:t>
            </a:r>
          </a:p>
          <a:p>
            <a:pPr marL="228600" lvl="1" indent="-228600">
              <a:spcBef>
                <a:spcPts val="1200"/>
              </a:spcBef>
              <a:buFont typeface="Arial" panose="020B0604020202020204" pitchFamily="34" charset="0"/>
              <a:buChar char="•"/>
            </a:pPr>
            <a:r>
              <a:rPr lang="en-US" sz="2400" dirty="0">
                <a:cs typeface="Calibri" panose="020F0502020204030204" pitchFamily="34" charset="0"/>
              </a:rPr>
              <a:t>Cal OES checks projects for CEQA compliance certification</a:t>
            </a:r>
          </a:p>
          <a:p>
            <a:pPr marL="228600" lvl="1" indent="-228600">
              <a:spcBef>
                <a:spcPts val="1200"/>
              </a:spcBef>
              <a:buFont typeface="Arial" panose="020B0604020202020204" pitchFamily="34" charset="0"/>
              <a:buChar char="•"/>
            </a:pPr>
            <a:r>
              <a:rPr lang="en-US" sz="2400" dirty="0">
                <a:cs typeface="Calibri" panose="020F0502020204030204" pitchFamily="34" charset="0"/>
              </a:rPr>
              <a:t>Several HMGP project types can be exempt from CEQA; documentation of exemption must be provided</a:t>
            </a:r>
          </a:p>
        </p:txBody>
      </p:sp>
      <p:sp>
        <p:nvSpPr>
          <p:cNvPr id="5" name="Slide Number Placeholder 4"/>
          <p:cNvSpPr>
            <a:spLocks noGrp="1"/>
          </p:cNvSpPr>
          <p:nvPr>
            <p:ph type="sldNum" sz="quarter" idx="12"/>
          </p:nvPr>
        </p:nvSpPr>
        <p:spPr/>
        <p:txBody>
          <a:bodyPr/>
          <a:lstStyle/>
          <a:p>
            <a:fld id="{991ABA96-8C24-43CE-98D6-E064923DF127}" type="slidenum">
              <a:rPr lang="en-US" smtClean="0"/>
              <a:t>113</a:t>
            </a:fld>
            <a:endParaRPr lang="en-US"/>
          </a:p>
        </p:txBody>
      </p:sp>
    </p:spTree>
    <p:extLst>
      <p:ext uri="{BB962C8B-B14F-4D97-AF65-F5344CB8AC3E}">
        <p14:creationId xmlns:p14="http://schemas.microsoft.com/office/powerpoint/2010/main" val="4255304909"/>
      </p:ext>
    </p:extLst>
  </p:cSld>
  <p:clrMapOvr>
    <a:masterClrMapping/>
  </p:clrMapOvr>
  <p:transition spd="slow">
    <p:wipe dir="d"/>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b="1" dirty="0">
                <a:solidFill>
                  <a:schemeClr val="tx2">
                    <a:lumMod val="75000"/>
                  </a:schemeClr>
                </a:solidFill>
              </a:rPr>
              <a:t>EHP Compliance – </a:t>
            </a:r>
            <a:r>
              <a:rPr lang="en-US" b="1" dirty="0">
                <a:solidFill>
                  <a:srgbClr val="002060"/>
                </a:solidFill>
              </a:rPr>
              <a:t>Natural Resources</a:t>
            </a:r>
          </a:p>
        </p:txBody>
      </p:sp>
      <p:sp>
        <p:nvSpPr>
          <p:cNvPr id="4" name="Content Placeholder 1"/>
          <p:cNvSpPr>
            <a:spLocks noGrp="1"/>
          </p:cNvSpPr>
          <p:nvPr>
            <p:ph idx="1"/>
          </p:nvPr>
        </p:nvSpPr>
        <p:spPr/>
        <p:txBody>
          <a:bodyPr>
            <a:noAutofit/>
          </a:bodyPr>
          <a:lstStyle/>
          <a:p>
            <a:pPr>
              <a:spcBef>
                <a:spcPts val="0"/>
              </a:spcBef>
            </a:pPr>
            <a:r>
              <a:rPr lang="en-US" altLang="en-US" sz="2400" dirty="0"/>
              <a:t>Biological Resources:</a:t>
            </a:r>
          </a:p>
          <a:p>
            <a:pPr lvl="1">
              <a:spcBef>
                <a:spcPts val="0"/>
              </a:spcBef>
              <a:buFont typeface="Arial" panose="020B0604020202020204" pitchFamily="34" charset="0"/>
              <a:buChar char="•"/>
            </a:pPr>
            <a:r>
              <a:rPr lang="en-US" altLang="en-US" sz="2400" dirty="0"/>
              <a:t>Threatened/Endangered Species</a:t>
            </a:r>
          </a:p>
          <a:p>
            <a:pPr lvl="1">
              <a:spcBef>
                <a:spcPts val="0"/>
              </a:spcBef>
              <a:buFont typeface="Arial" panose="020B0604020202020204" pitchFamily="34" charset="0"/>
              <a:buChar char="•"/>
            </a:pPr>
            <a:r>
              <a:rPr lang="en-US" altLang="en-US" sz="2400" dirty="0"/>
              <a:t>Critical Habitat</a:t>
            </a:r>
          </a:p>
          <a:p>
            <a:pPr lvl="1">
              <a:spcBef>
                <a:spcPts val="0"/>
              </a:spcBef>
              <a:buFont typeface="Arial" panose="020B0604020202020204" pitchFamily="34" charset="0"/>
              <a:buChar char="•"/>
            </a:pPr>
            <a:r>
              <a:rPr lang="en-US" altLang="en-US" sz="2400" dirty="0"/>
              <a:t>Migratory Birds</a:t>
            </a:r>
          </a:p>
          <a:p>
            <a:pPr>
              <a:spcBef>
                <a:spcPts val="0"/>
              </a:spcBef>
            </a:pPr>
            <a:r>
              <a:rPr lang="en-US" altLang="en-US" sz="2400" dirty="0"/>
              <a:t>Air Quality</a:t>
            </a:r>
            <a:endParaRPr lang="en-US" altLang="en-US" sz="2400" strike="sngStrike" dirty="0">
              <a:solidFill>
                <a:srgbClr val="FF0000"/>
              </a:solidFill>
            </a:endParaRPr>
          </a:p>
          <a:p>
            <a:pPr>
              <a:spcBef>
                <a:spcPts val="0"/>
              </a:spcBef>
            </a:pPr>
            <a:r>
              <a:rPr lang="en-US" altLang="en-US" sz="2400" dirty="0"/>
              <a:t>Floodplains</a:t>
            </a:r>
          </a:p>
          <a:p>
            <a:pPr>
              <a:spcBef>
                <a:spcPts val="0"/>
              </a:spcBef>
            </a:pPr>
            <a:r>
              <a:rPr lang="en-US" altLang="en-US" sz="2400" dirty="0"/>
              <a:t>Wetlands &amp; Water Quality:</a:t>
            </a:r>
          </a:p>
          <a:p>
            <a:pPr lvl="1">
              <a:spcBef>
                <a:spcPts val="0"/>
              </a:spcBef>
              <a:buFont typeface="Arial" panose="020B0604020202020204" pitchFamily="34" charset="0"/>
              <a:buChar char="•"/>
            </a:pPr>
            <a:r>
              <a:rPr lang="en-US" altLang="en-US" sz="2400" dirty="0"/>
              <a:t>Sole-Source Aquifers</a:t>
            </a:r>
          </a:p>
          <a:p>
            <a:pPr lvl="1">
              <a:spcBef>
                <a:spcPts val="0"/>
              </a:spcBef>
              <a:buFont typeface="Arial" panose="020B0604020202020204" pitchFamily="34" charset="0"/>
              <a:buChar char="•"/>
            </a:pPr>
            <a:r>
              <a:rPr lang="en-US" altLang="en-US" sz="2400" dirty="0"/>
              <a:t>Wild &amp; Scenic Rivers</a:t>
            </a:r>
          </a:p>
          <a:p>
            <a:pPr>
              <a:spcBef>
                <a:spcPts val="0"/>
              </a:spcBef>
            </a:pPr>
            <a:r>
              <a:rPr lang="en-US" altLang="en-US" sz="2400" dirty="0"/>
              <a:t>Coastal Zones</a:t>
            </a:r>
            <a:endParaRPr lang="en-US" altLang="en-US" sz="2400" strike="sngStrike" dirty="0">
              <a:solidFill>
                <a:srgbClr val="FF0000"/>
              </a:solidFill>
            </a:endParaRPr>
          </a:p>
          <a:p>
            <a:pPr>
              <a:spcBef>
                <a:spcPts val="0"/>
              </a:spcBef>
            </a:pPr>
            <a:r>
              <a:rPr lang="en-US" altLang="en-US" sz="2400" dirty="0"/>
              <a:t>Geology:</a:t>
            </a:r>
          </a:p>
          <a:p>
            <a:pPr lvl="1">
              <a:spcBef>
                <a:spcPts val="0"/>
              </a:spcBef>
              <a:buFont typeface="Arial" panose="020B0604020202020204" pitchFamily="34" charset="0"/>
              <a:buChar char="•"/>
            </a:pPr>
            <a:r>
              <a:rPr lang="en-US" altLang="en-US" sz="2400" dirty="0"/>
              <a:t>Soils</a:t>
            </a:r>
          </a:p>
          <a:p>
            <a:pPr lvl="1">
              <a:spcBef>
                <a:spcPts val="0"/>
              </a:spcBef>
              <a:buFont typeface="Arial" panose="020B0604020202020204" pitchFamily="34" charset="0"/>
              <a:buChar char="•"/>
            </a:pPr>
            <a:r>
              <a:rPr lang="en-US" altLang="en-US" sz="2400" dirty="0"/>
              <a:t>Geologic Hazards</a:t>
            </a:r>
          </a:p>
        </p:txBody>
      </p:sp>
      <p:sp>
        <p:nvSpPr>
          <p:cNvPr id="5" name="Slide Number Placeholder 4"/>
          <p:cNvSpPr>
            <a:spLocks noGrp="1"/>
          </p:cNvSpPr>
          <p:nvPr>
            <p:ph type="sldNum" sz="quarter" idx="12"/>
          </p:nvPr>
        </p:nvSpPr>
        <p:spPr/>
        <p:txBody>
          <a:bodyPr/>
          <a:lstStyle/>
          <a:p>
            <a:fld id="{991ABA96-8C24-43CE-98D6-E064923DF127}" type="slidenum">
              <a:rPr lang="en-US" smtClean="0"/>
              <a:t>114</a:t>
            </a:fld>
            <a:endParaRPr lang="en-US"/>
          </a:p>
        </p:txBody>
      </p:sp>
      <p:pic>
        <p:nvPicPr>
          <p:cNvPr id="6" name="Picture 1" descr="Picture of a bog or swamp with lilly pads floating on the surf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453481"/>
            <a:ext cx="3777996"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220839"/>
      </p:ext>
    </p:extLst>
  </p:cSld>
  <p:clrMapOvr>
    <a:masterClrMapping/>
  </p:clrMapOvr>
  <p:transition spd="slow">
    <p:wipe dir="d"/>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b="1" dirty="0">
                <a:solidFill>
                  <a:schemeClr val="tx2">
                    <a:lumMod val="75000"/>
                  </a:schemeClr>
                </a:solidFill>
              </a:rPr>
              <a:t>EHP Compliance – </a:t>
            </a:r>
            <a:r>
              <a:rPr lang="en-US" b="1" dirty="0">
                <a:solidFill>
                  <a:srgbClr val="002060"/>
                </a:solidFill>
              </a:rPr>
              <a:t>Cultural Resources &amp; Socioeconomics</a:t>
            </a:r>
          </a:p>
        </p:txBody>
      </p:sp>
      <p:sp>
        <p:nvSpPr>
          <p:cNvPr id="4" name="Content Placeholder 3"/>
          <p:cNvSpPr>
            <a:spLocks noGrp="1"/>
          </p:cNvSpPr>
          <p:nvPr>
            <p:ph idx="1"/>
          </p:nvPr>
        </p:nvSpPr>
        <p:spPr/>
        <p:txBody>
          <a:bodyPr>
            <a:noAutofit/>
          </a:bodyPr>
          <a:lstStyle/>
          <a:p>
            <a:pPr>
              <a:spcBef>
                <a:spcPts val="0"/>
              </a:spcBef>
            </a:pPr>
            <a:r>
              <a:rPr lang="en-US" altLang="en-US" sz="2400" dirty="0"/>
              <a:t>Cultural Resources:</a:t>
            </a:r>
          </a:p>
          <a:p>
            <a:pPr lvl="1">
              <a:spcBef>
                <a:spcPts val="0"/>
              </a:spcBef>
              <a:buFont typeface="Arial" panose="020B0604020202020204" pitchFamily="34" charset="0"/>
              <a:buChar char="•"/>
            </a:pPr>
            <a:r>
              <a:rPr lang="en-US" altLang="en-US" sz="2400" dirty="0"/>
              <a:t>Historic Properties  &amp; Districts</a:t>
            </a:r>
          </a:p>
          <a:p>
            <a:pPr lvl="1">
              <a:spcBef>
                <a:spcPts val="0"/>
              </a:spcBef>
              <a:buFont typeface="Arial" panose="020B0604020202020204" pitchFamily="34" charset="0"/>
              <a:buChar char="•"/>
            </a:pPr>
            <a:r>
              <a:rPr lang="en-US" altLang="en-US" sz="2400" dirty="0"/>
              <a:t>Archaeological Sites</a:t>
            </a:r>
          </a:p>
          <a:p>
            <a:pPr>
              <a:spcBef>
                <a:spcPts val="0"/>
              </a:spcBef>
            </a:pPr>
            <a:r>
              <a:rPr lang="en-US" altLang="en-US" sz="2400" dirty="0"/>
              <a:t>Environmental Justice</a:t>
            </a:r>
          </a:p>
          <a:p>
            <a:pPr>
              <a:spcBef>
                <a:spcPts val="0"/>
              </a:spcBef>
            </a:pPr>
            <a:r>
              <a:rPr lang="en-US" altLang="en-US" sz="2400" dirty="0"/>
              <a:t>Land Use:</a:t>
            </a:r>
          </a:p>
          <a:p>
            <a:pPr lvl="1">
              <a:spcBef>
                <a:spcPts val="0"/>
              </a:spcBef>
              <a:buFont typeface="Arial" panose="020B0604020202020204" pitchFamily="34" charset="0"/>
              <a:buChar char="•"/>
            </a:pPr>
            <a:r>
              <a:rPr lang="en-US" altLang="en-US" sz="2400" dirty="0"/>
              <a:t>Agricultural Lands</a:t>
            </a:r>
          </a:p>
          <a:p>
            <a:pPr>
              <a:spcBef>
                <a:spcPts val="0"/>
              </a:spcBef>
            </a:pPr>
            <a:r>
              <a:rPr lang="en-US" altLang="en-US" sz="2400" dirty="0"/>
              <a:t>Hazardous Materials</a:t>
            </a:r>
          </a:p>
          <a:p>
            <a:pPr>
              <a:spcBef>
                <a:spcPts val="0"/>
              </a:spcBef>
            </a:pPr>
            <a:r>
              <a:rPr lang="en-US" altLang="en-US" sz="2400" dirty="0"/>
              <a:t>Traffic &amp; Transportation</a:t>
            </a:r>
          </a:p>
          <a:p>
            <a:pPr>
              <a:spcBef>
                <a:spcPts val="0"/>
              </a:spcBef>
            </a:pPr>
            <a:r>
              <a:rPr lang="en-US" altLang="en-US" sz="2400" dirty="0"/>
              <a:t>Energy &amp; Utilities</a:t>
            </a:r>
          </a:p>
          <a:p>
            <a:pPr>
              <a:spcBef>
                <a:spcPts val="0"/>
              </a:spcBef>
            </a:pPr>
            <a:r>
              <a:rPr lang="en-US" altLang="en-US" sz="2400" dirty="0"/>
              <a:t>Public Services</a:t>
            </a:r>
          </a:p>
          <a:p>
            <a:pPr>
              <a:spcBef>
                <a:spcPts val="0"/>
              </a:spcBef>
            </a:pPr>
            <a:r>
              <a:rPr lang="en-US" altLang="en-US" sz="2400" dirty="0"/>
              <a:t>Noise</a:t>
            </a:r>
          </a:p>
          <a:p>
            <a:pPr>
              <a:spcBef>
                <a:spcPts val="0"/>
              </a:spcBef>
            </a:pPr>
            <a:r>
              <a:rPr lang="en-US" altLang="en-US" sz="2400" dirty="0"/>
              <a:t>Construction Activities</a:t>
            </a:r>
          </a:p>
          <a:p>
            <a:pPr>
              <a:spcBef>
                <a:spcPts val="0"/>
              </a:spcBef>
            </a:pPr>
            <a:r>
              <a:rPr lang="en-US" sz="2400" dirty="0">
                <a:cs typeface="Calibri" panose="020F0502020204030204" pitchFamily="34" charset="0"/>
              </a:rPr>
              <a:t>Population Growth/Displacement</a:t>
            </a:r>
          </a:p>
        </p:txBody>
      </p:sp>
      <p:sp>
        <p:nvSpPr>
          <p:cNvPr id="6" name="Slide Number Placeholder 5"/>
          <p:cNvSpPr>
            <a:spLocks noGrp="1"/>
          </p:cNvSpPr>
          <p:nvPr>
            <p:ph type="sldNum" sz="quarter" idx="12"/>
          </p:nvPr>
        </p:nvSpPr>
        <p:spPr/>
        <p:txBody>
          <a:bodyPr/>
          <a:lstStyle/>
          <a:p>
            <a:fld id="{991ABA96-8C24-43CE-98D6-E064923DF127}" type="slidenum">
              <a:rPr lang="en-US" smtClean="0"/>
              <a:t>115</a:t>
            </a:fld>
            <a:endParaRPr lang="en-US"/>
          </a:p>
        </p:txBody>
      </p:sp>
      <p:pic>
        <p:nvPicPr>
          <p:cNvPr id="3" name="Picture 2" descr="Picture example of a historic home"/>
          <p:cNvPicPr>
            <a:picLocks noChangeAspect="1"/>
          </p:cNvPicPr>
          <p:nvPr/>
        </p:nvPicPr>
        <p:blipFill>
          <a:blip r:embed="rId3"/>
          <a:stretch>
            <a:fillRect/>
          </a:stretch>
        </p:blipFill>
        <p:spPr>
          <a:xfrm>
            <a:off x="6115535" y="2262981"/>
            <a:ext cx="2571265"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31143102"/>
      </p:ext>
    </p:extLst>
  </p:cSld>
  <p:clrMapOvr>
    <a:masterClrMapping/>
  </p:clrMapOvr>
  <p:transition spd="slow">
    <p:wipe dir="d"/>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4000" b="1" dirty="0">
                <a:solidFill>
                  <a:schemeClr val="tx2">
                    <a:lumMod val="75000"/>
                  </a:schemeClr>
                </a:solidFill>
              </a:rPr>
              <a:t>National Flood Insurance Program (NFIP) Requirements</a:t>
            </a:r>
            <a:endParaRPr lang="en-US" sz="4000" b="1" dirty="0"/>
          </a:p>
        </p:txBody>
      </p:sp>
      <p:sp>
        <p:nvSpPr>
          <p:cNvPr id="3" name="Content Placeholder 2"/>
          <p:cNvSpPr>
            <a:spLocks noGrp="1"/>
          </p:cNvSpPr>
          <p:nvPr>
            <p:ph idx="1"/>
          </p:nvPr>
        </p:nvSpPr>
        <p:spPr/>
        <p:txBody>
          <a:bodyPr>
            <a:normAutofit/>
          </a:bodyPr>
          <a:lstStyle/>
          <a:p>
            <a:pPr marL="231775" lvl="0" indent="-231775">
              <a:spcBef>
                <a:spcPts val="1200"/>
              </a:spcBef>
            </a:pPr>
            <a:r>
              <a:rPr lang="en-US" sz="2400" dirty="0">
                <a:cs typeface="Calibri" panose="020F0502020204030204" pitchFamily="34" charset="0"/>
              </a:rPr>
              <a:t>Obtain information from the floodplain manager in the jurisdiction/community where the proposed project is located</a:t>
            </a:r>
          </a:p>
          <a:p>
            <a:pPr marL="231775" lvl="0" indent="-231775">
              <a:spcBef>
                <a:spcPts val="1200"/>
              </a:spcBef>
            </a:pPr>
            <a:r>
              <a:rPr lang="en-US" sz="2400" dirty="0">
                <a:cs typeface="Calibri" panose="020F0502020204030204" pitchFamily="34" charset="0"/>
              </a:rPr>
              <a:t>Identify projects located within or impacted by a regulatory floodplain on a FEMA Flood Insurance Rate Map (FIRM)</a:t>
            </a:r>
          </a:p>
          <a:p>
            <a:pPr marL="231775" lvl="0" indent="-231775">
              <a:spcBef>
                <a:spcPts val="1200"/>
              </a:spcBef>
            </a:pPr>
            <a:r>
              <a:rPr lang="en-US" sz="2400" dirty="0">
                <a:cs typeface="Calibri" panose="020F0502020204030204" pitchFamily="34" charset="0"/>
              </a:rPr>
              <a:t>Include a FEMA FIRM showing project boundaries, work sites, and staging area locations and include in map file </a:t>
            </a:r>
          </a:p>
        </p:txBody>
      </p:sp>
      <p:sp>
        <p:nvSpPr>
          <p:cNvPr id="7" name="Slide Number Placeholder 6"/>
          <p:cNvSpPr>
            <a:spLocks noGrp="1"/>
          </p:cNvSpPr>
          <p:nvPr>
            <p:ph type="sldNum" sz="quarter" idx="12"/>
          </p:nvPr>
        </p:nvSpPr>
        <p:spPr/>
        <p:txBody>
          <a:bodyPr/>
          <a:lstStyle/>
          <a:p>
            <a:fld id="{991ABA96-8C24-43CE-98D6-E064923DF127}" type="slidenum">
              <a:rPr lang="en-US" smtClean="0"/>
              <a:t>116</a:t>
            </a:fld>
            <a:endParaRPr lang="en-US"/>
          </a:p>
        </p:txBody>
      </p:sp>
    </p:spTree>
    <p:extLst>
      <p:ext uri="{BB962C8B-B14F-4D97-AF65-F5344CB8AC3E}">
        <p14:creationId xmlns:p14="http://schemas.microsoft.com/office/powerpoint/2010/main" val="2174899605"/>
      </p:ext>
    </p:extLst>
  </p:cSld>
  <p:clrMapOvr>
    <a:masterClrMapping/>
  </p:clrMapOvr>
  <p:transition spd="slow">
    <p:wipe dir="d"/>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b="1" dirty="0">
                <a:solidFill>
                  <a:schemeClr val="tx2">
                    <a:lumMod val="75000"/>
                  </a:schemeClr>
                </a:solidFill>
              </a:rPr>
              <a:t>Potential</a:t>
            </a:r>
            <a:br>
              <a:rPr lang="en-US" b="1" dirty="0">
                <a:solidFill>
                  <a:schemeClr val="tx2">
                    <a:lumMod val="75000"/>
                  </a:schemeClr>
                </a:solidFill>
              </a:rPr>
            </a:br>
            <a:r>
              <a:rPr lang="en-US" b="1" dirty="0">
                <a:solidFill>
                  <a:schemeClr val="tx2">
                    <a:lumMod val="75000"/>
                  </a:schemeClr>
                </a:solidFill>
              </a:rPr>
              <a:t>Environmental Impacts</a:t>
            </a:r>
            <a:endParaRPr lang="en-US" b="1" dirty="0"/>
          </a:p>
        </p:txBody>
      </p:sp>
      <p:sp>
        <p:nvSpPr>
          <p:cNvPr id="4" name="Content Placeholder 3"/>
          <p:cNvSpPr>
            <a:spLocks noGrp="1"/>
          </p:cNvSpPr>
          <p:nvPr>
            <p:ph idx="1"/>
          </p:nvPr>
        </p:nvSpPr>
        <p:spPr>
          <a:xfrm>
            <a:off x="228601" y="1600201"/>
            <a:ext cx="8839200" cy="2438400"/>
          </a:xfrm>
        </p:spPr>
        <p:txBody>
          <a:bodyPr>
            <a:noAutofit/>
          </a:bodyPr>
          <a:lstStyle/>
          <a:p>
            <a:pPr marL="228600" indent="-228600">
              <a:spcBef>
                <a:spcPts val="400"/>
              </a:spcBef>
            </a:pPr>
            <a:r>
              <a:rPr lang="en-US" altLang="en-US" sz="2400" dirty="0"/>
              <a:t>New ground disturbance activities</a:t>
            </a:r>
          </a:p>
          <a:p>
            <a:pPr marL="628650" lvl="2">
              <a:spcBef>
                <a:spcPts val="400"/>
              </a:spcBef>
            </a:pPr>
            <a:r>
              <a:rPr lang="en-US" altLang="en-US" dirty="0"/>
              <a:t>New construction</a:t>
            </a:r>
            <a:endParaRPr lang="en-US" altLang="en-US" dirty="0">
              <a:solidFill>
                <a:srgbClr val="FF0000"/>
              </a:solidFill>
            </a:endParaRPr>
          </a:p>
          <a:p>
            <a:pPr marL="228600" indent="-228600">
              <a:spcBef>
                <a:spcPts val="400"/>
              </a:spcBef>
            </a:pPr>
            <a:r>
              <a:rPr lang="en-US" altLang="en-US" sz="2400" dirty="0"/>
              <a:t>Air/water pollution </a:t>
            </a:r>
          </a:p>
          <a:p>
            <a:pPr marL="228600" indent="-228600">
              <a:spcBef>
                <a:spcPts val="400"/>
              </a:spcBef>
            </a:pPr>
            <a:r>
              <a:rPr lang="en-US" altLang="en-US" sz="2400" dirty="0"/>
              <a:t>Habitat destruction</a:t>
            </a:r>
          </a:p>
          <a:p>
            <a:pPr marL="228600" indent="-228600">
              <a:spcBef>
                <a:spcPts val="400"/>
              </a:spcBef>
            </a:pPr>
            <a:r>
              <a:rPr lang="en-US" altLang="en-US" sz="2400" dirty="0"/>
              <a:t>Impacts to breeding &amp; feeding areas or patterns</a:t>
            </a:r>
          </a:p>
          <a:p>
            <a:pPr marL="228600" indent="-228600">
              <a:spcBef>
                <a:spcPts val="400"/>
              </a:spcBef>
            </a:pPr>
            <a:r>
              <a:rPr lang="en-US" altLang="en-US" sz="2400" dirty="0"/>
              <a:t>Alteration of historic properties &amp; districts</a:t>
            </a:r>
          </a:p>
          <a:p>
            <a:pPr marL="628650" lvl="2">
              <a:spcBef>
                <a:spcPts val="400"/>
              </a:spcBef>
            </a:pPr>
            <a:r>
              <a:rPr lang="en-US" altLang="en-US" dirty="0"/>
              <a:t>Modification of buildings and structures 45+ years old</a:t>
            </a:r>
            <a:endParaRPr lang="en-US"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117</a:t>
            </a:fld>
            <a:endParaRPr lang="en-US"/>
          </a:p>
        </p:txBody>
      </p:sp>
      <p:pic>
        <p:nvPicPr>
          <p:cNvPr id="1026" name="Picture 1" descr="Picture 1 is an example of a historic property or bui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532" y="4774017"/>
            <a:ext cx="2693987"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7" name="Picture 2" descr="Picture 2 shows an endangered turtle. The actual species of which is uncertain, but is used to represent the considerations that must be made to protect such endangered lifefor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2274" y="4765666"/>
            <a:ext cx="2743200" cy="1837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8" name="Picture 3" descr="Picture 3 shows heavy machinery clearing an area of ground. This picture is intended to represent the potential destruction of habits that must be considered during the environmental review proce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5669" y="1600201"/>
            <a:ext cx="2448661" cy="16622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15709779"/>
      </p:ext>
    </p:extLst>
  </p:cSld>
  <p:clrMapOvr>
    <a:masterClrMapping/>
  </p:clrMapOvr>
  <p:transition spd="slow">
    <p:wipe dir="d"/>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rgbClr val="002060"/>
                </a:solidFill>
              </a:rPr>
              <a:t>Projects with Higher</a:t>
            </a:r>
            <a:br>
              <a:rPr lang="en-US" b="1" dirty="0">
                <a:solidFill>
                  <a:srgbClr val="002060"/>
                </a:solidFill>
              </a:rPr>
            </a:br>
            <a:r>
              <a:rPr lang="en-US" b="1" dirty="0">
                <a:solidFill>
                  <a:srgbClr val="002060"/>
                </a:solidFill>
              </a:rPr>
              <a:t>Potential Impacts</a:t>
            </a:r>
          </a:p>
        </p:txBody>
      </p:sp>
      <p:sp>
        <p:nvSpPr>
          <p:cNvPr id="4" name="Content Placeholder 3"/>
          <p:cNvSpPr>
            <a:spLocks noGrp="1"/>
          </p:cNvSpPr>
          <p:nvPr>
            <p:ph idx="1"/>
          </p:nvPr>
        </p:nvSpPr>
        <p:spPr>
          <a:xfrm>
            <a:off x="457200" y="1600201"/>
            <a:ext cx="8229600" cy="2362200"/>
          </a:xfrm>
        </p:spPr>
        <p:txBody>
          <a:bodyPr>
            <a:noAutofit/>
          </a:bodyPr>
          <a:lstStyle/>
          <a:p>
            <a:pPr marL="228600" indent="-228600">
              <a:spcBef>
                <a:spcPts val="1200"/>
              </a:spcBef>
            </a:pPr>
            <a:r>
              <a:rPr lang="en-US" altLang="en-US" sz="2400" dirty="0"/>
              <a:t>New Construction and Structure Relocation</a:t>
            </a:r>
          </a:p>
          <a:p>
            <a:pPr marL="228600" indent="-228600">
              <a:spcBef>
                <a:spcPts val="1200"/>
              </a:spcBef>
            </a:pPr>
            <a:r>
              <a:rPr lang="en-US" altLang="en-US" sz="2400" dirty="0"/>
              <a:t>Mitigating Flood &amp; Drought Conditions </a:t>
            </a:r>
          </a:p>
          <a:p>
            <a:pPr marL="228600" indent="-228600">
              <a:spcBef>
                <a:spcPts val="1200"/>
              </a:spcBef>
            </a:pPr>
            <a:r>
              <a:rPr lang="en-US" altLang="en-US" sz="2400" dirty="0"/>
              <a:t>Wildfire Mitigation (fuels reduction, vegetation management, and defensible space)</a:t>
            </a:r>
          </a:p>
          <a:p>
            <a:pPr marL="228600" indent="-228600">
              <a:spcBef>
                <a:spcPts val="1200"/>
              </a:spcBef>
            </a:pPr>
            <a:r>
              <a:rPr lang="en-US" altLang="en-US" sz="2400" dirty="0"/>
              <a:t>Dry Flood-Proofing of Historic Structures</a:t>
            </a:r>
          </a:p>
        </p:txBody>
      </p:sp>
      <p:sp>
        <p:nvSpPr>
          <p:cNvPr id="5" name="Slide Number Placeholder 4"/>
          <p:cNvSpPr>
            <a:spLocks noGrp="1"/>
          </p:cNvSpPr>
          <p:nvPr>
            <p:ph type="sldNum" sz="quarter" idx="12"/>
          </p:nvPr>
        </p:nvSpPr>
        <p:spPr/>
        <p:txBody>
          <a:bodyPr/>
          <a:lstStyle/>
          <a:p>
            <a:fld id="{991ABA96-8C24-43CE-98D6-E064923DF127}" type="slidenum">
              <a:rPr lang="en-US" smtClean="0"/>
              <a:t>118</a:t>
            </a:fld>
            <a:endParaRPr lang="en-US"/>
          </a:p>
        </p:txBody>
      </p:sp>
      <p:pic>
        <p:nvPicPr>
          <p:cNvPr id="11" name="Picture 4" descr="Picture 4 is an example of a historic property or building. This picture is the same as picture 1 on the previous slide 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75" y="4158254"/>
            <a:ext cx="2693987"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 name="Picture 5" descr="Picture 5 shows an endangered turtle. This picture is the same as picture 2 on the previous slide. the actual species of which is uncertain, but is used to represent the considerations that must be made to protect such endangered lifefor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9082" y="4158254"/>
            <a:ext cx="2743200" cy="1837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3" name="Picture 6" descr="Picture 6 shows heavy machinery clearing an area of ground. This picture is the same as picture 3 on the previous slide and is intended to represent the potential destruction of habits that must be considered during the environmental review proce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2838" y="4158254"/>
            <a:ext cx="2693987"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56234791"/>
      </p:ext>
    </p:extLst>
  </p:cSld>
  <p:clrMapOvr>
    <a:masterClrMapping/>
  </p:clrMapOvr>
  <p:transition spd="slow">
    <p:wipe dir="d"/>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rgbClr val="002060"/>
                </a:solidFill>
              </a:rPr>
              <a:t>Projects with Lower</a:t>
            </a:r>
            <a:br>
              <a:rPr lang="en-US" b="1" dirty="0">
                <a:solidFill>
                  <a:srgbClr val="002060"/>
                </a:solidFill>
              </a:rPr>
            </a:br>
            <a:r>
              <a:rPr lang="en-US" b="1" dirty="0">
                <a:solidFill>
                  <a:srgbClr val="002060"/>
                </a:solidFill>
              </a:rPr>
              <a:t>Potential Impacts</a:t>
            </a:r>
          </a:p>
        </p:txBody>
      </p:sp>
      <p:sp>
        <p:nvSpPr>
          <p:cNvPr id="4" name="Content Placeholder 3"/>
          <p:cNvSpPr>
            <a:spLocks noGrp="1"/>
          </p:cNvSpPr>
          <p:nvPr>
            <p:ph idx="1"/>
          </p:nvPr>
        </p:nvSpPr>
        <p:spPr>
          <a:xfrm>
            <a:off x="457200" y="1600200"/>
            <a:ext cx="8229600" cy="2209799"/>
          </a:xfrm>
        </p:spPr>
        <p:txBody>
          <a:bodyPr>
            <a:normAutofit/>
          </a:bodyPr>
          <a:lstStyle/>
          <a:p>
            <a:pPr marL="228600" indent="-228600">
              <a:spcBef>
                <a:spcPts val="1200"/>
              </a:spcBef>
            </a:pPr>
            <a:r>
              <a:rPr lang="en-US" altLang="en-US" sz="2400" dirty="0"/>
              <a:t>Seismic Retrofits and Structure Elevation within existing footprint </a:t>
            </a:r>
          </a:p>
          <a:p>
            <a:pPr marL="228600" indent="-228600">
              <a:spcBef>
                <a:spcPts val="1200"/>
              </a:spcBef>
            </a:pPr>
            <a:r>
              <a:rPr lang="en-US" altLang="en-US" sz="2400" dirty="0"/>
              <a:t>Hazard Mitigation Planning</a:t>
            </a:r>
          </a:p>
          <a:p>
            <a:pPr marL="228600" indent="-228600">
              <a:spcBef>
                <a:spcPts val="1200"/>
              </a:spcBef>
            </a:pPr>
            <a:r>
              <a:rPr lang="en-US" altLang="en-US" sz="2400" dirty="0"/>
              <a:t>Post-Disaster Code Enforcement</a:t>
            </a:r>
            <a:endParaRPr lang="en-US" sz="2400" dirty="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991ABA96-8C24-43CE-98D6-E064923DF127}" type="slidenum">
              <a:rPr lang="en-US" smtClean="0"/>
              <a:t>119</a:t>
            </a:fld>
            <a:endParaRPr lang="en-US"/>
          </a:p>
        </p:txBody>
      </p:sp>
      <p:pic>
        <p:nvPicPr>
          <p:cNvPr id="1026" name="Picture 7" descr="This is a picture of a historic building for which a seismic retrofit may be performed on"/>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3400" y="4025245"/>
            <a:ext cx="2609073" cy="18683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7" name="Picture 8" descr="This is a picture of wilderness with a tree in the foreground overlooking a valley with a river running through it. "/>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314700" y="4025245"/>
            <a:ext cx="2514599" cy="18683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8" name="Picture 9" descr="This picture is of a potentially polluted lake intended to show the effects of not performing post-disaster code enforcement."/>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001526" y="4038600"/>
            <a:ext cx="2532874" cy="18550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85229700"/>
      </p:ext>
    </p:extLst>
  </p:cSld>
  <p:clrMapOvr>
    <a:masterClrMapping/>
  </p:clrMapOvr>
  <p:transition spd="slow">
    <p:wipe dir="d"/>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pPr marL="0" indent="0"/>
            <a:r>
              <a:rPr lang="en-US" b="1" dirty="0">
                <a:solidFill>
                  <a:srgbClr val="002060"/>
                </a:solidFill>
              </a:rPr>
              <a:t>Federal Laws </a:t>
            </a:r>
            <a:br>
              <a:rPr lang="en-US" b="1" dirty="0">
                <a:solidFill>
                  <a:srgbClr val="002060"/>
                </a:solidFill>
              </a:rPr>
            </a:br>
            <a:r>
              <a:rPr lang="en-US" b="1" dirty="0">
                <a:solidFill>
                  <a:schemeClr val="tx2">
                    <a:lumMod val="75000"/>
                  </a:schemeClr>
                </a:solidFill>
              </a:rPr>
              <a:t>Included in EHP Review, part 1</a:t>
            </a:r>
            <a:endParaRPr lang="en-US" b="1" dirty="0"/>
          </a:p>
        </p:txBody>
      </p:sp>
      <p:sp>
        <p:nvSpPr>
          <p:cNvPr id="4" name="Content Placeholder 3"/>
          <p:cNvSpPr>
            <a:spLocks noGrp="1"/>
          </p:cNvSpPr>
          <p:nvPr>
            <p:ph idx="1"/>
          </p:nvPr>
        </p:nvSpPr>
        <p:spPr>
          <a:xfrm>
            <a:off x="457200" y="1325562"/>
            <a:ext cx="8229600" cy="4525963"/>
          </a:xfrm>
        </p:spPr>
        <p:txBody>
          <a:bodyPr>
            <a:noAutofit/>
          </a:bodyPr>
          <a:lstStyle/>
          <a:p>
            <a:pPr marL="0" indent="0">
              <a:spcBef>
                <a:spcPts val="100"/>
              </a:spcBef>
              <a:buNone/>
            </a:pPr>
            <a:r>
              <a:rPr lang="en-US" altLang="en-US" sz="2400" dirty="0"/>
              <a:t>FEMA’s Office of Environmental Planning and Historic Preservation (OEHP) engages in a review process to ensure that FEMA-funded projects and activities comply with various Federal laws to include:</a:t>
            </a:r>
          </a:p>
          <a:p>
            <a:pPr marL="228600" lvl="1" indent="-228600">
              <a:spcBef>
                <a:spcPts val="100"/>
              </a:spcBef>
              <a:buFont typeface="Arial" panose="020B0604020202020204" pitchFamily="34" charset="0"/>
              <a:buChar char="•"/>
            </a:pPr>
            <a:r>
              <a:rPr lang="en-US" altLang="en-US" sz="2400" dirty="0"/>
              <a:t>National Environmental Policy Act (NEPA)</a:t>
            </a:r>
          </a:p>
          <a:p>
            <a:pPr marL="228600" lvl="1" indent="-228600">
              <a:spcBef>
                <a:spcPts val="100"/>
              </a:spcBef>
              <a:buFont typeface="Arial" panose="020B0604020202020204" pitchFamily="34" charset="0"/>
              <a:buChar char="•"/>
            </a:pPr>
            <a:r>
              <a:rPr lang="en-US" altLang="en-US" sz="2400" dirty="0"/>
              <a:t>National Historic Preservation Act (NHPA)</a:t>
            </a:r>
          </a:p>
          <a:p>
            <a:pPr marL="228600" lvl="1" indent="-228600">
              <a:spcBef>
                <a:spcPts val="100"/>
              </a:spcBef>
              <a:buFont typeface="Arial" panose="020B0604020202020204" pitchFamily="34" charset="0"/>
              <a:buChar char="•"/>
            </a:pPr>
            <a:r>
              <a:rPr lang="en-US" altLang="en-US" sz="2400" dirty="0"/>
              <a:t>Endangered Species Act (ESA)</a:t>
            </a:r>
          </a:p>
          <a:p>
            <a:pPr marL="228600" lvl="1" indent="-228600">
              <a:spcBef>
                <a:spcPts val="100"/>
              </a:spcBef>
              <a:buFont typeface="Arial" panose="020B0604020202020204" pitchFamily="34" charset="0"/>
              <a:buChar char="•"/>
            </a:pPr>
            <a:r>
              <a:rPr lang="en-US" altLang="en-US" sz="2400" dirty="0"/>
              <a:t>Clean Water Act (CWA)</a:t>
            </a:r>
          </a:p>
          <a:p>
            <a:pPr marL="228600" lvl="1" indent="-228600">
              <a:spcBef>
                <a:spcPts val="100"/>
              </a:spcBef>
              <a:buFont typeface="Arial" panose="020B0604020202020204" pitchFamily="34" charset="0"/>
              <a:buChar char="•"/>
            </a:pPr>
            <a:r>
              <a:rPr lang="en-US" altLang="en-US" sz="2400" dirty="0"/>
              <a:t>Clean Air Act (CAA)</a:t>
            </a:r>
          </a:p>
          <a:p>
            <a:pPr marL="228600" lvl="1" indent="-228600">
              <a:spcBef>
                <a:spcPts val="100"/>
              </a:spcBef>
              <a:buFont typeface="Arial" panose="020B0604020202020204" pitchFamily="34" charset="0"/>
              <a:buChar char="•"/>
            </a:pPr>
            <a:r>
              <a:rPr lang="en-US" altLang="en-US" sz="2400" dirty="0"/>
              <a:t>Coastal Zone Management Act (CZMA)</a:t>
            </a:r>
          </a:p>
          <a:p>
            <a:pPr marL="228600" lvl="1" indent="-228600">
              <a:spcBef>
                <a:spcPts val="100"/>
              </a:spcBef>
              <a:buFont typeface="Arial" panose="020B0604020202020204" pitchFamily="34" charset="0"/>
              <a:buChar char="•"/>
            </a:pPr>
            <a:r>
              <a:rPr lang="en-US" altLang="en-US" sz="2400" dirty="0"/>
              <a:t>Coastal Barrier Resources Act (CBRA)</a:t>
            </a:r>
          </a:p>
          <a:p>
            <a:pPr marL="228600" lvl="1" indent="-228600">
              <a:spcBef>
                <a:spcPts val="100"/>
              </a:spcBef>
              <a:buFont typeface="Arial" panose="020B0604020202020204" pitchFamily="34" charset="0"/>
              <a:buChar char="•"/>
            </a:pPr>
            <a:r>
              <a:rPr lang="en-US" altLang="en-US" sz="2400" dirty="0"/>
              <a:t>Migratory Bird Treaty Act (MBTA)</a:t>
            </a:r>
          </a:p>
        </p:txBody>
      </p:sp>
      <p:sp>
        <p:nvSpPr>
          <p:cNvPr id="5" name="Slide Number Placeholder 4"/>
          <p:cNvSpPr>
            <a:spLocks noGrp="1"/>
          </p:cNvSpPr>
          <p:nvPr>
            <p:ph type="sldNum" sz="quarter" idx="12"/>
          </p:nvPr>
        </p:nvSpPr>
        <p:spPr/>
        <p:txBody>
          <a:bodyPr/>
          <a:lstStyle/>
          <a:p>
            <a:fld id="{991ABA96-8C24-43CE-98D6-E064923DF127}" type="slidenum">
              <a:rPr lang="en-US" smtClean="0"/>
              <a:t>120</a:t>
            </a:fld>
            <a:endParaRPr lang="en-US"/>
          </a:p>
        </p:txBody>
      </p:sp>
    </p:spTree>
    <p:extLst>
      <p:ext uri="{BB962C8B-B14F-4D97-AF65-F5344CB8AC3E}">
        <p14:creationId xmlns:p14="http://schemas.microsoft.com/office/powerpoint/2010/main" val="3144324274"/>
      </p:ext>
    </p:extLst>
  </p:cSld>
  <p:clrMapOvr>
    <a:masterClrMapping/>
  </p:clrMapOvr>
  <p:transition spd="slow">
    <p:wipe dir="d"/>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pPr marL="0" indent="0"/>
            <a:r>
              <a:rPr lang="en-US" b="1" dirty="0">
                <a:solidFill>
                  <a:srgbClr val="002060"/>
                </a:solidFill>
              </a:rPr>
              <a:t>Federal Laws </a:t>
            </a:r>
            <a:br>
              <a:rPr lang="en-US" b="1" dirty="0">
                <a:solidFill>
                  <a:srgbClr val="002060"/>
                </a:solidFill>
              </a:rPr>
            </a:br>
            <a:r>
              <a:rPr lang="en-US" b="1" dirty="0">
                <a:solidFill>
                  <a:schemeClr val="tx2">
                    <a:lumMod val="75000"/>
                  </a:schemeClr>
                </a:solidFill>
              </a:rPr>
              <a:t>Included in EHP Review, part 2</a:t>
            </a:r>
            <a:endParaRPr lang="en-US" b="1" dirty="0"/>
          </a:p>
        </p:txBody>
      </p:sp>
      <p:sp>
        <p:nvSpPr>
          <p:cNvPr id="4" name="Content Placeholder 3"/>
          <p:cNvSpPr>
            <a:spLocks noGrp="1"/>
          </p:cNvSpPr>
          <p:nvPr>
            <p:ph idx="1"/>
          </p:nvPr>
        </p:nvSpPr>
        <p:spPr>
          <a:xfrm>
            <a:off x="457200" y="1325562"/>
            <a:ext cx="8229600" cy="4525963"/>
          </a:xfrm>
        </p:spPr>
        <p:txBody>
          <a:bodyPr>
            <a:noAutofit/>
          </a:bodyPr>
          <a:lstStyle/>
          <a:p>
            <a:pPr marL="0" indent="0">
              <a:spcBef>
                <a:spcPts val="100"/>
              </a:spcBef>
              <a:buNone/>
            </a:pPr>
            <a:r>
              <a:rPr lang="en-US" altLang="en-US" sz="2400" dirty="0"/>
              <a:t>FEMA’s Office of Environmental Planning and Historic Preservation (OEHP) engages in a review process to ensure that FEMA-funded projects and activities comply with various Federal laws to include:</a:t>
            </a:r>
          </a:p>
          <a:p>
            <a:pPr marL="228600" lvl="1" indent="-228600">
              <a:spcBef>
                <a:spcPts val="100"/>
              </a:spcBef>
              <a:buFont typeface="Arial" panose="020B0604020202020204" pitchFamily="34" charset="0"/>
              <a:buChar char="•"/>
            </a:pPr>
            <a:r>
              <a:rPr lang="en-US" altLang="en-US" sz="2400" dirty="0"/>
              <a:t>Magnuson-Stevens Fishery Conservation and Management Act (MSA)</a:t>
            </a:r>
          </a:p>
          <a:p>
            <a:pPr marL="228600" lvl="1" indent="-228600">
              <a:spcBef>
                <a:spcPts val="100"/>
              </a:spcBef>
              <a:buFont typeface="Arial" panose="020B0604020202020204" pitchFamily="34" charset="0"/>
              <a:buChar char="•"/>
            </a:pPr>
            <a:r>
              <a:rPr lang="en-US" altLang="en-US" sz="2400" dirty="0"/>
              <a:t>Executive Order 11988 – Floodplains Management</a:t>
            </a:r>
          </a:p>
          <a:p>
            <a:pPr marL="228600" lvl="1" indent="-228600">
              <a:spcBef>
                <a:spcPts val="100"/>
              </a:spcBef>
              <a:buFont typeface="Arial" panose="020B0604020202020204" pitchFamily="34" charset="0"/>
              <a:buChar char="•"/>
            </a:pPr>
            <a:r>
              <a:rPr lang="en-US" altLang="en-US" sz="2400" dirty="0"/>
              <a:t>Executive Order 11990 – Wetland Protection</a:t>
            </a:r>
          </a:p>
          <a:p>
            <a:pPr marL="228600" lvl="1" indent="-228600">
              <a:spcBef>
                <a:spcPts val="100"/>
              </a:spcBef>
              <a:buFont typeface="Arial" panose="020B0604020202020204" pitchFamily="34" charset="0"/>
              <a:buChar char="•"/>
            </a:pPr>
            <a:r>
              <a:rPr lang="en-US" altLang="en-US" sz="2400" dirty="0"/>
              <a:t>Executive Order 12898 – Environmental Justice</a:t>
            </a:r>
          </a:p>
          <a:p>
            <a:pPr marL="228600" lvl="1" indent="-228600">
              <a:spcBef>
                <a:spcPts val="100"/>
              </a:spcBef>
              <a:buFont typeface="Arial" panose="020B0604020202020204" pitchFamily="34" charset="0"/>
              <a:buChar char="•"/>
            </a:pPr>
            <a:r>
              <a:rPr lang="en-US" altLang="en-US" sz="2400" dirty="0"/>
              <a:t>Executive Order 13690 – Federal Flood Risk Management Standards</a:t>
            </a:r>
          </a:p>
        </p:txBody>
      </p:sp>
      <p:sp>
        <p:nvSpPr>
          <p:cNvPr id="5" name="Slide Number Placeholder 4"/>
          <p:cNvSpPr>
            <a:spLocks noGrp="1"/>
          </p:cNvSpPr>
          <p:nvPr>
            <p:ph type="sldNum" sz="quarter" idx="12"/>
          </p:nvPr>
        </p:nvSpPr>
        <p:spPr/>
        <p:txBody>
          <a:bodyPr/>
          <a:lstStyle/>
          <a:p>
            <a:fld id="{991ABA96-8C24-43CE-98D6-E064923DF127}" type="slidenum">
              <a:rPr lang="en-US" smtClean="0"/>
              <a:t>121</a:t>
            </a:fld>
            <a:endParaRPr lang="en-US"/>
          </a:p>
        </p:txBody>
      </p:sp>
    </p:spTree>
    <p:extLst>
      <p:ext uri="{BB962C8B-B14F-4D97-AF65-F5344CB8AC3E}">
        <p14:creationId xmlns:p14="http://schemas.microsoft.com/office/powerpoint/2010/main" val="2575762774"/>
      </p:ext>
    </p:extLst>
  </p:cSld>
  <p:clrMapOvr>
    <a:masterClrMapping/>
  </p:clrMapOvr>
  <p:transition spd="slow">
    <p:wipe dir="d"/>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Project Condition Requirements, part 1</a:t>
            </a:r>
            <a:endParaRPr lang="en-US" b="1" dirty="0"/>
          </a:p>
        </p:txBody>
      </p:sp>
      <p:sp>
        <p:nvSpPr>
          <p:cNvPr id="4" name="Content Placeholder 3"/>
          <p:cNvSpPr>
            <a:spLocks noGrp="1"/>
          </p:cNvSpPr>
          <p:nvPr>
            <p:ph idx="1"/>
          </p:nvPr>
        </p:nvSpPr>
        <p:spPr/>
        <p:txBody>
          <a:bodyPr>
            <a:noAutofit/>
          </a:bodyPr>
          <a:lstStyle/>
          <a:p>
            <a:pPr marL="0" indent="0">
              <a:spcBef>
                <a:spcPts val="1000"/>
              </a:spcBef>
              <a:buNone/>
            </a:pPr>
            <a:r>
              <a:rPr lang="en-US" sz="2400" b="1" dirty="0">
                <a:cs typeface="Calibri" panose="020F0502020204030204" pitchFamily="34" charset="0"/>
              </a:rPr>
              <a:t>The following conditions must be guaranteed, work ceased, and Cal OES must be notified if:</a:t>
            </a:r>
          </a:p>
          <a:p>
            <a:pPr marL="231775" indent="-231775">
              <a:spcBef>
                <a:spcPts val="1000"/>
              </a:spcBef>
              <a:tabLst>
                <a:tab pos="461963" algn="l"/>
              </a:tabLst>
            </a:pPr>
            <a:r>
              <a:rPr lang="en-US" sz="2400" dirty="0">
                <a:cs typeface="Calibri" panose="020F0502020204030204" pitchFamily="34" charset="0"/>
              </a:rPr>
              <a:t>Any new ground-disturbing activities occur or human remains are uncovered.  Cal OES will notify the State Historic Preservation Officer (SHPO) to obtain further guidance</a:t>
            </a:r>
          </a:p>
          <a:p>
            <a:pPr marL="231775" indent="-231775">
              <a:spcBef>
                <a:spcPts val="1000"/>
              </a:spcBef>
              <a:tabLst>
                <a:tab pos="461963" algn="l"/>
              </a:tabLst>
            </a:pPr>
            <a:r>
              <a:rPr lang="en-US" sz="2400" dirty="0">
                <a:cs typeface="Calibri" panose="020F0502020204030204" pitchFamily="34" charset="0"/>
              </a:rPr>
              <a:t>Any deviations from the original SOW result in design changes, new ground disturbance, additional vegetation removal, or any other unanticipated changes to the physical environment</a:t>
            </a:r>
          </a:p>
        </p:txBody>
      </p:sp>
      <p:sp>
        <p:nvSpPr>
          <p:cNvPr id="5" name="Slide Number Placeholder 4"/>
          <p:cNvSpPr>
            <a:spLocks noGrp="1"/>
          </p:cNvSpPr>
          <p:nvPr>
            <p:ph type="sldNum" sz="quarter" idx="12"/>
          </p:nvPr>
        </p:nvSpPr>
        <p:spPr/>
        <p:txBody>
          <a:bodyPr/>
          <a:lstStyle/>
          <a:p>
            <a:fld id="{991ABA96-8C24-43CE-98D6-E064923DF127}" type="slidenum">
              <a:rPr lang="en-US" smtClean="0"/>
              <a:t>122</a:t>
            </a:fld>
            <a:endParaRPr lang="en-US"/>
          </a:p>
        </p:txBody>
      </p:sp>
    </p:spTree>
    <p:extLst>
      <p:ext uri="{BB962C8B-B14F-4D97-AF65-F5344CB8AC3E}">
        <p14:creationId xmlns:p14="http://schemas.microsoft.com/office/powerpoint/2010/main" val="1275961551"/>
      </p:ext>
    </p:extLst>
  </p:cSld>
  <p:clrMapOvr>
    <a:masterClrMapping/>
  </p:clrMapOvr>
  <p:transition spd="slow">
    <p:wipe dir="d"/>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solidFill>
                  <a:schemeClr val="tx2">
                    <a:lumMod val="75000"/>
                  </a:schemeClr>
                </a:solidFill>
              </a:rPr>
              <a:t>Project Condition Requirements, part 2</a:t>
            </a:r>
            <a:endParaRPr lang="en-US" b="1" dirty="0"/>
          </a:p>
        </p:txBody>
      </p:sp>
      <p:sp>
        <p:nvSpPr>
          <p:cNvPr id="4" name="Content Placeholder 3"/>
          <p:cNvSpPr>
            <a:spLocks noGrp="1"/>
          </p:cNvSpPr>
          <p:nvPr>
            <p:ph idx="1"/>
          </p:nvPr>
        </p:nvSpPr>
        <p:spPr/>
        <p:txBody>
          <a:bodyPr>
            <a:noAutofit/>
          </a:bodyPr>
          <a:lstStyle/>
          <a:p>
            <a:pPr marL="0" indent="0">
              <a:spcBef>
                <a:spcPts val="1000"/>
              </a:spcBef>
              <a:buNone/>
            </a:pPr>
            <a:r>
              <a:rPr lang="en-US" sz="2400" b="1" dirty="0">
                <a:cs typeface="Calibri" panose="020F0502020204030204" pitchFamily="34" charset="0"/>
              </a:rPr>
              <a:t>The following conditions must be guaranteed, work ceased, and Cal OES must be notified if:</a:t>
            </a:r>
          </a:p>
          <a:p>
            <a:pPr marL="231775" lvl="0" indent="-231775">
              <a:spcBef>
                <a:spcPts val="1000"/>
              </a:spcBef>
              <a:tabLst>
                <a:tab pos="461963" algn="l"/>
              </a:tabLst>
            </a:pPr>
            <a:r>
              <a:rPr lang="en-US" sz="2400" dirty="0">
                <a:cs typeface="Calibri" panose="020F0502020204030204" pitchFamily="34" charset="0"/>
              </a:rPr>
              <a:t>Any wetlands or waters of the U.S. are encountered during project implementation, that were not previously identified (United States Coast Guard jurisdiction)</a:t>
            </a:r>
          </a:p>
          <a:p>
            <a:pPr marL="231775" lvl="0" indent="-231775">
              <a:spcBef>
                <a:spcPts val="1000"/>
              </a:spcBef>
              <a:tabLst>
                <a:tab pos="461963" algn="l"/>
              </a:tabLst>
            </a:pPr>
            <a:r>
              <a:rPr lang="en-US" sz="2400" b="1" u="sng" dirty="0">
                <a:cs typeface="Calibri" panose="020F0502020204030204" pitchFamily="34" charset="0"/>
              </a:rPr>
              <a:t>No construction</a:t>
            </a:r>
            <a:r>
              <a:rPr lang="en-US" sz="2400" dirty="0">
                <a:cs typeface="Calibri" panose="020F0502020204030204" pitchFamily="34" charset="0"/>
              </a:rPr>
              <a:t> will occur prior to the completion of the EHP review</a:t>
            </a:r>
          </a:p>
        </p:txBody>
      </p:sp>
      <p:sp>
        <p:nvSpPr>
          <p:cNvPr id="5" name="Slide Number Placeholder 4"/>
          <p:cNvSpPr>
            <a:spLocks noGrp="1"/>
          </p:cNvSpPr>
          <p:nvPr>
            <p:ph type="sldNum" sz="quarter" idx="12"/>
          </p:nvPr>
        </p:nvSpPr>
        <p:spPr/>
        <p:txBody>
          <a:bodyPr/>
          <a:lstStyle/>
          <a:p>
            <a:fld id="{991ABA96-8C24-43CE-98D6-E064923DF127}" type="slidenum">
              <a:rPr lang="en-US" smtClean="0"/>
              <a:t>123</a:t>
            </a:fld>
            <a:endParaRPr lang="en-US"/>
          </a:p>
        </p:txBody>
      </p:sp>
    </p:spTree>
    <p:extLst>
      <p:ext uri="{BB962C8B-B14F-4D97-AF65-F5344CB8AC3E}">
        <p14:creationId xmlns:p14="http://schemas.microsoft.com/office/powerpoint/2010/main" val="2123291203"/>
      </p:ext>
    </p:extLst>
  </p:cSld>
  <p:clrMapOvr>
    <a:masterClrMapping/>
  </p:clrMapOvr>
  <p:transition spd="slow">
    <p:wipe dir="d"/>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2060"/>
                </a:solidFill>
              </a:rPr>
              <a:t>EHP Checklist</a:t>
            </a:r>
          </a:p>
        </p:txBody>
      </p:sp>
      <p:sp>
        <p:nvSpPr>
          <p:cNvPr id="4" name="Content Placeholder 3"/>
          <p:cNvSpPr>
            <a:spLocks noGrp="1"/>
          </p:cNvSpPr>
          <p:nvPr>
            <p:ph idx="1"/>
          </p:nvPr>
        </p:nvSpPr>
        <p:spPr/>
        <p:txBody>
          <a:bodyPr>
            <a:normAutofit/>
          </a:bodyPr>
          <a:lstStyle/>
          <a:p>
            <a:pPr marL="231775" indent="-231775">
              <a:spcBef>
                <a:spcPts val="1200"/>
              </a:spcBef>
            </a:pPr>
            <a:r>
              <a:rPr lang="en-US" sz="2400" dirty="0">
                <a:cs typeface="Calibri" panose="020F0502020204030204" pitchFamily="34" charset="0"/>
              </a:rPr>
              <a:t>Complete for all project </a:t>
            </a:r>
            <a:r>
              <a:rPr lang="en-US" sz="2400" dirty="0" err="1">
                <a:cs typeface="Calibri" panose="020F0502020204030204" pitchFamily="34" charset="0"/>
              </a:rPr>
              <a:t>subapplications</a:t>
            </a:r>
            <a:r>
              <a:rPr lang="en-US" sz="2400" dirty="0">
                <a:cs typeface="Calibri" panose="020F0502020204030204" pitchFamily="34" charset="0"/>
              </a:rPr>
              <a:t> regardless of potential environmental impacts</a:t>
            </a:r>
          </a:p>
          <a:p>
            <a:pPr marL="231775" indent="-231775">
              <a:spcBef>
                <a:spcPts val="1200"/>
              </a:spcBef>
            </a:pPr>
            <a:r>
              <a:rPr lang="en-US" sz="2400" dirty="0">
                <a:cs typeface="Calibri" panose="020F0502020204030204" pitchFamily="34" charset="0"/>
              </a:rPr>
              <a:t>Provide supporting documentation and previous environmental studies if applicable  </a:t>
            </a:r>
          </a:p>
          <a:p>
            <a:pPr marL="231775" indent="-231775">
              <a:spcBef>
                <a:spcPts val="1200"/>
              </a:spcBef>
            </a:pPr>
            <a:r>
              <a:rPr lang="en-US" sz="2400" dirty="0">
                <a:cs typeface="Calibri" panose="020F0502020204030204" pitchFamily="34" charset="0"/>
              </a:rPr>
              <a:t>May require retention of an environmental or historic preservation consultant</a:t>
            </a:r>
          </a:p>
        </p:txBody>
      </p:sp>
      <p:sp>
        <p:nvSpPr>
          <p:cNvPr id="5" name="Slide Number Placeholder 4"/>
          <p:cNvSpPr>
            <a:spLocks noGrp="1"/>
          </p:cNvSpPr>
          <p:nvPr>
            <p:ph type="sldNum" sz="quarter" idx="12"/>
          </p:nvPr>
        </p:nvSpPr>
        <p:spPr/>
        <p:txBody>
          <a:bodyPr/>
          <a:lstStyle/>
          <a:p>
            <a:fld id="{991ABA96-8C24-43CE-98D6-E064923DF127}" type="slidenum">
              <a:rPr lang="en-US" smtClean="0"/>
              <a:t>124</a:t>
            </a:fld>
            <a:endParaRPr lang="en-US"/>
          </a:p>
        </p:txBody>
      </p:sp>
    </p:spTree>
    <p:extLst>
      <p:ext uri="{BB962C8B-B14F-4D97-AF65-F5344CB8AC3E}">
        <p14:creationId xmlns:p14="http://schemas.microsoft.com/office/powerpoint/2010/main" val="231001999"/>
      </p:ext>
    </p:extLst>
  </p:cSld>
  <p:clrMapOvr>
    <a:masterClrMapping/>
  </p:clrMapOvr>
  <p:transition spd="slow">
    <p:wipe dir="d"/>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229600" cy="914400"/>
          </a:xfrm>
        </p:spPr>
        <p:txBody>
          <a:bodyPr>
            <a:noAutofit/>
          </a:bodyPr>
          <a:lstStyle/>
          <a:p>
            <a:r>
              <a:rPr lang="en-US" sz="100" b="1" dirty="0">
                <a:solidFill>
                  <a:schemeClr val="bg1"/>
                </a:solidFill>
              </a:rPr>
              <a:t>Title Slide for</a:t>
            </a:r>
            <a:r>
              <a:rPr lang="en-US" sz="5400" b="1" dirty="0">
                <a:solidFill>
                  <a:schemeClr val="tx2">
                    <a:lumMod val="75000"/>
                  </a:schemeClr>
                </a:solidFill>
              </a:rPr>
              <a:t/>
            </a:r>
            <a:br>
              <a:rPr lang="en-US" sz="5400" b="1" dirty="0">
                <a:solidFill>
                  <a:schemeClr val="tx2">
                    <a:lumMod val="75000"/>
                  </a:schemeClr>
                </a:solidFill>
              </a:rPr>
            </a:br>
            <a:r>
              <a:rPr lang="en-US" b="1" dirty="0">
                <a:solidFill>
                  <a:schemeClr val="tx2">
                    <a:lumMod val="75000"/>
                  </a:schemeClr>
                </a:solidFill>
              </a:rPr>
              <a:t>Any Questions?</a:t>
            </a:r>
          </a:p>
        </p:txBody>
      </p:sp>
      <p:sp>
        <p:nvSpPr>
          <p:cNvPr id="5" name="Slide Number Placeholder 4"/>
          <p:cNvSpPr>
            <a:spLocks noGrp="1"/>
          </p:cNvSpPr>
          <p:nvPr>
            <p:ph type="sldNum" sz="quarter" idx="12"/>
          </p:nvPr>
        </p:nvSpPr>
        <p:spPr/>
        <p:txBody>
          <a:bodyPr/>
          <a:lstStyle/>
          <a:p>
            <a:pPr algn="l"/>
            <a:fld id="{991ABA96-8C24-43CE-98D6-E064923DF127}" type="slidenum">
              <a:rPr lang="en-US" smtClean="0"/>
              <a:pPr algn="l"/>
              <a:t>125</a:t>
            </a:fld>
            <a:endParaRPr lang="en-US"/>
          </a:p>
        </p:txBody>
      </p:sp>
      <p:pic>
        <p:nvPicPr>
          <p:cNvPr id="11267" name="Picture 3" descr="A picture that asks the audience if they have any questions. Feel free to ask any questions you need answers to at this 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142" y="990600"/>
            <a:ext cx="7511716" cy="4921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0621828"/>
      </p:ext>
    </p:extLst>
  </p:cSld>
  <p:clrMapOvr>
    <a:masterClrMapping/>
  </p:clrMapOvr>
  <p:transition spd="slow">
    <p:wipe dir="d"/>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Autofit/>
          </a:bodyPr>
          <a:lstStyle/>
          <a:p>
            <a:r>
              <a:rPr lang="en-US" sz="100" b="1" dirty="0">
                <a:solidFill>
                  <a:schemeClr val="bg1"/>
                </a:solidFill>
              </a:rPr>
              <a:t>Title Slide for</a:t>
            </a:r>
            <a:r>
              <a:rPr lang="en-US" sz="5400" b="1" dirty="0">
                <a:solidFill>
                  <a:schemeClr val="tx2">
                    <a:lumMod val="75000"/>
                  </a:schemeClr>
                </a:solidFill>
              </a:rPr>
              <a:t/>
            </a:r>
            <a:br>
              <a:rPr lang="en-US" sz="5400" b="1" dirty="0">
                <a:solidFill>
                  <a:schemeClr val="tx2">
                    <a:lumMod val="75000"/>
                  </a:schemeClr>
                </a:solidFill>
              </a:rPr>
            </a:br>
            <a:r>
              <a:rPr lang="en-US" sz="5400" b="1" dirty="0">
                <a:solidFill>
                  <a:schemeClr val="tx2">
                    <a:lumMod val="75000"/>
                  </a:schemeClr>
                </a:solidFill>
              </a:rPr>
              <a:t>Subapplication Review</a:t>
            </a:r>
          </a:p>
        </p:txBody>
      </p:sp>
      <p:sp>
        <p:nvSpPr>
          <p:cNvPr id="4" name="Slide Number Placeholder 3"/>
          <p:cNvSpPr>
            <a:spLocks noGrp="1"/>
          </p:cNvSpPr>
          <p:nvPr>
            <p:ph type="sldNum" sz="quarter" idx="12"/>
          </p:nvPr>
        </p:nvSpPr>
        <p:spPr/>
        <p:txBody>
          <a:bodyPr/>
          <a:lstStyle/>
          <a:p>
            <a:fld id="{991ABA96-8C24-43CE-98D6-E064923DF127}" type="slidenum">
              <a:rPr lang="en-US" smtClean="0"/>
              <a:t>126</a:t>
            </a:fld>
            <a:endParaRPr lang="en-US"/>
          </a:p>
        </p:txBody>
      </p:sp>
    </p:spTree>
    <p:extLst>
      <p:ext uri="{BB962C8B-B14F-4D97-AF65-F5344CB8AC3E}">
        <p14:creationId xmlns:p14="http://schemas.microsoft.com/office/powerpoint/2010/main" val="800731469"/>
      </p:ext>
    </p:extLst>
  </p:cSld>
  <p:clrMapOvr>
    <a:masterClrMapping/>
  </p:clrMapOvr>
  <p:transition spd="slow">
    <p:wipe dir="d"/>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Subapplication Review</a:t>
            </a:r>
            <a:endParaRPr lang="en-US" b="1" dirty="0"/>
          </a:p>
        </p:txBody>
      </p:sp>
      <p:sp>
        <p:nvSpPr>
          <p:cNvPr id="4" name="Content Placeholder 3"/>
          <p:cNvSpPr>
            <a:spLocks noGrp="1"/>
          </p:cNvSpPr>
          <p:nvPr>
            <p:ph idx="1"/>
          </p:nvPr>
        </p:nvSpPr>
        <p:spPr/>
        <p:txBody>
          <a:bodyPr>
            <a:normAutofit/>
          </a:bodyPr>
          <a:lstStyle/>
          <a:p>
            <a:pPr marL="231775" lvl="0" indent="-231775">
              <a:spcBef>
                <a:spcPts val="1200"/>
              </a:spcBef>
            </a:pPr>
            <a:r>
              <a:rPr lang="en-US" sz="2400" dirty="0">
                <a:cs typeface="Calibri" panose="020F0502020204030204" pitchFamily="34" charset="0"/>
              </a:rPr>
              <a:t>Subapplication files, BCA, and supporting documentation are reviewed for feasibility, accuracy, and cost effectiveness</a:t>
            </a:r>
          </a:p>
          <a:p>
            <a:pPr marL="231775" lvl="0" indent="-231775">
              <a:spcBef>
                <a:spcPts val="1200"/>
              </a:spcBef>
            </a:pPr>
            <a:r>
              <a:rPr lang="en-US" sz="2400" dirty="0">
                <a:cs typeface="Calibri" panose="020F0502020204030204" pitchFamily="34" charset="0"/>
              </a:rPr>
              <a:t>Subapplications will be based on priority </a:t>
            </a:r>
          </a:p>
          <a:p>
            <a:pPr marL="231775" lvl="0" indent="-231775">
              <a:spcBef>
                <a:spcPts val="1200"/>
              </a:spcBef>
            </a:pPr>
            <a:r>
              <a:rPr lang="en-US" sz="2400" dirty="0">
                <a:cs typeface="Calibri" panose="020F0502020204030204" pitchFamily="34" charset="0"/>
              </a:rPr>
              <a:t>It is not uncommon for the Cal OES specialist managing the project to change throughout the life-cycle of the project</a:t>
            </a:r>
          </a:p>
        </p:txBody>
      </p:sp>
      <p:sp>
        <p:nvSpPr>
          <p:cNvPr id="5" name="Slide Number Placeholder 4"/>
          <p:cNvSpPr>
            <a:spLocks noGrp="1"/>
          </p:cNvSpPr>
          <p:nvPr>
            <p:ph type="sldNum" sz="quarter" idx="12"/>
          </p:nvPr>
        </p:nvSpPr>
        <p:spPr/>
        <p:txBody>
          <a:bodyPr/>
          <a:lstStyle/>
          <a:p>
            <a:fld id="{991ABA96-8C24-43CE-98D6-E064923DF127}" type="slidenum">
              <a:rPr lang="en-US" smtClean="0"/>
              <a:t>127</a:t>
            </a:fld>
            <a:endParaRPr lang="en-US"/>
          </a:p>
        </p:txBody>
      </p:sp>
    </p:spTree>
    <p:extLst>
      <p:ext uri="{BB962C8B-B14F-4D97-AF65-F5344CB8AC3E}">
        <p14:creationId xmlns:p14="http://schemas.microsoft.com/office/powerpoint/2010/main" val="3389612421"/>
      </p:ext>
    </p:extLst>
  </p:cSld>
  <p:clrMapOvr>
    <a:masterClrMapping/>
  </p:clrMapOvr>
  <p:transition spd="slow">
    <p:wipe dir="d"/>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Elimination Criteria, part 1</a:t>
            </a:r>
            <a:endParaRPr lang="en-US" b="1" dirty="0"/>
          </a:p>
        </p:txBody>
      </p:sp>
      <p:sp>
        <p:nvSpPr>
          <p:cNvPr id="4" name="Content Placeholder 3"/>
          <p:cNvSpPr>
            <a:spLocks noGrp="1"/>
          </p:cNvSpPr>
          <p:nvPr>
            <p:ph idx="1"/>
          </p:nvPr>
        </p:nvSpPr>
        <p:spPr/>
        <p:txBody>
          <a:bodyPr>
            <a:noAutofit/>
          </a:bodyPr>
          <a:lstStyle/>
          <a:p>
            <a:pPr marL="228600" lvl="0" indent="-228600">
              <a:lnSpc>
                <a:spcPct val="110000"/>
              </a:lnSpc>
              <a:spcBef>
                <a:spcPts val="1200"/>
              </a:spcBef>
              <a:buNone/>
            </a:pPr>
            <a:r>
              <a:rPr lang="en-US" sz="2400" dirty="0"/>
              <a:t>Remember this is a </a:t>
            </a:r>
            <a:r>
              <a:rPr lang="en-US" sz="2400" b="1" u="sng" dirty="0"/>
              <a:t>competitive</a:t>
            </a:r>
            <a:r>
              <a:rPr lang="en-US" sz="2400" dirty="0"/>
              <a:t> process</a:t>
            </a:r>
          </a:p>
          <a:p>
            <a:pPr marL="228600" lvl="1" indent="-228600">
              <a:lnSpc>
                <a:spcPct val="110000"/>
              </a:lnSpc>
              <a:spcBef>
                <a:spcPts val="1200"/>
              </a:spcBef>
              <a:buFont typeface="Arial" panose="020B0604020202020204" pitchFamily="34" charset="0"/>
              <a:buChar char="•"/>
            </a:pPr>
            <a:r>
              <a:rPr lang="en-US" sz="2400" dirty="0"/>
              <a:t>The NOI submitted for this </a:t>
            </a:r>
            <a:r>
              <a:rPr lang="en-US" sz="2400" dirty="0" err="1"/>
              <a:t>subapplication</a:t>
            </a:r>
            <a:r>
              <a:rPr lang="en-US" sz="2400" dirty="0"/>
              <a:t> was determined to be ineligible/denied </a:t>
            </a:r>
          </a:p>
          <a:p>
            <a:pPr marL="228600" lvl="1" indent="-228600">
              <a:lnSpc>
                <a:spcPct val="110000"/>
              </a:lnSpc>
              <a:spcBef>
                <a:spcPts val="1200"/>
              </a:spcBef>
              <a:buFont typeface="Arial" panose="020B0604020202020204" pitchFamily="34" charset="0"/>
              <a:buChar char="•"/>
            </a:pPr>
            <a:r>
              <a:rPr lang="en-US" sz="2400" dirty="0"/>
              <a:t>The </a:t>
            </a:r>
            <a:r>
              <a:rPr lang="en-US" sz="2400" dirty="0" err="1"/>
              <a:t>subapplication</a:t>
            </a:r>
            <a:r>
              <a:rPr lang="en-US" sz="2400" dirty="0"/>
              <a:t> was not received by the deadline</a:t>
            </a:r>
          </a:p>
          <a:p>
            <a:pPr marL="228600" lvl="1" indent="-228600">
              <a:lnSpc>
                <a:spcPct val="110000"/>
              </a:lnSpc>
              <a:spcBef>
                <a:spcPts val="1200"/>
              </a:spcBef>
              <a:buFont typeface="Arial" panose="020B0604020202020204" pitchFamily="34" charset="0"/>
              <a:buChar char="•"/>
            </a:pPr>
            <a:r>
              <a:rPr lang="en-US" sz="2400" dirty="0"/>
              <a:t>The </a:t>
            </a:r>
            <a:r>
              <a:rPr lang="en-US" sz="2400" dirty="0" err="1"/>
              <a:t>subapplicant</a:t>
            </a:r>
            <a:r>
              <a:rPr lang="en-US" sz="2400" dirty="0"/>
              <a:t> does not have a FEMA-approved LHMP or have one in progress that is close to approval/adoption</a:t>
            </a:r>
          </a:p>
          <a:p>
            <a:pPr marL="228600" lvl="1" indent="-228600">
              <a:lnSpc>
                <a:spcPct val="110000"/>
              </a:lnSpc>
              <a:spcBef>
                <a:spcPts val="1200"/>
              </a:spcBef>
              <a:buFont typeface="Arial" panose="020B0604020202020204" pitchFamily="34" charset="0"/>
              <a:buChar char="•"/>
            </a:pPr>
            <a:r>
              <a:rPr lang="en-US" sz="2400" dirty="0"/>
              <a:t>The proposed project was not consistent with the LHMP</a:t>
            </a:r>
          </a:p>
          <a:p>
            <a:pPr marL="342900" lvl="1" indent="-342900">
              <a:spcBef>
                <a:spcPts val="1800"/>
              </a:spcBef>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128</a:t>
            </a:fld>
            <a:endParaRPr lang="en-US"/>
          </a:p>
        </p:txBody>
      </p:sp>
    </p:spTree>
    <p:extLst>
      <p:ext uri="{BB962C8B-B14F-4D97-AF65-F5344CB8AC3E}">
        <p14:creationId xmlns:p14="http://schemas.microsoft.com/office/powerpoint/2010/main" val="1551099685"/>
      </p:ext>
    </p:extLst>
  </p:cSld>
  <p:clrMapOvr>
    <a:masterClrMapping/>
  </p:clrMapOvr>
  <p:transition spd="slow">
    <p:wipe dir="d"/>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Elimination Criteria, part 2</a:t>
            </a:r>
            <a:endParaRPr lang="en-US" b="1" dirty="0"/>
          </a:p>
        </p:txBody>
      </p:sp>
      <p:sp>
        <p:nvSpPr>
          <p:cNvPr id="4" name="Content Placeholder 3"/>
          <p:cNvSpPr>
            <a:spLocks noGrp="1"/>
          </p:cNvSpPr>
          <p:nvPr>
            <p:ph idx="1"/>
          </p:nvPr>
        </p:nvSpPr>
        <p:spPr/>
        <p:txBody>
          <a:bodyPr>
            <a:noAutofit/>
          </a:bodyPr>
          <a:lstStyle/>
          <a:p>
            <a:pPr marL="228600" lvl="0" indent="-228600">
              <a:lnSpc>
                <a:spcPct val="110000"/>
              </a:lnSpc>
              <a:spcBef>
                <a:spcPts val="1200"/>
              </a:spcBef>
              <a:buNone/>
            </a:pPr>
            <a:r>
              <a:rPr lang="en-US" sz="2400" dirty="0"/>
              <a:t>Remember this is a </a:t>
            </a:r>
            <a:r>
              <a:rPr lang="en-US" sz="2400" b="1" u="sng" dirty="0"/>
              <a:t>competitive</a:t>
            </a:r>
            <a:r>
              <a:rPr lang="en-US" sz="2400" dirty="0"/>
              <a:t> process</a:t>
            </a:r>
          </a:p>
          <a:p>
            <a:pPr marL="228600" lvl="1" indent="-228600">
              <a:lnSpc>
                <a:spcPct val="110000"/>
              </a:lnSpc>
              <a:spcBef>
                <a:spcPts val="1200"/>
              </a:spcBef>
              <a:buFont typeface="Arial" panose="020B0604020202020204" pitchFamily="34" charset="0"/>
              <a:buChar char="•"/>
            </a:pPr>
            <a:r>
              <a:rPr lang="en-US" sz="2400" dirty="0"/>
              <a:t>The SOW in the subapplication was not consistent with NOI</a:t>
            </a:r>
          </a:p>
          <a:p>
            <a:pPr marL="228600" lvl="1" indent="-228600">
              <a:lnSpc>
                <a:spcPct val="110000"/>
              </a:lnSpc>
              <a:spcBef>
                <a:spcPts val="1200"/>
              </a:spcBef>
              <a:buFont typeface="Arial" panose="020B0604020202020204" pitchFamily="34" charset="0"/>
              <a:buChar char="•"/>
            </a:pPr>
            <a:r>
              <a:rPr lang="en-US" sz="2400" dirty="0"/>
              <a:t>The POP was not within 36 months</a:t>
            </a:r>
          </a:p>
          <a:p>
            <a:pPr marL="228600" indent="-228600">
              <a:lnSpc>
                <a:spcPct val="110000"/>
              </a:lnSpc>
              <a:spcBef>
                <a:spcPts val="1200"/>
              </a:spcBef>
            </a:pPr>
            <a:r>
              <a:rPr lang="en-US" sz="2400" dirty="0"/>
              <a:t>The project does not have a BCR greater than or equal to 1.00</a:t>
            </a:r>
          </a:p>
          <a:p>
            <a:pPr marL="342900" lvl="1" indent="-342900">
              <a:spcBef>
                <a:spcPts val="1800"/>
              </a:spcBef>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129</a:t>
            </a:fld>
            <a:endParaRPr lang="en-US"/>
          </a:p>
        </p:txBody>
      </p:sp>
    </p:spTree>
    <p:extLst>
      <p:ext uri="{BB962C8B-B14F-4D97-AF65-F5344CB8AC3E}">
        <p14:creationId xmlns:p14="http://schemas.microsoft.com/office/powerpoint/2010/main" val="1697792148"/>
      </p:ext>
    </p:extLst>
  </p:cSld>
  <p:clrMapOvr>
    <a:masterClrMapping/>
  </p:clrMapOvr>
  <p:transition spd="slow">
    <p:wipe dir="d"/>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marL="0" indent="0"/>
            <a:r>
              <a:rPr lang="en-US" b="1" dirty="0">
                <a:solidFill>
                  <a:schemeClr val="tx2">
                    <a:lumMod val="75000"/>
                  </a:schemeClr>
                </a:solidFill>
              </a:rPr>
              <a:t>Mitigating Flood and Drought Conditions Under HMA</a:t>
            </a:r>
          </a:p>
        </p:txBody>
      </p:sp>
      <p:sp>
        <p:nvSpPr>
          <p:cNvPr id="4" name="Content Placeholder 3"/>
          <p:cNvSpPr>
            <a:spLocks noGrp="1"/>
          </p:cNvSpPr>
          <p:nvPr>
            <p:ph idx="1"/>
          </p:nvPr>
        </p:nvSpPr>
        <p:spPr>
          <a:xfrm>
            <a:off x="457200" y="1905000"/>
            <a:ext cx="8229600" cy="4221163"/>
          </a:xfrm>
        </p:spPr>
        <p:txBody>
          <a:bodyPr>
            <a:normAutofit/>
          </a:bodyPr>
          <a:lstStyle/>
          <a:p>
            <a:pPr marL="231775" lvl="0" indent="-231775">
              <a:spcBef>
                <a:spcPts val="1200"/>
              </a:spcBef>
            </a:pPr>
            <a:r>
              <a:rPr lang="en-US" sz="2400" dirty="0"/>
              <a:t>Formerly known as Climate Resiliency Mitigation Actions (CRMA)</a:t>
            </a:r>
          </a:p>
          <a:p>
            <a:pPr marL="231775" lvl="0" indent="-231775">
              <a:spcBef>
                <a:spcPts val="1200"/>
              </a:spcBef>
            </a:pPr>
            <a:r>
              <a:rPr lang="en-US" sz="2400" dirty="0"/>
              <a:t>Projects that mitigate risk through restoration of the natural environment</a:t>
            </a:r>
          </a:p>
          <a:p>
            <a:pPr marL="231775" lvl="0" indent="-231775">
              <a:spcBef>
                <a:spcPts val="1200"/>
              </a:spcBef>
            </a:pPr>
            <a:endParaRPr lang="en-US" sz="2400" dirty="0"/>
          </a:p>
          <a:p>
            <a:pPr marL="0" lvl="0" indent="0">
              <a:spcBef>
                <a:spcPts val="1200"/>
              </a:spcBef>
              <a:buNone/>
            </a:pPr>
            <a:endParaRPr lang="en-US" sz="2400" dirty="0"/>
          </a:p>
        </p:txBody>
      </p:sp>
      <p:sp>
        <p:nvSpPr>
          <p:cNvPr id="5" name="Slide Number Placeholder 4"/>
          <p:cNvSpPr>
            <a:spLocks noGrp="1"/>
          </p:cNvSpPr>
          <p:nvPr>
            <p:ph type="sldNum" sz="quarter" idx="12"/>
          </p:nvPr>
        </p:nvSpPr>
        <p:spPr/>
        <p:txBody>
          <a:bodyPr/>
          <a:lstStyle/>
          <a:p>
            <a:fld id="{991ABA96-8C24-43CE-98D6-E064923DF127}" type="slidenum">
              <a:rPr lang="en-US" smtClean="0"/>
              <a:t>130</a:t>
            </a:fld>
            <a:endParaRPr lang="en-US" dirty="0"/>
          </a:p>
        </p:txBody>
      </p:sp>
    </p:spTree>
    <p:extLst>
      <p:ext uri="{BB962C8B-B14F-4D97-AF65-F5344CB8AC3E}">
        <p14:creationId xmlns:p14="http://schemas.microsoft.com/office/powerpoint/2010/main" val="4176131849"/>
      </p:ext>
    </p:extLst>
  </p:cSld>
  <p:clrMapOvr>
    <a:masterClrMapping/>
  </p:clrMapOvr>
  <p:transition spd="slow">
    <p:wipe dir="d"/>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14700"/>
            <a:ext cx="8229600" cy="1143000"/>
          </a:xfrm>
        </p:spPr>
        <p:txBody>
          <a:bodyPr>
            <a:normAutofit/>
          </a:bodyPr>
          <a:lstStyle/>
          <a:p>
            <a:pPr lvl="0" defTabSz="457200">
              <a:defRPr/>
            </a:pPr>
            <a:r>
              <a:rPr lang="en-US" sz="3200" b="1" dirty="0">
                <a:solidFill>
                  <a:srgbClr val="1F497D">
                    <a:lumMod val="75000"/>
                  </a:srgbClr>
                </a:solidFill>
              </a:rPr>
              <a:t>Mitigating Flood and Drought Conditions</a:t>
            </a:r>
            <a:br>
              <a:rPr lang="en-US" sz="3200" b="1" dirty="0">
                <a:solidFill>
                  <a:srgbClr val="1F497D">
                    <a:lumMod val="75000"/>
                  </a:srgbClr>
                </a:solidFill>
              </a:rPr>
            </a:br>
            <a:r>
              <a:rPr lang="en-US" sz="3200" b="1" dirty="0">
                <a:solidFill>
                  <a:srgbClr val="1F497D">
                    <a:lumMod val="75000"/>
                  </a:srgbClr>
                </a:solidFill>
              </a:rPr>
              <a:t>Under HMA Activity Types</a:t>
            </a:r>
            <a:endParaRPr lang="en-US" sz="1800" b="1" dirty="0">
              <a:solidFill>
                <a:srgbClr val="1F497D"/>
              </a:solidFill>
              <a:latin typeface="Lucida Sans Unicode" panose="020B0602030504020204" pitchFamily="34" charset="0"/>
              <a:cs typeface="Lucida Sans Unicode" panose="020B0602030504020204" pitchFamily="34" charset="0"/>
            </a:endParaRPr>
          </a:p>
        </p:txBody>
      </p:sp>
      <p:sp>
        <p:nvSpPr>
          <p:cNvPr id="7" name="Content Placeholder 2"/>
          <p:cNvSpPr>
            <a:spLocks noGrp="1"/>
          </p:cNvSpPr>
          <p:nvPr>
            <p:ph idx="1"/>
          </p:nvPr>
        </p:nvSpPr>
        <p:spPr>
          <a:xfrm>
            <a:off x="76200" y="1193801"/>
            <a:ext cx="9296400" cy="1358900"/>
          </a:xfrm>
        </p:spPr>
        <p:txBody>
          <a:bodyPr numCol="2">
            <a:noAutofit/>
          </a:bodyPr>
          <a:lstStyle/>
          <a:p>
            <a:r>
              <a:rPr lang="en-US" sz="2400" dirty="0">
                <a:latin typeface="+mj-lt"/>
                <a:cs typeface="Arial" panose="020B0604020202020204" pitchFamily="34" charset="0"/>
              </a:rPr>
              <a:t>Floodplain and stream restoration</a:t>
            </a:r>
          </a:p>
          <a:p>
            <a:r>
              <a:rPr lang="en-US" sz="2400" dirty="0">
                <a:latin typeface="+mj-lt"/>
                <a:cs typeface="Arial" panose="020B0604020202020204" pitchFamily="34" charset="0"/>
              </a:rPr>
              <a:t>Flood diversion and storage</a:t>
            </a:r>
          </a:p>
          <a:p>
            <a:endParaRPr lang="en-US" sz="2400" dirty="0">
              <a:latin typeface="+mj-lt"/>
              <a:cs typeface="Arial" panose="020B0604020202020204" pitchFamily="34" charset="0"/>
            </a:endParaRPr>
          </a:p>
          <a:p>
            <a:r>
              <a:rPr lang="en-US" sz="2400" dirty="0">
                <a:latin typeface="+mj-lt"/>
                <a:cs typeface="Arial" panose="020B0604020202020204" pitchFamily="34" charset="0"/>
              </a:rPr>
              <a:t>Green infrastructure</a:t>
            </a:r>
          </a:p>
          <a:p>
            <a:r>
              <a:rPr lang="en-US" sz="2400" dirty="0">
                <a:latin typeface="+mj-lt"/>
                <a:cs typeface="Arial" panose="020B0604020202020204" pitchFamily="34" charset="0"/>
              </a:rPr>
              <a:t>Aquifer storage and recovery</a:t>
            </a:r>
          </a:p>
          <a:p>
            <a:endParaRPr lang="en-US" sz="2400" dirty="0">
              <a:latin typeface="+mj-lt"/>
              <a:cs typeface="Arial" panose="020B0604020202020204" pitchFamily="34" charset="0"/>
            </a:endParaRPr>
          </a:p>
        </p:txBody>
      </p:sp>
      <p:sp>
        <p:nvSpPr>
          <p:cNvPr id="15" name="Slide Number Placeholder 4"/>
          <p:cNvSpPr>
            <a:spLocks noGrp="1"/>
          </p:cNvSpPr>
          <p:nvPr>
            <p:ph type="sldNum" sz="quarter" idx="12"/>
          </p:nvPr>
        </p:nvSpPr>
        <p:spPr/>
        <p:txBody>
          <a:bodyPr/>
          <a:lstStyle/>
          <a:p>
            <a:fld id="{991ABA96-8C24-43CE-98D6-E064923DF127}" type="slidenum">
              <a:rPr lang="en-US" smtClean="0"/>
              <a:t>131</a:t>
            </a:fld>
            <a:endParaRPr lang="en-US" dirty="0"/>
          </a:p>
        </p:txBody>
      </p:sp>
      <p:sp>
        <p:nvSpPr>
          <p:cNvPr id="11" name="TextBox 10"/>
          <p:cNvSpPr txBox="1"/>
          <p:nvPr/>
        </p:nvSpPr>
        <p:spPr>
          <a:xfrm>
            <a:off x="6934200" y="5294867"/>
            <a:ext cx="2057400" cy="461665"/>
          </a:xfrm>
          <a:prstGeom prst="rect">
            <a:avLst/>
          </a:prstGeom>
          <a:noFill/>
        </p:spPr>
        <p:txBody>
          <a:bodyPr wrap="square" rtlCol="0">
            <a:spAutoFit/>
          </a:bodyPr>
          <a:lstStyle/>
          <a:p>
            <a:pPr algn="ctr"/>
            <a:r>
              <a:rPr lang="en-US" sz="2400" b="1" dirty="0" err="1">
                <a:solidFill>
                  <a:srgbClr val="17375E"/>
                </a:solidFill>
              </a:rPr>
              <a:t>Bioswales</a:t>
            </a:r>
            <a:endParaRPr lang="en-US" sz="2400" b="1" dirty="0">
              <a:solidFill>
                <a:srgbClr val="17375E"/>
              </a:solidFill>
            </a:endParaRPr>
          </a:p>
        </p:txBody>
      </p:sp>
      <p:pic>
        <p:nvPicPr>
          <p:cNvPr id="6" name="Picture 5" descr="Picture of a bioswale. Bioswales are typically vegetated, mulched, or xeriscaped. They consist of a swaled drainage course with gently sloped sides (less than 6%). Bioswale design is intended to safely maximize the time water spends in the swale, which aids the collection and removal of pollutants, silt and debris. Depending on the site topography, the bioswale channel may be straight or meander. Check dams are also commonly added along the bioswale to increase stormwater infiltration. A bioswale's make-up can be influenced by many different variables, including climate, rainfall patterns, site size, budget, and vegetation suitability.">
            <a:extLst>
              <a:ext uri="{FF2B5EF4-FFF2-40B4-BE49-F238E27FC236}">
                <a16:creationId xmlns:a16="http://schemas.microsoft.com/office/drawing/2014/main" id="{52253E2D-3434-4AC3-8FC3-4CF451379BD4}"/>
              </a:ext>
            </a:extLst>
          </p:cNvPr>
          <p:cNvPicPr>
            <a:picLocks noChangeAspect="1"/>
          </p:cNvPicPr>
          <p:nvPr/>
        </p:nvPicPr>
        <p:blipFill rotWithShape="1">
          <a:blip r:embed="rId2"/>
          <a:srcRect l="7229" t="6231" r="2411" b="4461"/>
          <a:stretch/>
        </p:blipFill>
        <p:spPr>
          <a:xfrm>
            <a:off x="76200" y="2552700"/>
            <a:ext cx="6705600" cy="3844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6477000" y="2021613"/>
            <a:ext cx="2933700" cy="830997"/>
          </a:xfrm>
          <a:prstGeom prst="rect">
            <a:avLst/>
          </a:prstGeom>
          <a:noFill/>
        </p:spPr>
        <p:txBody>
          <a:bodyPr wrap="square" rtlCol="0">
            <a:spAutoFit/>
          </a:bodyPr>
          <a:lstStyle/>
          <a:p>
            <a:pPr algn="ctr"/>
            <a:r>
              <a:rPr lang="en-US" sz="2400" b="1" dirty="0">
                <a:solidFill>
                  <a:srgbClr val="17375E"/>
                </a:solidFill>
              </a:rPr>
              <a:t>Constructed Wetlands</a:t>
            </a:r>
          </a:p>
        </p:txBody>
      </p:sp>
      <p:pic>
        <p:nvPicPr>
          <p:cNvPr id="8" name="Picture 7" descr="Picture of a constructed wetland. A constructed wetland (CW) is an artificial wetland to treat municipal or industrial wastewater, greywater or stormwater runoff. It may also be designed for land reclamation after mining, or as a mitigation step for natural areas lost to land development. &#10;&#10;Constructed wetlands are engineered systems that use natural functions vegetation, soil, and organisms to treat wastewater. Depending on the type of wastewater the design of the constructed wetland has to be adjusted accordingly. Constructed wetlands have been used to treat both centralized and on-site wastewater. Primary treatment is recommended when there is a large amount of suspended solids or soluble organic matter.">
            <a:extLst>
              <a:ext uri="{FF2B5EF4-FFF2-40B4-BE49-F238E27FC236}">
                <a16:creationId xmlns:a16="http://schemas.microsoft.com/office/drawing/2014/main" id="{F7F63EA6-9561-4CA8-8A66-06CF58A9FA77}"/>
              </a:ext>
            </a:extLst>
          </p:cNvPr>
          <p:cNvPicPr>
            <a:picLocks noChangeAspect="1"/>
          </p:cNvPicPr>
          <p:nvPr/>
        </p:nvPicPr>
        <p:blipFill>
          <a:blip r:embed="rId3"/>
          <a:stretch>
            <a:fillRect/>
          </a:stretch>
        </p:blipFill>
        <p:spPr>
          <a:xfrm>
            <a:off x="6172200" y="2853310"/>
            <a:ext cx="2933700" cy="19374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88186376"/>
      </p:ext>
    </p:extLst>
  </p:cSld>
  <p:clrMapOvr>
    <a:masterClrMapping/>
  </p:clrMapOvr>
  <p:transition spd="slow">
    <p:wipe dir="d"/>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457200" y="114700"/>
            <a:ext cx="8229600" cy="1143000"/>
          </a:xfrm>
        </p:spPr>
        <p:txBody>
          <a:bodyPr>
            <a:normAutofit/>
          </a:bodyPr>
          <a:lstStyle/>
          <a:p>
            <a:pPr lvl="0" defTabSz="457200">
              <a:defRPr/>
            </a:pPr>
            <a:r>
              <a:rPr lang="en-US" sz="3200" b="1" dirty="0">
                <a:solidFill>
                  <a:srgbClr val="1F497D">
                    <a:lumMod val="75000"/>
                  </a:srgbClr>
                </a:solidFill>
              </a:rPr>
              <a:t>Mitigating Flood and Drought Conditions</a:t>
            </a:r>
            <a:br>
              <a:rPr lang="en-US" sz="3200" b="1" dirty="0">
                <a:solidFill>
                  <a:srgbClr val="1F497D">
                    <a:lumMod val="75000"/>
                  </a:srgbClr>
                </a:solidFill>
              </a:rPr>
            </a:br>
            <a:r>
              <a:rPr lang="en-US" sz="3200" b="1" dirty="0">
                <a:solidFill>
                  <a:srgbClr val="1F497D">
                    <a:lumMod val="75000"/>
                  </a:srgbClr>
                </a:solidFill>
              </a:rPr>
              <a:t>Example of Green Infrastructure</a:t>
            </a:r>
            <a:endParaRPr lang="en-US" sz="1800" b="1" dirty="0">
              <a:solidFill>
                <a:srgbClr val="1F497D"/>
              </a:solidFill>
              <a:latin typeface="Lucida Sans Unicode" panose="020B0602030504020204" pitchFamily="34" charset="0"/>
              <a:cs typeface="Lucida Sans Unicode" panose="020B0602030504020204" pitchFamily="34" charset="0"/>
            </a:endParaRPr>
          </a:p>
        </p:txBody>
      </p:sp>
      <p:sp>
        <p:nvSpPr>
          <p:cNvPr id="15" name="Slide Number Placeholder 4"/>
          <p:cNvSpPr>
            <a:spLocks noGrp="1"/>
          </p:cNvSpPr>
          <p:nvPr>
            <p:ph type="sldNum" sz="quarter" idx="12"/>
          </p:nvPr>
        </p:nvSpPr>
        <p:spPr/>
        <p:txBody>
          <a:bodyPr/>
          <a:lstStyle/>
          <a:p>
            <a:fld id="{991ABA96-8C24-43CE-98D6-E064923DF127}" type="slidenum">
              <a:rPr lang="en-US" smtClean="0"/>
              <a:t>132</a:t>
            </a:fld>
            <a:endParaRPr lang="en-US" dirty="0"/>
          </a:p>
        </p:txBody>
      </p:sp>
      <p:pic>
        <p:nvPicPr>
          <p:cNvPr id="5" name="Picture 4" descr="Graphic depicting a rain garden and its various built features. &#10;&#10;Rain gardens, also called bioretention facilities, are one of a variety of practices designed to treat polluted stormwater runoff.&#10;&#10;Rain gardens are designed landscape sites that reduce the flow rate, total quantity, and pollutant load of runoff from impervious urban areas like roofs, driveways, walkways,and parking lots, and compacted lawn areas. Rain gardens rely on plants and natural or engineered soil medium to retain stormwater and increase the lag time of infiltration, while remediating and filtering pollutants carried by urban runoff.&#10;&#10;Rain gardens provide a method to reuse and optimize any rain that falls, reducing or avoiding the need for additional irrigation. A benefit of planting rain gardens is the consequential decrease in ambient air and water temperature, a mitigation that is especially effective in urban areas containing an abundance of impervious surfaces that absorb heat in a phenomenon known as the heat-island effect.">
            <a:extLst>
              <a:ext uri="{FF2B5EF4-FFF2-40B4-BE49-F238E27FC236}">
                <a16:creationId xmlns:a16="http://schemas.microsoft.com/office/drawing/2014/main" id="{B60D05AA-83AE-4CA2-83F8-24C4E00AF59B}"/>
              </a:ext>
            </a:extLst>
          </p:cNvPr>
          <p:cNvPicPr>
            <a:picLocks noChangeAspect="1"/>
          </p:cNvPicPr>
          <p:nvPr/>
        </p:nvPicPr>
        <p:blipFill>
          <a:blip r:embed="rId2"/>
          <a:stretch>
            <a:fillRect/>
          </a:stretch>
        </p:blipFill>
        <p:spPr>
          <a:xfrm>
            <a:off x="703134" y="1435101"/>
            <a:ext cx="7737732" cy="45019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8634372"/>
      </p:ext>
    </p:extLst>
  </p:cSld>
  <p:clrMapOvr>
    <a:masterClrMapping/>
  </p:clrMapOvr>
  <p:transition spd="slow">
    <p:wipe dir="d"/>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Multiple Eligible NOIs</a:t>
            </a:r>
            <a:endParaRPr lang="en-US" b="1" dirty="0"/>
          </a:p>
        </p:txBody>
      </p:sp>
      <p:sp>
        <p:nvSpPr>
          <p:cNvPr id="4" name="Content Placeholder 3"/>
          <p:cNvSpPr>
            <a:spLocks noGrp="1"/>
          </p:cNvSpPr>
          <p:nvPr>
            <p:ph idx="1"/>
          </p:nvPr>
        </p:nvSpPr>
        <p:spPr/>
        <p:txBody>
          <a:bodyPr>
            <a:normAutofit/>
          </a:bodyPr>
          <a:lstStyle/>
          <a:p>
            <a:pPr marL="231775" lvl="0" indent="-231775">
              <a:spcBef>
                <a:spcPts val="1200"/>
              </a:spcBef>
            </a:pPr>
            <a:r>
              <a:rPr lang="en-US" sz="2400" dirty="0"/>
              <a:t>Some jurisdictions submit multiple NOIs</a:t>
            </a:r>
          </a:p>
          <a:p>
            <a:pPr marL="231775" lvl="0" indent="-231775">
              <a:spcBef>
                <a:spcPts val="1200"/>
              </a:spcBef>
            </a:pPr>
            <a:r>
              <a:rPr lang="en-US" sz="2400" dirty="0"/>
              <a:t>Jurisdictions do not compete against other jurisdictions</a:t>
            </a:r>
          </a:p>
          <a:p>
            <a:pPr marL="231775" lvl="0" indent="-231775">
              <a:spcBef>
                <a:spcPts val="1200"/>
              </a:spcBef>
            </a:pPr>
            <a:r>
              <a:rPr lang="en-US" sz="2400" dirty="0">
                <a:cs typeface="Calibri" panose="020F0502020204030204" pitchFamily="34" charset="0"/>
              </a:rPr>
              <a:t>Conduct a self-assessment for capabilities to manage multiple projects</a:t>
            </a:r>
          </a:p>
          <a:p>
            <a:pPr marL="231775" lvl="0" indent="-231775">
              <a:spcBef>
                <a:spcPts val="1200"/>
              </a:spcBef>
            </a:pPr>
            <a:r>
              <a:rPr lang="en-US" sz="2400" dirty="0">
                <a:cs typeface="Calibri" panose="020F0502020204030204" pitchFamily="34" charset="0"/>
              </a:rPr>
              <a:t>Prioritize your projects</a:t>
            </a:r>
          </a:p>
        </p:txBody>
      </p:sp>
      <p:sp>
        <p:nvSpPr>
          <p:cNvPr id="5" name="Slide Number Placeholder 4"/>
          <p:cNvSpPr>
            <a:spLocks noGrp="1"/>
          </p:cNvSpPr>
          <p:nvPr>
            <p:ph type="sldNum" sz="quarter" idx="12"/>
          </p:nvPr>
        </p:nvSpPr>
        <p:spPr/>
        <p:txBody>
          <a:bodyPr/>
          <a:lstStyle/>
          <a:p>
            <a:fld id="{991ABA96-8C24-43CE-98D6-E064923DF127}" type="slidenum">
              <a:rPr lang="en-US" smtClean="0"/>
              <a:t>133</a:t>
            </a:fld>
            <a:endParaRPr lang="en-US"/>
          </a:p>
        </p:txBody>
      </p:sp>
    </p:spTree>
    <p:extLst>
      <p:ext uri="{BB962C8B-B14F-4D97-AF65-F5344CB8AC3E}">
        <p14:creationId xmlns:p14="http://schemas.microsoft.com/office/powerpoint/2010/main" val="2405049854"/>
      </p:ext>
    </p:extLst>
  </p:cSld>
  <p:clrMapOvr>
    <a:masterClrMapping/>
  </p:clrMapOvr>
  <p:transition spd="slow">
    <p:wipe dir="d"/>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b="1" dirty="0">
                <a:solidFill>
                  <a:schemeClr val="tx2">
                    <a:lumMod val="75000"/>
                  </a:schemeClr>
                </a:solidFill>
              </a:rPr>
              <a:t>Next Steps</a:t>
            </a:r>
            <a:endParaRPr lang="en-US" b="1" dirty="0"/>
          </a:p>
        </p:txBody>
      </p:sp>
      <p:sp>
        <p:nvSpPr>
          <p:cNvPr id="4" name="Content Placeholder 3"/>
          <p:cNvSpPr>
            <a:spLocks noGrp="1"/>
          </p:cNvSpPr>
          <p:nvPr>
            <p:ph idx="1"/>
          </p:nvPr>
        </p:nvSpPr>
        <p:spPr/>
        <p:txBody>
          <a:bodyPr>
            <a:noAutofit/>
          </a:bodyPr>
          <a:lstStyle/>
          <a:p>
            <a:pPr marL="228600" indent="-228600">
              <a:spcBef>
                <a:spcPts val="1200"/>
              </a:spcBef>
            </a:pPr>
            <a:r>
              <a:rPr lang="en-US" sz="2400" dirty="0">
                <a:cs typeface="Calibri" panose="020F0502020204030204" pitchFamily="34" charset="0"/>
              </a:rPr>
              <a:t>Cal OES will review </a:t>
            </a:r>
            <a:r>
              <a:rPr lang="en-US" sz="2400" dirty="0" err="1">
                <a:cs typeface="Calibri" panose="020F0502020204030204" pitchFamily="34" charset="0"/>
              </a:rPr>
              <a:t>subapplications</a:t>
            </a:r>
            <a:r>
              <a:rPr lang="en-US" sz="2400" dirty="0">
                <a:cs typeface="Calibri" panose="020F0502020204030204" pitchFamily="34" charset="0"/>
              </a:rPr>
              <a:t> for completeness and reach out to </a:t>
            </a:r>
            <a:r>
              <a:rPr lang="en-US" sz="2400" dirty="0" err="1">
                <a:cs typeface="Calibri" panose="020F0502020204030204" pitchFamily="34" charset="0"/>
              </a:rPr>
              <a:t>subapplicants</a:t>
            </a:r>
            <a:r>
              <a:rPr lang="en-US" sz="2400" dirty="0">
                <a:cs typeface="Calibri" panose="020F0502020204030204" pitchFamily="34" charset="0"/>
              </a:rPr>
              <a:t> for any additional outstanding information as needed</a:t>
            </a:r>
          </a:p>
          <a:p>
            <a:pPr marL="228600" lvl="0" indent="-228600">
              <a:spcBef>
                <a:spcPts val="1200"/>
              </a:spcBef>
            </a:pPr>
            <a:r>
              <a:rPr lang="en-US" sz="2400" dirty="0">
                <a:cs typeface="Calibri" panose="020F0502020204030204" pitchFamily="34" charset="0"/>
              </a:rPr>
              <a:t>Cal OES to notify </a:t>
            </a:r>
            <a:r>
              <a:rPr lang="en-US" sz="2400" dirty="0" err="1">
                <a:cs typeface="Calibri" panose="020F0502020204030204" pitchFamily="34" charset="0"/>
              </a:rPr>
              <a:t>subapplicants</a:t>
            </a:r>
            <a:r>
              <a:rPr lang="en-US" sz="2400" dirty="0">
                <a:cs typeface="Calibri" panose="020F0502020204030204" pitchFamily="34" charset="0"/>
              </a:rPr>
              <a:t> of project status</a:t>
            </a:r>
          </a:p>
          <a:p>
            <a:pPr marL="228600" lvl="0" indent="-228600">
              <a:spcBef>
                <a:spcPts val="1200"/>
              </a:spcBef>
            </a:pPr>
            <a:r>
              <a:rPr lang="en-US" sz="2400" dirty="0">
                <a:cs typeface="Calibri" panose="020F0502020204030204" pitchFamily="34" charset="0"/>
              </a:rPr>
              <a:t>FEMA Region IX Review</a:t>
            </a:r>
          </a:p>
          <a:p>
            <a:pPr marL="228600" lvl="0" indent="-228600">
              <a:spcBef>
                <a:spcPts val="1200"/>
              </a:spcBef>
            </a:pPr>
            <a:r>
              <a:rPr lang="en-US" sz="2400" dirty="0">
                <a:cs typeface="Calibri" panose="020F0502020204030204" pitchFamily="34" charset="0"/>
              </a:rPr>
              <a:t>FEMA NEPA/EHP Review</a:t>
            </a:r>
          </a:p>
          <a:p>
            <a:pPr marL="228600" lvl="0" indent="-228600">
              <a:spcBef>
                <a:spcPts val="1200"/>
              </a:spcBef>
            </a:pPr>
            <a:r>
              <a:rPr lang="en-US" sz="2400" dirty="0">
                <a:cs typeface="Calibri" panose="020F0502020204030204" pitchFamily="34" charset="0"/>
              </a:rPr>
              <a:t>Project obligation or denial notice</a:t>
            </a:r>
          </a:p>
          <a:p>
            <a:pPr marL="228600" lvl="0" indent="-228600">
              <a:spcBef>
                <a:spcPts val="1200"/>
              </a:spcBef>
            </a:pPr>
            <a:r>
              <a:rPr lang="en-US" sz="2400" dirty="0">
                <a:cs typeface="Calibri" panose="020F0502020204030204" pitchFamily="34" charset="0"/>
              </a:rPr>
              <a:t>Project Kick-Off (first site visit)</a:t>
            </a:r>
          </a:p>
        </p:txBody>
      </p:sp>
      <p:sp>
        <p:nvSpPr>
          <p:cNvPr id="5" name="Slide Number Placeholder 4"/>
          <p:cNvSpPr>
            <a:spLocks noGrp="1"/>
          </p:cNvSpPr>
          <p:nvPr>
            <p:ph type="sldNum" sz="quarter" idx="12"/>
          </p:nvPr>
        </p:nvSpPr>
        <p:spPr/>
        <p:txBody>
          <a:bodyPr/>
          <a:lstStyle/>
          <a:p>
            <a:fld id="{991ABA96-8C24-43CE-98D6-E064923DF127}" type="slidenum">
              <a:rPr lang="en-US" smtClean="0"/>
              <a:t>134</a:t>
            </a:fld>
            <a:endParaRPr lang="en-US"/>
          </a:p>
        </p:txBody>
      </p:sp>
    </p:spTree>
    <p:extLst>
      <p:ext uri="{BB962C8B-B14F-4D97-AF65-F5344CB8AC3E}">
        <p14:creationId xmlns:p14="http://schemas.microsoft.com/office/powerpoint/2010/main" val="3026585922"/>
      </p:ext>
    </p:extLst>
  </p:cSld>
  <p:clrMapOvr>
    <a:masterClrMapping/>
  </p:clrMapOvr>
  <p:transition spd="slow">
    <p:wipe dir="d"/>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0"/>
            <a:ext cx="8229600" cy="1143000"/>
          </a:xfrm>
        </p:spPr>
        <p:txBody>
          <a:bodyPr>
            <a:noAutofit/>
          </a:bodyPr>
          <a:lstStyle/>
          <a:p>
            <a:pPr>
              <a:spcBef>
                <a:spcPts val="0"/>
              </a:spcBef>
            </a:pPr>
            <a:r>
              <a:rPr lang="en-US" b="1" dirty="0">
                <a:ln w="9525">
                  <a:solidFill>
                    <a:schemeClr val="bg1"/>
                  </a:solidFill>
                  <a:prstDash val="solid"/>
                </a:ln>
                <a:solidFill>
                  <a:srgbClr val="17375E"/>
                </a:solidFill>
                <a:effectLst>
                  <a:outerShdw blurRad="12700" dist="38100" dir="2700000" algn="tl" rotWithShape="0">
                    <a:schemeClr val="accent5">
                      <a:lumMod val="60000"/>
                      <a:lumOff val="40000"/>
                    </a:schemeClr>
                  </a:outerShdw>
                </a:effectLst>
              </a:rPr>
              <a:t>Are we experts yet?</a:t>
            </a:r>
            <a:endParaRPr lang="en-US" dirty="0">
              <a:solidFill>
                <a:srgbClr val="17375E"/>
              </a:solidFill>
            </a:endParaRPr>
          </a:p>
        </p:txBody>
      </p:sp>
      <p:sp>
        <p:nvSpPr>
          <p:cNvPr id="5" name="Slide Number Placeholder 4"/>
          <p:cNvSpPr>
            <a:spLocks noGrp="1"/>
          </p:cNvSpPr>
          <p:nvPr>
            <p:ph type="sldNum" sz="quarter" idx="12"/>
          </p:nvPr>
        </p:nvSpPr>
        <p:spPr/>
        <p:txBody>
          <a:bodyPr/>
          <a:lstStyle/>
          <a:p>
            <a:pPr algn="l"/>
            <a:fld id="{991ABA96-8C24-43CE-98D6-E064923DF127}" type="slidenum">
              <a:rPr lang="en-US" smtClean="0"/>
              <a:pPr algn="l"/>
              <a:t>135</a:t>
            </a:fld>
            <a:endParaRPr lang="en-US"/>
          </a:p>
        </p:txBody>
      </p:sp>
      <p:pic>
        <p:nvPicPr>
          <p:cNvPr id="12291" name="Picture 3" descr="A picture depicting a child looking upward at questions marks that is intended to ask the audience if they have any questions. Feel free to ask any questions you need answers to at this 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788" y="990600"/>
            <a:ext cx="7484424" cy="4968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0252710"/>
      </p:ext>
    </p:extLst>
  </p:cSld>
  <p:clrMapOvr>
    <a:masterClrMapping/>
  </p:clrMapOvr>
  <p:transition spd="slow">
    <p:wipe dir="d"/>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667000"/>
            <a:ext cx="8229600" cy="1143000"/>
          </a:xfrm>
        </p:spPr>
        <p:txBody>
          <a:bodyPr>
            <a:noAutofit/>
          </a:bodyPr>
          <a:lstStyle/>
          <a:p>
            <a:r>
              <a:rPr lang="en-US" sz="5400" b="1" dirty="0">
                <a:solidFill>
                  <a:schemeClr val="tx2">
                    <a:lumMod val="75000"/>
                  </a:schemeClr>
                </a:solidFill>
              </a:rPr>
              <a:t>Compliance and</a:t>
            </a:r>
            <a:br>
              <a:rPr lang="en-US" sz="5400" b="1" dirty="0">
                <a:solidFill>
                  <a:schemeClr val="tx2">
                    <a:lumMod val="75000"/>
                  </a:schemeClr>
                </a:solidFill>
              </a:rPr>
            </a:br>
            <a:r>
              <a:rPr lang="en-US" sz="5400" b="1" dirty="0">
                <a:solidFill>
                  <a:schemeClr val="tx2">
                    <a:lumMod val="75000"/>
                  </a:schemeClr>
                </a:solidFill>
              </a:rPr>
              <a:t>Monitoring</a:t>
            </a:r>
            <a:endParaRPr lang="en-US" sz="5400" b="1" dirty="0"/>
          </a:p>
        </p:txBody>
      </p:sp>
      <p:sp>
        <p:nvSpPr>
          <p:cNvPr id="4" name="Slide Number Placeholder 3"/>
          <p:cNvSpPr>
            <a:spLocks noGrp="1"/>
          </p:cNvSpPr>
          <p:nvPr>
            <p:ph type="sldNum" sz="quarter" idx="12"/>
          </p:nvPr>
        </p:nvSpPr>
        <p:spPr/>
        <p:txBody>
          <a:bodyPr/>
          <a:lstStyle/>
          <a:p>
            <a:fld id="{991ABA96-8C24-43CE-98D6-E064923DF127}" type="slidenum">
              <a:rPr lang="en-US" smtClean="0"/>
              <a:t>136</a:t>
            </a:fld>
            <a:endParaRPr lang="en-US"/>
          </a:p>
        </p:txBody>
      </p:sp>
    </p:spTree>
    <p:extLst>
      <p:ext uri="{BB962C8B-B14F-4D97-AF65-F5344CB8AC3E}">
        <p14:creationId xmlns:p14="http://schemas.microsoft.com/office/powerpoint/2010/main" val="4131155973"/>
      </p:ext>
    </p:extLst>
  </p:cSld>
  <p:clrMapOvr>
    <a:masterClrMapping/>
  </p:clrMapOvr>
  <p:transition spd="slow">
    <p:wipe dir="d"/>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2">
                    <a:lumMod val="75000"/>
                  </a:schemeClr>
                </a:solidFill>
              </a:rPr>
              <a:t>Monitoring, part 1</a:t>
            </a:r>
          </a:p>
        </p:txBody>
      </p:sp>
      <p:sp>
        <p:nvSpPr>
          <p:cNvPr id="3" name="Content Placeholder 2"/>
          <p:cNvSpPr>
            <a:spLocks noGrp="1"/>
          </p:cNvSpPr>
          <p:nvPr>
            <p:ph idx="1"/>
          </p:nvPr>
        </p:nvSpPr>
        <p:spPr>
          <a:xfrm>
            <a:off x="457200" y="1417638"/>
            <a:ext cx="8229600" cy="4525963"/>
          </a:xfrm>
        </p:spPr>
        <p:txBody>
          <a:bodyPr>
            <a:noAutofit/>
          </a:bodyPr>
          <a:lstStyle/>
          <a:p>
            <a:pPr marL="228600" indent="-228600">
              <a:spcBef>
                <a:spcPts val="600"/>
              </a:spcBef>
            </a:pPr>
            <a:r>
              <a:rPr lang="en-US" sz="2400" dirty="0"/>
              <a:t>Subapplicant vs. Subrecipient</a:t>
            </a:r>
          </a:p>
          <a:p>
            <a:pPr marL="228600" indent="-228600">
              <a:spcBef>
                <a:spcPts val="600"/>
              </a:spcBef>
            </a:pPr>
            <a:r>
              <a:rPr lang="en-US" sz="2400" dirty="0"/>
              <a:t>After obligation, both Cal OES and the </a:t>
            </a:r>
            <a:r>
              <a:rPr lang="en-US" sz="2400" dirty="0" err="1"/>
              <a:t>subrecipient</a:t>
            </a:r>
            <a:r>
              <a:rPr lang="en-US" sz="2400" dirty="0"/>
              <a:t> are required to monitor and evaluate the progress of the mitigation activity in accordance with the:</a:t>
            </a:r>
          </a:p>
          <a:p>
            <a:pPr marL="628650" lvl="2">
              <a:spcBef>
                <a:spcPts val="600"/>
              </a:spcBef>
            </a:pPr>
            <a:r>
              <a:rPr lang="en-US" dirty="0"/>
              <a:t>Scope of Work </a:t>
            </a:r>
          </a:p>
          <a:p>
            <a:pPr marL="628650" lvl="2">
              <a:spcBef>
                <a:spcPts val="600"/>
              </a:spcBef>
            </a:pPr>
            <a:r>
              <a:rPr lang="en-US" dirty="0"/>
              <a:t>Cost Estimate</a:t>
            </a:r>
          </a:p>
          <a:p>
            <a:pPr marL="628650" lvl="2">
              <a:spcBef>
                <a:spcPts val="600"/>
              </a:spcBef>
            </a:pPr>
            <a:r>
              <a:rPr lang="en-US" dirty="0"/>
              <a:t>Administrative requirements of 2 CFR Part 200</a:t>
            </a:r>
          </a:p>
          <a:p>
            <a:pPr marL="628650" lvl="2">
              <a:spcBef>
                <a:spcPts val="600"/>
              </a:spcBef>
            </a:pPr>
            <a:r>
              <a:rPr lang="en-US" dirty="0"/>
              <a:t>Programmatic requirements of 44 CFR Part 206</a:t>
            </a:r>
          </a:p>
          <a:p>
            <a:pPr marL="628650" lvl="2">
              <a:spcBef>
                <a:spcPts val="600"/>
              </a:spcBef>
            </a:pPr>
            <a:r>
              <a:rPr lang="en-US" dirty="0"/>
              <a:t>Applicable State and Federal regulations</a:t>
            </a:r>
          </a:p>
          <a:p>
            <a:pPr marL="228600" indent="-228600">
              <a:spcBef>
                <a:spcPts val="600"/>
              </a:spcBef>
            </a:pPr>
            <a:r>
              <a:rPr lang="en-US" sz="2400" dirty="0"/>
              <a:t>Project monitoring helps to ensure that the </a:t>
            </a:r>
            <a:r>
              <a:rPr lang="en-US" sz="2400" dirty="0" err="1"/>
              <a:t>subaward</a:t>
            </a:r>
            <a:r>
              <a:rPr lang="en-US" sz="2400" dirty="0"/>
              <a:t> is used for authorized purposes and performance goals are achieved</a:t>
            </a:r>
          </a:p>
        </p:txBody>
      </p:sp>
      <p:sp>
        <p:nvSpPr>
          <p:cNvPr id="5" name="Slide Number Placeholder 4"/>
          <p:cNvSpPr>
            <a:spLocks noGrp="1"/>
          </p:cNvSpPr>
          <p:nvPr>
            <p:ph type="sldNum" sz="quarter" idx="12"/>
          </p:nvPr>
        </p:nvSpPr>
        <p:spPr/>
        <p:txBody>
          <a:bodyPr/>
          <a:lstStyle/>
          <a:p>
            <a:fld id="{991ABA96-8C24-43CE-98D6-E064923DF127}" type="slidenum">
              <a:rPr lang="en-US" smtClean="0"/>
              <a:t>137</a:t>
            </a:fld>
            <a:endParaRPr lang="en-US"/>
          </a:p>
        </p:txBody>
      </p:sp>
    </p:spTree>
    <p:extLst>
      <p:ext uri="{BB962C8B-B14F-4D97-AF65-F5344CB8AC3E}">
        <p14:creationId xmlns:p14="http://schemas.microsoft.com/office/powerpoint/2010/main" val="2500214253"/>
      </p:ext>
    </p:extLst>
  </p:cSld>
  <p:clrMapOvr>
    <a:masterClrMapping/>
  </p:clrMapOvr>
  <p:transition spd="slow">
    <p:wipe dir="d"/>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2">
                    <a:lumMod val="75000"/>
                  </a:schemeClr>
                </a:solidFill>
              </a:rPr>
              <a:t>Monitoring, part 2</a:t>
            </a:r>
          </a:p>
        </p:txBody>
      </p:sp>
      <p:sp>
        <p:nvSpPr>
          <p:cNvPr id="3" name="Content Placeholder 2"/>
          <p:cNvSpPr>
            <a:spLocks noGrp="1"/>
          </p:cNvSpPr>
          <p:nvPr>
            <p:ph idx="1"/>
          </p:nvPr>
        </p:nvSpPr>
        <p:spPr/>
        <p:txBody>
          <a:bodyPr>
            <a:noAutofit/>
          </a:bodyPr>
          <a:lstStyle/>
          <a:p>
            <a:pPr marL="228600" indent="-228600">
              <a:spcBef>
                <a:spcPts val="1200"/>
              </a:spcBef>
            </a:pPr>
            <a:r>
              <a:rPr lang="en-US" sz="2400" dirty="0"/>
              <a:t>Maintain constant communication between </a:t>
            </a:r>
            <a:r>
              <a:rPr lang="en-US" sz="2400" dirty="0" err="1"/>
              <a:t>subrecipient</a:t>
            </a:r>
            <a:r>
              <a:rPr lang="en-US" sz="2400" dirty="0"/>
              <a:t> and  HMA Grants Specialist</a:t>
            </a:r>
          </a:p>
          <a:p>
            <a:pPr marL="228600" indent="-228600">
              <a:spcBef>
                <a:spcPts val="1200"/>
              </a:spcBef>
            </a:pPr>
            <a:r>
              <a:rPr lang="en-US" sz="2400" dirty="0"/>
              <a:t>Address concerns sooner rather than later</a:t>
            </a:r>
          </a:p>
          <a:p>
            <a:pPr marL="228600" indent="-228600">
              <a:spcBef>
                <a:spcPts val="1200"/>
              </a:spcBef>
            </a:pPr>
            <a:r>
              <a:rPr lang="en-US" sz="2400" dirty="0"/>
              <a:t>Evaluation of quarterly reports and reimbursement requests.  Quarterly Reports are due to Cal OES: </a:t>
            </a:r>
          </a:p>
          <a:p>
            <a:pPr marL="628650" lvl="2">
              <a:spcBef>
                <a:spcPts val="1200"/>
              </a:spcBef>
            </a:pPr>
            <a:r>
              <a:rPr lang="en-US" dirty="0"/>
              <a:t>(Jan, Feb, Mar) Due April 15</a:t>
            </a:r>
          </a:p>
          <a:p>
            <a:pPr marL="628650" lvl="2">
              <a:spcBef>
                <a:spcPts val="1200"/>
              </a:spcBef>
            </a:pPr>
            <a:r>
              <a:rPr lang="en-US" dirty="0"/>
              <a:t>(Apr, May, Jun) Due July 15</a:t>
            </a:r>
          </a:p>
          <a:p>
            <a:pPr marL="628650" lvl="2">
              <a:spcBef>
                <a:spcPts val="1200"/>
              </a:spcBef>
            </a:pPr>
            <a:r>
              <a:rPr lang="en-US" dirty="0"/>
              <a:t>(Jul, Aug, Sep) Due October 15</a:t>
            </a:r>
          </a:p>
          <a:p>
            <a:pPr marL="628650" lvl="2">
              <a:spcBef>
                <a:spcPts val="1200"/>
              </a:spcBef>
            </a:pPr>
            <a:r>
              <a:rPr lang="en-US" dirty="0"/>
              <a:t>(Oct, Nov, Dec) Due January 15</a:t>
            </a:r>
          </a:p>
        </p:txBody>
      </p:sp>
      <p:sp>
        <p:nvSpPr>
          <p:cNvPr id="5" name="Slide Number Placeholder 4"/>
          <p:cNvSpPr>
            <a:spLocks noGrp="1"/>
          </p:cNvSpPr>
          <p:nvPr>
            <p:ph type="sldNum" sz="quarter" idx="12"/>
          </p:nvPr>
        </p:nvSpPr>
        <p:spPr/>
        <p:txBody>
          <a:bodyPr/>
          <a:lstStyle/>
          <a:p>
            <a:fld id="{991ABA96-8C24-43CE-98D6-E064923DF127}" type="slidenum">
              <a:rPr lang="en-US" smtClean="0"/>
              <a:t>138</a:t>
            </a:fld>
            <a:endParaRPr lang="en-US"/>
          </a:p>
        </p:txBody>
      </p:sp>
    </p:spTree>
    <p:extLst>
      <p:ext uri="{BB962C8B-B14F-4D97-AF65-F5344CB8AC3E}">
        <p14:creationId xmlns:p14="http://schemas.microsoft.com/office/powerpoint/2010/main" val="1656138257"/>
      </p:ext>
    </p:extLst>
  </p:cSld>
  <p:clrMapOvr>
    <a:masterClrMapping/>
  </p:clrMapOvr>
  <p:transition spd="slow">
    <p:wipe dir="d"/>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609" y="102478"/>
            <a:ext cx="8229600" cy="1143000"/>
          </a:xfrm>
        </p:spPr>
        <p:txBody>
          <a:bodyPr/>
          <a:lstStyle/>
          <a:p>
            <a:r>
              <a:rPr lang="en-US" b="1" dirty="0">
                <a:solidFill>
                  <a:schemeClr val="tx2">
                    <a:lumMod val="75000"/>
                  </a:schemeClr>
                </a:solidFill>
              </a:rPr>
              <a:t>Site Visits</a:t>
            </a:r>
          </a:p>
        </p:txBody>
      </p:sp>
      <p:sp>
        <p:nvSpPr>
          <p:cNvPr id="3" name="Content Placeholder 2"/>
          <p:cNvSpPr>
            <a:spLocks noGrp="1"/>
          </p:cNvSpPr>
          <p:nvPr>
            <p:ph idx="1"/>
          </p:nvPr>
        </p:nvSpPr>
        <p:spPr>
          <a:xfrm>
            <a:off x="457200" y="914400"/>
            <a:ext cx="8229600" cy="4525963"/>
          </a:xfrm>
        </p:spPr>
        <p:txBody>
          <a:bodyPr>
            <a:noAutofit/>
          </a:bodyPr>
          <a:lstStyle/>
          <a:p>
            <a:pPr marL="0" indent="0">
              <a:spcBef>
                <a:spcPts val="400"/>
              </a:spcBef>
              <a:buNone/>
            </a:pPr>
            <a:r>
              <a:rPr lang="en-US" sz="2400" dirty="0"/>
              <a:t>Three (3) site visits may be conducted during the life-cycle of the project, and will include: </a:t>
            </a:r>
          </a:p>
          <a:p>
            <a:pPr marL="682625" indent="-220663">
              <a:spcBef>
                <a:spcPts val="400"/>
              </a:spcBef>
              <a:buFont typeface="+mj-lt"/>
              <a:buAutoNum type="arabicPeriod"/>
            </a:pPr>
            <a:r>
              <a:rPr lang="en-US" sz="2400" dirty="0"/>
              <a:t> Project kick-off after award</a:t>
            </a:r>
          </a:p>
          <a:p>
            <a:pPr marL="1146175" lvl="2" indent="-231775">
              <a:spcBef>
                <a:spcPts val="400"/>
              </a:spcBef>
            </a:pPr>
            <a:r>
              <a:rPr lang="en-US" dirty="0"/>
              <a:t>Provide further guidance</a:t>
            </a:r>
          </a:p>
          <a:p>
            <a:pPr marL="1146175" lvl="2" indent="-231775">
              <a:spcBef>
                <a:spcPts val="400"/>
              </a:spcBef>
            </a:pPr>
            <a:r>
              <a:rPr lang="en-US" dirty="0"/>
              <a:t>Verify project site, staging areas, etc.</a:t>
            </a:r>
          </a:p>
          <a:p>
            <a:pPr marL="682625" indent="-220663">
              <a:spcBef>
                <a:spcPts val="400"/>
              </a:spcBef>
              <a:buFont typeface="+mj-lt"/>
              <a:buAutoNum type="arabicPeriod"/>
            </a:pPr>
            <a:r>
              <a:rPr lang="en-US" sz="2400" dirty="0"/>
              <a:t> In-progress site visit</a:t>
            </a:r>
          </a:p>
          <a:p>
            <a:pPr marL="1146175" lvl="2" indent="-231775">
              <a:spcBef>
                <a:spcPts val="400"/>
              </a:spcBef>
            </a:pPr>
            <a:r>
              <a:rPr lang="en-US" dirty="0"/>
              <a:t>Visit the project site</a:t>
            </a:r>
          </a:p>
          <a:p>
            <a:pPr marL="1146175" lvl="2" indent="-231775">
              <a:spcBef>
                <a:spcPts val="400"/>
              </a:spcBef>
            </a:pPr>
            <a:r>
              <a:rPr lang="en-US" dirty="0"/>
              <a:t>Review work status and percent completed</a:t>
            </a:r>
          </a:p>
          <a:p>
            <a:pPr marL="1146175" lvl="2" indent="-231775">
              <a:spcBef>
                <a:spcPts val="400"/>
              </a:spcBef>
            </a:pPr>
            <a:r>
              <a:rPr lang="en-US" dirty="0"/>
              <a:t>Discuss programmatic functions</a:t>
            </a:r>
          </a:p>
          <a:p>
            <a:pPr marL="1146175" lvl="2" indent="-231775">
              <a:spcBef>
                <a:spcPts val="400"/>
              </a:spcBef>
            </a:pPr>
            <a:r>
              <a:rPr lang="en-US" dirty="0"/>
              <a:t>Identify non-compliance and offer further guidance</a:t>
            </a:r>
          </a:p>
          <a:p>
            <a:pPr marL="682625" indent="-220663">
              <a:spcBef>
                <a:spcPts val="400"/>
              </a:spcBef>
              <a:buFont typeface="+mj-lt"/>
              <a:buAutoNum type="arabicPeriod"/>
            </a:pPr>
            <a:r>
              <a:rPr lang="en-US" sz="2400" dirty="0"/>
              <a:t> Project Closeout</a:t>
            </a:r>
          </a:p>
          <a:p>
            <a:pPr marL="1146175" lvl="2" indent="-231775">
              <a:spcBef>
                <a:spcPts val="400"/>
              </a:spcBef>
            </a:pPr>
            <a:r>
              <a:rPr lang="en-US" dirty="0"/>
              <a:t>Verify final expense documentation</a:t>
            </a:r>
          </a:p>
          <a:p>
            <a:pPr marL="1146175" lvl="2" indent="-231775">
              <a:spcBef>
                <a:spcPts val="400"/>
              </a:spcBef>
            </a:pPr>
            <a:r>
              <a:rPr lang="en-US" dirty="0"/>
              <a:t>Ensure project completion</a:t>
            </a:r>
          </a:p>
        </p:txBody>
      </p:sp>
      <p:sp>
        <p:nvSpPr>
          <p:cNvPr id="5" name="Slide Number Placeholder 4"/>
          <p:cNvSpPr>
            <a:spLocks noGrp="1"/>
          </p:cNvSpPr>
          <p:nvPr>
            <p:ph type="sldNum" sz="quarter" idx="12"/>
          </p:nvPr>
        </p:nvSpPr>
        <p:spPr/>
        <p:txBody>
          <a:bodyPr/>
          <a:lstStyle/>
          <a:p>
            <a:fld id="{991ABA96-8C24-43CE-98D6-E064923DF127}" type="slidenum">
              <a:rPr lang="en-US" smtClean="0"/>
              <a:t>139</a:t>
            </a:fld>
            <a:endParaRPr lang="en-US"/>
          </a:p>
        </p:txBody>
      </p:sp>
    </p:spTree>
    <p:extLst>
      <p:ext uri="{BB962C8B-B14F-4D97-AF65-F5344CB8AC3E}">
        <p14:creationId xmlns:p14="http://schemas.microsoft.com/office/powerpoint/2010/main" val="3521225845"/>
      </p:ext>
    </p:extLst>
  </p:cSld>
  <p:clrMapOvr>
    <a:masterClrMapping/>
  </p:clrMapOvr>
  <p:transition spd="slow">
    <p:wipe dir="d"/>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61760-DB39-4DEA-B2D4-0CDB9EC92D60}"/>
              </a:ext>
            </a:extLst>
          </p:cNvPr>
          <p:cNvSpPr>
            <a:spLocks noGrp="1"/>
          </p:cNvSpPr>
          <p:nvPr>
            <p:ph type="title"/>
          </p:nvPr>
        </p:nvSpPr>
        <p:spPr/>
        <p:txBody>
          <a:bodyPr>
            <a:normAutofit fontScale="90000"/>
          </a:bodyPr>
          <a:lstStyle/>
          <a:p>
            <a:r>
              <a:rPr lang="en-US" b="1" dirty="0">
                <a:solidFill>
                  <a:schemeClr val="tx2">
                    <a:lumMod val="75000"/>
                  </a:schemeClr>
                </a:solidFill>
              </a:rPr>
              <a:t>Compliance-Procurement, </a:t>
            </a:r>
            <a:br>
              <a:rPr lang="en-US" b="1" dirty="0">
                <a:solidFill>
                  <a:schemeClr val="tx2">
                    <a:lumMod val="75000"/>
                  </a:schemeClr>
                </a:solidFill>
              </a:rPr>
            </a:br>
            <a:r>
              <a:rPr lang="en-US" b="1" dirty="0">
                <a:solidFill>
                  <a:schemeClr val="tx2">
                    <a:lumMod val="75000"/>
                  </a:schemeClr>
                </a:solidFill>
              </a:rPr>
              <a:t>part 1</a:t>
            </a:r>
          </a:p>
        </p:txBody>
      </p:sp>
      <p:sp>
        <p:nvSpPr>
          <p:cNvPr id="3" name="Content Placeholder 2">
            <a:extLst>
              <a:ext uri="{FF2B5EF4-FFF2-40B4-BE49-F238E27FC236}">
                <a16:creationId xmlns:a16="http://schemas.microsoft.com/office/drawing/2014/main" id="{B6AC7093-3B71-49D4-91B9-76A917FBE95A}"/>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sz="3600" b="1" dirty="0"/>
              <a:t>Improper Procurement is the #1 cause for de-obligation and fund recoupment</a:t>
            </a:r>
          </a:p>
        </p:txBody>
      </p:sp>
      <p:sp>
        <p:nvSpPr>
          <p:cNvPr id="4" name="Slide Number Placeholder 3">
            <a:extLst>
              <a:ext uri="{FF2B5EF4-FFF2-40B4-BE49-F238E27FC236}">
                <a16:creationId xmlns:a16="http://schemas.microsoft.com/office/drawing/2014/main" id="{9555328E-30B8-4955-A83E-AAA6F2C5C796}"/>
              </a:ext>
            </a:extLst>
          </p:cNvPr>
          <p:cNvSpPr>
            <a:spLocks noGrp="1"/>
          </p:cNvSpPr>
          <p:nvPr>
            <p:ph type="sldNum" sz="quarter" idx="12"/>
          </p:nvPr>
        </p:nvSpPr>
        <p:spPr/>
        <p:txBody>
          <a:bodyPr/>
          <a:lstStyle/>
          <a:p>
            <a:fld id="{991ABA96-8C24-43CE-98D6-E064923DF127}" type="slidenum">
              <a:rPr lang="en-US" smtClean="0"/>
              <a:pPr/>
              <a:t>140</a:t>
            </a:fld>
            <a:endParaRPr lang="en-US" dirty="0"/>
          </a:p>
        </p:txBody>
      </p:sp>
    </p:spTree>
    <p:extLst>
      <p:ext uri="{BB962C8B-B14F-4D97-AF65-F5344CB8AC3E}">
        <p14:creationId xmlns:p14="http://schemas.microsoft.com/office/powerpoint/2010/main" val="3150633816"/>
      </p:ext>
    </p:extLst>
  </p:cSld>
  <p:clrMapOvr>
    <a:masterClrMapping/>
  </p:clrMapOvr>
  <p:transition spd="slow">
    <p:wipe dir="d"/>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B586E-4EB4-4F55-829C-F722864839F0}"/>
              </a:ext>
            </a:extLst>
          </p:cNvPr>
          <p:cNvSpPr>
            <a:spLocks noGrp="1"/>
          </p:cNvSpPr>
          <p:nvPr>
            <p:ph type="title"/>
          </p:nvPr>
        </p:nvSpPr>
        <p:spPr/>
        <p:txBody>
          <a:bodyPr>
            <a:normAutofit fontScale="90000"/>
          </a:bodyPr>
          <a:lstStyle/>
          <a:p>
            <a:r>
              <a:rPr lang="en-US" b="1" dirty="0">
                <a:solidFill>
                  <a:schemeClr val="tx2">
                    <a:lumMod val="75000"/>
                  </a:schemeClr>
                </a:solidFill>
              </a:rPr>
              <a:t>Compliance-Procurement, </a:t>
            </a:r>
            <a:br>
              <a:rPr lang="en-US" b="1" dirty="0">
                <a:solidFill>
                  <a:schemeClr val="tx2">
                    <a:lumMod val="75000"/>
                  </a:schemeClr>
                </a:solidFill>
              </a:rPr>
            </a:br>
            <a:r>
              <a:rPr lang="en-US" b="1" dirty="0">
                <a:solidFill>
                  <a:schemeClr val="tx2">
                    <a:lumMod val="75000"/>
                  </a:schemeClr>
                </a:solidFill>
              </a:rPr>
              <a:t>part 2</a:t>
            </a:r>
          </a:p>
        </p:txBody>
      </p:sp>
      <p:sp>
        <p:nvSpPr>
          <p:cNvPr id="3" name="Content Placeholder 2">
            <a:extLst>
              <a:ext uri="{FF2B5EF4-FFF2-40B4-BE49-F238E27FC236}">
                <a16:creationId xmlns:a16="http://schemas.microsoft.com/office/drawing/2014/main" id="{3679096E-969C-4965-AA7F-A56A806F1224}"/>
              </a:ext>
            </a:extLst>
          </p:cNvPr>
          <p:cNvSpPr>
            <a:spLocks noGrp="1"/>
          </p:cNvSpPr>
          <p:nvPr>
            <p:ph idx="1"/>
          </p:nvPr>
        </p:nvSpPr>
        <p:spPr/>
        <p:txBody>
          <a:bodyPr>
            <a:normAutofit fontScale="92500"/>
          </a:bodyPr>
          <a:lstStyle/>
          <a:p>
            <a:pPr marL="355600" marR="5080">
              <a:spcBef>
                <a:spcPts val="100"/>
              </a:spcBef>
              <a:tabLst>
                <a:tab pos="241300" algn="l"/>
              </a:tabLst>
            </a:pPr>
            <a:r>
              <a:rPr lang="en-US" sz="2400" b="1" spc="-5" dirty="0">
                <a:cs typeface="Century Gothic"/>
              </a:rPr>
              <a:t>Improper Procurement is the #1 cause for de-obligation and fund recoupment</a:t>
            </a:r>
          </a:p>
          <a:p>
            <a:pPr marL="812800" marR="5080" lvl="1" indent="-342900">
              <a:spcBef>
                <a:spcPts val="100"/>
              </a:spcBef>
              <a:buFont typeface="Arial" panose="020B0604020202020204" pitchFamily="34" charset="0"/>
              <a:buChar char="•"/>
              <a:tabLst>
                <a:tab pos="241300" algn="l"/>
              </a:tabLst>
            </a:pPr>
            <a:r>
              <a:rPr lang="en-US" sz="2400" spc="-5" dirty="0">
                <a:cs typeface="Century Gothic"/>
              </a:rPr>
              <a:t>FEMA / Office of Inspector General(OIG)</a:t>
            </a:r>
          </a:p>
          <a:p>
            <a:pPr marL="1270000" marR="5080" lvl="2" indent="-342900">
              <a:spcBef>
                <a:spcPts val="100"/>
              </a:spcBef>
              <a:tabLst>
                <a:tab pos="241300" algn="l"/>
              </a:tabLst>
            </a:pPr>
            <a:r>
              <a:rPr lang="en-US" spc="-5" dirty="0">
                <a:cs typeface="Century Gothic"/>
              </a:rPr>
              <a:t>Every year, the OIG audit reports reveal significant procurement issues representing millions of dollars of federal funds </a:t>
            </a:r>
            <a:endParaRPr lang="en-US" dirty="0">
              <a:cs typeface="Century Gothic"/>
            </a:endParaRPr>
          </a:p>
          <a:p>
            <a:pPr marL="355600" marR="5080">
              <a:spcBef>
                <a:spcPts val="100"/>
              </a:spcBef>
              <a:tabLst>
                <a:tab pos="241300" algn="l"/>
              </a:tabLst>
            </a:pPr>
            <a:r>
              <a:rPr lang="en-US" sz="2400" dirty="0">
                <a:cs typeface="Century Gothic"/>
              </a:rPr>
              <a:t>2 CFR</a:t>
            </a:r>
            <a:r>
              <a:rPr lang="en-US" sz="2400" spc="-60" dirty="0">
                <a:cs typeface="Century Gothic"/>
              </a:rPr>
              <a:t> </a:t>
            </a:r>
            <a:r>
              <a:rPr lang="en-US" sz="2400" spc="-5" dirty="0">
                <a:cs typeface="Century Gothic"/>
              </a:rPr>
              <a:t>§200.317-.327 apply to all FEMA awards</a:t>
            </a:r>
          </a:p>
          <a:p>
            <a:pPr marL="812800" marR="5080" lvl="1" indent="-342900">
              <a:spcBef>
                <a:spcPts val="100"/>
              </a:spcBef>
              <a:buFont typeface="Arial" panose="020B0604020202020204" pitchFamily="34" charset="0"/>
              <a:buChar char="•"/>
              <a:tabLst>
                <a:tab pos="241300" algn="l"/>
              </a:tabLst>
            </a:pPr>
            <a:r>
              <a:rPr lang="en-US" sz="2400" spc="5" dirty="0" smtClean="0">
                <a:cs typeface="Century Gothic"/>
              </a:rPr>
              <a:t>The </a:t>
            </a:r>
            <a:r>
              <a:rPr lang="en-US" sz="2400" spc="5" dirty="0" err="1" smtClean="0">
                <a:cs typeface="Century Gothic"/>
              </a:rPr>
              <a:t>subrecipient</a:t>
            </a:r>
            <a:r>
              <a:rPr lang="en-US" sz="2400" spc="5" dirty="0" smtClean="0">
                <a:cs typeface="Century Gothic"/>
              </a:rPr>
              <a:t> </a:t>
            </a:r>
            <a:r>
              <a:rPr lang="en-US" sz="2400" dirty="0">
                <a:cs typeface="Century Gothic"/>
              </a:rPr>
              <a:t>must follow </a:t>
            </a:r>
            <a:r>
              <a:rPr lang="en-US" sz="2400" dirty="0" smtClean="0">
                <a:cs typeface="Century Gothic"/>
              </a:rPr>
              <a:t>their </a:t>
            </a:r>
            <a:r>
              <a:rPr lang="en-US" sz="2400" spc="-5" dirty="0">
                <a:cs typeface="Century Gothic"/>
              </a:rPr>
              <a:t>local procurement </a:t>
            </a:r>
            <a:r>
              <a:rPr lang="en-US" sz="2400" dirty="0">
                <a:cs typeface="Century Gothic"/>
              </a:rPr>
              <a:t>policies</a:t>
            </a:r>
            <a:r>
              <a:rPr lang="en-US" sz="2400" spc="-100" dirty="0">
                <a:cs typeface="Century Gothic"/>
              </a:rPr>
              <a:t> and State procurement as well</a:t>
            </a:r>
            <a:r>
              <a:rPr lang="en-US" sz="2400" spc="-5" dirty="0">
                <a:solidFill>
                  <a:srgbClr val="FF0000"/>
                </a:solidFill>
                <a:cs typeface="Century Gothic"/>
              </a:rPr>
              <a:t> </a:t>
            </a:r>
          </a:p>
          <a:p>
            <a:pPr marL="812800" marR="5080" lvl="1" indent="-342900">
              <a:spcBef>
                <a:spcPts val="100"/>
              </a:spcBef>
              <a:buFont typeface="Arial" panose="020B0604020202020204" pitchFamily="34" charset="0"/>
              <a:buChar char="•"/>
              <a:tabLst>
                <a:tab pos="241300" algn="l"/>
              </a:tabLst>
            </a:pPr>
            <a:r>
              <a:rPr lang="en-US" sz="2400" dirty="0">
                <a:cs typeface="Century Gothic"/>
              </a:rPr>
              <a:t>The </a:t>
            </a:r>
            <a:r>
              <a:rPr lang="en-US" sz="2400" spc="-5" dirty="0">
                <a:cs typeface="Century Gothic"/>
              </a:rPr>
              <a:t>more </a:t>
            </a:r>
            <a:r>
              <a:rPr lang="en-US" sz="2400" dirty="0">
                <a:cs typeface="Century Gothic"/>
              </a:rPr>
              <a:t>stringent</a:t>
            </a:r>
            <a:r>
              <a:rPr lang="en-US" sz="2400" spc="-145" dirty="0">
                <a:cs typeface="Century Gothic"/>
              </a:rPr>
              <a:t> </a:t>
            </a:r>
            <a:r>
              <a:rPr lang="en-US" sz="2400" dirty="0">
                <a:cs typeface="Century Gothic"/>
              </a:rPr>
              <a:t>standard </a:t>
            </a:r>
            <a:r>
              <a:rPr lang="en-US" sz="2400" spc="-5" dirty="0">
                <a:cs typeface="Century Gothic"/>
              </a:rPr>
              <a:t>applies </a:t>
            </a:r>
          </a:p>
          <a:p>
            <a:pPr marL="812800" marR="5080" lvl="1" indent="-342900">
              <a:spcBef>
                <a:spcPts val="100"/>
              </a:spcBef>
              <a:buFont typeface="Arial" panose="020B0604020202020204" pitchFamily="34" charset="0"/>
              <a:buChar char="•"/>
              <a:tabLst>
                <a:tab pos="241300" algn="l"/>
              </a:tabLst>
            </a:pPr>
            <a:r>
              <a:rPr lang="en-US" sz="2400" spc="-5" dirty="0">
                <a:cs typeface="Century Gothic"/>
              </a:rPr>
              <a:t>Must have documented procurement procedures and document each procurement transaction </a:t>
            </a:r>
          </a:p>
          <a:p>
            <a:endParaRPr lang="en-US" dirty="0"/>
          </a:p>
        </p:txBody>
      </p:sp>
      <p:sp>
        <p:nvSpPr>
          <p:cNvPr id="4" name="Slide Number Placeholder 3">
            <a:extLst>
              <a:ext uri="{FF2B5EF4-FFF2-40B4-BE49-F238E27FC236}">
                <a16:creationId xmlns:a16="http://schemas.microsoft.com/office/drawing/2014/main" id="{440C4111-32E2-4A6B-B7AA-6B6BD5A89E69}"/>
              </a:ext>
            </a:extLst>
          </p:cNvPr>
          <p:cNvSpPr>
            <a:spLocks noGrp="1"/>
          </p:cNvSpPr>
          <p:nvPr>
            <p:ph type="sldNum" sz="quarter" idx="12"/>
          </p:nvPr>
        </p:nvSpPr>
        <p:spPr/>
        <p:txBody>
          <a:bodyPr/>
          <a:lstStyle/>
          <a:p>
            <a:fld id="{991ABA96-8C24-43CE-98D6-E064923DF127}" type="slidenum">
              <a:rPr lang="en-US" smtClean="0"/>
              <a:pPr/>
              <a:t>141</a:t>
            </a:fld>
            <a:endParaRPr lang="en-US" dirty="0"/>
          </a:p>
        </p:txBody>
      </p:sp>
    </p:spTree>
    <p:extLst>
      <p:ext uri="{BB962C8B-B14F-4D97-AF65-F5344CB8AC3E}">
        <p14:creationId xmlns:p14="http://schemas.microsoft.com/office/powerpoint/2010/main" val="150566267"/>
      </p:ext>
    </p:extLst>
  </p:cSld>
  <p:clrMapOvr>
    <a:masterClrMapping/>
  </p:clrMapOvr>
  <p:transition spd="slow">
    <p:wipe dir="d"/>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A2E00-2231-4834-8849-9D4B11010FFD}"/>
              </a:ext>
            </a:extLst>
          </p:cNvPr>
          <p:cNvSpPr>
            <a:spLocks noGrp="1"/>
          </p:cNvSpPr>
          <p:nvPr>
            <p:ph type="title"/>
          </p:nvPr>
        </p:nvSpPr>
        <p:spPr/>
        <p:txBody>
          <a:bodyPr>
            <a:normAutofit fontScale="90000"/>
          </a:bodyPr>
          <a:lstStyle/>
          <a:p>
            <a:r>
              <a:rPr lang="en-US" b="1" dirty="0">
                <a:solidFill>
                  <a:schemeClr val="tx2">
                    <a:lumMod val="75000"/>
                  </a:schemeClr>
                </a:solidFill>
              </a:rPr>
              <a:t>Compliance-Procurement, </a:t>
            </a:r>
            <a:br>
              <a:rPr lang="en-US" b="1" dirty="0">
                <a:solidFill>
                  <a:schemeClr val="tx2">
                    <a:lumMod val="75000"/>
                  </a:schemeClr>
                </a:solidFill>
              </a:rPr>
            </a:br>
            <a:r>
              <a:rPr lang="en-US" b="1" dirty="0">
                <a:solidFill>
                  <a:schemeClr val="tx2">
                    <a:lumMod val="75000"/>
                  </a:schemeClr>
                </a:solidFill>
              </a:rPr>
              <a:t>part 3</a:t>
            </a:r>
          </a:p>
        </p:txBody>
      </p:sp>
      <p:sp>
        <p:nvSpPr>
          <p:cNvPr id="3" name="Content Placeholder 2">
            <a:extLst>
              <a:ext uri="{FF2B5EF4-FFF2-40B4-BE49-F238E27FC236}">
                <a16:creationId xmlns:a16="http://schemas.microsoft.com/office/drawing/2014/main" id="{14776CA4-5C29-4F30-9E31-CDFB9E3C7A64}"/>
              </a:ext>
            </a:extLst>
          </p:cNvPr>
          <p:cNvSpPr>
            <a:spLocks noGrp="1"/>
          </p:cNvSpPr>
          <p:nvPr>
            <p:ph idx="1"/>
          </p:nvPr>
        </p:nvSpPr>
        <p:spPr/>
        <p:txBody>
          <a:bodyPr>
            <a:normAutofit fontScale="70000" lnSpcReduction="20000"/>
          </a:bodyPr>
          <a:lstStyle/>
          <a:p>
            <a:pPr marL="412750" marR="5080">
              <a:spcBef>
                <a:spcPts val="100"/>
              </a:spcBef>
              <a:tabLst>
                <a:tab pos="241300" algn="l"/>
              </a:tabLst>
            </a:pPr>
            <a:r>
              <a:rPr lang="en-US" sz="3100" dirty="0">
                <a:cs typeface="Century Gothic"/>
              </a:rPr>
              <a:t>Federal Procurement Thresholds:</a:t>
            </a:r>
          </a:p>
          <a:p>
            <a:pPr lvl="1">
              <a:spcBef>
                <a:spcPts val="1200"/>
              </a:spcBef>
              <a:buFont typeface="Arial" panose="020B0604020202020204" pitchFamily="34" charset="0"/>
              <a:buChar char="•"/>
            </a:pPr>
            <a:r>
              <a:rPr lang="en-US" sz="3100" dirty="0">
                <a:latin typeface="Century Gothic" panose="020B0502020202020204" pitchFamily="34" charset="0"/>
                <a:cs typeface="Calibri" panose="020F0502020204030204" pitchFamily="34" charset="0"/>
              </a:rPr>
              <a:t>Micro Purchases (contracts </a:t>
            </a:r>
            <a:r>
              <a:rPr lang="en-US" sz="3100" u="sng" dirty="0">
                <a:latin typeface="Century Gothic" panose="020B0502020202020204" pitchFamily="34" charset="0"/>
                <a:cs typeface="Calibri" panose="020F0502020204030204" pitchFamily="34" charset="0"/>
              </a:rPr>
              <a:t>&lt;</a:t>
            </a:r>
            <a:r>
              <a:rPr lang="en-US" sz="3100" dirty="0">
                <a:latin typeface="Century Gothic" panose="020B0502020202020204" pitchFamily="34" charset="0"/>
                <a:cs typeface="Calibri" panose="020F0502020204030204" pitchFamily="34" charset="0"/>
              </a:rPr>
              <a:t> $10,000)</a:t>
            </a:r>
          </a:p>
          <a:p>
            <a:pPr lvl="1">
              <a:spcBef>
                <a:spcPts val="1200"/>
              </a:spcBef>
              <a:buFont typeface="Arial" panose="020B0604020202020204" pitchFamily="34" charset="0"/>
              <a:buChar char="•"/>
            </a:pPr>
            <a:r>
              <a:rPr lang="en-US" sz="3100" dirty="0">
                <a:latin typeface="Century Gothic" panose="020B0502020202020204" pitchFamily="34" charset="0"/>
                <a:cs typeface="Calibri" panose="020F0502020204030204" pitchFamily="34" charset="0"/>
              </a:rPr>
              <a:t>Small Purchases (contracts </a:t>
            </a:r>
            <a:r>
              <a:rPr lang="en-US" sz="3100" u="sng" dirty="0">
                <a:latin typeface="Century Gothic" panose="020B0502020202020204" pitchFamily="34" charset="0"/>
                <a:cs typeface="Calibri" panose="020F0502020204030204" pitchFamily="34" charset="0"/>
              </a:rPr>
              <a:t>&lt;</a:t>
            </a:r>
            <a:r>
              <a:rPr lang="en-US" sz="3100" dirty="0">
                <a:latin typeface="Century Gothic" panose="020B0502020202020204" pitchFamily="34" charset="0"/>
                <a:cs typeface="Calibri" panose="020F0502020204030204" pitchFamily="34" charset="0"/>
              </a:rPr>
              <a:t> $250,000)</a:t>
            </a:r>
          </a:p>
          <a:p>
            <a:pPr lvl="1">
              <a:spcBef>
                <a:spcPts val="1200"/>
              </a:spcBef>
              <a:buFont typeface="Arial" panose="020B0604020202020204" pitchFamily="34" charset="0"/>
              <a:buChar char="•"/>
            </a:pPr>
            <a:r>
              <a:rPr lang="en-US" sz="3100" dirty="0">
                <a:latin typeface="Century Gothic" panose="020B0502020202020204" pitchFamily="34" charset="0"/>
                <a:cs typeface="Calibri" panose="020F0502020204030204" pitchFamily="34" charset="0"/>
              </a:rPr>
              <a:t>Simplified Acquisition (contracts &gt; $250,000)</a:t>
            </a:r>
          </a:p>
          <a:p>
            <a:pPr marL="1200150" lvl="2" indent="-342900">
              <a:spcBef>
                <a:spcPts val="1200"/>
              </a:spcBef>
            </a:pPr>
            <a:r>
              <a:rPr lang="en-US" sz="3100" dirty="0">
                <a:latin typeface="Century Gothic" panose="020B0502020202020204" pitchFamily="34" charset="0"/>
                <a:cs typeface="Calibri" panose="020F0502020204030204" pitchFamily="34" charset="0"/>
              </a:rPr>
              <a:t>Must be publicly advertised</a:t>
            </a:r>
          </a:p>
          <a:p>
            <a:pPr marL="1200150" lvl="2" indent="-342900">
              <a:spcBef>
                <a:spcPts val="1200"/>
              </a:spcBef>
            </a:pPr>
            <a:r>
              <a:rPr lang="en-US" sz="3100" dirty="0">
                <a:latin typeface="Century Gothic" panose="020B0502020202020204" pitchFamily="34" charset="0"/>
                <a:cs typeface="Calibri" panose="020F0502020204030204" pitchFamily="34" charset="0"/>
              </a:rPr>
              <a:t>Sealed Bids</a:t>
            </a:r>
          </a:p>
          <a:p>
            <a:pPr marL="1200150" lvl="2" indent="-342900">
              <a:spcBef>
                <a:spcPts val="1200"/>
              </a:spcBef>
            </a:pPr>
            <a:r>
              <a:rPr lang="en-US" sz="3100" dirty="0">
                <a:latin typeface="Century Gothic" panose="020B0502020202020204" pitchFamily="34" charset="0"/>
                <a:cs typeface="Calibri" panose="020F0502020204030204" pitchFamily="34" charset="0"/>
              </a:rPr>
              <a:t>Competitive Proposals</a:t>
            </a:r>
          </a:p>
          <a:p>
            <a:pPr>
              <a:spcBef>
                <a:spcPts val="1200"/>
              </a:spcBef>
            </a:pPr>
            <a:r>
              <a:rPr lang="en-US" sz="3100" dirty="0">
                <a:cs typeface="Calibri" panose="020F0502020204030204" pitchFamily="34" charset="0"/>
              </a:rPr>
              <a:t>Additional required provisions apply based on the dollar value of the contract – 2 CFR </a:t>
            </a:r>
            <a:r>
              <a:rPr lang="en-US" sz="3100" dirty="0" smtClean="0">
                <a:cs typeface="Calibri" panose="020F0502020204030204" pitchFamily="34" charset="0"/>
              </a:rPr>
              <a:t>Appendix II to Part 200</a:t>
            </a:r>
            <a:endParaRPr lang="en-US" sz="3100" dirty="0" smtClean="0">
              <a:latin typeface="Century Gothic" panose="020B0502020202020204" pitchFamily="34" charset="0"/>
              <a:cs typeface="Calibri" panose="020F0502020204030204" pitchFamily="34" charset="0"/>
            </a:endParaRPr>
          </a:p>
          <a:p>
            <a:pPr>
              <a:spcBef>
                <a:spcPts val="1200"/>
              </a:spcBef>
            </a:pPr>
            <a:r>
              <a:rPr lang="en-US" sz="3100" dirty="0" smtClean="0">
                <a:latin typeface="Century Gothic" panose="020B0502020202020204" pitchFamily="34" charset="0"/>
                <a:cs typeface="Calibri" panose="020F0502020204030204" pitchFamily="34" charset="0"/>
              </a:rPr>
              <a:t>Non-Competitive </a:t>
            </a:r>
            <a:r>
              <a:rPr lang="en-US" sz="3100" dirty="0">
                <a:latin typeface="Century Gothic" panose="020B0502020202020204" pitchFamily="34" charset="0"/>
                <a:cs typeface="Calibri" panose="020F0502020204030204" pitchFamily="34" charset="0"/>
              </a:rPr>
              <a:t>Proposal (conditions </a:t>
            </a:r>
            <a:r>
              <a:rPr lang="en-US" sz="3100" dirty="0" smtClean="0">
                <a:latin typeface="Century Gothic" panose="020B0502020202020204" pitchFamily="34" charset="0"/>
                <a:cs typeface="Calibri" panose="020F0502020204030204" pitchFamily="34" charset="0"/>
              </a:rPr>
              <a:t>apply VERY </a:t>
            </a:r>
            <a:r>
              <a:rPr lang="en-US" sz="3100" dirty="0">
                <a:latin typeface="Century Gothic" panose="020B0502020202020204" pitchFamily="34" charset="0"/>
                <a:cs typeface="Calibri" panose="020F0502020204030204" pitchFamily="34" charset="0"/>
              </a:rPr>
              <a:t>rare circumstances)</a:t>
            </a:r>
          </a:p>
          <a:p>
            <a:endParaRPr lang="en-US" dirty="0"/>
          </a:p>
        </p:txBody>
      </p:sp>
      <p:sp>
        <p:nvSpPr>
          <p:cNvPr id="4" name="Slide Number Placeholder 3">
            <a:extLst>
              <a:ext uri="{FF2B5EF4-FFF2-40B4-BE49-F238E27FC236}">
                <a16:creationId xmlns:a16="http://schemas.microsoft.com/office/drawing/2014/main" id="{6667F5CE-BCA0-44B3-A9AE-13FC91D89327}"/>
              </a:ext>
            </a:extLst>
          </p:cNvPr>
          <p:cNvSpPr>
            <a:spLocks noGrp="1"/>
          </p:cNvSpPr>
          <p:nvPr>
            <p:ph type="sldNum" sz="quarter" idx="12"/>
          </p:nvPr>
        </p:nvSpPr>
        <p:spPr/>
        <p:txBody>
          <a:bodyPr/>
          <a:lstStyle/>
          <a:p>
            <a:fld id="{991ABA96-8C24-43CE-98D6-E064923DF127}" type="slidenum">
              <a:rPr lang="en-US" smtClean="0"/>
              <a:pPr/>
              <a:t>142</a:t>
            </a:fld>
            <a:endParaRPr lang="en-US" dirty="0"/>
          </a:p>
        </p:txBody>
      </p:sp>
    </p:spTree>
    <p:extLst>
      <p:ext uri="{BB962C8B-B14F-4D97-AF65-F5344CB8AC3E}">
        <p14:creationId xmlns:p14="http://schemas.microsoft.com/office/powerpoint/2010/main" val="2583408710"/>
      </p:ext>
    </p:extLst>
  </p:cSld>
  <p:clrMapOvr>
    <a:masterClrMapping/>
  </p:clrMapOvr>
  <p:transition spd="slow">
    <p:wipe dir="d"/>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BA5C-D108-4FE1-8EA5-2B83ED9669E6}"/>
              </a:ext>
            </a:extLst>
          </p:cNvPr>
          <p:cNvSpPr>
            <a:spLocks noGrp="1"/>
          </p:cNvSpPr>
          <p:nvPr>
            <p:ph type="title"/>
          </p:nvPr>
        </p:nvSpPr>
        <p:spPr/>
        <p:txBody>
          <a:bodyPr>
            <a:normAutofit fontScale="90000"/>
          </a:bodyPr>
          <a:lstStyle/>
          <a:p>
            <a:r>
              <a:rPr lang="en-US" b="1" dirty="0">
                <a:solidFill>
                  <a:schemeClr val="tx2">
                    <a:lumMod val="75000"/>
                  </a:schemeClr>
                </a:solidFill>
              </a:rPr>
              <a:t>Common Procurement Mistakes, part 1</a:t>
            </a:r>
          </a:p>
        </p:txBody>
      </p:sp>
      <p:sp>
        <p:nvSpPr>
          <p:cNvPr id="3" name="Content Placeholder 2">
            <a:extLst>
              <a:ext uri="{FF2B5EF4-FFF2-40B4-BE49-F238E27FC236}">
                <a16:creationId xmlns:a16="http://schemas.microsoft.com/office/drawing/2014/main" id="{BFAB54BB-9552-46D5-9D8B-9F39F310503D}"/>
              </a:ext>
            </a:extLst>
          </p:cNvPr>
          <p:cNvSpPr>
            <a:spLocks noGrp="1"/>
          </p:cNvSpPr>
          <p:nvPr>
            <p:ph idx="1"/>
          </p:nvPr>
        </p:nvSpPr>
        <p:spPr/>
        <p:txBody>
          <a:bodyPr/>
          <a:lstStyle/>
          <a:p>
            <a:pPr marL="355600" marR="5080">
              <a:spcBef>
                <a:spcPts val="100"/>
              </a:spcBef>
              <a:tabLst>
                <a:tab pos="241300" algn="l"/>
              </a:tabLst>
            </a:pPr>
            <a:r>
              <a:rPr lang="en-US" sz="2400" dirty="0">
                <a:latin typeface="Century Gothic" panose="020B0502020202020204" pitchFamily="34" charset="0"/>
              </a:rPr>
              <a:t>Award contracts to disbarred or suspended contractors (SAM.GOV)</a:t>
            </a:r>
          </a:p>
          <a:p>
            <a:pPr marL="285750" indent="-285750"/>
            <a:r>
              <a:rPr lang="en-US" sz="2400" dirty="0">
                <a:latin typeface="Century Gothic" panose="020B0502020202020204" pitchFamily="34" charset="0"/>
              </a:rPr>
              <a:t>Award contracts to contractors/consultants that assist in the </a:t>
            </a:r>
            <a:r>
              <a:rPr lang="en-US" sz="2400" dirty="0" err="1">
                <a:latin typeface="Century Gothic" panose="020B0502020202020204" pitchFamily="34" charset="0"/>
              </a:rPr>
              <a:t>subapplication</a:t>
            </a:r>
            <a:r>
              <a:rPr lang="en-US" sz="2400" dirty="0">
                <a:latin typeface="Century Gothic" panose="020B0502020202020204" pitchFamily="34" charset="0"/>
              </a:rPr>
              <a:t> development, design requirements or plans for the project</a:t>
            </a:r>
          </a:p>
          <a:p>
            <a:pPr lvl="1">
              <a:buFont typeface="Arial" panose="020B0604020202020204" pitchFamily="34" charset="0"/>
              <a:buChar char="•"/>
            </a:pPr>
            <a:r>
              <a:rPr lang="en-US" sz="2400" spc="-10" dirty="0">
                <a:cs typeface="Century Gothic"/>
              </a:rPr>
              <a:t>If </a:t>
            </a:r>
            <a:r>
              <a:rPr lang="en-US" sz="2400" spc="-5" dirty="0">
                <a:cs typeface="Century Gothic"/>
              </a:rPr>
              <a:t>you </a:t>
            </a:r>
            <a:r>
              <a:rPr lang="en-US" sz="2400" spc="5" dirty="0">
                <a:cs typeface="Century Gothic"/>
              </a:rPr>
              <a:t>have </a:t>
            </a:r>
            <a:r>
              <a:rPr lang="en-US" sz="2400" dirty="0">
                <a:cs typeface="Century Gothic"/>
              </a:rPr>
              <a:t>a </a:t>
            </a:r>
            <a:r>
              <a:rPr lang="en-US" sz="2400" spc="-5" dirty="0">
                <a:cs typeface="Century Gothic"/>
              </a:rPr>
              <a:t>consultant </a:t>
            </a:r>
            <a:r>
              <a:rPr lang="en-US" sz="2400" dirty="0">
                <a:cs typeface="Century Gothic"/>
              </a:rPr>
              <a:t>assist </a:t>
            </a:r>
            <a:r>
              <a:rPr lang="en-US" sz="2400" spc="-5" dirty="0">
                <a:cs typeface="Century Gothic"/>
              </a:rPr>
              <a:t>you </a:t>
            </a:r>
            <a:r>
              <a:rPr lang="en-US" sz="2400" dirty="0">
                <a:cs typeface="Century Gothic"/>
              </a:rPr>
              <a:t>with your  </a:t>
            </a:r>
            <a:r>
              <a:rPr lang="en-US" sz="2400" spc="-5" dirty="0" err="1">
                <a:cs typeface="Century Gothic"/>
              </a:rPr>
              <a:t>subapplication</a:t>
            </a:r>
            <a:r>
              <a:rPr lang="en-US" sz="2400" spc="-5" dirty="0">
                <a:cs typeface="Century Gothic"/>
              </a:rPr>
              <a:t>, </a:t>
            </a:r>
            <a:r>
              <a:rPr lang="en-US" sz="2400" dirty="0">
                <a:cs typeface="Century Gothic"/>
              </a:rPr>
              <a:t>the same consultant </a:t>
            </a:r>
            <a:r>
              <a:rPr lang="en-US" sz="2400" b="1" spc="-5" dirty="0">
                <a:cs typeface="Century Gothic"/>
              </a:rPr>
              <a:t>cannot</a:t>
            </a:r>
            <a:r>
              <a:rPr lang="en-US" sz="2400" spc="-5" dirty="0">
                <a:cs typeface="Century Gothic"/>
              </a:rPr>
              <a:t> </a:t>
            </a:r>
            <a:r>
              <a:rPr lang="en-US" sz="2400" dirty="0">
                <a:cs typeface="Century Gothic"/>
              </a:rPr>
              <a:t>bid</a:t>
            </a:r>
            <a:r>
              <a:rPr lang="en-US" sz="2400" spc="-105" dirty="0">
                <a:cs typeface="Century Gothic"/>
              </a:rPr>
              <a:t> </a:t>
            </a:r>
            <a:r>
              <a:rPr lang="en-US" sz="2400" dirty="0">
                <a:cs typeface="Century Gothic"/>
              </a:rPr>
              <a:t>on the </a:t>
            </a:r>
            <a:r>
              <a:rPr lang="en-US" sz="2400" spc="-5" dirty="0">
                <a:cs typeface="Century Gothic"/>
              </a:rPr>
              <a:t>project </a:t>
            </a:r>
            <a:r>
              <a:rPr lang="en-US" sz="2400" dirty="0">
                <a:cs typeface="Century Gothic"/>
              </a:rPr>
              <a:t>or assist </a:t>
            </a:r>
            <a:r>
              <a:rPr lang="en-US" sz="2400" spc="10" dirty="0">
                <a:cs typeface="Century Gothic"/>
              </a:rPr>
              <a:t>in </a:t>
            </a:r>
            <a:r>
              <a:rPr lang="en-US" sz="2400" dirty="0">
                <a:cs typeface="Century Gothic"/>
              </a:rPr>
              <a:t>developing your</a:t>
            </a:r>
            <a:r>
              <a:rPr lang="en-US" sz="2400" spc="-125" dirty="0">
                <a:cs typeface="Century Gothic"/>
              </a:rPr>
              <a:t> </a:t>
            </a:r>
            <a:r>
              <a:rPr lang="en-US" sz="2400" spc="-5" dirty="0">
                <a:cs typeface="Century Gothic"/>
              </a:rPr>
              <a:t>plan </a:t>
            </a:r>
            <a:r>
              <a:rPr lang="en-US" sz="2400" u="sng" spc="-5" dirty="0">
                <a:cs typeface="Century Gothic"/>
              </a:rPr>
              <a:t>(Conflict of Interest)</a:t>
            </a:r>
          </a:p>
          <a:p>
            <a:pPr marL="355600" marR="5080">
              <a:spcBef>
                <a:spcPts val="100"/>
              </a:spcBef>
              <a:tabLst>
                <a:tab pos="241300" algn="l"/>
              </a:tabLst>
            </a:pPr>
            <a:r>
              <a:rPr lang="en-US" sz="2400" dirty="0">
                <a:latin typeface="Century Gothic" panose="020B0502020202020204" pitchFamily="34" charset="0"/>
              </a:rPr>
              <a:t>Award cost plus percentage of costs contracts</a:t>
            </a:r>
          </a:p>
          <a:p>
            <a:endParaRPr lang="en-US" dirty="0"/>
          </a:p>
        </p:txBody>
      </p:sp>
      <p:sp>
        <p:nvSpPr>
          <p:cNvPr id="4" name="Slide Number Placeholder 3">
            <a:extLst>
              <a:ext uri="{FF2B5EF4-FFF2-40B4-BE49-F238E27FC236}">
                <a16:creationId xmlns:a16="http://schemas.microsoft.com/office/drawing/2014/main" id="{45EE8193-1E8D-4348-9D99-95F8E5EB16C8}"/>
              </a:ext>
            </a:extLst>
          </p:cNvPr>
          <p:cNvSpPr>
            <a:spLocks noGrp="1"/>
          </p:cNvSpPr>
          <p:nvPr>
            <p:ph type="sldNum" sz="quarter" idx="12"/>
          </p:nvPr>
        </p:nvSpPr>
        <p:spPr/>
        <p:txBody>
          <a:bodyPr/>
          <a:lstStyle/>
          <a:p>
            <a:fld id="{991ABA96-8C24-43CE-98D6-E064923DF127}" type="slidenum">
              <a:rPr lang="en-US" smtClean="0"/>
              <a:pPr/>
              <a:t>143</a:t>
            </a:fld>
            <a:endParaRPr lang="en-US" dirty="0"/>
          </a:p>
        </p:txBody>
      </p:sp>
    </p:spTree>
    <p:extLst>
      <p:ext uri="{BB962C8B-B14F-4D97-AF65-F5344CB8AC3E}">
        <p14:creationId xmlns:p14="http://schemas.microsoft.com/office/powerpoint/2010/main" val="1349530588"/>
      </p:ext>
    </p:extLst>
  </p:cSld>
  <p:clrMapOvr>
    <a:masterClrMapping/>
  </p:clrMapOvr>
  <p:transition spd="slow">
    <p:wipe dir="d"/>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A9C7D-20B2-447A-99C3-B5AA293F8E9E}"/>
              </a:ext>
            </a:extLst>
          </p:cNvPr>
          <p:cNvSpPr>
            <a:spLocks noGrp="1"/>
          </p:cNvSpPr>
          <p:nvPr>
            <p:ph type="title"/>
          </p:nvPr>
        </p:nvSpPr>
        <p:spPr/>
        <p:txBody>
          <a:bodyPr>
            <a:normAutofit fontScale="90000"/>
          </a:bodyPr>
          <a:lstStyle/>
          <a:p>
            <a:r>
              <a:rPr lang="en-US" b="1" dirty="0">
                <a:solidFill>
                  <a:schemeClr val="tx2">
                    <a:lumMod val="75000"/>
                  </a:schemeClr>
                </a:solidFill>
              </a:rPr>
              <a:t>Common Procurement Mistakes, part 2</a:t>
            </a:r>
          </a:p>
        </p:txBody>
      </p:sp>
      <p:sp>
        <p:nvSpPr>
          <p:cNvPr id="3" name="Content Placeholder 2">
            <a:extLst>
              <a:ext uri="{FF2B5EF4-FFF2-40B4-BE49-F238E27FC236}">
                <a16:creationId xmlns:a16="http://schemas.microsoft.com/office/drawing/2014/main" id="{B198D4B6-67FD-4BCF-9847-876E8ADD05AC}"/>
              </a:ext>
            </a:extLst>
          </p:cNvPr>
          <p:cNvSpPr>
            <a:spLocks noGrp="1"/>
          </p:cNvSpPr>
          <p:nvPr>
            <p:ph idx="1"/>
          </p:nvPr>
        </p:nvSpPr>
        <p:spPr/>
        <p:txBody>
          <a:bodyPr/>
          <a:lstStyle/>
          <a:p>
            <a:pPr marL="355600" marR="5080">
              <a:spcBef>
                <a:spcPts val="100"/>
              </a:spcBef>
              <a:tabLst>
                <a:tab pos="241300" algn="l"/>
              </a:tabLst>
            </a:pPr>
            <a:r>
              <a:rPr lang="en-US" sz="2400" spc="-5" dirty="0">
                <a:cs typeface="Century Gothic"/>
              </a:rPr>
              <a:t>Awarding contract without full and open competition (Sole Source) </a:t>
            </a:r>
          </a:p>
          <a:p>
            <a:pPr marL="355600" marR="5080">
              <a:spcBef>
                <a:spcPts val="100"/>
              </a:spcBef>
              <a:tabLst>
                <a:tab pos="241300" algn="l"/>
              </a:tabLst>
            </a:pPr>
            <a:r>
              <a:rPr lang="en-US" sz="2400" spc="-5" dirty="0">
                <a:cs typeface="Century Gothic"/>
              </a:rPr>
              <a:t>Give preference based on geographic location (may be a selection criterion when procuring architectural and engineering services if certain requirements are met)</a:t>
            </a:r>
          </a:p>
          <a:p>
            <a:pPr marL="355600" marR="5080">
              <a:spcBef>
                <a:spcPts val="100"/>
              </a:spcBef>
              <a:tabLst>
                <a:tab pos="241300" algn="l"/>
              </a:tabLst>
            </a:pPr>
            <a:r>
              <a:rPr lang="en-US" sz="2400" spc="-5" dirty="0">
                <a:cs typeface="Century Gothic"/>
              </a:rPr>
              <a:t>Enter into contracts conditional on federal funding</a:t>
            </a:r>
          </a:p>
          <a:p>
            <a:endParaRPr lang="en-US" dirty="0"/>
          </a:p>
        </p:txBody>
      </p:sp>
      <p:sp>
        <p:nvSpPr>
          <p:cNvPr id="4" name="Slide Number Placeholder 3">
            <a:extLst>
              <a:ext uri="{FF2B5EF4-FFF2-40B4-BE49-F238E27FC236}">
                <a16:creationId xmlns:a16="http://schemas.microsoft.com/office/drawing/2014/main" id="{D44F300B-2B8D-41D9-B847-459784BD16C2}"/>
              </a:ext>
            </a:extLst>
          </p:cNvPr>
          <p:cNvSpPr>
            <a:spLocks noGrp="1"/>
          </p:cNvSpPr>
          <p:nvPr>
            <p:ph type="sldNum" sz="quarter" idx="12"/>
          </p:nvPr>
        </p:nvSpPr>
        <p:spPr/>
        <p:txBody>
          <a:bodyPr/>
          <a:lstStyle/>
          <a:p>
            <a:fld id="{991ABA96-8C24-43CE-98D6-E064923DF127}" type="slidenum">
              <a:rPr lang="en-US" smtClean="0"/>
              <a:pPr/>
              <a:t>144</a:t>
            </a:fld>
            <a:endParaRPr lang="en-US" dirty="0"/>
          </a:p>
        </p:txBody>
      </p:sp>
    </p:spTree>
    <p:extLst>
      <p:ext uri="{BB962C8B-B14F-4D97-AF65-F5344CB8AC3E}">
        <p14:creationId xmlns:p14="http://schemas.microsoft.com/office/powerpoint/2010/main" val="3642794264"/>
      </p:ext>
    </p:extLst>
  </p:cSld>
  <p:clrMapOvr>
    <a:masterClrMapping/>
  </p:clrMapOvr>
  <p:transition spd="slow">
    <p:wipe dir="d"/>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0B59-178C-428C-82F4-82B18B3DDB8B}"/>
              </a:ext>
            </a:extLst>
          </p:cNvPr>
          <p:cNvSpPr>
            <a:spLocks noGrp="1"/>
          </p:cNvSpPr>
          <p:nvPr>
            <p:ph type="title"/>
          </p:nvPr>
        </p:nvSpPr>
        <p:spPr/>
        <p:txBody>
          <a:bodyPr>
            <a:normAutofit fontScale="90000"/>
          </a:bodyPr>
          <a:lstStyle/>
          <a:p>
            <a:r>
              <a:rPr lang="en-US" b="1" dirty="0">
                <a:solidFill>
                  <a:schemeClr val="tx2">
                    <a:lumMod val="75000"/>
                  </a:schemeClr>
                </a:solidFill>
              </a:rPr>
              <a:t>Common Procurement Mistakes, part 3</a:t>
            </a:r>
          </a:p>
        </p:txBody>
      </p:sp>
      <p:sp>
        <p:nvSpPr>
          <p:cNvPr id="3" name="Content Placeholder 2">
            <a:extLst>
              <a:ext uri="{FF2B5EF4-FFF2-40B4-BE49-F238E27FC236}">
                <a16:creationId xmlns:a16="http://schemas.microsoft.com/office/drawing/2014/main" id="{90813094-1BBC-4C3A-B063-19B75D22527B}"/>
              </a:ext>
            </a:extLst>
          </p:cNvPr>
          <p:cNvSpPr>
            <a:spLocks noGrp="1"/>
          </p:cNvSpPr>
          <p:nvPr>
            <p:ph idx="1"/>
          </p:nvPr>
        </p:nvSpPr>
        <p:spPr/>
        <p:txBody>
          <a:bodyPr/>
          <a:lstStyle/>
          <a:p>
            <a:pPr marL="355600" marR="5080">
              <a:spcBef>
                <a:spcPts val="100"/>
              </a:spcBef>
              <a:tabLst>
                <a:tab pos="241300" algn="l"/>
              </a:tabLst>
            </a:pPr>
            <a:r>
              <a:rPr lang="en-US" sz="2400" spc="-5" dirty="0">
                <a:cs typeface="Century Gothic"/>
              </a:rPr>
              <a:t>Award “Time-and- Material” contracts without a ceiling price and without documenting why no other contract type is suitable</a:t>
            </a:r>
          </a:p>
          <a:p>
            <a:pPr marL="812800" marR="5080" lvl="1" indent="-342900">
              <a:spcBef>
                <a:spcPts val="100"/>
              </a:spcBef>
              <a:buFont typeface="Arial" panose="020B0604020202020204" pitchFamily="34" charset="0"/>
              <a:buChar char="•"/>
              <a:tabLst>
                <a:tab pos="241300" algn="l"/>
              </a:tabLst>
            </a:pPr>
            <a:r>
              <a:rPr lang="en-US" sz="2400" spc="-5" dirty="0">
                <a:cs typeface="Century Gothic"/>
              </a:rPr>
              <a:t>Contractor exceeds ceiling at own risk</a:t>
            </a:r>
          </a:p>
          <a:p>
            <a:pPr marL="812800" marR="5080" lvl="1" indent="-342900">
              <a:spcBef>
                <a:spcPts val="100"/>
              </a:spcBef>
              <a:buFont typeface="Arial" panose="020B0604020202020204" pitchFamily="34" charset="0"/>
              <a:buChar char="•"/>
              <a:tabLst>
                <a:tab pos="241300" algn="l"/>
              </a:tabLst>
            </a:pPr>
            <a:r>
              <a:rPr lang="en-US" sz="2400" spc="-5" dirty="0">
                <a:cs typeface="Century Gothic"/>
              </a:rPr>
              <a:t>High degree of oversight required</a:t>
            </a:r>
          </a:p>
          <a:p>
            <a:pPr marL="355600" marR="5080">
              <a:spcBef>
                <a:spcPts val="100"/>
              </a:spcBef>
              <a:tabLst>
                <a:tab pos="241300" algn="l"/>
              </a:tabLst>
            </a:pPr>
            <a:r>
              <a:rPr lang="en-US" sz="2400" spc="-5" dirty="0">
                <a:cs typeface="Century Gothic"/>
              </a:rPr>
              <a:t>Specifying only a “brand name” product instead of allowing for “an equal” product(restricts competition</a:t>
            </a:r>
            <a:r>
              <a:rPr lang="en-US" sz="2400" spc="-5" dirty="0" smtClean="0">
                <a:cs typeface="Century Gothic"/>
              </a:rPr>
              <a:t>)</a:t>
            </a:r>
          </a:p>
          <a:p>
            <a:pPr marL="12700" marR="5080" indent="0">
              <a:spcBef>
                <a:spcPts val="100"/>
              </a:spcBef>
              <a:buNone/>
              <a:tabLst>
                <a:tab pos="241300" algn="l"/>
              </a:tabLst>
            </a:pPr>
            <a:endParaRPr lang="en-US" sz="2400" spc="-5" dirty="0" smtClean="0">
              <a:cs typeface="Century Gothic"/>
            </a:endParaRPr>
          </a:p>
          <a:p>
            <a:pPr marL="12700" marR="5080" indent="0">
              <a:spcBef>
                <a:spcPts val="100"/>
              </a:spcBef>
              <a:buNone/>
              <a:tabLst>
                <a:tab pos="241300" algn="l"/>
              </a:tabLst>
            </a:pPr>
            <a:r>
              <a:rPr lang="en-US" sz="2400" spc="-5" dirty="0" smtClean="0">
                <a:cs typeface="Century Gothic"/>
              </a:rPr>
              <a:t>Note: Pre-award costs and match costs are required to follow the procurement requirements.</a:t>
            </a:r>
            <a:endParaRPr lang="en-US" sz="2400" spc="-5" dirty="0">
              <a:cs typeface="Century Gothic"/>
            </a:endParaRPr>
          </a:p>
          <a:p>
            <a:endParaRPr lang="en-US" dirty="0"/>
          </a:p>
        </p:txBody>
      </p:sp>
      <p:sp>
        <p:nvSpPr>
          <p:cNvPr id="4" name="Slide Number Placeholder 3">
            <a:extLst>
              <a:ext uri="{FF2B5EF4-FFF2-40B4-BE49-F238E27FC236}">
                <a16:creationId xmlns:a16="http://schemas.microsoft.com/office/drawing/2014/main" id="{982E7AB5-200C-4C9F-830C-DAF0A17A3C24}"/>
              </a:ext>
            </a:extLst>
          </p:cNvPr>
          <p:cNvSpPr>
            <a:spLocks noGrp="1"/>
          </p:cNvSpPr>
          <p:nvPr>
            <p:ph type="sldNum" sz="quarter" idx="12"/>
          </p:nvPr>
        </p:nvSpPr>
        <p:spPr/>
        <p:txBody>
          <a:bodyPr/>
          <a:lstStyle/>
          <a:p>
            <a:fld id="{991ABA96-8C24-43CE-98D6-E064923DF127}" type="slidenum">
              <a:rPr lang="en-US" smtClean="0"/>
              <a:pPr/>
              <a:t>145</a:t>
            </a:fld>
            <a:endParaRPr lang="en-US" dirty="0"/>
          </a:p>
        </p:txBody>
      </p:sp>
    </p:spTree>
    <p:extLst>
      <p:ext uri="{BB962C8B-B14F-4D97-AF65-F5344CB8AC3E}">
        <p14:creationId xmlns:p14="http://schemas.microsoft.com/office/powerpoint/2010/main" val="2984030904"/>
      </p:ext>
    </p:extLst>
  </p:cSld>
  <p:clrMapOvr>
    <a:masterClrMapping/>
  </p:clrMapOvr>
  <p:transition spd="slow">
    <p:wipe dir="d"/>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9CF5-D434-4C7D-9F1C-7E602A1839F0}"/>
              </a:ext>
            </a:extLst>
          </p:cNvPr>
          <p:cNvSpPr>
            <a:spLocks noGrp="1"/>
          </p:cNvSpPr>
          <p:nvPr>
            <p:ph type="title"/>
          </p:nvPr>
        </p:nvSpPr>
        <p:spPr/>
        <p:txBody>
          <a:bodyPr>
            <a:normAutofit fontScale="90000"/>
          </a:bodyPr>
          <a:lstStyle/>
          <a:p>
            <a:r>
              <a:rPr lang="en-US" b="1" dirty="0">
                <a:solidFill>
                  <a:schemeClr val="tx2">
                    <a:lumMod val="75000"/>
                  </a:schemeClr>
                </a:solidFill>
              </a:rPr>
              <a:t>Compliance-Procurement Additional Requirements, part 1</a:t>
            </a:r>
          </a:p>
        </p:txBody>
      </p:sp>
      <p:sp>
        <p:nvSpPr>
          <p:cNvPr id="3" name="Content Placeholder 2">
            <a:extLst>
              <a:ext uri="{FF2B5EF4-FFF2-40B4-BE49-F238E27FC236}">
                <a16:creationId xmlns:a16="http://schemas.microsoft.com/office/drawing/2014/main" id="{0C0C1C59-C1CD-47D1-81CB-A88E6853B46E}"/>
              </a:ext>
            </a:extLst>
          </p:cNvPr>
          <p:cNvSpPr>
            <a:spLocks noGrp="1"/>
          </p:cNvSpPr>
          <p:nvPr>
            <p:ph idx="1"/>
          </p:nvPr>
        </p:nvSpPr>
        <p:spPr/>
        <p:txBody>
          <a:bodyPr/>
          <a:lstStyle/>
          <a:p>
            <a:pPr marL="355600" marR="5080">
              <a:spcBef>
                <a:spcPts val="100"/>
              </a:spcBef>
              <a:tabLst>
                <a:tab pos="241300" algn="l"/>
              </a:tabLst>
            </a:pPr>
            <a:r>
              <a:rPr lang="en-US" sz="2400" spc="-5" dirty="0">
                <a:cs typeface="Century Gothic"/>
              </a:rPr>
              <a:t>Other Requirements </a:t>
            </a:r>
            <a:endParaRPr lang="en-US" dirty="0"/>
          </a:p>
          <a:p>
            <a:pPr lvl="1">
              <a:buFont typeface="Arial" panose="020B0604020202020204" pitchFamily="34" charset="0"/>
              <a:buChar char="•"/>
            </a:pPr>
            <a:r>
              <a:rPr lang="en-US" sz="2400" dirty="0">
                <a:latin typeface="Century Gothic" panose="020B0502020202020204" pitchFamily="34" charset="0"/>
              </a:rPr>
              <a:t>Document a Cost/Price analysis justifying the reasonability of the contract’s price for work performed, and the selection of the contractor</a:t>
            </a:r>
            <a:endParaRPr lang="en-US" sz="2400" spc="-5" dirty="0">
              <a:latin typeface="Century Gothic" panose="020B0502020202020204" pitchFamily="34" charset="0"/>
              <a:cs typeface="Century Gothic"/>
            </a:endParaRPr>
          </a:p>
          <a:p>
            <a:pPr marL="812800" marR="5080" lvl="1" indent="-342900">
              <a:spcBef>
                <a:spcPts val="100"/>
              </a:spcBef>
              <a:buFont typeface="Arial" panose="020B0604020202020204" pitchFamily="34" charset="0"/>
              <a:buChar char="•"/>
              <a:tabLst>
                <a:tab pos="241300" algn="l"/>
              </a:tabLst>
            </a:pPr>
            <a:r>
              <a:rPr lang="en-US" sz="2400" spc="-5" dirty="0">
                <a:cs typeface="Century Gothic"/>
              </a:rPr>
              <a:t>Include required contract clauses and provisions in each contract</a:t>
            </a:r>
          </a:p>
          <a:p>
            <a:pPr marL="812800" marR="5080" lvl="1" indent="-342900">
              <a:spcBef>
                <a:spcPts val="100"/>
              </a:spcBef>
              <a:buFont typeface="Arial" panose="020B0604020202020204" pitchFamily="34" charset="0"/>
              <a:buChar char="•"/>
              <a:tabLst>
                <a:tab pos="241300" algn="l"/>
              </a:tabLst>
            </a:pPr>
            <a:r>
              <a:rPr lang="en-US" sz="2400" spc="-5" dirty="0">
                <a:cs typeface="Century Gothic"/>
              </a:rPr>
              <a:t>Take all necessary affirmative steps to assure minority businesses, women’s businesses, and labor surplus area firms are used</a:t>
            </a:r>
          </a:p>
          <a:p>
            <a:endParaRPr lang="en-US" dirty="0"/>
          </a:p>
        </p:txBody>
      </p:sp>
      <p:sp>
        <p:nvSpPr>
          <p:cNvPr id="4" name="Slide Number Placeholder 3">
            <a:extLst>
              <a:ext uri="{FF2B5EF4-FFF2-40B4-BE49-F238E27FC236}">
                <a16:creationId xmlns:a16="http://schemas.microsoft.com/office/drawing/2014/main" id="{401053BC-8298-4D04-B1E0-B302CF8452BD}"/>
              </a:ext>
            </a:extLst>
          </p:cNvPr>
          <p:cNvSpPr>
            <a:spLocks noGrp="1"/>
          </p:cNvSpPr>
          <p:nvPr>
            <p:ph type="sldNum" sz="quarter" idx="12"/>
          </p:nvPr>
        </p:nvSpPr>
        <p:spPr/>
        <p:txBody>
          <a:bodyPr/>
          <a:lstStyle/>
          <a:p>
            <a:fld id="{991ABA96-8C24-43CE-98D6-E064923DF127}" type="slidenum">
              <a:rPr lang="en-US" smtClean="0"/>
              <a:pPr/>
              <a:t>146</a:t>
            </a:fld>
            <a:endParaRPr lang="en-US" dirty="0"/>
          </a:p>
        </p:txBody>
      </p:sp>
    </p:spTree>
    <p:extLst>
      <p:ext uri="{BB962C8B-B14F-4D97-AF65-F5344CB8AC3E}">
        <p14:creationId xmlns:p14="http://schemas.microsoft.com/office/powerpoint/2010/main" val="2368305093"/>
      </p:ext>
    </p:extLst>
  </p:cSld>
  <p:clrMapOvr>
    <a:masterClrMapping/>
  </p:clrMapOvr>
  <p:transition spd="slow">
    <p:wipe dir="d"/>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B4357-39E5-4786-A306-FA2EAEA75116}"/>
              </a:ext>
            </a:extLst>
          </p:cNvPr>
          <p:cNvSpPr>
            <a:spLocks noGrp="1"/>
          </p:cNvSpPr>
          <p:nvPr>
            <p:ph type="title"/>
          </p:nvPr>
        </p:nvSpPr>
        <p:spPr/>
        <p:txBody>
          <a:bodyPr>
            <a:normAutofit fontScale="90000"/>
          </a:bodyPr>
          <a:lstStyle/>
          <a:p>
            <a:r>
              <a:rPr lang="en-US" b="1" dirty="0">
                <a:solidFill>
                  <a:schemeClr val="tx2">
                    <a:lumMod val="75000"/>
                  </a:schemeClr>
                </a:solidFill>
              </a:rPr>
              <a:t>Compliance-Procurement Additional Requirements, part 2</a:t>
            </a:r>
          </a:p>
        </p:txBody>
      </p:sp>
      <p:sp>
        <p:nvSpPr>
          <p:cNvPr id="3" name="Content Placeholder 2">
            <a:extLst>
              <a:ext uri="{FF2B5EF4-FFF2-40B4-BE49-F238E27FC236}">
                <a16:creationId xmlns:a16="http://schemas.microsoft.com/office/drawing/2014/main" id="{200736DE-030A-451F-A13B-EEF7D2EF2D03}"/>
              </a:ext>
            </a:extLst>
          </p:cNvPr>
          <p:cNvSpPr>
            <a:spLocks noGrp="1"/>
          </p:cNvSpPr>
          <p:nvPr>
            <p:ph idx="1"/>
          </p:nvPr>
        </p:nvSpPr>
        <p:spPr/>
        <p:txBody>
          <a:bodyPr>
            <a:normAutofit lnSpcReduction="10000"/>
          </a:bodyPr>
          <a:lstStyle/>
          <a:p>
            <a:pPr marL="355600" marR="5080">
              <a:spcBef>
                <a:spcPts val="100"/>
              </a:spcBef>
              <a:tabLst>
                <a:tab pos="241300" algn="l"/>
              </a:tabLst>
            </a:pPr>
            <a:r>
              <a:rPr lang="en-US" sz="2400" spc="-5" dirty="0">
                <a:cs typeface="Century Gothic"/>
              </a:rPr>
              <a:t>Other Requirements (Continued)</a:t>
            </a:r>
            <a:endParaRPr lang="en-US" dirty="0"/>
          </a:p>
          <a:p>
            <a:pPr marL="812800" marR="5080" lvl="1" indent="-342900">
              <a:spcBef>
                <a:spcPts val="100"/>
              </a:spcBef>
              <a:buFont typeface="Arial" panose="020B0604020202020204" pitchFamily="34" charset="0"/>
              <a:buChar char="•"/>
              <a:tabLst>
                <a:tab pos="241300" algn="l"/>
              </a:tabLst>
            </a:pPr>
            <a:r>
              <a:rPr lang="en-US" sz="2400" spc="-5" dirty="0">
                <a:cs typeface="Century Gothic"/>
              </a:rPr>
              <a:t>Avoid piggybacking off existing contracts (retainer contracts) </a:t>
            </a:r>
          </a:p>
          <a:p>
            <a:pPr marL="812800" marR="5080" lvl="1" indent="-342900">
              <a:spcBef>
                <a:spcPts val="100"/>
              </a:spcBef>
              <a:buFont typeface="Arial" panose="020B0604020202020204" pitchFamily="34" charset="0"/>
              <a:buChar char="•"/>
              <a:tabLst>
                <a:tab pos="241300" algn="l"/>
              </a:tabLst>
            </a:pPr>
            <a:r>
              <a:rPr lang="en-US" sz="2400" spc="-5" dirty="0">
                <a:cs typeface="Century Gothic"/>
              </a:rPr>
              <a:t>Prequalified list – If used, must be current, ensure maximum open and free competition, and must not preclude potential bidders from qualifying during solicitation </a:t>
            </a:r>
            <a:r>
              <a:rPr lang="en-US" sz="2400" spc="-5" dirty="0" smtClean="0">
                <a:cs typeface="Century Gothic"/>
              </a:rPr>
              <a:t>period</a:t>
            </a:r>
          </a:p>
          <a:p>
            <a:pPr marL="812800" marR="5080" lvl="1" indent="-342900">
              <a:spcBef>
                <a:spcPts val="100"/>
              </a:spcBef>
              <a:buFont typeface="Arial" panose="020B0604020202020204" pitchFamily="34" charset="0"/>
              <a:buChar char="•"/>
              <a:tabLst>
                <a:tab pos="241300" algn="l"/>
              </a:tabLst>
            </a:pPr>
            <a:r>
              <a:rPr lang="en-US" sz="2400" dirty="0">
                <a:cs typeface="Calibri" panose="020F0502020204030204" pitchFamily="34" charset="0"/>
              </a:rPr>
              <a:t>Ensure compliance with Record of Environmental Consideration(REC) and historical protection </a:t>
            </a:r>
            <a:r>
              <a:rPr lang="en-US" sz="2400" dirty="0" smtClean="0">
                <a:cs typeface="Calibri" panose="020F0502020204030204" pitchFamily="34" charset="0"/>
              </a:rPr>
              <a:t>laws</a:t>
            </a:r>
            <a:endParaRPr lang="en-US" sz="2400" spc="-5" dirty="0">
              <a:cs typeface="Century Gothic"/>
            </a:endParaRPr>
          </a:p>
          <a:p>
            <a:pPr marL="812800" marR="5080" lvl="1" indent="-342900">
              <a:spcBef>
                <a:spcPts val="100"/>
              </a:spcBef>
              <a:buFont typeface="Arial" panose="020B0604020202020204" pitchFamily="34" charset="0"/>
              <a:buChar char="•"/>
              <a:tabLst>
                <a:tab pos="241300" algn="l"/>
              </a:tabLst>
            </a:pPr>
            <a:r>
              <a:rPr lang="en-US" sz="2400" spc="-5" dirty="0">
                <a:cs typeface="Century Gothic"/>
              </a:rPr>
              <a:t>Planning grants:  Identify “FEMA-Approved LHMP” as a contract deliverable</a:t>
            </a:r>
          </a:p>
          <a:p>
            <a:endParaRPr lang="en-US" dirty="0"/>
          </a:p>
        </p:txBody>
      </p:sp>
      <p:sp>
        <p:nvSpPr>
          <p:cNvPr id="4" name="Slide Number Placeholder 3">
            <a:extLst>
              <a:ext uri="{FF2B5EF4-FFF2-40B4-BE49-F238E27FC236}">
                <a16:creationId xmlns:a16="http://schemas.microsoft.com/office/drawing/2014/main" id="{874EFF21-74E5-4BD2-BEBB-B6651E522110}"/>
              </a:ext>
            </a:extLst>
          </p:cNvPr>
          <p:cNvSpPr>
            <a:spLocks noGrp="1"/>
          </p:cNvSpPr>
          <p:nvPr>
            <p:ph type="sldNum" sz="quarter" idx="12"/>
          </p:nvPr>
        </p:nvSpPr>
        <p:spPr/>
        <p:txBody>
          <a:bodyPr/>
          <a:lstStyle/>
          <a:p>
            <a:fld id="{991ABA96-8C24-43CE-98D6-E064923DF127}" type="slidenum">
              <a:rPr lang="en-US" smtClean="0"/>
              <a:pPr/>
              <a:t>147</a:t>
            </a:fld>
            <a:endParaRPr lang="en-US" dirty="0"/>
          </a:p>
        </p:txBody>
      </p:sp>
    </p:spTree>
    <p:extLst>
      <p:ext uri="{BB962C8B-B14F-4D97-AF65-F5344CB8AC3E}">
        <p14:creationId xmlns:p14="http://schemas.microsoft.com/office/powerpoint/2010/main" val="2032510163"/>
      </p:ext>
    </p:extLst>
  </p:cSld>
  <p:clrMapOvr>
    <a:masterClrMapping/>
  </p:clrMapOvr>
  <p:transition spd="slow">
    <p:wipe dir="d"/>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2">
                    <a:lumMod val="75000"/>
                  </a:schemeClr>
                </a:solidFill>
              </a:rPr>
              <a:t>Consequences of Noncompliance, part 1</a:t>
            </a:r>
          </a:p>
        </p:txBody>
      </p:sp>
      <p:sp>
        <p:nvSpPr>
          <p:cNvPr id="3" name="Content Placeholder 2"/>
          <p:cNvSpPr>
            <a:spLocks noGrp="1"/>
          </p:cNvSpPr>
          <p:nvPr>
            <p:ph idx="1"/>
          </p:nvPr>
        </p:nvSpPr>
        <p:spPr>
          <a:noFill/>
        </p:spPr>
        <p:txBody>
          <a:bodyPr>
            <a:normAutofit/>
          </a:bodyPr>
          <a:lstStyle/>
          <a:p>
            <a:pPr marL="228600" indent="-228600">
              <a:spcBef>
                <a:spcPts val="1200"/>
              </a:spcBef>
              <a:buNone/>
            </a:pPr>
            <a:r>
              <a:rPr lang="en-US" sz="2400" dirty="0"/>
              <a:t>Title 2 CFR §200.207</a:t>
            </a:r>
          </a:p>
          <a:p>
            <a:pPr marL="228600" indent="-228600">
              <a:spcBef>
                <a:spcPts val="1200"/>
              </a:spcBef>
              <a:buNone/>
            </a:pPr>
            <a:r>
              <a:rPr lang="en-US" sz="2400" dirty="0"/>
              <a:t>FEMA or Cal OES may:</a:t>
            </a:r>
          </a:p>
          <a:p>
            <a:pPr marL="228600" indent="-228600">
              <a:spcBef>
                <a:spcPts val="1200"/>
              </a:spcBef>
            </a:pPr>
            <a:r>
              <a:rPr lang="en-US" sz="2400" dirty="0"/>
              <a:t>Withhold authority to proceed to the next phase until receipt of evidence of compliance</a:t>
            </a:r>
          </a:p>
          <a:p>
            <a:pPr marL="228600" indent="-228600">
              <a:spcBef>
                <a:spcPts val="1200"/>
              </a:spcBef>
            </a:pPr>
            <a:r>
              <a:rPr lang="en-US" sz="2400" dirty="0"/>
              <a:t>Require additional or more detailed financial reports and/or project monitoring</a:t>
            </a:r>
          </a:p>
          <a:p>
            <a:pPr marL="228600" indent="-228600">
              <a:spcBef>
                <a:spcPts val="1200"/>
              </a:spcBef>
            </a:pPr>
            <a:r>
              <a:rPr lang="en-US" sz="2400" dirty="0"/>
              <a:t>Require Subrecipient to obtain technical or management assistance</a:t>
            </a:r>
          </a:p>
        </p:txBody>
      </p:sp>
      <p:sp>
        <p:nvSpPr>
          <p:cNvPr id="5" name="Slide Number Placeholder 4"/>
          <p:cNvSpPr>
            <a:spLocks noGrp="1"/>
          </p:cNvSpPr>
          <p:nvPr>
            <p:ph type="sldNum" sz="quarter" idx="12"/>
          </p:nvPr>
        </p:nvSpPr>
        <p:spPr/>
        <p:txBody>
          <a:bodyPr/>
          <a:lstStyle/>
          <a:p>
            <a:fld id="{991ABA96-8C24-43CE-98D6-E064923DF127}" type="slidenum">
              <a:rPr lang="en-US" smtClean="0"/>
              <a:t>148</a:t>
            </a:fld>
            <a:endParaRPr lang="en-US"/>
          </a:p>
        </p:txBody>
      </p:sp>
    </p:spTree>
    <p:extLst>
      <p:ext uri="{BB962C8B-B14F-4D97-AF65-F5344CB8AC3E}">
        <p14:creationId xmlns:p14="http://schemas.microsoft.com/office/powerpoint/2010/main" val="971388421"/>
      </p:ext>
    </p:extLst>
  </p:cSld>
  <p:clrMapOvr>
    <a:masterClrMapping/>
  </p:clrMapOvr>
  <p:transition spd="slow">
    <p:wipe dir="d"/>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2">
                    <a:lumMod val="75000"/>
                  </a:schemeClr>
                </a:solidFill>
              </a:rPr>
              <a:t>Consequences of Noncompliance, part 2</a:t>
            </a:r>
            <a:endParaRPr lang="en-US" dirty="0">
              <a:solidFill>
                <a:schemeClr val="tx2">
                  <a:lumMod val="75000"/>
                </a:schemeClr>
              </a:solidFill>
            </a:endParaRPr>
          </a:p>
        </p:txBody>
      </p:sp>
      <p:sp>
        <p:nvSpPr>
          <p:cNvPr id="3" name="Content Placeholder 2"/>
          <p:cNvSpPr>
            <a:spLocks noGrp="1"/>
          </p:cNvSpPr>
          <p:nvPr>
            <p:ph idx="1"/>
          </p:nvPr>
        </p:nvSpPr>
        <p:spPr>
          <a:xfrm>
            <a:off x="228600" y="1600200"/>
            <a:ext cx="8839200" cy="4525963"/>
          </a:xfrm>
          <a:noFill/>
        </p:spPr>
        <p:txBody>
          <a:bodyPr>
            <a:noAutofit/>
          </a:bodyPr>
          <a:lstStyle/>
          <a:p>
            <a:pPr marL="0" indent="0">
              <a:spcBef>
                <a:spcPts val="1200"/>
              </a:spcBef>
              <a:buNone/>
            </a:pPr>
            <a:r>
              <a:rPr lang="en-US" sz="2400" dirty="0"/>
              <a:t>Title 2 CFR §200.338   </a:t>
            </a:r>
          </a:p>
          <a:p>
            <a:pPr marL="0" indent="0">
              <a:spcBef>
                <a:spcPts val="1200"/>
              </a:spcBef>
              <a:buNone/>
            </a:pPr>
            <a:r>
              <a:rPr lang="en-US" sz="2400" dirty="0"/>
              <a:t>If a Subrecipient fails to comply with Federal rules and  regulations or the terms and conditions of the </a:t>
            </a:r>
            <a:r>
              <a:rPr lang="en-US" sz="2400" dirty="0" err="1"/>
              <a:t>subaward</a:t>
            </a:r>
            <a:r>
              <a:rPr lang="en-US" sz="2400" dirty="0"/>
              <a:t>, additional conditions may be imposed:</a:t>
            </a:r>
          </a:p>
          <a:p>
            <a:pPr marL="228600" indent="-228600">
              <a:spcBef>
                <a:spcPts val="1200"/>
              </a:spcBef>
            </a:pPr>
            <a:r>
              <a:rPr lang="en-US" sz="2400" dirty="0"/>
              <a:t>Temporarily withhold reimbursements pending correction </a:t>
            </a:r>
          </a:p>
          <a:p>
            <a:pPr marL="228600" indent="-228600">
              <a:spcBef>
                <a:spcPts val="1200"/>
              </a:spcBef>
            </a:pPr>
            <a:r>
              <a:rPr lang="en-US" sz="2400" b="1" dirty="0"/>
              <a:t>Disallow all or part of the cost of the activity or action that is not in compliance</a:t>
            </a:r>
          </a:p>
          <a:p>
            <a:pPr marL="228600" indent="-228600">
              <a:spcBef>
                <a:spcPts val="1200"/>
              </a:spcBef>
            </a:pPr>
            <a:r>
              <a:rPr lang="en-US" sz="2400" dirty="0"/>
              <a:t>Partly suspend or terminate the entire </a:t>
            </a:r>
            <a:r>
              <a:rPr lang="en-US" sz="2400" dirty="0" err="1"/>
              <a:t>subaward</a:t>
            </a:r>
            <a:endParaRPr lang="en-US" sz="2400" dirty="0"/>
          </a:p>
          <a:p>
            <a:pPr marL="228600" indent="-228600">
              <a:spcBef>
                <a:spcPts val="1200"/>
              </a:spcBef>
            </a:pPr>
            <a:r>
              <a:rPr lang="en-US" sz="2400" dirty="0"/>
              <a:t>Initiate suspension or debarment proceedings</a:t>
            </a:r>
          </a:p>
          <a:p>
            <a:pPr marL="228600" indent="-228600">
              <a:spcBef>
                <a:spcPts val="1200"/>
              </a:spcBef>
            </a:pPr>
            <a:r>
              <a:rPr lang="en-US" sz="2400" dirty="0"/>
              <a:t>Withhold future </a:t>
            </a:r>
            <a:r>
              <a:rPr lang="en-US" sz="2400" dirty="0" err="1"/>
              <a:t>subawards</a:t>
            </a:r>
            <a:r>
              <a:rPr lang="en-US" sz="2400" dirty="0"/>
              <a:t> to the Subrecipient</a:t>
            </a:r>
          </a:p>
        </p:txBody>
      </p:sp>
      <p:sp>
        <p:nvSpPr>
          <p:cNvPr id="5" name="Slide Number Placeholder 4"/>
          <p:cNvSpPr>
            <a:spLocks noGrp="1"/>
          </p:cNvSpPr>
          <p:nvPr>
            <p:ph type="sldNum" sz="quarter" idx="12"/>
          </p:nvPr>
        </p:nvSpPr>
        <p:spPr/>
        <p:txBody>
          <a:bodyPr/>
          <a:lstStyle/>
          <a:p>
            <a:fld id="{991ABA96-8C24-43CE-98D6-E064923DF127}" type="slidenum">
              <a:rPr lang="en-US" smtClean="0"/>
              <a:t>149</a:t>
            </a:fld>
            <a:endParaRPr lang="en-US"/>
          </a:p>
        </p:txBody>
      </p:sp>
    </p:spTree>
    <p:extLst>
      <p:ext uri="{BB962C8B-B14F-4D97-AF65-F5344CB8AC3E}">
        <p14:creationId xmlns:p14="http://schemas.microsoft.com/office/powerpoint/2010/main" val="1594054727"/>
      </p:ext>
    </p:extLst>
  </p:cSld>
  <p:clrMapOvr>
    <a:masterClrMapping/>
  </p:clrMapOvr>
  <p:transition spd="slow">
    <p:wipe dir="d"/>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029"/>
            <a:ext cx="8229600" cy="1143000"/>
          </a:xfrm>
        </p:spPr>
        <p:txBody>
          <a:bodyPr/>
          <a:lstStyle/>
          <a:p>
            <a:r>
              <a:rPr lang="en-US" b="1" dirty="0">
                <a:solidFill>
                  <a:schemeClr val="tx2">
                    <a:lumMod val="75000"/>
                  </a:schemeClr>
                </a:solidFill>
              </a:rPr>
              <a:t>Resources</a:t>
            </a:r>
            <a:endParaRPr lang="en-US" sz="1800" b="1" dirty="0">
              <a:solidFill>
                <a:srgbClr val="FF0000"/>
              </a:solidFill>
            </a:endParaRPr>
          </a:p>
        </p:txBody>
      </p:sp>
      <p:sp>
        <p:nvSpPr>
          <p:cNvPr id="3" name="Content Placeholder 2"/>
          <p:cNvSpPr>
            <a:spLocks noGrp="1"/>
          </p:cNvSpPr>
          <p:nvPr>
            <p:ph idx="1"/>
          </p:nvPr>
        </p:nvSpPr>
        <p:spPr>
          <a:xfrm>
            <a:off x="190500" y="1166018"/>
            <a:ext cx="8763000" cy="4525963"/>
          </a:xfrm>
        </p:spPr>
        <p:txBody>
          <a:bodyPr>
            <a:noAutofit/>
          </a:bodyPr>
          <a:lstStyle/>
          <a:p>
            <a:pPr marL="355600">
              <a:spcBef>
                <a:spcPts val="890"/>
              </a:spcBef>
              <a:buClr>
                <a:srgbClr val="000000"/>
              </a:buClr>
              <a:buFont typeface="Arial"/>
              <a:buChar char="•"/>
              <a:tabLst>
                <a:tab pos="354965" algn="l"/>
                <a:tab pos="355600" algn="l"/>
              </a:tabLst>
            </a:pPr>
            <a:r>
              <a:rPr lang="en-US" sz="2400" u="heavy" dirty="0">
                <a:solidFill>
                  <a:srgbClr val="0000FF"/>
                </a:solidFill>
                <a:uFill>
                  <a:solidFill>
                    <a:srgbClr val="0000FF"/>
                  </a:solidFill>
                </a:uFill>
                <a:cs typeface="Century Gothic"/>
                <a:hlinkClick r:id="rId3"/>
              </a:rPr>
              <a:t>Link to HMA</a:t>
            </a:r>
            <a:r>
              <a:rPr lang="en-US" sz="2400" u="heavy" spc="-65" dirty="0">
                <a:solidFill>
                  <a:srgbClr val="0000FF"/>
                </a:solidFill>
                <a:uFill>
                  <a:solidFill>
                    <a:srgbClr val="0000FF"/>
                  </a:solidFill>
                </a:uFill>
                <a:cs typeface="Century Gothic"/>
                <a:hlinkClick r:id="rId3"/>
              </a:rPr>
              <a:t> </a:t>
            </a:r>
            <a:r>
              <a:rPr lang="en-US" sz="2400" u="heavy" dirty="0">
                <a:solidFill>
                  <a:srgbClr val="0000FF"/>
                </a:solidFill>
                <a:uFill>
                  <a:solidFill>
                    <a:srgbClr val="0000FF"/>
                  </a:solidFill>
                </a:uFill>
                <a:cs typeface="Century Gothic"/>
                <a:hlinkClick r:id="rId3"/>
              </a:rPr>
              <a:t>Guidance</a:t>
            </a:r>
            <a:endParaRPr lang="en-US" sz="2400" dirty="0">
              <a:cs typeface="Century Gothic"/>
            </a:endParaRPr>
          </a:p>
          <a:p>
            <a:pPr marL="355600">
              <a:spcBef>
                <a:spcPts val="795"/>
              </a:spcBef>
              <a:buClr>
                <a:srgbClr val="000000"/>
              </a:buClr>
              <a:buFont typeface="Arial"/>
              <a:buChar char="•"/>
              <a:tabLst>
                <a:tab pos="354965" algn="l"/>
                <a:tab pos="355600" algn="l"/>
              </a:tabLst>
            </a:pPr>
            <a:r>
              <a:rPr lang="en-US" sz="2400" u="heavy" dirty="0">
                <a:solidFill>
                  <a:srgbClr val="0000FF"/>
                </a:solidFill>
                <a:uFill>
                  <a:solidFill>
                    <a:srgbClr val="0000FF"/>
                  </a:solidFill>
                </a:uFill>
                <a:cs typeface="Century Gothic"/>
                <a:hlinkClick r:id="rId3"/>
              </a:rPr>
              <a:t>Link to HMA Guidance</a:t>
            </a:r>
            <a:r>
              <a:rPr lang="en-US" sz="2400" u="heavy" spc="-105" dirty="0">
                <a:solidFill>
                  <a:srgbClr val="0000FF"/>
                </a:solidFill>
                <a:uFill>
                  <a:solidFill>
                    <a:srgbClr val="0000FF"/>
                  </a:solidFill>
                </a:uFill>
                <a:cs typeface="Century Gothic"/>
                <a:hlinkClick r:id="rId3"/>
              </a:rPr>
              <a:t> </a:t>
            </a:r>
            <a:r>
              <a:rPr lang="en-US" sz="2400" u="heavy" dirty="0">
                <a:solidFill>
                  <a:srgbClr val="0000FF"/>
                </a:solidFill>
                <a:uFill>
                  <a:solidFill>
                    <a:srgbClr val="0000FF"/>
                  </a:solidFill>
                </a:uFill>
                <a:cs typeface="Century Gothic"/>
                <a:hlinkClick r:id="rId3"/>
              </a:rPr>
              <a:t>Addendum</a:t>
            </a:r>
            <a:endParaRPr lang="en-US" sz="2400" dirty="0">
              <a:cs typeface="Century Gothic"/>
            </a:endParaRPr>
          </a:p>
          <a:p>
            <a:pPr marL="355600">
              <a:spcBef>
                <a:spcPts val="800"/>
              </a:spcBef>
              <a:buClr>
                <a:srgbClr val="000000"/>
              </a:buClr>
              <a:buFont typeface="Arial"/>
              <a:buChar char="•"/>
              <a:tabLst>
                <a:tab pos="354965" algn="l"/>
                <a:tab pos="355600" algn="l"/>
              </a:tabLst>
            </a:pPr>
            <a:r>
              <a:rPr lang="en-US" sz="2400" u="heavy" dirty="0">
                <a:solidFill>
                  <a:srgbClr val="0000FF"/>
                </a:solidFill>
                <a:uFill>
                  <a:solidFill>
                    <a:srgbClr val="0000FF"/>
                  </a:solidFill>
                </a:uFill>
                <a:cs typeface="Century Gothic"/>
                <a:hlinkClick r:id="rId4"/>
              </a:rPr>
              <a:t>Link to 2 CFR</a:t>
            </a:r>
            <a:r>
              <a:rPr lang="en-US" sz="2400" u="heavy" spc="-55" dirty="0">
                <a:solidFill>
                  <a:srgbClr val="0000FF"/>
                </a:solidFill>
                <a:uFill>
                  <a:solidFill>
                    <a:srgbClr val="0000FF"/>
                  </a:solidFill>
                </a:uFill>
                <a:cs typeface="Century Gothic"/>
                <a:hlinkClick r:id="rId4"/>
              </a:rPr>
              <a:t> </a:t>
            </a:r>
            <a:r>
              <a:rPr lang="en-US" sz="2400" u="heavy" dirty="0">
                <a:solidFill>
                  <a:srgbClr val="0000FF"/>
                </a:solidFill>
                <a:uFill>
                  <a:solidFill>
                    <a:srgbClr val="0000FF"/>
                  </a:solidFill>
                </a:uFill>
                <a:cs typeface="Century Gothic"/>
                <a:hlinkClick r:id="rId4"/>
              </a:rPr>
              <a:t>200</a:t>
            </a:r>
            <a:endParaRPr lang="en-US" sz="2400" dirty="0">
              <a:cs typeface="Century Gothic"/>
            </a:endParaRPr>
          </a:p>
          <a:p>
            <a:pPr marL="354965" marR="5080">
              <a:spcBef>
                <a:spcPts val="805"/>
              </a:spcBef>
              <a:buClr>
                <a:srgbClr val="000000"/>
              </a:buClr>
              <a:buFont typeface="Arial"/>
              <a:buChar char="•"/>
              <a:tabLst>
                <a:tab pos="354965" algn="l"/>
                <a:tab pos="355600" algn="l"/>
              </a:tabLst>
            </a:pPr>
            <a:r>
              <a:rPr lang="en-US" sz="2400" u="heavy" dirty="0">
                <a:solidFill>
                  <a:srgbClr val="0000FF"/>
                </a:solidFill>
                <a:uFill>
                  <a:solidFill>
                    <a:srgbClr val="0000FF"/>
                  </a:solidFill>
                </a:uFill>
                <a:cs typeface="Century Gothic"/>
                <a:hlinkClick r:id="rId5"/>
              </a:rPr>
              <a:t>Link to 44 CFR - </a:t>
            </a:r>
            <a:r>
              <a:rPr lang="en-US" sz="2400" u="heavy" spc="-5" dirty="0">
                <a:solidFill>
                  <a:srgbClr val="0000FF"/>
                </a:solidFill>
                <a:uFill>
                  <a:solidFill>
                    <a:srgbClr val="0000FF"/>
                  </a:solidFill>
                </a:uFill>
                <a:cs typeface="Century Gothic"/>
                <a:hlinkClick r:id="rId5"/>
              </a:rPr>
              <a:t>Emergency </a:t>
            </a:r>
            <a:r>
              <a:rPr lang="en-US" sz="2400" u="heavy" dirty="0">
                <a:solidFill>
                  <a:srgbClr val="0000FF"/>
                </a:solidFill>
                <a:uFill>
                  <a:solidFill>
                    <a:srgbClr val="0000FF"/>
                  </a:solidFill>
                </a:uFill>
                <a:cs typeface="Century Gothic"/>
                <a:hlinkClick r:id="rId5"/>
              </a:rPr>
              <a:t>Management</a:t>
            </a:r>
            <a:r>
              <a:rPr lang="en-US" sz="2400" u="heavy" spc="-125" dirty="0">
                <a:solidFill>
                  <a:srgbClr val="0000FF"/>
                </a:solidFill>
                <a:uFill>
                  <a:solidFill>
                    <a:srgbClr val="0000FF"/>
                  </a:solidFill>
                </a:uFill>
                <a:cs typeface="Century Gothic"/>
                <a:hlinkClick r:id="rId5"/>
              </a:rPr>
              <a:t> </a:t>
            </a:r>
            <a:r>
              <a:rPr lang="en-US" sz="2400" u="heavy" dirty="0">
                <a:solidFill>
                  <a:srgbClr val="0000FF"/>
                </a:solidFill>
                <a:uFill>
                  <a:solidFill>
                    <a:srgbClr val="0000FF"/>
                  </a:solidFill>
                </a:uFill>
                <a:cs typeface="Century Gothic"/>
                <a:hlinkClick r:id="rId5"/>
              </a:rPr>
              <a:t>and  Assistance</a:t>
            </a:r>
            <a:endParaRPr lang="en-US" sz="2400" dirty="0">
              <a:cs typeface="Century Gothic"/>
            </a:endParaRPr>
          </a:p>
          <a:p>
            <a:pPr marL="355600">
              <a:spcBef>
                <a:spcPts val="790"/>
              </a:spcBef>
              <a:buFont typeface="Arial"/>
              <a:buChar char="•"/>
              <a:tabLst>
                <a:tab pos="354965" algn="l"/>
                <a:tab pos="355600" algn="l"/>
              </a:tabLst>
            </a:pPr>
            <a:r>
              <a:rPr lang="en-US" sz="2400" spc="-5" dirty="0">
                <a:cs typeface="Century Gothic"/>
              </a:rPr>
              <a:t>FEMA </a:t>
            </a:r>
            <a:r>
              <a:rPr lang="en-US" sz="2400" dirty="0">
                <a:cs typeface="Century Gothic"/>
              </a:rPr>
              <a:t>help</a:t>
            </a:r>
            <a:r>
              <a:rPr lang="en-US" sz="2400" spc="-15" dirty="0">
                <a:cs typeface="Century Gothic"/>
              </a:rPr>
              <a:t> </a:t>
            </a:r>
            <a:r>
              <a:rPr lang="en-US" sz="2400" dirty="0">
                <a:cs typeface="Century Gothic"/>
              </a:rPr>
              <a:t>guides:</a:t>
            </a:r>
          </a:p>
          <a:p>
            <a:pPr marL="698500" lvl="1" indent="-285115">
              <a:lnSpc>
                <a:spcPct val="100000"/>
              </a:lnSpc>
              <a:spcBef>
                <a:spcPts val="805"/>
              </a:spcBef>
              <a:buClr>
                <a:srgbClr val="000000"/>
              </a:buClr>
              <a:buFont typeface="Arial"/>
              <a:buChar char="•"/>
              <a:tabLst>
                <a:tab pos="697865" algn="l"/>
                <a:tab pos="698500" algn="l"/>
              </a:tabLst>
            </a:pPr>
            <a:r>
              <a:rPr lang="en-US" sz="2400" u="heavy" dirty="0">
                <a:solidFill>
                  <a:srgbClr val="0000FF"/>
                </a:solidFill>
                <a:uFill>
                  <a:solidFill>
                    <a:srgbClr val="0000FF"/>
                  </a:solidFill>
                </a:uFill>
                <a:cs typeface="Century Gothic"/>
                <a:hlinkClick r:id="rId6"/>
              </a:rPr>
              <a:t>Link to </a:t>
            </a:r>
            <a:r>
              <a:rPr lang="en-US" sz="2400" u="heavy" spc="-5" dirty="0">
                <a:solidFill>
                  <a:srgbClr val="0000FF"/>
                </a:solidFill>
                <a:uFill>
                  <a:solidFill>
                    <a:srgbClr val="0000FF"/>
                  </a:solidFill>
                </a:uFill>
                <a:cs typeface="Century Gothic"/>
                <a:hlinkClick r:id="rId6"/>
              </a:rPr>
              <a:t>FEMA Procurement</a:t>
            </a:r>
            <a:r>
              <a:rPr lang="en-US" sz="2400" u="heavy" spc="-30" dirty="0">
                <a:solidFill>
                  <a:srgbClr val="0000FF"/>
                </a:solidFill>
                <a:uFill>
                  <a:solidFill>
                    <a:srgbClr val="0000FF"/>
                  </a:solidFill>
                </a:uFill>
                <a:cs typeface="Century Gothic"/>
                <a:hlinkClick r:id="rId6"/>
              </a:rPr>
              <a:t> </a:t>
            </a:r>
            <a:r>
              <a:rPr lang="en-US" sz="2400" u="heavy" dirty="0">
                <a:solidFill>
                  <a:srgbClr val="0000FF"/>
                </a:solidFill>
                <a:uFill>
                  <a:solidFill>
                    <a:srgbClr val="0000FF"/>
                  </a:solidFill>
                </a:uFill>
                <a:cs typeface="Century Gothic"/>
                <a:hlinkClick r:id="rId6"/>
              </a:rPr>
              <a:t>Guidance</a:t>
            </a:r>
            <a:endParaRPr lang="en-US" sz="2400" dirty="0">
              <a:cs typeface="Century Gothic"/>
            </a:endParaRPr>
          </a:p>
          <a:p>
            <a:pPr marL="698500" lvl="1" indent="-285115">
              <a:lnSpc>
                <a:spcPct val="100000"/>
              </a:lnSpc>
              <a:spcBef>
                <a:spcPts val="805"/>
              </a:spcBef>
              <a:buClr>
                <a:srgbClr val="000000"/>
              </a:buClr>
              <a:buFont typeface="Arial"/>
              <a:buChar char="•"/>
              <a:tabLst>
                <a:tab pos="697865" algn="l"/>
                <a:tab pos="698500" algn="l"/>
              </a:tabLst>
            </a:pPr>
            <a:r>
              <a:rPr lang="en-US" sz="2400" u="heavy" dirty="0">
                <a:solidFill>
                  <a:srgbClr val="0000FF"/>
                </a:solidFill>
                <a:uFill>
                  <a:solidFill>
                    <a:srgbClr val="0000FF"/>
                  </a:solidFill>
                </a:uFill>
                <a:cs typeface="Century Gothic"/>
                <a:hlinkClick r:id="rId7"/>
              </a:rPr>
              <a:t>Link to </a:t>
            </a:r>
            <a:r>
              <a:rPr lang="en-US" sz="2400" u="heavy" spc="-5" dirty="0">
                <a:solidFill>
                  <a:srgbClr val="0000FF"/>
                </a:solidFill>
                <a:uFill>
                  <a:solidFill>
                    <a:srgbClr val="0000FF"/>
                  </a:solidFill>
                </a:uFill>
                <a:cs typeface="Century Gothic"/>
                <a:hlinkClick r:id="rId7"/>
              </a:rPr>
              <a:t>FEMA Procurement</a:t>
            </a:r>
            <a:r>
              <a:rPr lang="en-US" sz="2400" u="heavy" spc="-30" dirty="0">
                <a:solidFill>
                  <a:srgbClr val="0000FF"/>
                </a:solidFill>
                <a:uFill>
                  <a:solidFill>
                    <a:srgbClr val="0000FF"/>
                  </a:solidFill>
                </a:uFill>
                <a:cs typeface="Century Gothic"/>
                <a:hlinkClick r:id="rId7"/>
              </a:rPr>
              <a:t> </a:t>
            </a:r>
            <a:r>
              <a:rPr lang="en-US" sz="2400" u="heavy" dirty="0">
                <a:solidFill>
                  <a:srgbClr val="0000FF"/>
                </a:solidFill>
                <a:uFill>
                  <a:solidFill>
                    <a:srgbClr val="0000FF"/>
                  </a:solidFill>
                </a:uFill>
                <a:cs typeface="Century Gothic"/>
                <a:hlinkClick r:id="rId7"/>
              </a:rPr>
              <a:t>Checklist</a:t>
            </a:r>
            <a:endParaRPr lang="en-US" sz="2400" dirty="0">
              <a:cs typeface="Century Gothic"/>
            </a:endParaRPr>
          </a:p>
          <a:p>
            <a:pPr marL="698500" lvl="1" indent="-285115">
              <a:lnSpc>
                <a:spcPct val="100000"/>
              </a:lnSpc>
              <a:spcBef>
                <a:spcPts val="790"/>
              </a:spcBef>
              <a:buClr>
                <a:srgbClr val="000000"/>
              </a:buClr>
              <a:buFont typeface="Arial"/>
              <a:buChar char="•"/>
              <a:tabLst>
                <a:tab pos="697865" algn="l"/>
                <a:tab pos="698500" algn="l"/>
              </a:tabLst>
            </a:pPr>
            <a:r>
              <a:rPr lang="en-US" sz="2400" u="heavy" dirty="0">
                <a:solidFill>
                  <a:srgbClr val="0000FF"/>
                </a:solidFill>
                <a:uFill>
                  <a:solidFill>
                    <a:srgbClr val="0000FF"/>
                  </a:solidFill>
                </a:uFill>
                <a:cs typeface="Century Gothic"/>
                <a:hlinkClick r:id="rId8"/>
              </a:rPr>
              <a:t>Link to </a:t>
            </a:r>
            <a:r>
              <a:rPr lang="en-US" sz="2400" u="heavy" spc="-5" dirty="0">
                <a:solidFill>
                  <a:srgbClr val="0000FF"/>
                </a:solidFill>
                <a:uFill>
                  <a:solidFill>
                    <a:srgbClr val="0000FF"/>
                  </a:solidFill>
                </a:uFill>
                <a:cs typeface="Century Gothic"/>
                <a:hlinkClick r:id="rId8"/>
              </a:rPr>
              <a:t>FEMA </a:t>
            </a:r>
            <a:r>
              <a:rPr lang="en-US" sz="2400" u="heavy" dirty="0">
                <a:solidFill>
                  <a:srgbClr val="0000FF"/>
                </a:solidFill>
                <a:uFill>
                  <a:solidFill>
                    <a:srgbClr val="0000FF"/>
                  </a:solidFill>
                </a:uFill>
                <a:cs typeface="Century Gothic"/>
                <a:hlinkClick r:id="rId8"/>
              </a:rPr>
              <a:t>Required </a:t>
            </a:r>
            <a:r>
              <a:rPr lang="en-US" sz="2400" u="heavy" spc="-5" dirty="0">
                <a:solidFill>
                  <a:srgbClr val="0000FF"/>
                </a:solidFill>
                <a:uFill>
                  <a:solidFill>
                    <a:srgbClr val="0000FF"/>
                  </a:solidFill>
                </a:uFill>
                <a:cs typeface="Century Gothic"/>
                <a:hlinkClick r:id="rId8"/>
              </a:rPr>
              <a:t>Contract</a:t>
            </a:r>
            <a:r>
              <a:rPr lang="en-US" sz="2400" u="heavy" spc="-60" dirty="0">
                <a:solidFill>
                  <a:srgbClr val="0000FF"/>
                </a:solidFill>
                <a:uFill>
                  <a:solidFill>
                    <a:srgbClr val="0000FF"/>
                  </a:solidFill>
                </a:uFill>
                <a:cs typeface="Century Gothic"/>
                <a:hlinkClick r:id="rId8"/>
              </a:rPr>
              <a:t> </a:t>
            </a:r>
            <a:r>
              <a:rPr lang="en-US" sz="2400" u="heavy" dirty="0">
                <a:solidFill>
                  <a:srgbClr val="0000FF"/>
                </a:solidFill>
                <a:uFill>
                  <a:solidFill>
                    <a:srgbClr val="0000FF"/>
                  </a:solidFill>
                </a:uFill>
                <a:cs typeface="Century Gothic"/>
                <a:hlinkClick r:id="rId8"/>
              </a:rPr>
              <a:t>Provisions</a:t>
            </a:r>
            <a:endParaRPr lang="en-US" sz="2400" dirty="0">
              <a:cs typeface="Century Gothic"/>
            </a:endParaRPr>
          </a:p>
          <a:p>
            <a:pPr marL="355600">
              <a:spcBef>
                <a:spcPts val="805"/>
              </a:spcBef>
              <a:buFont typeface="Arial"/>
              <a:buChar char="•"/>
              <a:tabLst>
                <a:tab pos="354965" algn="l"/>
                <a:tab pos="355600" algn="l"/>
              </a:tabLst>
            </a:pPr>
            <a:r>
              <a:rPr lang="en-US" sz="2400" dirty="0">
                <a:cs typeface="Century Gothic"/>
              </a:rPr>
              <a:t>BCA </a:t>
            </a:r>
            <a:r>
              <a:rPr lang="en-US" sz="2400" spc="-5" dirty="0">
                <a:cs typeface="Century Gothic"/>
              </a:rPr>
              <a:t>Technical</a:t>
            </a:r>
            <a:r>
              <a:rPr lang="en-US" sz="2400" spc="-45" dirty="0">
                <a:cs typeface="Century Gothic"/>
              </a:rPr>
              <a:t> </a:t>
            </a:r>
            <a:r>
              <a:rPr lang="en-US" sz="2400" dirty="0">
                <a:cs typeface="Century Gothic"/>
              </a:rPr>
              <a:t>Assistance:</a:t>
            </a:r>
          </a:p>
          <a:p>
            <a:pPr marL="756285" lvl="1" indent="-287020">
              <a:lnSpc>
                <a:spcPct val="100000"/>
              </a:lnSpc>
              <a:spcBef>
                <a:spcPts val="805"/>
              </a:spcBef>
              <a:buClr>
                <a:srgbClr val="000000"/>
              </a:buClr>
              <a:buFont typeface="Arial"/>
              <a:buChar char="•"/>
              <a:tabLst>
                <a:tab pos="756285" algn="l"/>
                <a:tab pos="756920" algn="l"/>
              </a:tabLst>
            </a:pPr>
            <a:r>
              <a:rPr lang="en-US" sz="2400" u="heavy" dirty="0">
                <a:solidFill>
                  <a:srgbClr val="0000FF"/>
                </a:solidFill>
                <a:uFill>
                  <a:solidFill>
                    <a:srgbClr val="0000FF"/>
                  </a:solidFill>
                </a:uFill>
                <a:cs typeface="Century Gothic"/>
                <a:hlinkClick r:id="rId9"/>
              </a:rPr>
              <a:t>Click </a:t>
            </a:r>
            <a:r>
              <a:rPr lang="en-US" sz="2400" u="heavy" spc="-5" dirty="0">
                <a:solidFill>
                  <a:srgbClr val="0000FF"/>
                </a:solidFill>
                <a:uFill>
                  <a:solidFill>
                    <a:srgbClr val="0000FF"/>
                  </a:solidFill>
                </a:uFill>
                <a:cs typeface="Century Gothic"/>
                <a:hlinkClick r:id="rId9"/>
              </a:rPr>
              <a:t>here </a:t>
            </a:r>
            <a:r>
              <a:rPr lang="en-US" sz="2400" u="heavy" dirty="0">
                <a:solidFill>
                  <a:srgbClr val="0000FF"/>
                </a:solidFill>
                <a:uFill>
                  <a:solidFill>
                    <a:srgbClr val="0000FF"/>
                  </a:solidFill>
                </a:uFill>
                <a:cs typeface="Century Gothic"/>
                <a:hlinkClick r:id="rId9"/>
              </a:rPr>
              <a:t>to </a:t>
            </a:r>
            <a:r>
              <a:rPr lang="en-US" sz="2400" u="heavy" spc="5" dirty="0">
                <a:solidFill>
                  <a:srgbClr val="0000FF"/>
                </a:solidFill>
                <a:uFill>
                  <a:solidFill>
                    <a:srgbClr val="0000FF"/>
                  </a:solidFill>
                </a:uFill>
                <a:cs typeface="Century Gothic"/>
                <a:hlinkClick r:id="rId9"/>
              </a:rPr>
              <a:t>email </a:t>
            </a:r>
            <a:r>
              <a:rPr lang="en-US" sz="2400" u="heavy" dirty="0">
                <a:solidFill>
                  <a:srgbClr val="0000FF"/>
                </a:solidFill>
                <a:uFill>
                  <a:solidFill>
                    <a:srgbClr val="0000FF"/>
                  </a:solidFill>
                </a:uFill>
                <a:cs typeface="Century Gothic"/>
                <a:hlinkClick r:id="rId9"/>
              </a:rPr>
              <a:t>FEMA's BCA</a:t>
            </a:r>
            <a:r>
              <a:rPr lang="en-US" sz="2400" u="heavy" spc="-160" dirty="0">
                <a:solidFill>
                  <a:srgbClr val="0000FF"/>
                </a:solidFill>
                <a:uFill>
                  <a:solidFill>
                    <a:srgbClr val="0000FF"/>
                  </a:solidFill>
                </a:uFill>
                <a:cs typeface="Century Gothic"/>
                <a:hlinkClick r:id="rId9"/>
              </a:rPr>
              <a:t> </a:t>
            </a:r>
            <a:r>
              <a:rPr lang="en-US" sz="2400" u="heavy" dirty="0">
                <a:solidFill>
                  <a:srgbClr val="0000FF"/>
                </a:solidFill>
                <a:uFill>
                  <a:solidFill>
                    <a:srgbClr val="0000FF"/>
                  </a:solidFill>
                </a:uFill>
                <a:cs typeface="Century Gothic"/>
                <a:hlinkClick r:id="rId9"/>
              </a:rPr>
              <a:t>Helpline</a:t>
            </a:r>
            <a:endParaRPr lang="en-US" sz="2400" u="heavy" dirty="0">
              <a:solidFill>
                <a:srgbClr val="0000FF"/>
              </a:solidFill>
              <a:uFill>
                <a:solidFill>
                  <a:srgbClr val="0000FF"/>
                </a:solidFill>
              </a:uFill>
              <a:cs typeface="Century Gothic"/>
            </a:endParaRPr>
          </a:p>
          <a:p>
            <a:pPr marL="756285" lvl="1" indent="-287020">
              <a:lnSpc>
                <a:spcPct val="100000"/>
              </a:lnSpc>
              <a:spcBef>
                <a:spcPts val="805"/>
              </a:spcBef>
              <a:buClr>
                <a:srgbClr val="000000"/>
              </a:buClr>
              <a:buFont typeface="Arial"/>
              <a:buChar char="•"/>
              <a:tabLst>
                <a:tab pos="756285" algn="l"/>
                <a:tab pos="756920" algn="l"/>
              </a:tabLst>
            </a:pPr>
            <a:r>
              <a:rPr lang="en-US" sz="2400" dirty="0">
                <a:cs typeface="Century Gothic"/>
              </a:rPr>
              <a:t>(855) 540-6744</a:t>
            </a:r>
          </a:p>
        </p:txBody>
      </p:sp>
      <p:sp>
        <p:nvSpPr>
          <p:cNvPr id="5" name="Slide Number Placeholder 4"/>
          <p:cNvSpPr>
            <a:spLocks noGrp="1"/>
          </p:cNvSpPr>
          <p:nvPr>
            <p:ph type="sldNum" sz="quarter" idx="12"/>
          </p:nvPr>
        </p:nvSpPr>
        <p:spPr/>
        <p:txBody>
          <a:bodyPr/>
          <a:lstStyle/>
          <a:p>
            <a:fld id="{991ABA96-8C24-43CE-98D6-E064923DF127}" type="slidenum">
              <a:rPr lang="en-US" smtClean="0"/>
              <a:t>150</a:t>
            </a:fld>
            <a:endParaRPr lang="en-US"/>
          </a:p>
        </p:txBody>
      </p:sp>
    </p:spTree>
    <p:extLst>
      <p:ext uri="{BB962C8B-B14F-4D97-AF65-F5344CB8AC3E}">
        <p14:creationId xmlns:p14="http://schemas.microsoft.com/office/powerpoint/2010/main" val="3855410156"/>
      </p:ext>
    </p:extLst>
  </p:cSld>
  <p:clrMapOvr>
    <a:masterClrMapping/>
  </p:clrMapOvr>
  <p:transition spd="slow">
    <p:wipe dir="d"/>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solidFill>
                  <a:schemeClr val="tx2">
                    <a:lumMod val="75000"/>
                  </a:schemeClr>
                </a:solidFill>
              </a:rPr>
              <a:t>Contact Us!</a:t>
            </a:r>
          </a:p>
        </p:txBody>
      </p:sp>
      <p:sp>
        <p:nvSpPr>
          <p:cNvPr id="3" name="Content Placeholder 2"/>
          <p:cNvSpPr>
            <a:spLocks noGrp="1"/>
          </p:cNvSpPr>
          <p:nvPr>
            <p:ph idx="1"/>
          </p:nvPr>
        </p:nvSpPr>
        <p:spPr/>
        <p:txBody>
          <a:bodyPr/>
          <a:lstStyle/>
          <a:p>
            <a:pPr>
              <a:spcBef>
                <a:spcPts val="0"/>
              </a:spcBef>
            </a:pPr>
            <a:endParaRPr lang="en-US" sz="3600" b="1" i="1" dirty="0">
              <a:cs typeface="Vijaya" panose="020B0604020202020204" pitchFamily="34" charset="0"/>
            </a:endParaRPr>
          </a:p>
          <a:p>
            <a:pPr>
              <a:spcBef>
                <a:spcPts val="0"/>
              </a:spcBef>
            </a:pPr>
            <a:endParaRPr lang="en-US" sz="3600" b="1" i="1" dirty="0">
              <a:cs typeface="Vijaya" panose="020B0604020202020204" pitchFamily="34" charset="0"/>
            </a:endParaRPr>
          </a:p>
          <a:p>
            <a:pPr marL="0" indent="0" algn="ctr">
              <a:spcBef>
                <a:spcPts val="0"/>
              </a:spcBef>
              <a:buNone/>
            </a:pPr>
            <a:r>
              <a:rPr lang="en-US" sz="4400" b="1" i="1" dirty="0">
                <a:cs typeface="Vijaya" panose="020B0604020202020204" pitchFamily="34" charset="0"/>
                <a:hlinkClick r:id="rId3"/>
              </a:rPr>
              <a:t>Click here to email</a:t>
            </a:r>
          </a:p>
          <a:p>
            <a:pPr marL="0" indent="0" algn="ctr">
              <a:spcBef>
                <a:spcPts val="0"/>
              </a:spcBef>
              <a:buNone/>
            </a:pPr>
            <a:r>
              <a:rPr lang="en-US" sz="4400" b="1" i="1" dirty="0">
                <a:cs typeface="Vijaya" panose="020B0604020202020204" pitchFamily="34" charset="0"/>
                <a:hlinkClick r:id="rId3"/>
              </a:rPr>
              <a:t>HMA@caloes.ca.gov</a:t>
            </a:r>
            <a:endParaRPr lang="en-US" sz="4400" b="1" i="1" dirty="0">
              <a:cs typeface="Vijaya" panose="020B0604020202020204" pitchFamily="34" charset="0"/>
            </a:endParaRPr>
          </a:p>
        </p:txBody>
      </p:sp>
      <p:sp>
        <p:nvSpPr>
          <p:cNvPr id="6" name="Slide Number Placeholder 5"/>
          <p:cNvSpPr>
            <a:spLocks noGrp="1"/>
          </p:cNvSpPr>
          <p:nvPr>
            <p:ph type="sldNum" sz="quarter" idx="12"/>
          </p:nvPr>
        </p:nvSpPr>
        <p:spPr/>
        <p:txBody>
          <a:bodyPr/>
          <a:lstStyle/>
          <a:p>
            <a:fld id="{991ABA96-8C24-43CE-98D6-E064923DF127}" type="slidenum">
              <a:rPr lang="en-US" smtClean="0"/>
              <a:t>151</a:t>
            </a:fld>
            <a:endParaRPr lang="en-US"/>
          </a:p>
        </p:txBody>
      </p:sp>
    </p:spTree>
    <p:extLst>
      <p:ext uri="{BB962C8B-B14F-4D97-AF65-F5344CB8AC3E}">
        <p14:creationId xmlns:p14="http://schemas.microsoft.com/office/powerpoint/2010/main" val="2737258492"/>
      </p:ext>
    </p:extLst>
  </p:cSld>
  <p:clrMapOvr>
    <a:masterClrMapping/>
  </p:clrMapOvr>
  <p:transition spd="slow">
    <p:wipe dir="d"/>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304800"/>
            <a:ext cx="8458200" cy="1752600"/>
          </a:xfrm>
          <a:prstGeom prst="rect">
            <a:avLst/>
          </a:prstGeom>
          <a:noFill/>
        </p:spPr>
        <p:txBody>
          <a:bodyPr wrap="square" lIns="91440" tIns="45720" rIns="91440" bIns="45720">
            <a:prstTxWarp prst="textDeflate">
              <a:avLst>
                <a:gd name="adj" fmla="val 0"/>
              </a:avLst>
            </a:prstTxWarp>
            <a:spAutoFit/>
          </a:bodyPr>
          <a:lstStyle/>
          <a:p>
            <a:pPr algn="ctr"/>
            <a:r>
              <a:rPr lang="en-US"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Questions?</a:t>
            </a:r>
            <a:r>
              <a:rPr lang="en-US" sz="1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en-US"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5" name="Slide Number Placeholder 4"/>
          <p:cNvSpPr>
            <a:spLocks noGrp="1"/>
          </p:cNvSpPr>
          <p:nvPr>
            <p:ph type="sldNum" sz="quarter" idx="12"/>
          </p:nvPr>
        </p:nvSpPr>
        <p:spPr/>
        <p:txBody>
          <a:bodyPr/>
          <a:lstStyle/>
          <a:p>
            <a:pPr algn="l"/>
            <a:fld id="{991ABA96-8C24-43CE-98D6-E064923DF127}" type="slidenum">
              <a:rPr lang="en-US" smtClean="0"/>
              <a:pPr algn="l"/>
              <a:t>152</a:t>
            </a:fld>
            <a:endParaRPr lang="en-US"/>
          </a:p>
        </p:txBody>
      </p:sp>
      <p:pic>
        <p:nvPicPr>
          <p:cNvPr id="15363" name="Picture 3" descr="Picture depicting hands being raised in black and white. This is the final question and answer session of the presentation." title="A picture that asks the audience if they have any questions. Feel free to ask any questions you need answers to at this 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950660"/>
            <a:ext cx="8991600" cy="4069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6873812"/>
      </p:ext>
    </p:extLst>
  </p:cSld>
  <p:clrMapOvr>
    <a:masterClrMapping/>
  </p:clrMapOvr>
  <p:transition spd="slow">
    <p:wipe dir="d"/>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cture of a fictional clock with the words, &quot;time for lunch.&quot;&#10;&#10;The presentation is now on the final slide. It is now time for lunch. Please be back in your seats in one hour if there is a class scheduled after this one.">
            <a:extLst>
              <a:ext uri="{FF2B5EF4-FFF2-40B4-BE49-F238E27FC236}">
                <a16:creationId xmlns:a16="http://schemas.microsoft.com/office/drawing/2014/main" id="{15E07DED-1CE6-4AD7-971D-5A7B5DC102F5}"/>
              </a:ext>
            </a:extLst>
          </p:cNvPr>
          <p:cNvPicPr>
            <a:picLocks noChangeAspect="1"/>
          </p:cNvPicPr>
          <p:nvPr/>
        </p:nvPicPr>
        <p:blipFill rotWithShape="1">
          <a:blip r:embed="rId3"/>
          <a:srcRect t="3924"/>
          <a:stretch/>
        </p:blipFill>
        <p:spPr>
          <a:xfrm>
            <a:off x="0" y="762000"/>
            <a:ext cx="9144000" cy="5286375"/>
          </a:xfrm>
          <a:prstGeom prst="rect">
            <a:avLst/>
          </a:prstGeom>
        </p:spPr>
      </p:pic>
      <p:sp>
        <p:nvSpPr>
          <p:cNvPr id="3" name="Title 2">
            <a:extLst>
              <a:ext uri="{FF2B5EF4-FFF2-40B4-BE49-F238E27FC236}">
                <a16:creationId xmlns:a16="http://schemas.microsoft.com/office/drawing/2014/main" id="{8F7BE390-89EE-43F5-8B77-C04A46673825}"/>
              </a:ext>
            </a:extLst>
          </p:cNvPr>
          <p:cNvSpPr>
            <a:spLocks noGrp="1"/>
          </p:cNvSpPr>
          <p:nvPr>
            <p:ph type="title"/>
          </p:nvPr>
        </p:nvSpPr>
        <p:spPr>
          <a:xfrm>
            <a:off x="457200" y="0"/>
            <a:ext cx="8229600" cy="914400"/>
          </a:xfrm>
        </p:spPr>
        <p:txBody>
          <a:bodyPr/>
          <a:lstStyle/>
          <a:p>
            <a:r>
              <a:rPr lang="en-US" b="1" u="sng" dirty="0">
                <a:ln w="0"/>
                <a:effectLst>
                  <a:outerShdw blurRad="38100" dist="19050" dir="2700000" algn="tl" rotWithShape="0">
                    <a:schemeClr val="dk1">
                      <a:alpha val="40000"/>
                    </a:schemeClr>
                  </a:outerShdw>
                </a:effectLst>
              </a:rPr>
              <a:t>Be back in 1 hour</a:t>
            </a:r>
            <a:endParaRPr lang="en-US" u="sng" dirty="0"/>
          </a:p>
        </p:txBody>
      </p:sp>
      <p:sp>
        <p:nvSpPr>
          <p:cNvPr id="5" name="Slide Number Placeholder 4"/>
          <p:cNvSpPr>
            <a:spLocks noGrp="1"/>
          </p:cNvSpPr>
          <p:nvPr>
            <p:ph type="sldNum" sz="quarter" idx="12"/>
          </p:nvPr>
        </p:nvSpPr>
        <p:spPr/>
        <p:txBody>
          <a:bodyPr/>
          <a:lstStyle/>
          <a:p>
            <a:pPr algn="l"/>
            <a:fld id="{991ABA96-8C24-43CE-98D6-E064923DF127}" type="slidenum">
              <a:rPr lang="en-US" smtClean="0"/>
              <a:pPr algn="l"/>
              <a:t>153</a:t>
            </a:fld>
            <a:endParaRPr lang="en-US"/>
          </a:p>
        </p:txBody>
      </p:sp>
    </p:spTree>
    <p:extLst>
      <p:ext uri="{BB962C8B-B14F-4D97-AF65-F5344CB8AC3E}">
        <p14:creationId xmlns:p14="http://schemas.microsoft.com/office/powerpoint/2010/main" val="1077514088"/>
      </p:ext>
    </p:extLst>
  </p:cSld>
  <p:clrMapOvr>
    <a:masterClrMapping/>
  </p:clrMapOvr>
  <p:transition spd="slow">
    <p:wipe dir="d"/>
  </p:transition>
</p:sld>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ACE7AF08-72FA-40E6-B689-A02816DD1738}" vid="{4CF818BB-8F7B-4430-9A12-108F0F0BD9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oesDisplayOn xmlns="1ba08a47-4485-4df1-b92e-bb63ba008779">
      <Value>20</Value>
    </oesDisplayOn>
    <oesRollupDescription xmlns="0a8bad6b-f581-42d1-a937-dbda95349e24" xsi:nil="true"/>
    <oesGroupBy xmlns="0a8bad6b-f581-42d1-a937-dbda95349e24">HMGP Workshop Subapplication Presentations</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Recovery</TermName>
          <TermId xmlns="http://schemas.microsoft.com/office/infopath/2007/PartnerControls">5c2352b6-fb4e-475d-8d45-1bce5e618ade</TermId>
        </TermInfo>
      </Terms>
    </h91dd47120624aa8a205903f7dc28ad4>
    <TaxCatchAll xmlns="0a8bad6b-f581-42d1-a937-dbda95349e24">
      <Value>16</Value>
    </TaxCatchAll>
  </documentManagement>
</p:properties>
</file>

<file path=customXml/item3.xml><?xml version="1.0" encoding="utf-8"?>
<ct:contentTypeSchema xmlns:ct="http://schemas.microsoft.com/office/2006/metadata/contentType" xmlns:ma="http://schemas.microsoft.com/office/2006/metadata/properties/metaAttributes" ct:_="" ma:_="" ma:contentTypeName="General Doc" ma:contentTypeID="0x010100A3C0AE248FC7AE4A8F6A9800E77547E60100D35BA1A73372ED4A9364D2E17BB3A6B9" ma:contentTypeVersion="13" ma:contentTypeDescription="Cal OES General Document" ma:contentTypeScope="" ma:versionID="82dbf47ab273c9e51534c90f921537d9">
  <xsd:schema xmlns:xsd="http://www.w3.org/2001/XMLSchema" xmlns:xs="http://www.w3.org/2001/XMLSchema" xmlns:p="http://schemas.microsoft.com/office/2006/metadata/properties" xmlns:ns2="0a8bad6b-f581-42d1-a937-dbda95349e24" xmlns:ns3="1ba08a47-4485-4df1-b92e-bb63ba008779" targetNamespace="http://schemas.microsoft.com/office/2006/metadata/properties" ma:root="true" ma:fieldsID="32ef09b76317325211c1621927f17900" ns2:_="" ns3:_="">
    <xsd:import namespace="0a8bad6b-f581-42d1-a937-dbda95349e24"/>
    <xsd:import namespace="1ba08a47-4485-4df1-b92e-bb63ba008779"/>
    <xsd:element name="properties">
      <xsd:complexType>
        <xsd:sequence>
          <xsd:element name="documentManagement">
            <xsd:complexType>
              <xsd:all>
                <xsd:element ref="ns2:oesRollupDescription" minOccurs="0"/>
                <xsd:element ref="ns2:h91dd47120624aa8a205903f7dc28ad4" minOccurs="0"/>
                <xsd:element ref="ns2:TaxCatchAll" minOccurs="0"/>
                <xsd:element ref="ns2:TaxCatchAllLabel" minOccurs="0"/>
                <xsd:element ref="ns2:oesGroupBy"/>
                <xsd:element ref="ns3:oesDisplay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8"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oesGroupBy" ma:index="13" ma:displayName="Group By" ma:description="Use this field to group items together based on a common group name." ma:internalName="oesGroupB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a08a47-4485-4df1-b92e-bb63ba008779" elementFormDefault="qualified">
    <xsd:import namespace="http://schemas.microsoft.com/office/2006/documentManagement/types"/>
    <xsd:import namespace="http://schemas.microsoft.com/office/infopath/2007/PartnerControls"/>
    <xsd:element name="oesDisplayOn" ma:index="14" nillable="true" ma:displayName="Display On" ma:list="{34f9ac60-0367-4830-ae89-726c94aa64ac}" ma:internalName="oesDisplayOn"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B745B3-76E1-4630-A965-4E9C1491561F}">
  <ds:schemaRefs>
    <ds:schemaRef ds:uri="http://schemas.microsoft.com/sharepoint/v3/contenttype/forms"/>
  </ds:schemaRefs>
</ds:datastoreItem>
</file>

<file path=customXml/itemProps2.xml><?xml version="1.0" encoding="utf-8"?>
<ds:datastoreItem xmlns:ds="http://schemas.openxmlformats.org/officeDocument/2006/customXml" ds:itemID="{C514DD35-7B17-4F58-B5E1-C02D9CB0AC6F}">
  <ds:schemaRefs>
    <ds:schemaRef ds:uri="0a8bad6b-f581-42d1-a937-dbda95349e24"/>
    <ds:schemaRef ds:uri="http://purl.org/dc/elements/1.1/"/>
    <ds:schemaRef ds:uri="http://schemas.microsoft.com/office/2006/metadata/properties"/>
    <ds:schemaRef ds:uri="1ba08a47-4485-4df1-b92e-bb63ba008779"/>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5F23BF6-BDFE-4102-B25A-4E62067ED8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8bad6b-f581-42d1-a937-dbda95349e24"/>
    <ds:schemaRef ds:uri="1ba08a47-4485-4df1-b92e-bb63ba0087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39217</TotalTime>
  <Words>7332</Words>
  <Application>Microsoft Office PowerPoint</Application>
  <PresentationFormat>On-screen Show (4:3)</PresentationFormat>
  <Paragraphs>1217</Paragraphs>
  <Slides>153</Slides>
  <Notes>124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153</vt:i4>
      </vt:variant>
    </vt:vector>
  </HeadingPairs>
  <TitlesOfParts>
    <vt:vector size="161" baseType="lpstr">
      <vt:lpstr>Arial</vt:lpstr>
      <vt:lpstr>Calibri</vt:lpstr>
      <vt:lpstr>Century Gothic</vt:lpstr>
      <vt:lpstr>Lucida Sans Unicode</vt:lpstr>
      <vt:lpstr>Times New Roman</vt:lpstr>
      <vt:lpstr>Vijaya</vt:lpstr>
      <vt:lpstr>Wingdings</vt:lpstr>
      <vt:lpstr>Theme2</vt:lpstr>
      <vt:lpstr>Hazard Mitigation Grant Program Subapplication Development  &amp;  Benefit Cost Analysis Workshop</vt:lpstr>
      <vt:lpstr>Welcome</vt:lpstr>
      <vt:lpstr>Agenda</vt:lpstr>
      <vt:lpstr>Ground Rules</vt:lpstr>
      <vt:lpstr>Workshop Objectives</vt:lpstr>
      <vt:lpstr>Webinar Purpose</vt:lpstr>
      <vt:lpstr>Present State</vt:lpstr>
      <vt:lpstr>What’s Next Part 1</vt:lpstr>
      <vt:lpstr>What’s Next Part 2</vt:lpstr>
      <vt:lpstr>Current Federal Disasters</vt:lpstr>
      <vt:lpstr>Declaration Dates</vt:lpstr>
      <vt:lpstr>Declared Counties</vt:lpstr>
      <vt:lpstr>Funding Priorities, part 1</vt:lpstr>
      <vt:lpstr>Funding Priorities, part 2</vt:lpstr>
      <vt:lpstr>DR-4569 Due Date for Subapplications</vt:lpstr>
      <vt:lpstr>Hazard Mitigation</vt:lpstr>
      <vt:lpstr>Hazard Mitigation Grant  Program Part 1</vt:lpstr>
      <vt:lpstr>Hazard Mitigation Grant Program Part 2</vt:lpstr>
      <vt:lpstr>404 and 406 Mitigation</vt:lpstr>
      <vt:lpstr>Previous Federal Disaster Stats</vt:lpstr>
      <vt:lpstr>Applicant vs Subapplicant, part 1</vt:lpstr>
      <vt:lpstr>Applicant vs Subapplicant, part 2</vt:lpstr>
      <vt:lpstr>The Process, part 1</vt:lpstr>
      <vt:lpstr>The Process, part 2</vt:lpstr>
      <vt:lpstr>FEMA Hazard Mitigation Assistance Guidance</vt:lpstr>
      <vt:lpstr>HMGP Eligibility Requirements</vt:lpstr>
      <vt:lpstr>Eligible Activity Types, part 1</vt:lpstr>
      <vt:lpstr>Eligible Activity Types, part 2</vt:lpstr>
      <vt:lpstr>Eligible Activity Types, part 3</vt:lpstr>
      <vt:lpstr>Planning Eligibility Requirements</vt:lpstr>
      <vt:lpstr>Eligible Planning Activities</vt:lpstr>
      <vt:lpstr>The 5% Initiative</vt:lpstr>
      <vt:lpstr>Common 5% Initiative Projects</vt:lpstr>
      <vt:lpstr>Generator Clarification</vt:lpstr>
      <vt:lpstr>Ineligible Activities, part 1</vt:lpstr>
      <vt:lpstr>Ineligible Activities, part 2</vt:lpstr>
      <vt:lpstr>Ineligible Activities, part 3</vt:lpstr>
      <vt:lpstr>Common Eligibility Issues, part 1</vt:lpstr>
      <vt:lpstr>Common Eligibility Issues, part 2</vt:lpstr>
      <vt:lpstr>Any Questions?</vt:lpstr>
      <vt:lpstr>Subapplication Development </vt:lpstr>
      <vt:lpstr>Notice of Interest (NOI)</vt:lpstr>
      <vt:lpstr>Knowledge Check #1 Is this scenario acceptable?  </vt:lpstr>
      <vt:lpstr>Project Subapplication Documents, part 1</vt:lpstr>
      <vt:lpstr>Project Subapplication Documents, part 2</vt:lpstr>
      <vt:lpstr>Planning  Subapplication Documents</vt:lpstr>
      <vt:lpstr>Standardized Subapplication CD/DVD File Format, part 1</vt:lpstr>
      <vt:lpstr>Standardized Subapplication CD/DVD File Format, part 2</vt:lpstr>
      <vt:lpstr>Organization of  the Subapplication</vt:lpstr>
      <vt:lpstr>Subapplication Form Layout</vt:lpstr>
      <vt:lpstr>Subapplicant Information </vt:lpstr>
      <vt:lpstr>Local Hazard Mitigation Plan Information </vt:lpstr>
      <vt:lpstr>Community Information </vt:lpstr>
      <vt:lpstr>Project Information, part 1</vt:lpstr>
      <vt:lpstr>Site Photos Requirements</vt:lpstr>
      <vt:lpstr>Project Information, part 2</vt:lpstr>
      <vt:lpstr>Scope of Work, part 1</vt:lpstr>
      <vt:lpstr>Scope of Work, part 2</vt:lpstr>
      <vt:lpstr>Scope of Work, part 3</vt:lpstr>
      <vt:lpstr>Planning Scope of Work</vt:lpstr>
      <vt:lpstr>Planning Subapplication Considerations</vt:lpstr>
      <vt:lpstr>Elements of a Plan</vt:lpstr>
      <vt:lpstr>Planning Cycle</vt:lpstr>
      <vt:lpstr>Opportunities for Plan Integration</vt:lpstr>
      <vt:lpstr>Question and Answers Time</vt:lpstr>
      <vt:lpstr>Project Information</vt:lpstr>
      <vt:lpstr>Design Plans, part 1</vt:lpstr>
      <vt:lpstr>Design Plans, part 2</vt:lpstr>
      <vt:lpstr>Alternatives</vt:lpstr>
      <vt:lpstr>Alternatives Example</vt:lpstr>
      <vt:lpstr>Unacceptable Alternatives</vt:lpstr>
      <vt:lpstr>Work Schedule, part 1</vt:lpstr>
      <vt:lpstr>Work Schedule, part 2</vt:lpstr>
      <vt:lpstr>GANTT Chart Example</vt:lpstr>
      <vt:lpstr>Work Schedule Attachments</vt:lpstr>
      <vt:lpstr>What is an example of a scenario in which wildlife could cause project delays?</vt:lpstr>
      <vt:lpstr>Animal Logos, Signs, and Images</vt:lpstr>
      <vt:lpstr>Questions and answers slide 3</vt:lpstr>
      <vt:lpstr>Disaster Recovery Reform Act of 2018 (DRRA)</vt:lpstr>
      <vt:lpstr>Grant Management Costs, part 1</vt:lpstr>
      <vt:lpstr>Grant Management Costs, part 2</vt:lpstr>
      <vt:lpstr>Grant Management Costs, part 3</vt:lpstr>
      <vt:lpstr>Cost Estimate Information, part 1</vt:lpstr>
      <vt:lpstr>Cost Estimate Information, part 2</vt:lpstr>
      <vt:lpstr>Knowledge Check #2</vt:lpstr>
      <vt:lpstr>Ineligible Costs</vt:lpstr>
      <vt:lpstr>Cost Estimate Categories</vt:lpstr>
      <vt:lpstr>Pre-Award Management Costs</vt:lpstr>
      <vt:lpstr>Pre-Award Project Costs</vt:lpstr>
      <vt:lpstr>Knowledge Check #3 </vt:lpstr>
      <vt:lpstr>Cost Estimate Narrative</vt:lpstr>
      <vt:lpstr>Knowledge Check #4</vt:lpstr>
      <vt:lpstr>Cost Estimate Attachments</vt:lpstr>
      <vt:lpstr>Match Commitment Letter</vt:lpstr>
      <vt:lpstr>Consistency is Key </vt:lpstr>
      <vt:lpstr>Consistency: the scope of work, cost estimate spreadsheet, cost estimate narrative, and the work schedule, must be consistent with each other </vt:lpstr>
      <vt:lpstr>Quality subapplication documents are required.</vt:lpstr>
      <vt:lpstr>Questions and answers slide 4</vt:lpstr>
      <vt:lpstr>Benefit Cost Analysis</vt:lpstr>
      <vt:lpstr>Maintenance Assurance Requirements</vt:lpstr>
      <vt:lpstr>Authorization</vt:lpstr>
      <vt:lpstr>Authorization to Work With  Contractors or Consultants, part 1</vt:lpstr>
      <vt:lpstr>Authorization to Work With  Contractors or Consultants, part 2</vt:lpstr>
      <vt:lpstr>Complete Subapplication Package, part 1</vt:lpstr>
      <vt:lpstr>Complete Subapplication Package, part 2</vt:lpstr>
      <vt:lpstr>Subapplication Submission</vt:lpstr>
      <vt:lpstr>Send Your Subapplication to…</vt:lpstr>
      <vt:lpstr>Questions?</vt:lpstr>
      <vt:lpstr>Environmental  Information</vt:lpstr>
      <vt:lpstr>Environmental Information, part 1</vt:lpstr>
      <vt:lpstr>Environmental Information, part 2</vt:lpstr>
      <vt:lpstr>Environmental Information, part 3</vt:lpstr>
      <vt:lpstr>Environmental Information, part 4</vt:lpstr>
      <vt:lpstr>EHP Compliance – Natural Resources</vt:lpstr>
      <vt:lpstr>EHP Compliance – Cultural Resources &amp; Socioeconomics</vt:lpstr>
      <vt:lpstr>National Flood Insurance Program (NFIP) Requirements</vt:lpstr>
      <vt:lpstr>Potential Environmental Impacts</vt:lpstr>
      <vt:lpstr>Projects with Higher Potential Impacts</vt:lpstr>
      <vt:lpstr>Projects with Lower Potential Impacts</vt:lpstr>
      <vt:lpstr>Federal Laws  Included in EHP Review, part 1</vt:lpstr>
      <vt:lpstr>Federal Laws  Included in EHP Review, part 2</vt:lpstr>
      <vt:lpstr>Project Condition Requirements, part 1</vt:lpstr>
      <vt:lpstr>Project Condition Requirements, part 2</vt:lpstr>
      <vt:lpstr>EHP Checklist</vt:lpstr>
      <vt:lpstr>Title Slide for Any Questions?</vt:lpstr>
      <vt:lpstr>Title Slide for Subapplication Review</vt:lpstr>
      <vt:lpstr>Subapplication Review</vt:lpstr>
      <vt:lpstr>Elimination Criteria, part 1</vt:lpstr>
      <vt:lpstr>Elimination Criteria, part 2</vt:lpstr>
      <vt:lpstr>Mitigating Flood and Drought Conditions Under HMA</vt:lpstr>
      <vt:lpstr>Mitigating Flood and Drought Conditions Under HMA Activity Types</vt:lpstr>
      <vt:lpstr>Mitigating Flood and Drought Conditions Example of Green Infrastructure</vt:lpstr>
      <vt:lpstr>Multiple Eligible NOIs</vt:lpstr>
      <vt:lpstr>Next Steps</vt:lpstr>
      <vt:lpstr>Are we experts yet?</vt:lpstr>
      <vt:lpstr>Compliance and Monitoring</vt:lpstr>
      <vt:lpstr>Monitoring, part 1</vt:lpstr>
      <vt:lpstr>Monitoring, part 2</vt:lpstr>
      <vt:lpstr>Site Visits</vt:lpstr>
      <vt:lpstr>Compliance-Procurement,  part 1</vt:lpstr>
      <vt:lpstr>Compliance-Procurement,  part 2</vt:lpstr>
      <vt:lpstr>Compliance-Procurement,  part 3</vt:lpstr>
      <vt:lpstr>Common Procurement Mistakes, part 1</vt:lpstr>
      <vt:lpstr>Common Procurement Mistakes, part 2</vt:lpstr>
      <vt:lpstr>Common Procurement Mistakes, part 3</vt:lpstr>
      <vt:lpstr>Compliance-Procurement Additional Requirements, part 1</vt:lpstr>
      <vt:lpstr>Compliance-Procurement Additional Requirements, part 2</vt:lpstr>
      <vt:lpstr>Consequences of Noncompliance, part 1</vt:lpstr>
      <vt:lpstr>Consequences of Noncompliance, part 2</vt:lpstr>
      <vt:lpstr>Resources</vt:lpstr>
      <vt:lpstr>Contact Us!</vt:lpstr>
      <vt:lpstr>Questions? </vt:lpstr>
      <vt:lpstr>Be back in 1 hour</vt:lpstr>
    </vt:vector>
  </TitlesOfParts>
  <Company>Cal Office of Emergency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 DR-4569 Subapplication Development Webinar + ADA Compliant</dc:title>
  <dc:creator>Hogan, Jennifer @CalOES</dc:creator>
  <cp:lastModifiedBy>Larsen, Kirsten@CalOES</cp:lastModifiedBy>
  <cp:revision>1564</cp:revision>
  <cp:lastPrinted>2019-09-25T22:56:30Z</cp:lastPrinted>
  <dcterms:created xsi:type="dcterms:W3CDTF">2017-06-08T18:07:12Z</dcterms:created>
  <dcterms:modified xsi:type="dcterms:W3CDTF">2021-02-11T00:51:14Z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0x010100A3C0AE248FC7AE4A8F6A9800E77547E60100D35BA1A73372ED4A9364D2E17BB3A6B9</vt:lpwstr>
  </property>
  <property fmtid="{D5CDD505-2E9C-101B-9397-08002B2CF9AE}" pid="3" name="oesDivision">
    <vt:lpwstr>16;#Recovery|5c2352b6-fb4e-475d-8d45-1bce5e618ade</vt:lpwstr>
  </property>
</Properties>
</file>