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12.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5.xml" ContentType="application/vnd.openxmlformats-officedocument.presentationml.notesSlide+xml"/>
  <Override PartName="/ppt/slideMasters/slideMaster1.xml" ContentType="application/vnd.openxmlformats-officedocument.presentationml.slideMaster+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6.xml" ContentType="application/vnd.openxmlformats-officedocument.presentationml.notesSlide+xml"/>
  <Override PartName="/ppt/slideLayouts/slideLayout20.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handoutMasters/handoutMaster1.xml" ContentType="application/vnd.openxmlformats-officedocument.presentationml.handoutMaster+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diagrams/drawing1.xml" ContentType="application/vnd.ms-office.drawingml.diagramDrawing+xml"/>
  <Override PartName="/ppt/diagrams/colors1.xml" ContentType="application/vnd.openxmlformats-officedocument.drawingml.diagramColors+xml"/>
  <Override PartName="/ppt/diagrams/layout2.xml" ContentType="application/vnd.openxmlformats-officedocument.drawingml.diagramLayout+xml"/>
  <Override PartName="/ppt/commentAuthors.xml" ContentType="application/vnd.openxmlformats-officedocument.presentationml.commentAuthors+xml"/>
  <Override PartName="/ppt/diagrams/colors2.xml" ContentType="application/vnd.openxmlformats-officedocument.drawingml.diagramColors+xml"/>
  <Override PartName="/ppt/diagrams/quickStyle2.xml" ContentType="application/vnd.openxmlformats-officedocument.drawingml.diagramStyle+xml"/>
  <Override PartName="/ppt/diagrams/drawing2.xml" ContentType="application/vnd.ms-office.drawingml.diagramDrawing+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68" r:id="rId2"/>
    <p:sldId id="550" r:id="rId3"/>
    <p:sldId id="546" r:id="rId4"/>
    <p:sldId id="552" r:id="rId5"/>
    <p:sldId id="556" r:id="rId6"/>
    <p:sldId id="547" r:id="rId7"/>
    <p:sldId id="523" r:id="rId8"/>
    <p:sldId id="549" r:id="rId9"/>
    <p:sldId id="524" r:id="rId10"/>
    <p:sldId id="525" r:id="rId11"/>
    <p:sldId id="450" r:id="rId12"/>
    <p:sldId id="521" r:id="rId13"/>
    <p:sldId id="522" r:id="rId14"/>
    <p:sldId id="545" r:id="rId15"/>
    <p:sldId id="559" r:id="rId16"/>
    <p:sldId id="551" r:id="rId17"/>
    <p:sldId id="560" r:id="rId18"/>
    <p:sldId id="561" r:id="rId1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l EMA" initials="t" lastIdx="21" clrIdx="0"/>
  <p:cmAuthor id="1" name="Greenbaum, Leah@CalOES" initials="GL" lastIdx="6"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4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46" autoAdjust="0"/>
    <p:restoredTop sz="73653" autoAdjust="0"/>
  </p:normalViewPr>
  <p:slideViewPr>
    <p:cSldViewPr>
      <p:cViewPr varScale="1">
        <p:scale>
          <a:sx n="49" d="100"/>
          <a:sy n="49" d="100"/>
        </p:scale>
        <p:origin x="42" y="282"/>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p:cViewPr varScale="1">
        <p:scale>
          <a:sx n="84" d="100"/>
          <a:sy n="84" d="100"/>
        </p:scale>
        <p:origin x="-3798" y="-84"/>
      </p:cViewPr>
      <p:guideLst>
        <p:guide orient="horz" pos="2928"/>
        <p:guide pos="220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5/10/relationships/revisionInfo" Target="revisionInfo.xml"/><Relationship Id="rId30"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1A8EC3-A045-47F7-B797-3A009822C911}" type="doc">
      <dgm:prSet loTypeId="urn:microsoft.com/office/officeart/2005/8/layout/pyramid3" loCatId="pyramid" qsTypeId="urn:microsoft.com/office/officeart/2005/8/quickstyle/simple1" qsCatId="simple" csTypeId="urn:microsoft.com/office/officeart/2005/8/colors/accent5_5" csCatId="accent5" phldr="1"/>
      <dgm:spPr/>
    </dgm:pt>
    <dgm:pt modelId="{9B5D0FD7-5B7D-4A0B-9D20-B863A875BBE6}">
      <dgm:prSet phldrT="[Text]" custT="1"/>
      <dgm:spPr/>
      <dgm:t>
        <a:bodyPr/>
        <a:lstStyle/>
        <a:p>
          <a:r>
            <a:rPr lang="en-US" sz="3200" dirty="0"/>
            <a:t>Planning Team</a:t>
          </a:r>
        </a:p>
      </dgm:t>
    </dgm:pt>
    <dgm:pt modelId="{177880EE-AE69-4515-A17F-2BB7BB1A64CA}" type="parTrans" cxnId="{805F31B0-7E58-4A05-A9B3-67C397FEB113}">
      <dgm:prSet/>
      <dgm:spPr/>
      <dgm:t>
        <a:bodyPr/>
        <a:lstStyle/>
        <a:p>
          <a:endParaRPr lang="en-US"/>
        </a:p>
      </dgm:t>
    </dgm:pt>
    <dgm:pt modelId="{299D410F-2D82-4AE6-9EA4-CD00A80A76D8}" type="sibTrans" cxnId="{805F31B0-7E58-4A05-A9B3-67C397FEB113}">
      <dgm:prSet/>
      <dgm:spPr/>
      <dgm:t>
        <a:bodyPr/>
        <a:lstStyle/>
        <a:p>
          <a:endParaRPr lang="en-US"/>
        </a:p>
      </dgm:t>
    </dgm:pt>
    <dgm:pt modelId="{398EEE28-E2EA-4C0C-A788-38A12FF0289C}">
      <dgm:prSet phldrT="[Text]" custT="1"/>
      <dgm:spPr/>
      <dgm:t>
        <a:bodyPr/>
        <a:lstStyle/>
        <a:p>
          <a:r>
            <a:rPr lang="en-US" sz="2400" dirty="0"/>
            <a:t>Stakeholders</a:t>
          </a:r>
          <a:endParaRPr lang="en-US" sz="2600" dirty="0"/>
        </a:p>
      </dgm:t>
    </dgm:pt>
    <dgm:pt modelId="{F60F7D3C-E699-4FE7-84F9-93D33098AA78}" type="parTrans" cxnId="{2BB54ED6-D580-4D89-A201-61ABBF43C85D}">
      <dgm:prSet/>
      <dgm:spPr/>
      <dgm:t>
        <a:bodyPr/>
        <a:lstStyle/>
        <a:p>
          <a:endParaRPr lang="en-US"/>
        </a:p>
      </dgm:t>
    </dgm:pt>
    <dgm:pt modelId="{9DA3FA35-E475-4330-8A5F-2040722E6F75}" type="sibTrans" cxnId="{2BB54ED6-D580-4D89-A201-61ABBF43C85D}">
      <dgm:prSet/>
      <dgm:spPr/>
      <dgm:t>
        <a:bodyPr/>
        <a:lstStyle/>
        <a:p>
          <a:endParaRPr lang="en-US"/>
        </a:p>
      </dgm:t>
    </dgm:pt>
    <dgm:pt modelId="{33F5FD09-E15E-48BA-80C2-F149EDCBC7DE}">
      <dgm:prSet phldrT="[Text]" custT="1"/>
      <dgm:spPr/>
      <dgm:t>
        <a:bodyPr/>
        <a:lstStyle/>
        <a:p>
          <a:r>
            <a:rPr lang="en-US" sz="3200" dirty="0"/>
            <a:t>Public</a:t>
          </a:r>
        </a:p>
      </dgm:t>
    </dgm:pt>
    <dgm:pt modelId="{A6CE0320-48CE-4453-94F5-0CFD7E6B078C}" type="parTrans" cxnId="{F06F036D-2842-4323-9F04-2CE86E5A43AC}">
      <dgm:prSet/>
      <dgm:spPr/>
      <dgm:t>
        <a:bodyPr/>
        <a:lstStyle/>
        <a:p>
          <a:endParaRPr lang="en-US"/>
        </a:p>
      </dgm:t>
    </dgm:pt>
    <dgm:pt modelId="{4A8B56F5-44E5-4687-B369-4C32BFEC1BB5}" type="sibTrans" cxnId="{F06F036D-2842-4323-9F04-2CE86E5A43AC}">
      <dgm:prSet/>
      <dgm:spPr/>
      <dgm:t>
        <a:bodyPr/>
        <a:lstStyle/>
        <a:p>
          <a:endParaRPr lang="en-US"/>
        </a:p>
      </dgm:t>
    </dgm:pt>
    <dgm:pt modelId="{1824CF33-FA0A-4572-B8F0-F29BA65480F5}">
      <dgm:prSet phldrT="[Text]" custT="1"/>
      <dgm:spPr>
        <a:solidFill>
          <a:schemeClr val="accent6">
            <a:lumMod val="20000"/>
            <a:lumOff val="80000"/>
          </a:schemeClr>
        </a:solidFill>
      </dgm:spPr>
      <dgm:t>
        <a:bodyPr/>
        <a:lstStyle/>
        <a:p>
          <a:r>
            <a:rPr lang="en-US" altLang="en-US" sz="1800" dirty="0"/>
            <a:t>Neighboring communities</a:t>
          </a:r>
          <a:endParaRPr lang="en-US" sz="1800" dirty="0"/>
        </a:p>
      </dgm:t>
    </dgm:pt>
    <dgm:pt modelId="{5E6D8621-BE3F-481E-9A20-71E822C510B0}" type="parTrans" cxnId="{074D3A1D-0F9E-4C7A-8421-BB75EFD222C4}">
      <dgm:prSet/>
      <dgm:spPr/>
      <dgm:t>
        <a:bodyPr/>
        <a:lstStyle/>
        <a:p>
          <a:endParaRPr lang="en-US"/>
        </a:p>
      </dgm:t>
    </dgm:pt>
    <dgm:pt modelId="{9FCDDBBD-114F-4654-9289-86FF264F818D}" type="sibTrans" cxnId="{074D3A1D-0F9E-4C7A-8421-BB75EFD222C4}">
      <dgm:prSet/>
      <dgm:spPr/>
      <dgm:t>
        <a:bodyPr/>
        <a:lstStyle/>
        <a:p>
          <a:endParaRPr lang="en-US"/>
        </a:p>
      </dgm:t>
    </dgm:pt>
    <dgm:pt modelId="{3C169078-49A6-44C8-A051-34F1E007FAB4}">
      <dgm:prSet custT="1"/>
      <dgm:spPr>
        <a:solidFill>
          <a:schemeClr val="accent6">
            <a:lumMod val="20000"/>
            <a:lumOff val="80000"/>
          </a:schemeClr>
        </a:solidFill>
      </dgm:spPr>
      <dgm:t>
        <a:bodyPr/>
        <a:lstStyle/>
        <a:p>
          <a:r>
            <a:rPr lang="en-US" altLang="en-US" sz="1800" dirty="0"/>
            <a:t>County (if applicable)</a:t>
          </a:r>
        </a:p>
      </dgm:t>
    </dgm:pt>
    <dgm:pt modelId="{17156427-6682-42DF-A6FD-C34602DC9F44}" type="parTrans" cxnId="{6706F890-B2D2-4635-B7D0-28A96D42F8BF}">
      <dgm:prSet/>
      <dgm:spPr/>
      <dgm:t>
        <a:bodyPr/>
        <a:lstStyle/>
        <a:p>
          <a:endParaRPr lang="en-US"/>
        </a:p>
      </dgm:t>
    </dgm:pt>
    <dgm:pt modelId="{A470478A-1D34-4B2C-9A83-C53FF3DFD51A}" type="sibTrans" cxnId="{6706F890-B2D2-4635-B7D0-28A96D42F8BF}">
      <dgm:prSet/>
      <dgm:spPr/>
      <dgm:t>
        <a:bodyPr/>
        <a:lstStyle/>
        <a:p>
          <a:endParaRPr lang="en-US"/>
        </a:p>
      </dgm:t>
    </dgm:pt>
    <dgm:pt modelId="{15A3DF05-5EF4-4920-9376-C3EF5803BABC}">
      <dgm:prSet custT="1"/>
      <dgm:spPr>
        <a:solidFill>
          <a:schemeClr val="accent6">
            <a:lumMod val="20000"/>
            <a:lumOff val="80000"/>
          </a:schemeClr>
        </a:solidFill>
      </dgm:spPr>
      <dgm:t>
        <a:bodyPr/>
        <a:lstStyle/>
        <a:p>
          <a:r>
            <a:rPr lang="en-US" altLang="en-US" sz="1800" dirty="0"/>
            <a:t>Special districts</a:t>
          </a:r>
        </a:p>
      </dgm:t>
    </dgm:pt>
    <dgm:pt modelId="{E11C6161-6F54-4C46-83BC-F31D4F05064F}" type="parTrans" cxnId="{6BEDC847-A6A6-4D4F-BFC2-0D63D3ED0C75}">
      <dgm:prSet/>
      <dgm:spPr/>
      <dgm:t>
        <a:bodyPr/>
        <a:lstStyle/>
        <a:p>
          <a:endParaRPr lang="en-US"/>
        </a:p>
      </dgm:t>
    </dgm:pt>
    <dgm:pt modelId="{26B4166C-7D58-4426-95AC-1933AD94B265}" type="sibTrans" cxnId="{6BEDC847-A6A6-4D4F-BFC2-0D63D3ED0C75}">
      <dgm:prSet/>
      <dgm:spPr/>
      <dgm:t>
        <a:bodyPr/>
        <a:lstStyle/>
        <a:p>
          <a:endParaRPr lang="en-US"/>
        </a:p>
      </dgm:t>
    </dgm:pt>
    <dgm:pt modelId="{43BBE41B-5EBC-47A4-B705-DC7BF8E3C682}">
      <dgm:prSet custT="1"/>
      <dgm:spPr>
        <a:solidFill>
          <a:schemeClr val="accent6">
            <a:lumMod val="20000"/>
            <a:lumOff val="80000"/>
          </a:schemeClr>
        </a:solidFill>
      </dgm:spPr>
      <dgm:t>
        <a:bodyPr/>
        <a:lstStyle/>
        <a:p>
          <a:r>
            <a:rPr lang="en-US" altLang="en-US" sz="1800" dirty="0"/>
            <a:t>Non-profits, Non-Government Organizations (NGOs).</a:t>
          </a:r>
        </a:p>
      </dgm:t>
    </dgm:pt>
    <dgm:pt modelId="{4B9BA88A-A2D4-4610-B88D-7B93A6B7A8D6}" type="parTrans" cxnId="{0E25BBFE-67F6-4D30-9C91-078256654C88}">
      <dgm:prSet/>
      <dgm:spPr/>
      <dgm:t>
        <a:bodyPr/>
        <a:lstStyle/>
        <a:p>
          <a:endParaRPr lang="en-US"/>
        </a:p>
      </dgm:t>
    </dgm:pt>
    <dgm:pt modelId="{2CBFEA9D-3444-4E6D-A05D-CD801B379934}" type="sibTrans" cxnId="{0E25BBFE-67F6-4D30-9C91-078256654C88}">
      <dgm:prSet/>
      <dgm:spPr/>
      <dgm:t>
        <a:bodyPr/>
        <a:lstStyle/>
        <a:p>
          <a:endParaRPr lang="en-US"/>
        </a:p>
      </dgm:t>
    </dgm:pt>
    <dgm:pt modelId="{8D9ADAC3-1A1C-40BB-B95D-E3E0808FC2BE}">
      <dgm:prSet phldrT="[Text]" custT="1"/>
      <dgm:spPr>
        <a:solidFill>
          <a:schemeClr val="accent6">
            <a:lumMod val="40000"/>
            <a:lumOff val="60000"/>
          </a:schemeClr>
        </a:solidFill>
      </dgm:spPr>
      <dgm:t>
        <a:bodyPr/>
        <a:lstStyle/>
        <a:p>
          <a:r>
            <a:rPr lang="en-US" altLang="en-US" sz="1800" dirty="0"/>
            <a:t>Includes, but not limited to: Emergency Management, public works, code enforcement, utility providers, regional planning, finance/admin</a:t>
          </a:r>
          <a:endParaRPr lang="en-US" sz="1800" dirty="0"/>
        </a:p>
      </dgm:t>
    </dgm:pt>
    <dgm:pt modelId="{21C7A587-B131-4392-9E0C-FDE8C3F32D3D}" type="parTrans" cxnId="{53C99B8F-9070-4E2C-9A33-CAC0E933E1AD}">
      <dgm:prSet/>
      <dgm:spPr/>
      <dgm:t>
        <a:bodyPr/>
        <a:lstStyle/>
        <a:p>
          <a:endParaRPr lang="en-US"/>
        </a:p>
      </dgm:t>
    </dgm:pt>
    <dgm:pt modelId="{F9DDE4D5-B8B3-40DD-841C-D5518227CFD0}" type="sibTrans" cxnId="{53C99B8F-9070-4E2C-9A33-CAC0E933E1AD}">
      <dgm:prSet/>
      <dgm:spPr/>
      <dgm:t>
        <a:bodyPr/>
        <a:lstStyle/>
        <a:p>
          <a:endParaRPr lang="en-US"/>
        </a:p>
      </dgm:t>
    </dgm:pt>
    <dgm:pt modelId="{BAA24AED-7C9D-4433-A3A2-03E443F3C51D}">
      <dgm:prSet phldrT="[Text]" custT="1"/>
      <dgm:spPr>
        <a:solidFill>
          <a:srgbClr val="FEF4EC"/>
        </a:solidFill>
      </dgm:spPr>
      <dgm:t>
        <a:bodyPr/>
        <a:lstStyle/>
        <a:p>
          <a:r>
            <a:rPr lang="en-US" sz="1800" dirty="0"/>
            <a:t>Must be given opportunity to participate in plan development in addition to the review of the draft plan</a:t>
          </a:r>
        </a:p>
      </dgm:t>
    </dgm:pt>
    <dgm:pt modelId="{1763DF77-4CDA-45A4-BC5E-6E18174D5C10}" type="parTrans" cxnId="{6EA061A1-BCFD-4A77-8160-5550625F32EA}">
      <dgm:prSet/>
      <dgm:spPr/>
      <dgm:t>
        <a:bodyPr/>
        <a:lstStyle/>
        <a:p>
          <a:endParaRPr lang="en-US"/>
        </a:p>
      </dgm:t>
    </dgm:pt>
    <dgm:pt modelId="{BEB655F5-5151-44E3-97BC-5A06DDF7E7F7}" type="sibTrans" cxnId="{6EA061A1-BCFD-4A77-8160-5550625F32EA}">
      <dgm:prSet/>
      <dgm:spPr/>
      <dgm:t>
        <a:bodyPr/>
        <a:lstStyle/>
        <a:p>
          <a:endParaRPr lang="en-US"/>
        </a:p>
      </dgm:t>
    </dgm:pt>
    <dgm:pt modelId="{F53650D4-A123-48E4-BEEA-4C26A8E6473E}" type="pres">
      <dgm:prSet presAssocID="{121A8EC3-A045-47F7-B797-3A009822C911}" presName="Name0" presStyleCnt="0">
        <dgm:presLayoutVars>
          <dgm:dir/>
          <dgm:animLvl val="lvl"/>
          <dgm:resizeHandles val="exact"/>
        </dgm:presLayoutVars>
      </dgm:prSet>
      <dgm:spPr/>
    </dgm:pt>
    <dgm:pt modelId="{0F5E14B6-C481-475D-8E8A-934DDEA6C272}" type="pres">
      <dgm:prSet presAssocID="{9B5D0FD7-5B7D-4A0B-9D20-B863A875BBE6}" presName="Name8" presStyleCnt="0"/>
      <dgm:spPr/>
    </dgm:pt>
    <dgm:pt modelId="{66035C44-DD91-4D9C-8888-3529DAA25DF3}" type="pres">
      <dgm:prSet presAssocID="{9B5D0FD7-5B7D-4A0B-9D20-B863A875BBE6}" presName="acctBkgd" presStyleLbl="alignAcc1" presStyleIdx="0" presStyleCnt="3" custScaleX="118708" custScaleY="133764"/>
      <dgm:spPr/>
      <dgm:t>
        <a:bodyPr/>
        <a:lstStyle/>
        <a:p>
          <a:endParaRPr lang="en-US"/>
        </a:p>
      </dgm:t>
    </dgm:pt>
    <dgm:pt modelId="{79FEF2AE-D4B8-4517-A8AD-A486A351571B}" type="pres">
      <dgm:prSet presAssocID="{9B5D0FD7-5B7D-4A0B-9D20-B863A875BBE6}" presName="acctTx" presStyleLbl="alignAcc1" presStyleIdx="0" presStyleCnt="3">
        <dgm:presLayoutVars>
          <dgm:bulletEnabled val="1"/>
        </dgm:presLayoutVars>
      </dgm:prSet>
      <dgm:spPr/>
      <dgm:t>
        <a:bodyPr/>
        <a:lstStyle/>
        <a:p>
          <a:endParaRPr lang="en-US"/>
        </a:p>
      </dgm:t>
    </dgm:pt>
    <dgm:pt modelId="{9570960A-064F-49A8-8479-90A1697A1D8C}" type="pres">
      <dgm:prSet presAssocID="{9B5D0FD7-5B7D-4A0B-9D20-B863A875BBE6}" presName="level" presStyleLbl="node1" presStyleIdx="0" presStyleCnt="3" custScaleX="79468" custScaleY="98561" custLinFactNeighborX="123" custLinFactNeighborY="2020">
        <dgm:presLayoutVars>
          <dgm:chMax val="1"/>
          <dgm:bulletEnabled val="1"/>
        </dgm:presLayoutVars>
      </dgm:prSet>
      <dgm:spPr/>
      <dgm:t>
        <a:bodyPr/>
        <a:lstStyle/>
        <a:p>
          <a:endParaRPr lang="en-US"/>
        </a:p>
      </dgm:t>
    </dgm:pt>
    <dgm:pt modelId="{7D575650-A352-4F9B-981C-0FFE69679B5F}" type="pres">
      <dgm:prSet presAssocID="{9B5D0FD7-5B7D-4A0B-9D20-B863A875BBE6}" presName="levelTx" presStyleLbl="revTx" presStyleIdx="0" presStyleCnt="0">
        <dgm:presLayoutVars>
          <dgm:chMax val="1"/>
          <dgm:bulletEnabled val="1"/>
        </dgm:presLayoutVars>
      </dgm:prSet>
      <dgm:spPr/>
      <dgm:t>
        <a:bodyPr/>
        <a:lstStyle/>
        <a:p>
          <a:endParaRPr lang="en-US"/>
        </a:p>
      </dgm:t>
    </dgm:pt>
    <dgm:pt modelId="{4B37D552-7984-45A8-BA5A-243DC0849D22}" type="pres">
      <dgm:prSet presAssocID="{398EEE28-E2EA-4C0C-A788-38A12FF0289C}" presName="Name8" presStyleCnt="0"/>
      <dgm:spPr/>
    </dgm:pt>
    <dgm:pt modelId="{AAC53F34-C9C4-4DFC-87F7-1B4F0565AD8D}" type="pres">
      <dgm:prSet presAssocID="{398EEE28-E2EA-4C0C-A788-38A12FF0289C}" presName="acctBkgd" presStyleLbl="alignAcc1" presStyleIdx="1" presStyleCnt="3" custScaleY="114031" custLinFactNeighborX="-2766" custLinFactNeighborY="14824"/>
      <dgm:spPr/>
      <dgm:t>
        <a:bodyPr/>
        <a:lstStyle/>
        <a:p>
          <a:endParaRPr lang="en-US"/>
        </a:p>
      </dgm:t>
    </dgm:pt>
    <dgm:pt modelId="{9C84915E-F884-4D4C-BFA2-25420380AF4A}" type="pres">
      <dgm:prSet presAssocID="{398EEE28-E2EA-4C0C-A788-38A12FF0289C}" presName="acctTx" presStyleLbl="alignAcc1" presStyleIdx="1" presStyleCnt="3">
        <dgm:presLayoutVars>
          <dgm:bulletEnabled val="1"/>
        </dgm:presLayoutVars>
      </dgm:prSet>
      <dgm:spPr/>
      <dgm:t>
        <a:bodyPr/>
        <a:lstStyle/>
        <a:p>
          <a:endParaRPr lang="en-US"/>
        </a:p>
      </dgm:t>
    </dgm:pt>
    <dgm:pt modelId="{D18DF60C-5D3E-4AE9-82B0-FB1E0EE6A8C5}" type="pres">
      <dgm:prSet presAssocID="{398EEE28-E2EA-4C0C-A788-38A12FF0289C}" presName="level" presStyleLbl="node1" presStyleIdx="1" presStyleCnt="3" custScaleX="80813">
        <dgm:presLayoutVars>
          <dgm:chMax val="1"/>
          <dgm:bulletEnabled val="1"/>
        </dgm:presLayoutVars>
      </dgm:prSet>
      <dgm:spPr/>
      <dgm:t>
        <a:bodyPr/>
        <a:lstStyle/>
        <a:p>
          <a:endParaRPr lang="en-US"/>
        </a:p>
      </dgm:t>
    </dgm:pt>
    <dgm:pt modelId="{893EABD8-70E9-4CBF-8A3F-334C0573E4A0}" type="pres">
      <dgm:prSet presAssocID="{398EEE28-E2EA-4C0C-A788-38A12FF0289C}" presName="levelTx" presStyleLbl="revTx" presStyleIdx="0" presStyleCnt="0">
        <dgm:presLayoutVars>
          <dgm:chMax val="1"/>
          <dgm:bulletEnabled val="1"/>
        </dgm:presLayoutVars>
      </dgm:prSet>
      <dgm:spPr/>
      <dgm:t>
        <a:bodyPr/>
        <a:lstStyle/>
        <a:p>
          <a:endParaRPr lang="en-US"/>
        </a:p>
      </dgm:t>
    </dgm:pt>
    <dgm:pt modelId="{EAAB305E-C469-4A08-8033-563750C284DA}" type="pres">
      <dgm:prSet presAssocID="{33F5FD09-E15E-48BA-80C2-F149EDCBC7DE}" presName="Name8" presStyleCnt="0"/>
      <dgm:spPr/>
    </dgm:pt>
    <dgm:pt modelId="{86FC1374-3B62-42A1-BB50-49876E735C55}" type="pres">
      <dgm:prSet presAssocID="{33F5FD09-E15E-48BA-80C2-F149EDCBC7DE}" presName="acctBkgd" presStyleLbl="alignAcc1" presStyleIdx="2" presStyleCnt="3" custScaleX="85357" custScaleY="85014" custLinFactNeighborX="-8720" custLinFactNeighborY="1890"/>
      <dgm:spPr/>
      <dgm:t>
        <a:bodyPr/>
        <a:lstStyle/>
        <a:p>
          <a:endParaRPr lang="en-US"/>
        </a:p>
      </dgm:t>
    </dgm:pt>
    <dgm:pt modelId="{A3092BF3-C3A3-443C-85FC-047295D05DB8}" type="pres">
      <dgm:prSet presAssocID="{33F5FD09-E15E-48BA-80C2-F149EDCBC7DE}" presName="acctTx" presStyleLbl="alignAcc1" presStyleIdx="2" presStyleCnt="3">
        <dgm:presLayoutVars>
          <dgm:bulletEnabled val="1"/>
        </dgm:presLayoutVars>
      </dgm:prSet>
      <dgm:spPr/>
      <dgm:t>
        <a:bodyPr/>
        <a:lstStyle/>
        <a:p>
          <a:endParaRPr lang="en-US"/>
        </a:p>
      </dgm:t>
    </dgm:pt>
    <dgm:pt modelId="{CC1AC227-770D-4AFB-B5BB-7884C0E721B6}" type="pres">
      <dgm:prSet presAssocID="{33F5FD09-E15E-48BA-80C2-F149EDCBC7DE}" presName="level" presStyleLbl="node1" presStyleIdx="2" presStyleCnt="3" custScaleX="110085" custLinFactNeighborX="-1136" custLinFactNeighborY="-3465">
        <dgm:presLayoutVars>
          <dgm:chMax val="1"/>
          <dgm:bulletEnabled val="1"/>
        </dgm:presLayoutVars>
      </dgm:prSet>
      <dgm:spPr/>
      <dgm:t>
        <a:bodyPr/>
        <a:lstStyle/>
        <a:p>
          <a:endParaRPr lang="en-US"/>
        </a:p>
      </dgm:t>
    </dgm:pt>
    <dgm:pt modelId="{B65CB746-DDC6-4B8B-97E0-81751A1746E6}" type="pres">
      <dgm:prSet presAssocID="{33F5FD09-E15E-48BA-80C2-F149EDCBC7DE}" presName="levelTx" presStyleLbl="revTx" presStyleIdx="0" presStyleCnt="0">
        <dgm:presLayoutVars>
          <dgm:chMax val="1"/>
          <dgm:bulletEnabled val="1"/>
        </dgm:presLayoutVars>
      </dgm:prSet>
      <dgm:spPr/>
      <dgm:t>
        <a:bodyPr/>
        <a:lstStyle/>
        <a:p>
          <a:endParaRPr lang="en-US"/>
        </a:p>
      </dgm:t>
    </dgm:pt>
  </dgm:ptLst>
  <dgm:cxnLst>
    <dgm:cxn modelId="{2BB54ED6-D580-4D89-A201-61ABBF43C85D}" srcId="{121A8EC3-A045-47F7-B797-3A009822C911}" destId="{398EEE28-E2EA-4C0C-A788-38A12FF0289C}" srcOrd="1" destOrd="0" parTransId="{F60F7D3C-E699-4FE7-84F9-93D33098AA78}" sibTransId="{9DA3FA35-E475-4330-8A5F-2040722E6F75}"/>
    <dgm:cxn modelId="{2CF76E4B-AF87-4B2B-BC34-7A34D3C159E9}" type="presOf" srcId="{15A3DF05-5EF4-4920-9376-C3EF5803BABC}" destId="{AAC53F34-C9C4-4DFC-87F7-1B4F0565AD8D}" srcOrd="0" destOrd="2" presId="urn:microsoft.com/office/officeart/2005/8/layout/pyramid3"/>
    <dgm:cxn modelId="{8B946A4B-42B0-4287-A1E1-0AA932988D34}" type="presOf" srcId="{1824CF33-FA0A-4572-B8F0-F29BA65480F5}" destId="{AAC53F34-C9C4-4DFC-87F7-1B4F0565AD8D}" srcOrd="0" destOrd="0" presId="urn:microsoft.com/office/officeart/2005/8/layout/pyramid3"/>
    <dgm:cxn modelId="{F06F036D-2842-4323-9F04-2CE86E5A43AC}" srcId="{121A8EC3-A045-47F7-B797-3A009822C911}" destId="{33F5FD09-E15E-48BA-80C2-F149EDCBC7DE}" srcOrd="2" destOrd="0" parTransId="{A6CE0320-48CE-4453-94F5-0CFD7E6B078C}" sibTransId="{4A8B56F5-44E5-4687-B369-4C32BFEC1BB5}"/>
    <dgm:cxn modelId="{8B61924D-4439-433F-8CE2-E80E8D384FA2}" type="presOf" srcId="{8D9ADAC3-1A1C-40BB-B95D-E3E0808FC2BE}" destId="{79FEF2AE-D4B8-4517-A8AD-A486A351571B}" srcOrd="1" destOrd="0" presId="urn:microsoft.com/office/officeart/2005/8/layout/pyramid3"/>
    <dgm:cxn modelId="{53C99B8F-9070-4E2C-9A33-CAC0E933E1AD}" srcId="{9B5D0FD7-5B7D-4A0B-9D20-B863A875BBE6}" destId="{8D9ADAC3-1A1C-40BB-B95D-E3E0808FC2BE}" srcOrd="0" destOrd="0" parTransId="{21C7A587-B131-4392-9E0C-FDE8C3F32D3D}" sibTransId="{F9DDE4D5-B8B3-40DD-841C-D5518227CFD0}"/>
    <dgm:cxn modelId="{24B08B54-58FC-48FE-B840-A4054BFDC915}" type="presOf" srcId="{121A8EC3-A045-47F7-B797-3A009822C911}" destId="{F53650D4-A123-48E4-BEEA-4C26A8E6473E}" srcOrd="0" destOrd="0" presId="urn:microsoft.com/office/officeart/2005/8/layout/pyramid3"/>
    <dgm:cxn modelId="{64307387-B92E-4F66-8840-0F9E9DE9D249}" type="presOf" srcId="{15A3DF05-5EF4-4920-9376-C3EF5803BABC}" destId="{9C84915E-F884-4D4C-BFA2-25420380AF4A}" srcOrd="1" destOrd="2" presId="urn:microsoft.com/office/officeart/2005/8/layout/pyramid3"/>
    <dgm:cxn modelId="{BF4A69FF-0819-4FDA-A394-4BB460D0A171}" type="presOf" srcId="{9B5D0FD7-5B7D-4A0B-9D20-B863A875BBE6}" destId="{9570960A-064F-49A8-8479-90A1697A1D8C}" srcOrd="0" destOrd="0" presId="urn:microsoft.com/office/officeart/2005/8/layout/pyramid3"/>
    <dgm:cxn modelId="{4302DAFD-701F-43A3-921D-0BCF98FAAA44}" type="presOf" srcId="{398EEE28-E2EA-4C0C-A788-38A12FF0289C}" destId="{D18DF60C-5D3E-4AE9-82B0-FB1E0EE6A8C5}" srcOrd="0" destOrd="0" presId="urn:microsoft.com/office/officeart/2005/8/layout/pyramid3"/>
    <dgm:cxn modelId="{40EF75E6-A862-4B87-99C6-0A63EF181371}" type="presOf" srcId="{BAA24AED-7C9D-4433-A3A2-03E443F3C51D}" destId="{86FC1374-3B62-42A1-BB50-49876E735C55}" srcOrd="0" destOrd="0" presId="urn:microsoft.com/office/officeart/2005/8/layout/pyramid3"/>
    <dgm:cxn modelId="{074D3A1D-0F9E-4C7A-8421-BB75EFD222C4}" srcId="{398EEE28-E2EA-4C0C-A788-38A12FF0289C}" destId="{1824CF33-FA0A-4572-B8F0-F29BA65480F5}" srcOrd="0" destOrd="0" parTransId="{5E6D8621-BE3F-481E-9A20-71E822C510B0}" sibTransId="{9FCDDBBD-114F-4654-9289-86FF264F818D}"/>
    <dgm:cxn modelId="{E61350AB-41D2-4095-BCCD-C683F23D69F7}" type="presOf" srcId="{BAA24AED-7C9D-4433-A3A2-03E443F3C51D}" destId="{A3092BF3-C3A3-443C-85FC-047295D05DB8}" srcOrd="1" destOrd="0" presId="urn:microsoft.com/office/officeart/2005/8/layout/pyramid3"/>
    <dgm:cxn modelId="{6BEDC847-A6A6-4D4F-BFC2-0D63D3ED0C75}" srcId="{398EEE28-E2EA-4C0C-A788-38A12FF0289C}" destId="{15A3DF05-5EF4-4920-9376-C3EF5803BABC}" srcOrd="2" destOrd="0" parTransId="{E11C6161-6F54-4C46-83BC-F31D4F05064F}" sibTransId="{26B4166C-7D58-4426-95AC-1933AD94B265}"/>
    <dgm:cxn modelId="{6706F890-B2D2-4635-B7D0-28A96D42F8BF}" srcId="{398EEE28-E2EA-4C0C-A788-38A12FF0289C}" destId="{3C169078-49A6-44C8-A051-34F1E007FAB4}" srcOrd="1" destOrd="0" parTransId="{17156427-6682-42DF-A6FD-C34602DC9F44}" sibTransId="{A470478A-1D34-4B2C-9A83-C53FF3DFD51A}"/>
    <dgm:cxn modelId="{6EA061A1-BCFD-4A77-8160-5550625F32EA}" srcId="{33F5FD09-E15E-48BA-80C2-F149EDCBC7DE}" destId="{BAA24AED-7C9D-4433-A3A2-03E443F3C51D}" srcOrd="0" destOrd="0" parTransId="{1763DF77-4CDA-45A4-BC5E-6E18174D5C10}" sibTransId="{BEB655F5-5151-44E3-97BC-5A06DDF7E7F7}"/>
    <dgm:cxn modelId="{1A048D3C-293A-4BCA-9865-A16A5D7DC8AA}" type="presOf" srcId="{43BBE41B-5EBC-47A4-B705-DC7BF8E3C682}" destId="{9C84915E-F884-4D4C-BFA2-25420380AF4A}" srcOrd="1" destOrd="3" presId="urn:microsoft.com/office/officeart/2005/8/layout/pyramid3"/>
    <dgm:cxn modelId="{13C7E314-5C1A-4C33-9346-180D3A3E54AD}" type="presOf" srcId="{3C169078-49A6-44C8-A051-34F1E007FAB4}" destId="{AAC53F34-C9C4-4DFC-87F7-1B4F0565AD8D}" srcOrd="0" destOrd="1" presId="urn:microsoft.com/office/officeart/2005/8/layout/pyramid3"/>
    <dgm:cxn modelId="{447C28BF-1632-4788-948F-C8E0545898ED}" type="presOf" srcId="{8D9ADAC3-1A1C-40BB-B95D-E3E0808FC2BE}" destId="{66035C44-DD91-4D9C-8888-3529DAA25DF3}" srcOrd="0" destOrd="0" presId="urn:microsoft.com/office/officeart/2005/8/layout/pyramid3"/>
    <dgm:cxn modelId="{A57E2173-2822-466D-9E6E-8B3401692736}" type="presOf" srcId="{9B5D0FD7-5B7D-4A0B-9D20-B863A875BBE6}" destId="{7D575650-A352-4F9B-981C-0FFE69679B5F}" srcOrd="1" destOrd="0" presId="urn:microsoft.com/office/officeart/2005/8/layout/pyramid3"/>
    <dgm:cxn modelId="{D0B45BDB-66DA-4ED0-90AD-7B24A5BDE1A4}" type="presOf" srcId="{1824CF33-FA0A-4572-B8F0-F29BA65480F5}" destId="{9C84915E-F884-4D4C-BFA2-25420380AF4A}" srcOrd="1" destOrd="0" presId="urn:microsoft.com/office/officeart/2005/8/layout/pyramid3"/>
    <dgm:cxn modelId="{85706056-3670-427F-AD9E-6D78E6C6C81C}" type="presOf" srcId="{398EEE28-E2EA-4C0C-A788-38A12FF0289C}" destId="{893EABD8-70E9-4CBF-8A3F-334C0573E4A0}" srcOrd="1" destOrd="0" presId="urn:microsoft.com/office/officeart/2005/8/layout/pyramid3"/>
    <dgm:cxn modelId="{805F31B0-7E58-4A05-A9B3-67C397FEB113}" srcId="{121A8EC3-A045-47F7-B797-3A009822C911}" destId="{9B5D0FD7-5B7D-4A0B-9D20-B863A875BBE6}" srcOrd="0" destOrd="0" parTransId="{177880EE-AE69-4515-A17F-2BB7BB1A64CA}" sibTransId="{299D410F-2D82-4AE6-9EA4-CD00A80A76D8}"/>
    <dgm:cxn modelId="{196BCC14-E1EF-4EC2-880E-6B8759971CAE}" type="presOf" srcId="{3C169078-49A6-44C8-A051-34F1E007FAB4}" destId="{9C84915E-F884-4D4C-BFA2-25420380AF4A}" srcOrd="1" destOrd="1" presId="urn:microsoft.com/office/officeart/2005/8/layout/pyramid3"/>
    <dgm:cxn modelId="{D1AAA160-75E0-422A-8BE4-12B5C5135C2A}" type="presOf" srcId="{43BBE41B-5EBC-47A4-B705-DC7BF8E3C682}" destId="{AAC53F34-C9C4-4DFC-87F7-1B4F0565AD8D}" srcOrd="0" destOrd="3" presId="urn:microsoft.com/office/officeart/2005/8/layout/pyramid3"/>
    <dgm:cxn modelId="{82EE7D83-807F-47B0-A68B-846D98E7562E}" type="presOf" srcId="{33F5FD09-E15E-48BA-80C2-F149EDCBC7DE}" destId="{B65CB746-DDC6-4B8B-97E0-81751A1746E6}" srcOrd="1" destOrd="0" presId="urn:microsoft.com/office/officeart/2005/8/layout/pyramid3"/>
    <dgm:cxn modelId="{0E25BBFE-67F6-4D30-9C91-078256654C88}" srcId="{398EEE28-E2EA-4C0C-A788-38A12FF0289C}" destId="{43BBE41B-5EBC-47A4-B705-DC7BF8E3C682}" srcOrd="3" destOrd="0" parTransId="{4B9BA88A-A2D4-4610-B88D-7B93A6B7A8D6}" sibTransId="{2CBFEA9D-3444-4E6D-A05D-CD801B379934}"/>
    <dgm:cxn modelId="{EDB4640C-462B-4A00-9266-0C692ACD55DD}" type="presOf" srcId="{33F5FD09-E15E-48BA-80C2-F149EDCBC7DE}" destId="{CC1AC227-770D-4AFB-B5BB-7884C0E721B6}" srcOrd="0" destOrd="0" presId="urn:microsoft.com/office/officeart/2005/8/layout/pyramid3"/>
    <dgm:cxn modelId="{90071B58-D437-45ED-BD9D-4F0B2E8665D0}" type="presParOf" srcId="{F53650D4-A123-48E4-BEEA-4C26A8E6473E}" destId="{0F5E14B6-C481-475D-8E8A-934DDEA6C272}" srcOrd="0" destOrd="0" presId="urn:microsoft.com/office/officeart/2005/8/layout/pyramid3"/>
    <dgm:cxn modelId="{C5AD4E95-673E-4F27-B117-CB53DBBB6B06}" type="presParOf" srcId="{0F5E14B6-C481-475D-8E8A-934DDEA6C272}" destId="{66035C44-DD91-4D9C-8888-3529DAA25DF3}" srcOrd="0" destOrd="0" presId="urn:microsoft.com/office/officeart/2005/8/layout/pyramid3"/>
    <dgm:cxn modelId="{F1170A0F-1EA0-48A5-9ED8-1D8DAAD43136}" type="presParOf" srcId="{0F5E14B6-C481-475D-8E8A-934DDEA6C272}" destId="{79FEF2AE-D4B8-4517-A8AD-A486A351571B}" srcOrd="1" destOrd="0" presId="urn:microsoft.com/office/officeart/2005/8/layout/pyramid3"/>
    <dgm:cxn modelId="{E1CCEF2D-239C-4833-9C75-6C552C36FE2A}" type="presParOf" srcId="{0F5E14B6-C481-475D-8E8A-934DDEA6C272}" destId="{9570960A-064F-49A8-8479-90A1697A1D8C}" srcOrd="2" destOrd="0" presId="urn:microsoft.com/office/officeart/2005/8/layout/pyramid3"/>
    <dgm:cxn modelId="{99B5A531-6681-416D-B2F3-B8EF782A1497}" type="presParOf" srcId="{0F5E14B6-C481-475D-8E8A-934DDEA6C272}" destId="{7D575650-A352-4F9B-981C-0FFE69679B5F}" srcOrd="3" destOrd="0" presId="urn:microsoft.com/office/officeart/2005/8/layout/pyramid3"/>
    <dgm:cxn modelId="{0A975C99-EA89-413C-97B0-A1B454B026B6}" type="presParOf" srcId="{F53650D4-A123-48E4-BEEA-4C26A8E6473E}" destId="{4B37D552-7984-45A8-BA5A-243DC0849D22}" srcOrd="1" destOrd="0" presId="urn:microsoft.com/office/officeart/2005/8/layout/pyramid3"/>
    <dgm:cxn modelId="{AB1AA4CD-8167-4D0E-A19E-16B58B0319DF}" type="presParOf" srcId="{4B37D552-7984-45A8-BA5A-243DC0849D22}" destId="{AAC53F34-C9C4-4DFC-87F7-1B4F0565AD8D}" srcOrd="0" destOrd="0" presId="urn:microsoft.com/office/officeart/2005/8/layout/pyramid3"/>
    <dgm:cxn modelId="{81DAED44-05B7-4043-B73F-1CFCC16C9A47}" type="presParOf" srcId="{4B37D552-7984-45A8-BA5A-243DC0849D22}" destId="{9C84915E-F884-4D4C-BFA2-25420380AF4A}" srcOrd="1" destOrd="0" presId="urn:microsoft.com/office/officeart/2005/8/layout/pyramid3"/>
    <dgm:cxn modelId="{87EEA0D6-15C3-4BC3-AF35-FB3CA196A03B}" type="presParOf" srcId="{4B37D552-7984-45A8-BA5A-243DC0849D22}" destId="{D18DF60C-5D3E-4AE9-82B0-FB1E0EE6A8C5}" srcOrd="2" destOrd="0" presId="urn:microsoft.com/office/officeart/2005/8/layout/pyramid3"/>
    <dgm:cxn modelId="{CCA65F24-D08A-43C1-8077-61BACE132500}" type="presParOf" srcId="{4B37D552-7984-45A8-BA5A-243DC0849D22}" destId="{893EABD8-70E9-4CBF-8A3F-334C0573E4A0}" srcOrd="3" destOrd="0" presId="urn:microsoft.com/office/officeart/2005/8/layout/pyramid3"/>
    <dgm:cxn modelId="{FCA82E61-5B04-42F3-856A-8A481ED97D57}" type="presParOf" srcId="{F53650D4-A123-48E4-BEEA-4C26A8E6473E}" destId="{EAAB305E-C469-4A08-8033-563750C284DA}" srcOrd="2" destOrd="0" presId="urn:microsoft.com/office/officeart/2005/8/layout/pyramid3"/>
    <dgm:cxn modelId="{58BFD815-7CF4-4E33-8FBF-43FEAEBDDD31}" type="presParOf" srcId="{EAAB305E-C469-4A08-8033-563750C284DA}" destId="{86FC1374-3B62-42A1-BB50-49876E735C55}" srcOrd="0" destOrd="0" presId="urn:microsoft.com/office/officeart/2005/8/layout/pyramid3"/>
    <dgm:cxn modelId="{B979B01E-5B97-4860-BDDF-D28EE1BD82B6}" type="presParOf" srcId="{EAAB305E-C469-4A08-8033-563750C284DA}" destId="{A3092BF3-C3A3-443C-85FC-047295D05DB8}" srcOrd="1" destOrd="0" presId="urn:microsoft.com/office/officeart/2005/8/layout/pyramid3"/>
    <dgm:cxn modelId="{A4D720AF-F805-44CB-965E-97379AF4A1F6}" type="presParOf" srcId="{EAAB305E-C469-4A08-8033-563750C284DA}" destId="{CC1AC227-770D-4AFB-B5BB-7884C0E721B6}" srcOrd="2" destOrd="0" presId="urn:microsoft.com/office/officeart/2005/8/layout/pyramid3"/>
    <dgm:cxn modelId="{42302444-1B0A-44FB-80B9-C635014FD866}" type="presParOf" srcId="{EAAB305E-C469-4A08-8033-563750C284DA}" destId="{B65CB746-DDC6-4B8B-97E0-81751A1746E6}" srcOrd="3"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EB59C4-12DE-4DAB-A7E1-133A7B40ABB8}"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B9711FF6-2D4E-48DB-AD29-60731460407A}">
      <dgm:prSet phldrT="[Text]" custT="1"/>
      <dgm:spPr/>
      <dgm:t>
        <a:bodyPr/>
        <a:lstStyle/>
        <a:p>
          <a:r>
            <a:rPr lang="en-US" sz="2800" dirty="0"/>
            <a:t>Plan Development</a:t>
          </a:r>
        </a:p>
      </dgm:t>
    </dgm:pt>
    <dgm:pt modelId="{67654890-EFA4-45B8-A84D-CD133DFA8634}" type="parTrans" cxnId="{86B9F511-33A1-474B-BB40-8BB1AA09A477}">
      <dgm:prSet/>
      <dgm:spPr/>
      <dgm:t>
        <a:bodyPr/>
        <a:lstStyle/>
        <a:p>
          <a:endParaRPr lang="en-US"/>
        </a:p>
      </dgm:t>
    </dgm:pt>
    <dgm:pt modelId="{6FB120DF-2DEB-4054-9C15-F1F7685A14E1}" type="sibTrans" cxnId="{86B9F511-33A1-474B-BB40-8BB1AA09A477}">
      <dgm:prSet/>
      <dgm:spPr/>
      <dgm:t>
        <a:bodyPr/>
        <a:lstStyle/>
        <a:p>
          <a:endParaRPr lang="en-US"/>
        </a:p>
      </dgm:t>
    </dgm:pt>
    <dgm:pt modelId="{0E12E142-DE4B-4EE0-AF32-69155FAACEBD}">
      <dgm:prSet phldrT="[Text]" custT="1"/>
      <dgm:spPr/>
      <dgm:t>
        <a:bodyPr/>
        <a:lstStyle/>
        <a:p>
          <a:r>
            <a:rPr lang="en-US" sz="2800" dirty="0"/>
            <a:t>State Review</a:t>
          </a:r>
        </a:p>
      </dgm:t>
    </dgm:pt>
    <dgm:pt modelId="{F7E37015-FB0D-4D87-9D9C-42E14868E088}" type="parTrans" cxnId="{BDA1B9ED-2DAC-49A6-ACB0-3B70B6B51191}">
      <dgm:prSet/>
      <dgm:spPr/>
      <dgm:t>
        <a:bodyPr/>
        <a:lstStyle/>
        <a:p>
          <a:endParaRPr lang="en-US"/>
        </a:p>
      </dgm:t>
    </dgm:pt>
    <dgm:pt modelId="{BEA37070-A81A-4177-990F-ECFF55892093}" type="sibTrans" cxnId="{BDA1B9ED-2DAC-49A6-ACB0-3B70B6B51191}">
      <dgm:prSet/>
      <dgm:spPr/>
      <dgm:t>
        <a:bodyPr/>
        <a:lstStyle/>
        <a:p>
          <a:endParaRPr lang="en-US"/>
        </a:p>
      </dgm:t>
    </dgm:pt>
    <dgm:pt modelId="{EE520F19-0E51-4630-8FFD-6E4EBBAD3912}">
      <dgm:prSet phldrT="[Text]" custT="1"/>
      <dgm:spPr/>
      <dgm:t>
        <a:bodyPr/>
        <a:lstStyle/>
        <a:p>
          <a:r>
            <a:rPr lang="en-US" sz="2800" dirty="0"/>
            <a:t>FEMA Review</a:t>
          </a:r>
        </a:p>
      </dgm:t>
    </dgm:pt>
    <dgm:pt modelId="{F3D147C5-A17F-4921-8588-57BE92F68008}" type="parTrans" cxnId="{BA476148-B79E-4B24-A3DA-0D36E406027E}">
      <dgm:prSet/>
      <dgm:spPr/>
      <dgm:t>
        <a:bodyPr/>
        <a:lstStyle/>
        <a:p>
          <a:endParaRPr lang="en-US"/>
        </a:p>
      </dgm:t>
    </dgm:pt>
    <dgm:pt modelId="{E6BB70FE-9780-4B5A-AD7B-0B602A69D626}" type="sibTrans" cxnId="{BA476148-B79E-4B24-A3DA-0D36E406027E}">
      <dgm:prSet/>
      <dgm:spPr/>
      <dgm:t>
        <a:bodyPr/>
        <a:lstStyle/>
        <a:p>
          <a:endParaRPr lang="en-US"/>
        </a:p>
      </dgm:t>
    </dgm:pt>
    <dgm:pt modelId="{684EA3AE-0D3D-4402-B29F-93CDA00E19B7}">
      <dgm:prSet custT="1"/>
      <dgm:spPr/>
      <dgm:t>
        <a:bodyPr/>
        <a:lstStyle/>
        <a:p>
          <a:r>
            <a:rPr lang="en-US" sz="1800" dirty="0"/>
            <a:t>About 1-2 years before plan expires</a:t>
          </a:r>
        </a:p>
      </dgm:t>
    </dgm:pt>
    <dgm:pt modelId="{4CBFA3F9-26EC-4A85-9A89-9E8D402C0166}" type="parTrans" cxnId="{FE91A853-8861-4134-88D4-92523A4728E0}">
      <dgm:prSet/>
      <dgm:spPr/>
      <dgm:t>
        <a:bodyPr/>
        <a:lstStyle/>
        <a:p>
          <a:endParaRPr lang="en-US"/>
        </a:p>
      </dgm:t>
    </dgm:pt>
    <dgm:pt modelId="{87534B10-C735-41E9-AD2F-A0CF1916EF36}" type="sibTrans" cxnId="{FE91A853-8861-4134-88D4-92523A4728E0}">
      <dgm:prSet/>
      <dgm:spPr/>
      <dgm:t>
        <a:bodyPr/>
        <a:lstStyle/>
        <a:p>
          <a:endParaRPr lang="en-US"/>
        </a:p>
      </dgm:t>
    </dgm:pt>
    <dgm:pt modelId="{A5296F09-4889-4ACC-A3CF-8A7E857F9173}">
      <dgm:prSet phldrT="[Text]" custT="1"/>
      <dgm:spPr/>
      <dgm:t>
        <a:bodyPr/>
        <a:lstStyle/>
        <a:p>
          <a:r>
            <a:rPr lang="en-US" sz="1800" dirty="0"/>
            <a:t>Plan is approved and sent to FEMA or sent back for revisions</a:t>
          </a:r>
        </a:p>
      </dgm:t>
    </dgm:pt>
    <dgm:pt modelId="{CA01B3C6-E49D-4F82-8ADA-93BB736DC15D}" type="parTrans" cxnId="{D0C5D0B4-2570-4088-BA68-08CAD432F234}">
      <dgm:prSet/>
      <dgm:spPr/>
      <dgm:t>
        <a:bodyPr/>
        <a:lstStyle/>
        <a:p>
          <a:endParaRPr lang="en-US"/>
        </a:p>
      </dgm:t>
    </dgm:pt>
    <dgm:pt modelId="{35107BE1-B06C-4BC2-9801-CBA26ECF5FFA}" type="sibTrans" cxnId="{D0C5D0B4-2570-4088-BA68-08CAD432F234}">
      <dgm:prSet/>
      <dgm:spPr/>
      <dgm:t>
        <a:bodyPr/>
        <a:lstStyle/>
        <a:p>
          <a:endParaRPr lang="en-US"/>
        </a:p>
      </dgm:t>
    </dgm:pt>
    <dgm:pt modelId="{911AED55-22EA-45C8-8259-FB850E6A7F72}">
      <dgm:prSet phldrT="[Text]" custT="1"/>
      <dgm:spPr/>
      <dgm:t>
        <a:bodyPr/>
        <a:lstStyle/>
        <a:p>
          <a:r>
            <a:rPr lang="en-US" sz="1800" dirty="0"/>
            <a:t>Plan is approved or sent back for revisions</a:t>
          </a:r>
        </a:p>
      </dgm:t>
    </dgm:pt>
    <dgm:pt modelId="{BE3BD267-5EBC-4622-A14D-44204AF91635}" type="parTrans" cxnId="{F8B36FFD-8B72-462D-9EE8-30DFCD59CE0F}">
      <dgm:prSet/>
      <dgm:spPr/>
      <dgm:t>
        <a:bodyPr/>
        <a:lstStyle/>
        <a:p>
          <a:endParaRPr lang="en-US"/>
        </a:p>
      </dgm:t>
    </dgm:pt>
    <dgm:pt modelId="{3C0419D7-2F18-48CC-857F-CF0A1D257021}" type="sibTrans" cxnId="{F8B36FFD-8B72-462D-9EE8-30DFCD59CE0F}">
      <dgm:prSet/>
      <dgm:spPr/>
      <dgm:t>
        <a:bodyPr/>
        <a:lstStyle/>
        <a:p>
          <a:endParaRPr lang="en-US"/>
        </a:p>
      </dgm:t>
    </dgm:pt>
    <dgm:pt modelId="{A6856DB6-419E-4F27-AD59-19331403398F}">
      <dgm:prSet phldrT="[Text]" custT="1"/>
      <dgm:spPr/>
      <dgm:t>
        <a:bodyPr/>
        <a:lstStyle/>
        <a:p>
          <a:r>
            <a:rPr lang="en-US" sz="2800" dirty="0"/>
            <a:t>Approved Pending Adoption</a:t>
          </a:r>
        </a:p>
      </dgm:t>
    </dgm:pt>
    <dgm:pt modelId="{52C1142D-DE2D-4B47-B1C7-87565C40A142}" type="parTrans" cxnId="{B01A7A46-EBD0-42C1-84BC-7110A660F0E4}">
      <dgm:prSet/>
      <dgm:spPr/>
      <dgm:t>
        <a:bodyPr/>
        <a:lstStyle/>
        <a:p>
          <a:endParaRPr lang="en-US"/>
        </a:p>
      </dgm:t>
    </dgm:pt>
    <dgm:pt modelId="{E30E4399-25FF-45DE-AFA6-8B349EA99879}" type="sibTrans" cxnId="{B01A7A46-EBD0-42C1-84BC-7110A660F0E4}">
      <dgm:prSet/>
      <dgm:spPr/>
      <dgm:t>
        <a:bodyPr/>
        <a:lstStyle/>
        <a:p>
          <a:endParaRPr lang="en-US"/>
        </a:p>
      </dgm:t>
    </dgm:pt>
    <dgm:pt modelId="{2C9049FD-60A9-4A1E-8DDD-BE40C741B7CF}">
      <dgm:prSet phldrT="[Text]" custT="1"/>
      <dgm:spPr/>
      <dgm:t>
        <a:bodyPr/>
        <a:lstStyle/>
        <a:p>
          <a:r>
            <a:rPr lang="en-US" sz="1800" dirty="0"/>
            <a:t>First review of the plan completed within 45 days </a:t>
          </a:r>
        </a:p>
      </dgm:t>
    </dgm:pt>
    <dgm:pt modelId="{17F1F2FC-BF72-461A-A660-9B2CDEA67264}" type="parTrans" cxnId="{D605A8DE-9278-4477-907D-1783B3E10DAB}">
      <dgm:prSet/>
      <dgm:spPr/>
      <dgm:t>
        <a:bodyPr/>
        <a:lstStyle/>
        <a:p>
          <a:endParaRPr lang="en-US"/>
        </a:p>
      </dgm:t>
    </dgm:pt>
    <dgm:pt modelId="{8BA482BD-C2B9-46DB-943B-628D78E65776}" type="sibTrans" cxnId="{D605A8DE-9278-4477-907D-1783B3E10DAB}">
      <dgm:prSet/>
      <dgm:spPr/>
      <dgm:t>
        <a:bodyPr/>
        <a:lstStyle/>
        <a:p>
          <a:endParaRPr lang="en-US"/>
        </a:p>
      </dgm:t>
    </dgm:pt>
    <dgm:pt modelId="{70ECC990-D00A-47CA-ACFA-7DDC1EE6D705}">
      <dgm:prSet phldrT="[Text]" custT="1"/>
      <dgm:spPr/>
      <dgm:t>
        <a:bodyPr/>
        <a:lstStyle/>
        <a:p>
          <a:r>
            <a:rPr lang="en-US" sz="1800" dirty="0"/>
            <a:t>First review is completed within 45 days</a:t>
          </a:r>
        </a:p>
      </dgm:t>
    </dgm:pt>
    <dgm:pt modelId="{16466EF2-6A62-469C-A9CF-4940F9F2F4F2}" type="parTrans" cxnId="{6747D713-092B-48A4-A45D-932F3210512E}">
      <dgm:prSet/>
      <dgm:spPr/>
      <dgm:t>
        <a:bodyPr/>
        <a:lstStyle/>
        <a:p>
          <a:endParaRPr lang="en-US"/>
        </a:p>
      </dgm:t>
    </dgm:pt>
    <dgm:pt modelId="{38FA801F-8DA7-4667-ABA8-5C87A4C7917F}" type="sibTrans" cxnId="{6747D713-092B-48A4-A45D-932F3210512E}">
      <dgm:prSet/>
      <dgm:spPr/>
      <dgm:t>
        <a:bodyPr/>
        <a:lstStyle/>
        <a:p>
          <a:endParaRPr lang="en-US"/>
        </a:p>
      </dgm:t>
    </dgm:pt>
    <dgm:pt modelId="{3C99F9CE-EDA9-4086-A9E3-C1AABE82150A}">
      <dgm:prSet phldrT="[Text]" custT="1"/>
      <dgm:spPr/>
      <dgm:t>
        <a:bodyPr/>
        <a:lstStyle/>
        <a:p>
          <a:r>
            <a:rPr lang="en-US" sz="2800" dirty="0"/>
            <a:t>Final Approval</a:t>
          </a:r>
        </a:p>
      </dgm:t>
    </dgm:pt>
    <dgm:pt modelId="{3CE34EC1-F4E1-418A-9D9D-404DB986C856}" type="parTrans" cxnId="{E5DCFA05-ED24-47DE-BC7A-5D935C491FF3}">
      <dgm:prSet/>
      <dgm:spPr/>
      <dgm:t>
        <a:bodyPr/>
        <a:lstStyle/>
        <a:p>
          <a:endParaRPr lang="en-US"/>
        </a:p>
      </dgm:t>
    </dgm:pt>
    <dgm:pt modelId="{62A8FDB1-C3DF-4E44-BED5-99E2557A2ED3}" type="sibTrans" cxnId="{E5DCFA05-ED24-47DE-BC7A-5D935C491FF3}">
      <dgm:prSet/>
      <dgm:spPr/>
      <dgm:t>
        <a:bodyPr/>
        <a:lstStyle/>
        <a:p>
          <a:endParaRPr lang="en-US"/>
        </a:p>
      </dgm:t>
    </dgm:pt>
    <dgm:pt modelId="{463EB0AC-4E3E-49E9-94E7-243BA932F15D}">
      <dgm:prSet custT="1"/>
      <dgm:spPr/>
      <dgm:t>
        <a:bodyPr/>
        <a:lstStyle/>
        <a:p>
          <a:r>
            <a:rPr lang="en-US" sz="1800" dirty="0"/>
            <a:t>5-year lifespan</a:t>
          </a:r>
        </a:p>
      </dgm:t>
    </dgm:pt>
    <dgm:pt modelId="{A3885E2F-A9D9-40BC-8909-985D5FCF71A1}" type="parTrans" cxnId="{9AAE49AD-1093-4FDC-A3B5-F3F316978B04}">
      <dgm:prSet/>
      <dgm:spPr/>
      <dgm:t>
        <a:bodyPr/>
        <a:lstStyle/>
        <a:p>
          <a:endParaRPr lang="en-US"/>
        </a:p>
      </dgm:t>
    </dgm:pt>
    <dgm:pt modelId="{05821425-AF7F-4004-928F-9A4BD55F12A6}" type="sibTrans" cxnId="{9AAE49AD-1093-4FDC-A3B5-F3F316978B04}">
      <dgm:prSet/>
      <dgm:spPr/>
      <dgm:t>
        <a:bodyPr/>
        <a:lstStyle/>
        <a:p>
          <a:endParaRPr lang="en-US"/>
        </a:p>
      </dgm:t>
    </dgm:pt>
    <dgm:pt modelId="{AEF684A2-8FAC-498C-A687-90CC85E94FEF}">
      <dgm:prSet phldrT="[Text]" custT="1"/>
      <dgm:spPr/>
      <dgm:t>
        <a:bodyPr/>
        <a:lstStyle/>
        <a:p>
          <a:r>
            <a:rPr lang="en-US" sz="1800" dirty="0"/>
            <a:t>Up to 12 months to adopt</a:t>
          </a:r>
        </a:p>
      </dgm:t>
    </dgm:pt>
    <dgm:pt modelId="{A276F205-A294-4DC8-AD10-E25F68FEFDAB}" type="parTrans" cxnId="{4EB0A191-91BE-467D-A573-5BDA5BDB8E2C}">
      <dgm:prSet/>
      <dgm:spPr/>
      <dgm:t>
        <a:bodyPr/>
        <a:lstStyle/>
        <a:p>
          <a:endParaRPr lang="en-US"/>
        </a:p>
      </dgm:t>
    </dgm:pt>
    <dgm:pt modelId="{5158C800-1559-4822-8179-8213E4E935FB}" type="sibTrans" cxnId="{4EB0A191-91BE-467D-A573-5BDA5BDB8E2C}">
      <dgm:prSet/>
      <dgm:spPr/>
      <dgm:t>
        <a:bodyPr/>
        <a:lstStyle/>
        <a:p>
          <a:endParaRPr lang="en-US"/>
        </a:p>
      </dgm:t>
    </dgm:pt>
    <dgm:pt modelId="{C494F89E-4EC7-43CC-9CB9-606DC78E2926}">
      <dgm:prSet phldrT="[Text]" custT="1"/>
      <dgm:spPr/>
      <dgm:t>
        <a:bodyPr/>
        <a:lstStyle/>
        <a:p>
          <a:endParaRPr lang="en-US" sz="1800" dirty="0"/>
        </a:p>
      </dgm:t>
    </dgm:pt>
    <dgm:pt modelId="{BA252CD0-8BFC-4444-997C-A9F637CC0325}" type="parTrans" cxnId="{857D5772-A0CA-4118-97A2-12A44B934556}">
      <dgm:prSet/>
      <dgm:spPr/>
      <dgm:t>
        <a:bodyPr/>
        <a:lstStyle/>
        <a:p>
          <a:endParaRPr lang="en-US"/>
        </a:p>
      </dgm:t>
    </dgm:pt>
    <dgm:pt modelId="{22613FD2-93E8-4115-9BFB-298A25F38B96}" type="sibTrans" cxnId="{857D5772-A0CA-4118-97A2-12A44B934556}">
      <dgm:prSet/>
      <dgm:spPr/>
      <dgm:t>
        <a:bodyPr/>
        <a:lstStyle/>
        <a:p>
          <a:endParaRPr lang="en-US"/>
        </a:p>
      </dgm:t>
    </dgm:pt>
    <dgm:pt modelId="{88BC10CE-B31C-47A8-89B7-00E9B719BDC8}">
      <dgm:prSet phldrT="[Text]" custT="1"/>
      <dgm:spPr/>
      <dgm:t>
        <a:bodyPr/>
        <a:lstStyle/>
        <a:p>
          <a:r>
            <a:rPr lang="en-US" sz="1800" dirty="0"/>
            <a:t>DO NOT adopt the plan prior to FEMA notice of APA</a:t>
          </a:r>
        </a:p>
      </dgm:t>
    </dgm:pt>
    <dgm:pt modelId="{9531D90B-EDD8-4922-87DC-2E88A5CF2B96}" type="parTrans" cxnId="{9C5EA4F8-924E-4EAA-8B29-BC1EC29B5B9F}">
      <dgm:prSet/>
      <dgm:spPr/>
      <dgm:t>
        <a:bodyPr/>
        <a:lstStyle/>
        <a:p>
          <a:endParaRPr lang="en-US"/>
        </a:p>
      </dgm:t>
    </dgm:pt>
    <dgm:pt modelId="{BD1908A4-D12E-4C85-BF82-9B3685DBB5C8}" type="sibTrans" cxnId="{9C5EA4F8-924E-4EAA-8B29-BC1EC29B5B9F}">
      <dgm:prSet/>
      <dgm:spPr/>
      <dgm:t>
        <a:bodyPr/>
        <a:lstStyle/>
        <a:p>
          <a:endParaRPr lang="en-US"/>
        </a:p>
      </dgm:t>
    </dgm:pt>
    <dgm:pt modelId="{3FAF4B4A-C69A-43A2-8AD4-1A475CFE2362}" type="pres">
      <dgm:prSet presAssocID="{89EB59C4-12DE-4DAB-A7E1-133A7B40ABB8}" presName="outerComposite" presStyleCnt="0">
        <dgm:presLayoutVars>
          <dgm:chMax val="5"/>
          <dgm:dir/>
          <dgm:resizeHandles val="exact"/>
        </dgm:presLayoutVars>
      </dgm:prSet>
      <dgm:spPr/>
      <dgm:t>
        <a:bodyPr/>
        <a:lstStyle/>
        <a:p>
          <a:endParaRPr lang="en-US"/>
        </a:p>
      </dgm:t>
    </dgm:pt>
    <dgm:pt modelId="{951802EA-BA3B-45D2-9773-A56CE3405BF7}" type="pres">
      <dgm:prSet presAssocID="{89EB59C4-12DE-4DAB-A7E1-133A7B40ABB8}" presName="dummyMaxCanvas" presStyleCnt="0">
        <dgm:presLayoutVars/>
      </dgm:prSet>
      <dgm:spPr/>
    </dgm:pt>
    <dgm:pt modelId="{DE55399B-A5E2-40DB-A320-B46BB31A53DE}" type="pres">
      <dgm:prSet presAssocID="{89EB59C4-12DE-4DAB-A7E1-133A7B40ABB8}" presName="FiveNodes_1" presStyleLbl="node1" presStyleIdx="0" presStyleCnt="5">
        <dgm:presLayoutVars>
          <dgm:bulletEnabled val="1"/>
        </dgm:presLayoutVars>
      </dgm:prSet>
      <dgm:spPr/>
      <dgm:t>
        <a:bodyPr/>
        <a:lstStyle/>
        <a:p>
          <a:endParaRPr lang="en-US"/>
        </a:p>
      </dgm:t>
    </dgm:pt>
    <dgm:pt modelId="{3A853CAD-D3F9-4096-BACE-6D69045AE258}" type="pres">
      <dgm:prSet presAssocID="{89EB59C4-12DE-4DAB-A7E1-133A7B40ABB8}" presName="FiveNodes_2" presStyleLbl="node1" presStyleIdx="1" presStyleCnt="5" custScaleY="135185" custLinFactNeighborX="120" custLinFactNeighborY="0">
        <dgm:presLayoutVars>
          <dgm:bulletEnabled val="1"/>
        </dgm:presLayoutVars>
      </dgm:prSet>
      <dgm:spPr/>
      <dgm:t>
        <a:bodyPr/>
        <a:lstStyle/>
        <a:p>
          <a:endParaRPr lang="en-US"/>
        </a:p>
      </dgm:t>
    </dgm:pt>
    <dgm:pt modelId="{C534D764-A62F-45B1-89F9-9587DCCB8166}" type="pres">
      <dgm:prSet presAssocID="{89EB59C4-12DE-4DAB-A7E1-133A7B40ABB8}" presName="FiveNodes_3" presStyleLbl="node1" presStyleIdx="2" presStyleCnt="5" custScaleY="119919" custLinFactNeighborX="2150" custLinFactNeighborY="11811">
        <dgm:presLayoutVars>
          <dgm:bulletEnabled val="1"/>
        </dgm:presLayoutVars>
      </dgm:prSet>
      <dgm:spPr/>
      <dgm:t>
        <a:bodyPr/>
        <a:lstStyle/>
        <a:p>
          <a:endParaRPr lang="en-US"/>
        </a:p>
      </dgm:t>
    </dgm:pt>
    <dgm:pt modelId="{69C4DEB8-98AD-4675-9F17-65A7A6B8FCEF}" type="pres">
      <dgm:prSet presAssocID="{89EB59C4-12DE-4DAB-A7E1-133A7B40ABB8}" presName="FiveNodes_4" presStyleLbl="node1" presStyleIdx="3" presStyleCnt="5" custScaleY="131481" custLinFactNeighborX="619" custLinFactNeighborY="22222">
        <dgm:presLayoutVars>
          <dgm:bulletEnabled val="1"/>
        </dgm:presLayoutVars>
      </dgm:prSet>
      <dgm:spPr/>
      <dgm:t>
        <a:bodyPr/>
        <a:lstStyle/>
        <a:p>
          <a:endParaRPr lang="en-US"/>
        </a:p>
      </dgm:t>
    </dgm:pt>
    <dgm:pt modelId="{19BFDF73-BE01-4987-89CD-A18C63CDCA6B}" type="pres">
      <dgm:prSet presAssocID="{89EB59C4-12DE-4DAB-A7E1-133A7B40ABB8}" presName="FiveNodes_5" presStyleLbl="node1" presStyleIdx="4" presStyleCnt="5" custScaleY="87418" custLinFactNeighborY="2233">
        <dgm:presLayoutVars>
          <dgm:bulletEnabled val="1"/>
        </dgm:presLayoutVars>
      </dgm:prSet>
      <dgm:spPr/>
      <dgm:t>
        <a:bodyPr/>
        <a:lstStyle/>
        <a:p>
          <a:endParaRPr lang="en-US"/>
        </a:p>
      </dgm:t>
    </dgm:pt>
    <dgm:pt modelId="{693E2E35-3B4A-447D-8422-3DBB11254D32}" type="pres">
      <dgm:prSet presAssocID="{89EB59C4-12DE-4DAB-A7E1-133A7B40ABB8}" presName="FiveConn_1-2" presStyleLbl="fgAccFollowNode1" presStyleIdx="0" presStyleCnt="4">
        <dgm:presLayoutVars>
          <dgm:bulletEnabled val="1"/>
        </dgm:presLayoutVars>
      </dgm:prSet>
      <dgm:spPr/>
      <dgm:t>
        <a:bodyPr/>
        <a:lstStyle/>
        <a:p>
          <a:endParaRPr lang="en-US"/>
        </a:p>
      </dgm:t>
    </dgm:pt>
    <dgm:pt modelId="{FEFE1A9C-21D4-44BD-9A80-F36ED4EF974A}" type="pres">
      <dgm:prSet presAssocID="{89EB59C4-12DE-4DAB-A7E1-133A7B40ABB8}" presName="FiveConn_2-3" presStyleLbl="fgAccFollowNode1" presStyleIdx="1" presStyleCnt="4" custLinFactNeighborX="9915" custLinFactNeighborY="34046">
        <dgm:presLayoutVars>
          <dgm:bulletEnabled val="1"/>
        </dgm:presLayoutVars>
      </dgm:prSet>
      <dgm:spPr/>
      <dgm:t>
        <a:bodyPr/>
        <a:lstStyle/>
        <a:p>
          <a:endParaRPr lang="en-US"/>
        </a:p>
      </dgm:t>
    </dgm:pt>
    <dgm:pt modelId="{ECA055E1-CEDF-4D47-9B9B-286A8707B314}" type="pres">
      <dgm:prSet presAssocID="{89EB59C4-12DE-4DAB-A7E1-133A7B40ABB8}" presName="FiveConn_3-4" presStyleLbl="fgAccFollowNode1" presStyleIdx="2" presStyleCnt="4" custLinFactNeighborX="18006" custLinFactNeighborY="43732">
        <dgm:presLayoutVars>
          <dgm:bulletEnabled val="1"/>
        </dgm:presLayoutVars>
      </dgm:prSet>
      <dgm:spPr/>
      <dgm:t>
        <a:bodyPr/>
        <a:lstStyle/>
        <a:p>
          <a:endParaRPr lang="en-US"/>
        </a:p>
      </dgm:t>
    </dgm:pt>
    <dgm:pt modelId="{49E7F918-BCE3-4810-814E-F3C975E2D4C6}" type="pres">
      <dgm:prSet presAssocID="{89EB59C4-12DE-4DAB-A7E1-133A7B40ABB8}" presName="FiveConn_4-5" presStyleLbl="fgAccFollowNode1" presStyleIdx="3" presStyleCnt="4" custLinFactNeighborX="26097" custLinFactNeighborY="26353">
        <dgm:presLayoutVars>
          <dgm:bulletEnabled val="1"/>
        </dgm:presLayoutVars>
      </dgm:prSet>
      <dgm:spPr/>
      <dgm:t>
        <a:bodyPr/>
        <a:lstStyle/>
        <a:p>
          <a:endParaRPr lang="en-US"/>
        </a:p>
      </dgm:t>
    </dgm:pt>
    <dgm:pt modelId="{0A633B73-AA92-4D70-9016-A7684A9AF0BD}" type="pres">
      <dgm:prSet presAssocID="{89EB59C4-12DE-4DAB-A7E1-133A7B40ABB8}" presName="FiveNodes_1_text" presStyleLbl="node1" presStyleIdx="4" presStyleCnt="5">
        <dgm:presLayoutVars>
          <dgm:bulletEnabled val="1"/>
        </dgm:presLayoutVars>
      </dgm:prSet>
      <dgm:spPr/>
      <dgm:t>
        <a:bodyPr/>
        <a:lstStyle/>
        <a:p>
          <a:endParaRPr lang="en-US"/>
        </a:p>
      </dgm:t>
    </dgm:pt>
    <dgm:pt modelId="{42F17748-7B9D-473E-B613-6F36D090A134}" type="pres">
      <dgm:prSet presAssocID="{89EB59C4-12DE-4DAB-A7E1-133A7B40ABB8}" presName="FiveNodes_2_text" presStyleLbl="node1" presStyleIdx="4" presStyleCnt="5">
        <dgm:presLayoutVars>
          <dgm:bulletEnabled val="1"/>
        </dgm:presLayoutVars>
      </dgm:prSet>
      <dgm:spPr/>
      <dgm:t>
        <a:bodyPr/>
        <a:lstStyle/>
        <a:p>
          <a:endParaRPr lang="en-US"/>
        </a:p>
      </dgm:t>
    </dgm:pt>
    <dgm:pt modelId="{F8D4E1F5-60F2-4BEF-844D-75626A8C00E6}" type="pres">
      <dgm:prSet presAssocID="{89EB59C4-12DE-4DAB-A7E1-133A7B40ABB8}" presName="FiveNodes_3_text" presStyleLbl="node1" presStyleIdx="4" presStyleCnt="5">
        <dgm:presLayoutVars>
          <dgm:bulletEnabled val="1"/>
        </dgm:presLayoutVars>
      </dgm:prSet>
      <dgm:spPr/>
      <dgm:t>
        <a:bodyPr/>
        <a:lstStyle/>
        <a:p>
          <a:endParaRPr lang="en-US"/>
        </a:p>
      </dgm:t>
    </dgm:pt>
    <dgm:pt modelId="{9846E33B-FEA2-45F2-91EF-D721668E93B9}" type="pres">
      <dgm:prSet presAssocID="{89EB59C4-12DE-4DAB-A7E1-133A7B40ABB8}" presName="FiveNodes_4_text" presStyleLbl="node1" presStyleIdx="4" presStyleCnt="5">
        <dgm:presLayoutVars>
          <dgm:bulletEnabled val="1"/>
        </dgm:presLayoutVars>
      </dgm:prSet>
      <dgm:spPr/>
      <dgm:t>
        <a:bodyPr/>
        <a:lstStyle/>
        <a:p>
          <a:endParaRPr lang="en-US"/>
        </a:p>
      </dgm:t>
    </dgm:pt>
    <dgm:pt modelId="{822D38F1-6B2D-4A7C-8071-3371301DEFF1}" type="pres">
      <dgm:prSet presAssocID="{89EB59C4-12DE-4DAB-A7E1-133A7B40ABB8}" presName="FiveNodes_5_text" presStyleLbl="node1" presStyleIdx="4" presStyleCnt="5">
        <dgm:presLayoutVars>
          <dgm:bulletEnabled val="1"/>
        </dgm:presLayoutVars>
      </dgm:prSet>
      <dgm:spPr/>
      <dgm:t>
        <a:bodyPr/>
        <a:lstStyle/>
        <a:p>
          <a:endParaRPr lang="en-US"/>
        </a:p>
      </dgm:t>
    </dgm:pt>
  </dgm:ptLst>
  <dgm:cxnLst>
    <dgm:cxn modelId="{70A8849F-0692-4347-819A-A1933B7A1E8F}" type="presOf" srcId="{EE520F19-0E51-4630-8FFD-6E4EBBAD3912}" destId="{C534D764-A62F-45B1-89F9-9587DCCB8166}" srcOrd="0" destOrd="0" presId="urn:microsoft.com/office/officeart/2005/8/layout/vProcess5"/>
    <dgm:cxn modelId="{CEDE3D32-98DB-4697-BFE7-7F8DF16ECF28}" type="presOf" srcId="{3C99F9CE-EDA9-4086-A9E3-C1AABE82150A}" destId="{822D38F1-6B2D-4A7C-8071-3371301DEFF1}" srcOrd="1" destOrd="0" presId="urn:microsoft.com/office/officeart/2005/8/layout/vProcess5"/>
    <dgm:cxn modelId="{45A18017-2694-433D-937D-2D91F640AB4F}" type="presOf" srcId="{911AED55-22EA-45C8-8259-FB850E6A7F72}" destId="{C534D764-A62F-45B1-89F9-9587DCCB8166}" srcOrd="0" destOrd="1" presId="urn:microsoft.com/office/officeart/2005/8/layout/vProcess5"/>
    <dgm:cxn modelId="{D40877F6-7334-4CB8-A7FB-5787ADAFCB7B}" type="presOf" srcId="{70ECC990-D00A-47CA-ACFA-7DDC1EE6D705}" destId="{F8D4E1F5-60F2-4BEF-844D-75626A8C00E6}" srcOrd="1" destOrd="2" presId="urn:microsoft.com/office/officeart/2005/8/layout/vProcess5"/>
    <dgm:cxn modelId="{CA3F0B78-D51F-447F-A446-76CEA4F50B98}" type="presOf" srcId="{3C99F9CE-EDA9-4086-A9E3-C1AABE82150A}" destId="{19BFDF73-BE01-4987-89CD-A18C63CDCA6B}" srcOrd="0" destOrd="0" presId="urn:microsoft.com/office/officeart/2005/8/layout/vProcess5"/>
    <dgm:cxn modelId="{610C84AA-C5AB-4354-991C-A2866C763895}" type="presOf" srcId="{88BC10CE-B31C-47A8-89B7-00E9B719BDC8}" destId="{9846E33B-FEA2-45F2-91EF-D721668E93B9}" srcOrd="1" destOrd="2" presId="urn:microsoft.com/office/officeart/2005/8/layout/vProcess5"/>
    <dgm:cxn modelId="{D5E83F08-A841-4E59-9EA1-DE152BBB2427}" type="presOf" srcId="{BEA37070-A81A-4177-990F-ECFF55892093}" destId="{FEFE1A9C-21D4-44BD-9A80-F36ED4EF974A}" srcOrd="0" destOrd="0" presId="urn:microsoft.com/office/officeart/2005/8/layout/vProcess5"/>
    <dgm:cxn modelId="{8B62C85C-DF19-40C9-884F-D2AE433DEDA4}" type="presOf" srcId="{E30E4399-25FF-45DE-AFA6-8B349EA99879}" destId="{49E7F918-BCE3-4810-814E-F3C975E2D4C6}" srcOrd="0" destOrd="0" presId="urn:microsoft.com/office/officeart/2005/8/layout/vProcess5"/>
    <dgm:cxn modelId="{4EB0A191-91BE-467D-A573-5BDA5BDB8E2C}" srcId="{A6856DB6-419E-4F27-AD59-19331403398F}" destId="{AEF684A2-8FAC-498C-A687-90CC85E94FEF}" srcOrd="0" destOrd="0" parTransId="{A276F205-A294-4DC8-AD10-E25F68FEFDAB}" sibTransId="{5158C800-1559-4822-8179-8213E4E935FB}"/>
    <dgm:cxn modelId="{9AAE49AD-1093-4FDC-A3B5-F3F316978B04}" srcId="{3C99F9CE-EDA9-4086-A9E3-C1AABE82150A}" destId="{463EB0AC-4E3E-49E9-94E7-243BA932F15D}" srcOrd="0" destOrd="0" parTransId="{A3885E2F-A9D9-40BC-8909-985D5FCF71A1}" sibTransId="{05821425-AF7F-4004-928F-9A4BD55F12A6}"/>
    <dgm:cxn modelId="{57AE8E77-9479-41C1-BB9B-8FFE34648DBD}" type="presOf" srcId="{2C9049FD-60A9-4A1E-8DDD-BE40C741B7CF}" destId="{42F17748-7B9D-473E-B613-6F36D090A134}" srcOrd="1" destOrd="2" presId="urn:microsoft.com/office/officeart/2005/8/layout/vProcess5"/>
    <dgm:cxn modelId="{A4F5BB25-1528-4455-9767-7C0720AC63BA}" type="presOf" srcId="{A5296F09-4889-4ACC-A3CF-8A7E857F9173}" destId="{42F17748-7B9D-473E-B613-6F36D090A134}" srcOrd="1" destOrd="1" presId="urn:microsoft.com/office/officeart/2005/8/layout/vProcess5"/>
    <dgm:cxn modelId="{627F8ADE-BB75-45B3-B875-CC5AC8A3CC39}" type="presOf" srcId="{AEF684A2-8FAC-498C-A687-90CC85E94FEF}" destId="{9846E33B-FEA2-45F2-91EF-D721668E93B9}" srcOrd="1" destOrd="1" presId="urn:microsoft.com/office/officeart/2005/8/layout/vProcess5"/>
    <dgm:cxn modelId="{E5DCFA05-ED24-47DE-BC7A-5D935C491FF3}" srcId="{89EB59C4-12DE-4DAB-A7E1-133A7B40ABB8}" destId="{3C99F9CE-EDA9-4086-A9E3-C1AABE82150A}" srcOrd="4" destOrd="0" parTransId="{3CE34EC1-F4E1-418A-9D9D-404DB986C856}" sibTransId="{62A8FDB1-C3DF-4E44-BED5-99E2557A2ED3}"/>
    <dgm:cxn modelId="{BC2984EF-030C-4E58-B83A-2C634D3AA7A0}" type="presOf" srcId="{0E12E142-DE4B-4EE0-AF32-69155FAACEBD}" destId="{3A853CAD-D3F9-4096-BACE-6D69045AE258}" srcOrd="0" destOrd="0" presId="urn:microsoft.com/office/officeart/2005/8/layout/vProcess5"/>
    <dgm:cxn modelId="{A24BB293-12AC-4121-8F88-12AD5E7D9256}" type="presOf" srcId="{0E12E142-DE4B-4EE0-AF32-69155FAACEBD}" destId="{42F17748-7B9D-473E-B613-6F36D090A134}" srcOrd="1" destOrd="0" presId="urn:microsoft.com/office/officeart/2005/8/layout/vProcess5"/>
    <dgm:cxn modelId="{C568F255-AF06-4174-8D9C-3FAA314A8C03}" type="presOf" srcId="{911AED55-22EA-45C8-8259-FB850E6A7F72}" destId="{F8D4E1F5-60F2-4BEF-844D-75626A8C00E6}" srcOrd="1" destOrd="1" presId="urn:microsoft.com/office/officeart/2005/8/layout/vProcess5"/>
    <dgm:cxn modelId="{86B9F511-33A1-474B-BB40-8BB1AA09A477}" srcId="{89EB59C4-12DE-4DAB-A7E1-133A7B40ABB8}" destId="{B9711FF6-2D4E-48DB-AD29-60731460407A}" srcOrd="0" destOrd="0" parTransId="{67654890-EFA4-45B8-A84D-CD133DFA8634}" sibTransId="{6FB120DF-2DEB-4054-9C15-F1F7685A14E1}"/>
    <dgm:cxn modelId="{7A6C18F4-5677-4F34-87CB-37FD881E9E7C}" type="presOf" srcId="{E6BB70FE-9780-4B5A-AD7B-0B602A69D626}" destId="{ECA055E1-CEDF-4D47-9B9B-286A8707B314}" srcOrd="0" destOrd="0" presId="urn:microsoft.com/office/officeart/2005/8/layout/vProcess5"/>
    <dgm:cxn modelId="{B16D7979-1487-46EB-9512-D5067E0868BC}" type="presOf" srcId="{684EA3AE-0D3D-4402-B29F-93CDA00E19B7}" destId="{DE55399B-A5E2-40DB-A320-B46BB31A53DE}" srcOrd="0" destOrd="1" presId="urn:microsoft.com/office/officeart/2005/8/layout/vProcess5"/>
    <dgm:cxn modelId="{A9FAC50C-12E1-46CF-BA5B-3EA9732ECDB7}" type="presOf" srcId="{463EB0AC-4E3E-49E9-94E7-243BA932F15D}" destId="{19BFDF73-BE01-4987-89CD-A18C63CDCA6B}" srcOrd="0" destOrd="1" presId="urn:microsoft.com/office/officeart/2005/8/layout/vProcess5"/>
    <dgm:cxn modelId="{6747D713-092B-48A4-A45D-932F3210512E}" srcId="{EE520F19-0E51-4630-8FFD-6E4EBBAD3912}" destId="{70ECC990-D00A-47CA-ACFA-7DDC1EE6D705}" srcOrd="1" destOrd="0" parTransId="{16466EF2-6A62-469C-A9CF-4940F9F2F4F2}" sibTransId="{38FA801F-8DA7-4667-ABA8-5C87A4C7917F}"/>
    <dgm:cxn modelId="{D605A8DE-9278-4477-907D-1783B3E10DAB}" srcId="{0E12E142-DE4B-4EE0-AF32-69155FAACEBD}" destId="{2C9049FD-60A9-4A1E-8DDD-BE40C741B7CF}" srcOrd="1" destOrd="0" parTransId="{17F1F2FC-BF72-461A-A660-9B2CDEA67264}" sibTransId="{8BA482BD-C2B9-46DB-943B-628D78E65776}"/>
    <dgm:cxn modelId="{465FF592-B506-487F-AEA8-330D716ACA58}" type="presOf" srcId="{A6856DB6-419E-4F27-AD59-19331403398F}" destId="{9846E33B-FEA2-45F2-91EF-D721668E93B9}" srcOrd="1" destOrd="0" presId="urn:microsoft.com/office/officeart/2005/8/layout/vProcess5"/>
    <dgm:cxn modelId="{9C5EA4F8-924E-4EAA-8B29-BC1EC29B5B9F}" srcId="{A6856DB6-419E-4F27-AD59-19331403398F}" destId="{88BC10CE-B31C-47A8-89B7-00E9B719BDC8}" srcOrd="1" destOrd="0" parTransId="{9531D90B-EDD8-4922-87DC-2E88A5CF2B96}" sibTransId="{BD1908A4-D12E-4C85-BF82-9B3685DBB5C8}"/>
    <dgm:cxn modelId="{B01A7A46-EBD0-42C1-84BC-7110A660F0E4}" srcId="{89EB59C4-12DE-4DAB-A7E1-133A7B40ABB8}" destId="{A6856DB6-419E-4F27-AD59-19331403398F}" srcOrd="3" destOrd="0" parTransId="{52C1142D-DE2D-4B47-B1C7-87565C40A142}" sibTransId="{E30E4399-25FF-45DE-AFA6-8B349EA99879}"/>
    <dgm:cxn modelId="{2AB9F4AE-C406-4F7F-8D81-EC871554D0A2}" type="presOf" srcId="{6FB120DF-2DEB-4054-9C15-F1F7685A14E1}" destId="{693E2E35-3B4A-447D-8422-3DBB11254D32}" srcOrd="0" destOrd="0" presId="urn:microsoft.com/office/officeart/2005/8/layout/vProcess5"/>
    <dgm:cxn modelId="{B8F4D766-E723-4501-A00A-1483D6759D64}" type="presOf" srcId="{A5296F09-4889-4ACC-A3CF-8A7E857F9173}" destId="{3A853CAD-D3F9-4096-BACE-6D69045AE258}" srcOrd="0" destOrd="1" presId="urn:microsoft.com/office/officeart/2005/8/layout/vProcess5"/>
    <dgm:cxn modelId="{D0C5D0B4-2570-4088-BA68-08CAD432F234}" srcId="{0E12E142-DE4B-4EE0-AF32-69155FAACEBD}" destId="{A5296F09-4889-4ACC-A3CF-8A7E857F9173}" srcOrd="0" destOrd="0" parTransId="{CA01B3C6-E49D-4F82-8ADA-93BB736DC15D}" sibTransId="{35107BE1-B06C-4BC2-9801-CBA26ECF5FFA}"/>
    <dgm:cxn modelId="{96846DD5-96B3-4C8E-8E1F-AE0574001DD6}" type="presOf" srcId="{463EB0AC-4E3E-49E9-94E7-243BA932F15D}" destId="{822D38F1-6B2D-4A7C-8071-3371301DEFF1}" srcOrd="1" destOrd="1" presId="urn:microsoft.com/office/officeart/2005/8/layout/vProcess5"/>
    <dgm:cxn modelId="{FE91A853-8861-4134-88D4-92523A4728E0}" srcId="{B9711FF6-2D4E-48DB-AD29-60731460407A}" destId="{684EA3AE-0D3D-4402-B29F-93CDA00E19B7}" srcOrd="0" destOrd="0" parTransId="{4CBFA3F9-26EC-4A85-9A89-9E8D402C0166}" sibTransId="{87534B10-C735-41E9-AD2F-A0CF1916EF36}"/>
    <dgm:cxn modelId="{857D5772-A0CA-4118-97A2-12A44B934556}" srcId="{A6856DB6-419E-4F27-AD59-19331403398F}" destId="{C494F89E-4EC7-43CC-9CB9-606DC78E2926}" srcOrd="2" destOrd="0" parTransId="{BA252CD0-8BFC-4444-997C-A9F637CC0325}" sibTransId="{22613FD2-93E8-4115-9BFB-298A25F38B96}"/>
    <dgm:cxn modelId="{D234B5D8-C589-4C10-89C1-A855397B307E}" type="presOf" srcId="{C494F89E-4EC7-43CC-9CB9-606DC78E2926}" destId="{69C4DEB8-98AD-4675-9F17-65A7A6B8FCEF}" srcOrd="0" destOrd="3" presId="urn:microsoft.com/office/officeart/2005/8/layout/vProcess5"/>
    <dgm:cxn modelId="{C464EC5D-2EA4-46D5-83DE-3190D3CDD365}" type="presOf" srcId="{AEF684A2-8FAC-498C-A687-90CC85E94FEF}" destId="{69C4DEB8-98AD-4675-9F17-65A7A6B8FCEF}" srcOrd="0" destOrd="1" presId="urn:microsoft.com/office/officeart/2005/8/layout/vProcess5"/>
    <dgm:cxn modelId="{28891DF7-5A26-43E8-977E-3395EF7A54F0}" type="presOf" srcId="{684EA3AE-0D3D-4402-B29F-93CDA00E19B7}" destId="{0A633B73-AA92-4D70-9016-A7684A9AF0BD}" srcOrd="1" destOrd="1" presId="urn:microsoft.com/office/officeart/2005/8/layout/vProcess5"/>
    <dgm:cxn modelId="{5E05642A-FAB4-4631-92A4-4B99A1BEA1FF}" type="presOf" srcId="{B9711FF6-2D4E-48DB-AD29-60731460407A}" destId="{DE55399B-A5E2-40DB-A320-B46BB31A53DE}" srcOrd="0" destOrd="0" presId="urn:microsoft.com/office/officeart/2005/8/layout/vProcess5"/>
    <dgm:cxn modelId="{BA476148-B79E-4B24-A3DA-0D36E406027E}" srcId="{89EB59C4-12DE-4DAB-A7E1-133A7B40ABB8}" destId="{EE520F19-0E51-4630-8FFD-6E4EBBAD3912}" srcOrd="2" destOrd="0" parTransId="{F3D147C5-A17F-4921-8588-57BE92F68008}" sibTransId="{E6BB70FE-9780-4B5A-AD7B-0B602A69D626}"/>
    <dgm:cxn modelId="{E6F583B7-EA89-40CC-BB79-6093E72A4119}" type="presOf" srcId="{C494F89E-4EC7-43CC-9CB9-606DC78E2926}" destId="{9846E33B-FEA2-45F2-91EF-D721668E93B9}" srcOrd="1" destOrd="3" presId="urn:microsoft.com/office/officeart/2005/8/layout/vProcess5"/>
    <dgm:cxn modelId="{BDA1B9ED-2DAC-49A6-ACB0-3B70B6B51191}" srcId="{89EB59C4-12DE-4DAB-A7E1-133A7B40ABB8}" destId="{0E12E142-DE4B-4EE0-AF32-69155FAACEBD}" srcOrd="1" destOrd="0" parTransId="{F7E37015-FB0D-4D87-9D9C-42E14868E088}" sibTransId="{BEA37070-A81A-4177-990F-ECFF55892093}"/>
    <dgm:cxn modelId="{1085D997-D86D-4DAC-A98E-F3FD8195CDF3}" type="presOf" srcId="{88BC10CE-B31C-47A8-89B7-00E9B719BDC8}" destId="{69C4DEB8-98AD-4675-9F17-65A7A6B8FCEF}" srcOrd="0" destOrd="2" presId="urn:microsoft.com/office/officeart/2005/8/layout/vProcess5"/>
    <dgm:cxn modelId="{81299816-C5AF-4794-949D-E2D55CCAA074}" type="presOf" srcId="{B9711FF6-2D4E-48DB-AD29-60731460407A}" destId="{0A633B73-AA92-4D70-9016-A7684A9AF0BD}" srcOrd="1" destOrd="0" presId="urn:microsoft.com/office/officeart/2005/8/layout/vProcess5"/>
    <dgm:cxn modelId="{2F199CE7-ABC6-401D-8129-3B70693288D0}" type="presOf" srcId="{A6856DB6-419E-4F27-AD59-19331403398F}" destId="{69C4DEB8-98AD-4675-9F17-65A7A6B8FCEF}" srcOrd="0" destOrd="0" presId="urn:microsoft.com/office/officeart/2005/8/layout/vProcess5"/>
    <dgm:cxn modelId="{8323B995-336B-4995-B007-F6A86C73719F}" type="presOf" srcId="{2C9049FD-60A9-4A1E-8DDD-BE40C741B7CF}" destId="{3A853CAD-D3F9-4096-BACE-6D69045AE258}" srcOrd="0" destOrd="2" presId="urn:microsoft.com/office/officeart/2005/8/layout/vProcess5"/>
    <dgm:cxn modelId="{F8B36FFD-8B72-462D-9EE8-30DFCD59CE0F}" srcId="{EE520F19-0E51-4630-8FFD-6E4EBBAD3912}" destId="{911AED55-22EA-45C8-8259-FB850E6A7F72}" srcOrd="0" destOrd="0" parTransId="{BE3BD267-5EBC-4622-A14D-44204AF91635}" sibTransId="{3C0419D7-2F18-48CC-857F-CF0A1D257021}"/>
    <dgm:cxn modelId="{607294D1-911E-436C-9EFB-362BB9442EEB}" type="presOf" srcId="{89EB59C4-12DE-4DAB-A7E1-133A7B40ABB8}" destId="{3FAF4B4A-C69A-43A2-8AD4-1A475CFE2362}" srcOrd="0" destOrd="0" presId="urn:microsoft.com/office/officeart/2005/8/layout/vProcess5"/>
    <dgm:cxn modelId="{B5E15051-77A4-4DC1-A7D4-922924D74D67}" type="presOf" srcId="{EE520F19-0E51-4630-8FFD-6E4EBBAD3912}" destId="{F8D4E1F5-60F2-4BEF-844D-75626A8C00E6}" srcOrd="1" destOrd="0" presId="urn:microsoft.com/office/officeart/2005/8/layout/vProcess5"/>
    <dgm:cxn modelId="{635B4AD3-6E82-4D3F-998E-872B16E8DC92}" type="presOf" srcId="{70ECC990-D00A-47CA-ACFA-7DDC1EE6D705}" destId="{C534D764-A62F-45B1-89F9-9587DCCB8166}" srcOrd="0" destOrd="2" presId="urn:microsoft.com/office/officeart/2005/8/layout/vProcess5"/>
    <dgm:cxn modelId="{0EE9BE1E-57CD-4A77-B5B4-A250C8798624}" type="presParOf" srcId="{3FAF4B4A-C69A-43A2-8AD4-1A475CFE2362}" destId="{951802EA-BA3B-45D2-9773-A56CE3405BF7}" srcOrd="0" destOrd="0" presId="urn:microsoft.com/office/officeart/2005/8/layout/vProcess5"/>
    <dgm:cxn modelId="{32FED937-86DC-40AB-80A0-3802943666E8}" type="presParOf" srcId="{3FAF4B4A-C69A-43A2-8AD4-1A475CFE2362}" destId="{DE55399B-A5E2-40DB-A320-B46BB31A53DE}" srcOrd="1" destOrd="0" presId="urn:microsoft.com/office/officeart/2005/8/layout/vProcess5"/>
    <dgm:cxn modelId="{3CFCB461-EAC0-409F-9EA4-2EC52CA971B3}" type="presParOf" srcId="{3FAF4B4A-C69A-43A2-8AD4-1A475CFE2362}" destId="{3A853CAD-D3F9-4096-BACE-6D69045AE258}" srcOrd="2" destOrd="0" presId="urn:microsoft.com/office/officeart/2005/8/layout/vProcess5"/>
    <dgm:cxn modelId="{1BAF31FD-38F6-4951-891E-DA8E2721C837}" type="presParOf" srcId="{3FAF4B4A-C69A-43A2-8AD4-1A475CFE2362}" destId="{C534D764-A62F-45B1-89F9-9587DCCB8166}" srcOrd="3" destOrd="0" presId="urn:microsoft.com/office/officeart/2005/8/layout/vProcess5"/>
    <dgm:cxn modelId="{8522888F-0AB7-4E8F-A2AD-F0E22237FF8D}" type="presParOf" srcId="{3FAF4B4A-C69A-43A2-8AD4-1A475CFE2362}" destId="{69C4DEB8-98AD-4675-9F17-65A7A6B8FCEF}" srcOrd="4" destOrd="0" presId="urn:microsoft.com/office/officeart/2005/8/layout/vProcess5"/>
    <dgm:cxn modelId="{657B08D0-6505-4A6C-AAD9-236447BD0EC2}" type="presParOf" srcId="{3FAF4B4A-C69A-43A2-8AD4-1A475CFE2362}" destId="{19BFDF73-BE01-4987-89CD-A18C63CDCA6B}" srcOrd="5" destOrd="0" presId="urn:microsoft.com/office/officeart/2005/8/layout/vProcess5"/>
    <dgm:cxn modelId="{3B4AB9C8-1C01-450A-B958-F4C4A19DF363}" type="presParOf" srcId="{3FAF4B4A-C69A-43A2-8AD4-1A475CFE2362}" destId="{693E2E35-3B4A-447D-8422-3DBB11254D32}" srcOrd="6" destOrd="0" presId="urn:microsoft.com/office/officeart/2005/8/layout/vProcess5"/>
    <dgm:cxn modelId="{C15217D3-32D7-4472-9F6D-EE66ABB086DC}" type="presParOf" srcId="{3FAF4B4A-C69A-43A2-8AD4-1A475CFE2362}" destId="{FEFE1A9C-21D4-44BD-9A80-F36ED4EF974A}" srcOrd="7" destOrd="0" presId="urn:microsoft.com/office/officeart/2005/8/layout/vProcess5"/>
    <dgm:cxn modelId="{2E316F81-1495-4042-B3CD-785ACA250495}" type="presParOf" srcId="{3FAF4B4A-C69A-43A2-8AD4-1A475CFE2362}" destId="{ECA055E1-CEDF-4D47-9B9B-286A8707B314}" srcOrd="8" destOrd="0" presId="urn:microsoft.com/office/officeart/2005/8/layout/vProcess5"/>
    <dgm:cxn modelId="{A45F2A10-095B-41A2-81DA-0E2301BE1081}" type="presParOf" srcId="{3FAF4B4A-C69A-43A2-8AD4-1A475CFE2362}" destId="{49E7F918-BCE3-4810-814E-F3C975E2D4C6}" srcOrd="9" destOrd="0" presId="urn:microsoft.com/office/officeart/2005/8/layout/vProcess5"/>
    <dgm:cxn modelId="{75383331-CC75-4FCF-BE69-820330766F3B}" type="presParOf" srcId="{3FAF4B4A-C69A-43A2-8AD4-1A475CFE2362}" destId="{0A633B73-AA92-4D70-9016-A7684A9AF0BD}" srcOrd="10" destOrd="0" presId="urn:microsoft.com/office/officeart/2005/8/layout/vProcess5"/>
    <dgm:cxn modelId="{D7925AD0-D3E5-4690-A3D9-68573F7B914A}" type="presParOf" srcId="{3FAF4B4A-C69A-43A2-8AD4-1A475CFE2362}" destId="{42F17748-7B9D-473E-B613-6F36D090A134}" srcOrd="11" destOrd="0" presId="urn:microsoft.com/office/officeart/2005/8/layout/vProcess5"/>
    <dgm:cxn modelId="{FFE3CFD7-1455-48B5-A82F-03CD60067412}" type="presParOf" srcId="{3FAF4B4A-C69A-43A2-8AD4-1A475CFE2362}" destId="{F8D4E1F5-60F2-4BEF-844D-75626A8C00E6}" srcOrd="12" destOrd="0" presId="urn:microsoft.com/office/officeart/2005/8/layout/vProcess5"/>
    <dgm:cxn modelId="{EA27F305-41B6-4B58-B061-50B9BC07C633}" type="presParOf" srcId="{3FAF4B4A-C69A-43A2-8AD4-1A475CFE2362}" destId="{9846E33B-FEA2-45F2-91EF-D721668E93B9}" srcOrd="13" destOrd="0" presId="urn:microsoft.com/office/officeart/2005/8/layout/vProcess5"/>
    <dgm:cxn modelId="{88FBFB02-2D79-4AC4-8D91-AEC3DB73BE0B}" type="presParOf" srcId="{3FAF4B4A-C69A-43A2-8AD4-1A475CFE2362}" destId="{822D38F1-6B2D-4A7C-8071-3371301DEFF1}"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035C44-DD91-4D9C-8888-3529DAA25DF3}">
      <dsp:nvSpPr>
        <dsp:cNvPr id="0" name=""/>
        <dsp:cNvSpPr/>
      </dsp:nvSpPr>
      <dsp:spPr>
        <a:xfrm>
          <a:off x="2756238" y="-132567"/>
          <a:ext cx="4609027" cy="2100783"/>
        </a:xfrm>
        <a:prstGeom prst="nonIsoscelesTrapezoid">
          <a:avLst>
            <a:gd name="adj1" fmla="val 53914"/>
            <a:gd name="adj2" fmla="val 0"/>
          </a:avLst>
        </a:prstGeom>
        <a:solidFill>
          <a:schemeClr val="accent6">
            <a:lumMod val="40000"/>
            <a:lumOff val="60000"/>
          </a:schemeClr>
        </a:solidFill>
        <a:ln w="25400" cap="flat" cmpd="sng" algn="ctr">
          <a:solidFill>
            <a:schemeClr val="accent5">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171450" lvl="1" indent="-171450" algn="l" defTabSz="800100">
            <a:lnSpc>
              <a:spcPct val="90000"/>
            </a:lnSpc>
            <a:spcBef>
              <a:spcPct val="0"/>
            </a:spcBef>
            <a:spcAft>
              <a:spcPct val="15000"/>
            </a:spcAft>
            <a:buChar char="••"/>
          </a:pPr>
          <a:r>
            <a:rPr lang="en-US" altLang="en-US" sz="1800" kern="1200" dirty="0"/>
            <a:t>Includes, but not limited to: Emergency Management, public works, code enforcement, utility providers, regional planning, finance/admin</a:t>
          </a:r>
          <a:endParaRPr lang="en-US" sz="1800" kern="1200" dirty="0"/>
        </a:p>
      </dsp:txBody>
      <dsp:txXfrm>
        <a:off x="4025369" y="-132567"/>
        <a:ext cx="3448456" cy="2100783"/>
      </dsp:txXfrm>
    </dsp:sp>
    <dsp:sp modelId="{9570960A-064F-49A8-8479-90A1697A1D8C}">
      <dsp:nvSpPr>
        <dsp:cNvPr id="0" name=""/>
        <dsp:cNvSpPr/>
      </dsp:nvSpPr>
      <dsp:spPr>
        <a:xfrm rot="10800000">
          <a:off x="76206" y="164754"/>
          <a:ext cx="4027118" cy="1570515"/>
        </a:xfrm>
        <a:prstGeom prst="trapezoid">
          <a:avLst>
            <a:gd name="adj" fmla="val 53914"/>
          </a:avLst>
        </a:prstGeom>
        <a:solidFill>
          <a:schemeClr val="accent5">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a:t>Planning Team</a:t>
          </a:r>
        </a:p>
      </dsp:txBody>
      <dsp:txXfrm rot="-10800000">
        <a:off x="780952" y="164754"/>
        <a:ext cx="2617626" cy="1570515"/>
      </dsp:txXfrm>
    </dsp:sp>
    <dsp:sp modelId="{AAC53F34-C9C4-4DFC-87F7-1B4F0565AD8D}">
      <dsp:nvSpPr>
        <dsp:cNvPr id="0" name=""/>
        <dsp:cNvSpPr/>
      </dsp:nvSpPr>
      <dsp:spPr>
        <a:xfrm>
          <a:off x="2452652" y="1827506"/>
          <a:ext cx="4509757" cy="1817021"/>
        </a:xfrm>
        <a:prstGeom prst="nonIsoscelesTrapezoid">
          <a:avLst>
            <a:gd name="adj1" fmla="val 53914"/>
            <a:gd name="adj2" fmla="val 0"/>
          </a:avLst>
        </a:prstGeom>
        <a:solidFill>
          <a:schemeClr val="accent6">
            <a:lumMod val="20000"/>
            <a:lumOff val="80000"/>
          </a:schemeClr>
        </a:solidFill>
        <a:ln w="25400" cap="flat" cmpd="sng" algn="ctr">
          <a:solidFill>
            <a:schemeClr val="accent5">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171450" lvl="1" indent="-171450" algn="l" defTabSz="800100">
            <a:lnSpc>
              <a:spcPct val="90000"/>
            </a:lnSpc>
            <a:spcBef>
              <a:spcPct val="0"/>
            </a:spcBef>
            <a:spcAft>
              <a:spcPct val="15000"/>
            </a:spcAft>
            <a:buChar char="••"/>
          </a:pPr>
          <a:r>
            <a:rPr lang="en-US" altLang="en-US" sz="1800" kern="1200" dirty="0"/>
            <a:t>Neighboring communities</a:t>
          </a:r>
          <a:endParaRPr lang="en-US" sz="1800" kern="1200" dirty="0"/>
        </a:p>
        <a:p>
          <a:pPr marL="171450" lvl="1" indent="-171450" algn="l" defTabSz="800100">
            <a:lnSpc>
              <a:spcPct val="90000"/>
            </a:lnSpc>
            <a:spcBef>
              <a:spcPct val="0"/>
            </a:spcBef>
            <a:spcAft>
              <a:spcPct val="15000"/>
            </a:spcAft>
            <a:buChar char="••"/>
          </a:pPr>
          <a:r>
            <a:rPr lang="en-US" altLang="en-US" sz="1800" kern="1200" dirty="0"/>
            <a:t>County (if applicable)</a:t>
          </a:r>
        </a:p>
        <a:p>
          <a:pPr marL="171450" lvl="1" indent="-171450" algn="l" defTabSz="800100">
            <a:lnSpc>
              <a:spcPct val="90000"/>
            </a:lnSpc>
            <a:spcBef>
              <a:spcPct val="0"/>
            </a:spcBef>
            <a:spcAft>
              <a:spcPct val="15000"/>
            </a:spcAft>
            <a:buChar char="••"/>
          </a:pPr>
          <a:r>
            <a:rPr lang="en-US" altLang="en-US" sz="1800" kern="1200" dirty="0"/>
            <a:t>Special districts</a:t>
          </a:r>
        </a:p>
        <a:p>
          <a:pPr marL="171450" lvl="1" indent="-171450" algn="l" defTabSz="800100">
            <a:lnSpc>
              <a:spcPct val="90000"/>
            </a:lnSpc>
            <a:spcBef>
              <a:spcPct val="0"/>
            </a:spcBef>
            <a:spcAft>
              <a:spcPct val="15000"/>
            </a:spcAft>
            <a:buChar char="••"/>
          </a:pPr>
          <a:r>
            <a:rPr lang="en-US" altLang="en-US" sz="1800" kern="1200" dirty="0"/>
            <a:t>Non-profits, Non-Government Organizations (NGOs).</a:t>
          </a:r>
        </a:p>
      </dsp:txBody>
      <dsp:txXfrm>
        <a:off x="3372006" y="1827506"/>
        <a:ext cx="3590403" cy="1817021"/>
      </dsp:txXfrm>
    </dsp:sp>
    <dsp:sp modelId="{D18DF60C-5D3E-4AE9-82B0-FB1E0EE6A8C5}">
      <dsp:nvSpPr>
        <dsp:cNvPr id="0" name=""/>
        <dsp:cNvSpPr/>
      </dsp:nvSpPr>
      <dsp:spPr>
        <a:xfrm rot="10800000">
          <a:off x="719737" y="1703082"/>
          <a:ext cx="2777008" cy="1593444"/>
        </a:xfrm>
        <a:prstGeom prst="trapezoid">
          <a:avLst>
            <a:gd name="adj" fmla="val 53914"/>
          </a:avLst>
        </a:prstGeom>
        <a:solidFill>
          <a:schemeClr val="accent5">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Stakeholders</a:t>
          </a:r>
          <a:endParaRPr lang="en-US" sz="2600" kern="1200" dirty="0"/>
        </a:p>
      </dsp:txBody>
      <dsp:txXfrm rot="-10800000">
        <a:off x="1205713" y="1703082"/>
        <a:ext cx="1805055" cy="1593444"/>
      </dsp:txXfrm>
    </dsp:sp>
    <dsp:sp modelId="{86FC1374-3B62-42A1-BB50-49876E735C55}">
      <dsp:nvSpPr>
        <dsp:cNvPr id="0" name=""/>
        <dsp:cNvSpPr/>
      </dsp:nvSpPr>
      <dsp:spPr>
        <a:xfrm>
          <a:off x="2191733" y="3415924"/>
          <a:ext cx="4120948" cy="1354651"/>
        </a:xfrm>
        <a:prstGeom prst="nonIsoscelesTrapezoid">
          <a:avLst>
            <a:gd name="adj1" fmla="val 53914"/>
            <a:gd name="adj2" fmla="val 0"/>
          </a:avLst>
        </a:prstGeom>
        <a:solidFill>
          <a:srgbClr val="FEF4EC"/>
        </a:solidFill>
        <a:ln w="25400" cap="flat" cmpd="sng" algn="ctr">
          <a:solidFill>
            <a:schemeClr val="accent5">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171450" lvl="1" indent="-171450" algn="l" defTabSz="800100">
            <a:lnSpc>
              <a:spcPct val="90000"/>
            </a:lnSpc>
            <a:spcBef>
              <a:spcPct val="0"/>
            </a:spcBef>
            <a:spcAft>
              <a:spcPct val="15000"/>
            </a:spcAft>
            <a:buChar char="••"/>
          </a:pPr>
          <a:r>
            <a:rPr lang="en-US" sz="1800" kern="1200" dirty="0"/>
            <a:t>Must be given opportunity to participate in plan development in addition to the review of the draft plan</a:t>
          </a:r>
        </a:p>
      </dsp:txBody>
      <dsp:txXfrm>
        <a:off x="2820412" y="3415924"/>
        <a:ext cx="3442605" cy="1354651"/>
      </dsp:txXfrm>
    </dsp:sp>
    <dsp:sp modelId="{CC1AC227-770D-4AFB-B5BB-7884C0E721B6}">
      <dsp:nvSpPr>
        <dsp:cNvPr id="0" name=""/>
        <dsp:cNvSpPr/>
      </dsp:nvSpPr>
      <dsp:spPr>
        <a:xfrm rot="10800000">
          <a:off x="1142999" y="3241314"/>
          <a:ext cx="1891446" cy="1593444"/>
        </a:xfrm>
        <a:prstGeom prst="trapezoid">
          <a:avLst>
            <a:gd name="adj" fmla="val 53914"/>
          </a:avLst>
        </a:prstGeom>
        <a:solidFill>
          <a:schemeClr val="accent5">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a:t>Public</a:t>
          </a:r>
        </a:p>
      </dsp:txBody>
      <dsp:txXfrm rot="-10800000">
        <a:off x="1142999" y="3241314"/>
        <a:ext cx="1891446" cy="15934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55399B-A5E2-40DB-A320-B46BB31A53DE}">
      <dsp:nvSpPr>
        <dsp:cNvPr id="0" name=""/>
        <dsp:cNvSpPr/>
      </dsp:nvSpPr>
      <dsp:spPr>
        <a:xfrm>
          <a:off x="0" y="0"/>
          <a:ext cx="6418425" cy="10287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t>Plan Development</a:t>
          </a:r>
        </a:p>
        <a:p>
          <a:pPr marL="171450" lvl="1" indent="-171450" algn="l" defTabSz="800100">
            <a:lnSpc>
              <a:spcPct val="90000"/>
            </a:lnSpc>
            <a:spcBef>
              <a:spcPct val="0"/>
            </a:spcBef>
            <a:spcAft>
              <a:spcPct val="15000"/>
            </a:spcAft>
            <a:buChar char="••"/>
          </a:pPr>
          <a:r>
            <a:rPr lang="en-US" sz="1800" kern="1200" dirty="0"/>
            <a:t>About 1-2 years before plan expires</a:t>
          </a:r>
        </a:p>
      </dsp:txBody>
      <dsp:txXfrm>
        <a:off x="30130" y="30130"/>
        <a:ext cx="5188018" cy="968440"/>
      </dsp:txXfrm>
    </dsp:sp>
    <dsp:sp modelId="{3A853CAD-D3F9-4096-BACE-6D69045AE258}">
      <dsp:nvSpPr>
        <dsp:cNvPr id="0" name=""/>
        <dsp:cNvSpPr/>
      </dsp:nvSpPr>
      <dsp:spPr>
        <a:xfrm>
          <a:off x="487000" y="990600"/>
          <a:ext cx="6418425" cy="139064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t>State Review</a:t>
          </a:r>
        </a:p>
        <a:p>
          <a:pPr marL="171450" lvl="1" indent="-171450" algn="l" defTabSz="800100">
            <a:lnSpc>
              <a:spcPct val="90000"/>
            </a:lnSpc>
            <a:spcBef>
              <a:spcPct val="0"/>
            </a:spcBef>
            <a:spcAft>
              <a:spcPct val="15000"/>
            </a:spcAft>
            <a:buChar char="••"/>
          </a:pPr>
          <a:r>
            <a:rPr lang="en-US" sz="1800" kern="1200" dirty="0"/>
            <a:t>Plan is approved and sent to FEMA or sent back for revisions</a:t>
          </a:r>
        </a:p>
        <a:p>
          <a:pPr marL="171450" lvl="1" indent="-171450" algn="l" defTabSz="800100">
            <a:lnSpc>
              <a:spcPct val="90000"/>
            </a:lnSpc>
            <a:spcBef>
              <a:spcPct val="0"/>
            </a:spcBef>
            <a:spcAft>
              <a:spcPct val="15000"/>
            </a:spcAft>
            <a:buChar char="••"/>
          </a:pPr>
          <a:r>
            <a:rPr lang="en-US" sz="1800" kern="1200" dirty="0"/>
            <a:t>First review of the plan completed within 45 days </a:t>
          </a:r>
        </a:p>
      </dsp:txBody>
      <dsp:txXfrm>
        <a:off x="527731" y="1031331"/>
        <a:ext cx="5189010" cy="1309186"/>
      </dsp:txXfrm>
    </dsp:sp>
    <dsp:sp modelId="{C534D764-A62F-45B1-89F9-9587DCCB8166}">
      <dsp:nvSpPr>
        <dsp:cNvPr id="0" name=""/>
        <dsp:cNvSpPr/>
      </dsp:nvSpPr>
      <dsp:spPr>
        <a:xfrm>
          <a:off x="1096592" y="2362196"/>
          <a:ext cx="6418425" cy="12336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t>FEMA Review</a:t>
          </a:r>
        </a:p>
        <a:p>
          <a:pPr marL="171450" lvl="1" indent="-171450" algn="l" defTabSz="800100">
            <a:lnSpc>
              <a:spcPct val="90000"/>
            </a:lnSpc>
            <a:spcBef>
              <a:spcPct val="0"/>
            </a:spcBef>
            <a:spcAft>
              <a:spcPct val="15000"/>
            </a:spcAft>
            <a:buChar char="••"/>
          </a:pPr>
          <a:r>
            <a:rPr lang="en-US" sz="1800" kern="1200" dirty="0"/>
            <a:t>Plan is approved or sent back for revisions</a:t>
          </a:r>
        </a:p>
        <a:p>
          <a:pPr marL="171450" lvl="1" indent="-171450" algn="l" defTabSz="800100">
            <a:lnSpc>
              <a:spcPct val="90000"/>
            </a:lnSpc>
            <a:spcBef>
              <a:spcPct val="0"/>
            </a:spcBef>
            <a:spcAft>
              <a:spcPct val="15000"/>
            </a:spcAft>
            <a:buChar char="••"/>
          </a:pPr>
          <a:r>
            <a:rPr lang="en-US" sz="1800" kern="1200" dirty="0"/>
            <a:t>First review is completed within 45 days</a:t>
          </a:r>
        </a:p>
      </dsp:txBody>
      <dsp:txXfrm>
        <a:off x="1132723" y="2398327"/>
        <a:ext cx="5198210" cy="1161344"/>
      </dsp:txXfrm>
    </dsp:sp>
    <dsp:sp modelId="{69C4DEB8-98AD-4675-9F17-65A7A6B8FCEF}">
      <dsp:nvSpPr>
        <dsp:cNvPr id="0" name=""/>
        <dsp:cNvSpPr/>
      </dsp:nvSpPr>
      <dsp:spPr>
        <a:xfrm>
          <a:off x="1477623" y="3581400"/>
          <a:ext cx="6418425" cy="13525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t>Approved Pending Adoption</a:t>
          </a:r>
        </a:p>
        <a:p>
          <a:pPr marL="171450" lvl="1" indent="-171450" algn="l" defTabSz="800100">
            <a:lnSpc>
              <a:spcPct val="90000"/>
            </a:lnSpc>
            <a:spcBef>
              <a:spcPct val="0"/>
            </a:spcBef>
            <a:spcAft>
              <a:spcPct val="15000"/>
            </a:spcAft>
            <a:buChar char="••"/>
          </a:pPr>
          <a:r>
            <a:rPr lang="en-US" sz="1800" kern="1200" dirty="0"/>
            <a:t>Up to 12 months to adopt</a:t>
          </a:r>
        </a:p>
        <a:p>
          <a:pPr marL="171450" lvl="1" indent="-171450" algn="l" defTabSz="800100">
            <a:lnSpc>
              <a:spcPct val="90000"/>
            </a:lnSpc>
            <a:spcBef>
              <a:spcPct val="0"/>
            </a:spcBef>
            <a:spcAft>
              <a:spcPct val="15000"/>
            </a:spcAft>
            <a:buChar char="••"/>
          </a:pPr>
          <a:r>
            <a:rPr lang="en-US" sz="1800" kern="1200" dirty="0"/>
            <a:t>DO NOT adopt the plan prior to FEMA notice of APA</a:t>
          </a:r>
        </a:p>
        <a:p>
          <a:pPr marL="171450" lvl="1" indent="-171450" algn="l" defTabSz="800100">
            <a:lnSpc>
              <a:spcPct val="90000"/>
            </a:lnSpc>
            <a:spcBef>
              <a:spcPct val="0"/>
            </a:spcBef>
            <a:spcAft>
              <a:spcPct val="15000"/>
            </a:spcAft>
            <a:buChar char="••"/>
          </a:pPr>
          <a:endParaRPr lang="en-US" sz="1800" kern="1200" dirty="0"/>
        </a:p>
      </dsp:txBody>
      <dsp:txXfrm>
        <a:off x="1517238" y="3621015"/>
        <a:ext cx="5191242" cy="1273315"/>
      </dsp:txXfrm>
    </dsp:sp>
    <dsp:sp modelId="{19BFDF73-BE01-4987-89CD-A18C63CDCA6B}">
      <dsp:nvSpPr>
        <dsp:cNvPr id="0" name=""/>
        <dsp:cNvSpPr/>
      </dsp:nvSpPr>
      <dsp:spPr>
        <a:xfrm>
          <a:off x="1917191" y="4773986"/>
          <a:ext cx="6418425" cy="8992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t>Final Approval</a:t>
          </a:r>
        </a:p>
        <a:p>
          <a:pPr marL="171450" lvl="1" indent="-171450" algn="l" defTabSz="800100">
            <a:lnSpc>
              <a:spcPct val="90000"/>
            </a:lnSpc>
            <a:spcBef>
              <a:spcPct val="0"/>
            </a:spcBef>
            <a:spcAft>
              <a:spcPct val="15000"/>
            </a:spcAft>
            <a:buChar char="••"/>
          </a:pPr>
          <a:r>
            <a:rPr lang="en-US" sz="1800" kern="1200" dirty="0"/>
            <a:t>5-year lifespan</a:t>
          </a:r>
        </a:p>
      </dsp:txBody>
      <dsp:txXfrm>
        <a:off x="1943530" y="4800325"/>
        <a:ext cx="5217794" cy="846590"/>
      </dsp:txXfrm>
    </dsp:sp>
    <dsp:sp modelId="{693E2E35-3B4A-447D-8422-3DBB11254D32}">
      <dsp:nvSpPr>
        <dsp:cNvPr id="0" name=""/>
        <dsp:cNvSpPr/>
      </dsp:nvSpPr>
      <dsp:spPr>
        <a:xfrm>
          <a:off x="5749770" y="751522"/>
          <a:ext cx="668655" cy="668655"/>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a:p>
      </dsp:txBody>
      <dsp:txXfrm>
        <a:off x="5900217" y="751522"/>
        <a:ext cx="367761" cy="503163"/>
      </dsp:txXfrm>
    </dsp:sp>
    <dsp:sp modelId="{FEFE1A9C-21D4-44BD-9A80-F36ED4EF974A}">
      <dsp:nvSpPr>
        <dsp:cNvPr id="0" name=""/>
        <dsp:cNvSpPr/>
      </dsp:nvSpPr>
      <dsp:spPr>
        <a:xfrm>
          <a:off x="6295365" y="2150747"/>
          <a:ext cx="668655" cy="668655"/>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a:p>
      </dsp:txBody>
      <dsp:txXfrm>
        <a:off x="6445812" y="2150747"/>
        <a:ext cx="367761" cy="503163"/>
      </dsp:txXfrm>
    </dsp:sp>
    <dsp:sp modelId="{ECA055E1-CEDF-4D47-9B9B-286A8707B314}">
      <dsp:nvSpPr>
        <dsp:cNvPr id="0" name=""/>
        <dsp:cNvSpPr/>
      </dsp:nvSpPr>
      <dsp:spPr>
        <a:xfrm>
          <a:off x="6828764" y="3369943"/>
          <a:ext cx="668655" cy="668655"/>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a:p>
      </dsp:txBody>
      <dsp:txXfrm>
        <a:off x="6979211" y="3369943"/>
        <a:ext cx="367761" cy="503163"/>
      </dsp:txXfrm>
    </dsp:sp>
    <dsp:sp modelId="{49E7F918-BCE3-4810-814E-F3C975E2D4C6}">
      <dsp:nvSpPr>
        <dsp:cNvPr id="0" name=""/>
        <dsp:cNvSpPr/>
      </dsp:nvSpPr>
      <dsp:spPr>
        <a:xfrm>
          <a:off x="7362162" y="4436743"/>
          <a:ext cx="668655" cy="668655"/>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a:p>
      </dsp:txBody>
      <dsp:txXfrm>
        <a:off x="7512609" y="4436743"/>
        <a:ext cx="367761" cy="503163"/>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64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134" y="0"/>
            <a:ext cx="3038648" cy="465138"/>
          </a:xfrm>
          <a:prstGeom prst="rect">
            <a:avLst/>
          </a:prstGeom>
        </p:spPr>
        <p:txBody>
          <a:bodyPr vert="horz" lIns="91440" tIns="45720" rIns="91440" bIns="45720" rtlCol="0"/>
          <a:lstStyle>
            <a:lvl1pPr algn="r">
              <a:defRPr sz="1200"/>
            </a:lvl1pPr>
          </a:lstStyle>
          <a:p>
            <a:fld id="{352C93A1-5F4D-46B3-9EED-1931D314E7BB}" type="datetimeFigureOut">
              <a:rPr lang="en-US" smtClean="0"/>
              <a:t>5/15/2019</a:t>
            </a:fld>
            <a:endParaRPr lang="en-US"/>
          </a:p>
        </p:txBody>
      </p:sp>
      <p:sp>
        <p:nvSpPr>
          <p:cNvPr id="4" name="Footer Placeholder 3"/>
          <p:cNvSpPr>
            <a:spLocks noGrp="1"/>
          </p:cNvSpPr>
          <p:nvPr>
            <p:ph type="ftr" sz="quarter" idx="2"/>
          </p:nvPr>
        </p:nvSpPr>
        <p:spPr>
          <a:xfrm>
            <a:off x="0" y="8829675"/>
            <a:ext cx="3038649"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134" y="8829675"/>
            <a:ext cx="3038648" cy="465138"/>
          </a:xfrm>
          <a:prstGeom prst="rect">
            <a:avLst/>
          </a:prstGeom>
        </p:spPr>
        <p:txBody>
          <a:bodyPr vert="horz" lIns="91440" tIns="45720" rIns="91440" bIns="45720" rtlCol="0" anchor="b"/>
          <a:lstStyle>
            <a:lvl1pPr algn="r">
              <a:defRPr sz="1200"/>
            </a:lvl1pPr>
          </a:lstStyle>
          <a:p>
            <a:fld id="{A7128F62-697E-4D8A-9045-A4CFF782792E}" type="slidenum">
              <a:rPr lang="en-US" smtClean="0"/>
              <a:t>‹#›</a:t>
            </a:fld>
            <a:endParaRPr lang="en-US"/>
          </a:p>
        </p:txBody>
      </p:sp>
    </p:spTree>
    <p:extLst>
      <p:ext uri="{BB962C8B-B14F-4D97-AF65-F5344CB8AC3E}">
        <p14:creationId xmlns:p14="http://schemas.microsoft.com/office/powerpoint/2010/main" val="664188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2446" tIns="46223" rIns="92446" bIns="46223" rtlCol="0"/>
          <a:lstStyle>
            <a:lvl1pPr algn="r">
              <a:defRPr sz="1200"/>
            </a:lvl1pPr>
          </a:lstStyle>
          <a:p>
            <a:fld id="{724042EE-0BA2-4AC1-B58B-71BE9CB704D5}" type="datetimeFigureOut">
              <a:rPr lang="en-US" smtClean="0"/>
              <a:t>5/15/2019</a:t>
            </a:fld>
            <a:endParaRPr lang="en-US"/>
          </a:p>
        </p:txBody>
      </p:sp>
      <p:sp>
        <p:nvSpPr>
          <p:cNvPr id="4" name="Slide Image Placeholder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2446" tIns="46223" rIns="92446" bIns="46223" rtlCol="0" anchor="b"/>
          <a:lstStyle>
            <a:lvl1pPr algn="r">
              <a:defRPr sz="1200"/>
            </a:lvl1pPr>
          </a:lstStyle>
          <a:p>
            <a:fld id="{54F0117E-22A0-44F1-A447-43282D643019}" type="slidenum">
              <a:rPr lang="en-US" smtClean="0"/>
              <a:t>‹#›</a:t>
            </a:fld>
            <a:endParaRPr lang="en-US"/>
          </a:p>
        </p:txBody>
      </p:sp>
    </p:spTree>
    <p:extLst>
      <p:ext uri="{BB962C8B-B14F-4D97-AF65-F5344CB8AC3E}">
        <p14:creationId xmlns:p14="http://schemas.microsoft.com/office/powerpoint/2010/main" val="1212513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921" eaLnBrk="0" hangingPunct="0">
              <a:spcBef>
                <a:spcPct val="30000"/>
              </a:spcBef>
              <a:defRPr sz="1200">
                <a:solidFill>
                  <a:schemeClr val="tx1"/>
                </a:solidFill>
                <a:latin typeface="Times New Roman" pitchFamily="18" charset="0"/>
              </a:defRPr>
            </a:lvl1pPr>
            <a:lvl2pPr marL="737077" indent="-283490" defTabSz="922921" eaLnBrk="0" hangingPunct="0">
              <a:spcBef>
                <a:spcPct val="30000"/>
              </a:spcBef>
              <a:defRPr sz="1200">
                <a:solidFill>
                  <a:schemeClr val="tx1"/>
                </a:solidFill>
                <a:latin typeface="Times New Roman" pitchFamily="18" charset="0"/>
              </a:defRPr>
            </a:lvl2pPr>
            <a:lvl3pPr marL="1133964" indent="-226793" defTabSz="922921" eaLnBrk="0" hangingPunct="0">
              <a:spcBef>
                <a:spcPct val="30000"/>
              </a:spcBef>
              <a:defRPr sz="1200">
                <a:solidFill>
                  <a:schemeClr val="tx1"/>
                </a:solidFill>
                <a:latin typeface="Times New Roman" pitchFamily="18" charset="0"/>
              </a:defRPr>
            </a:lvl3pPr>
            <a:lvl4pPr marL="1587549" indent="-226793" defTabSz="922921" eaLnBrk="0" hangingPunct="0">
              <a:spcBef>
                <a:spcPct val="30000"/>
              </a:spcBef>
              <a:defRPr sz="1200">
                <a:solidFill>
                  <a:schemeClr val="tx1"/>
                </a:solidFill>
                <a:latin typeface="Times New Roman" pitchFamily="18" charset="0"/>
              </a:defRPr>
            </a:lvl4pPr>
            <a:lvl5pPr marL="2041135" indent="-226793" defTabSz="922921" eaLnBrk="0" hangingPunct="0">
              <a:spcBef>
                <a:spcPct val="30000"/>
              </a:spcBef>
              <a:defRPr sz="1200">
                <a:solidFill>
                  <a:schemeClr val="tx1"/>
                </a:solidFill>
                <a:latin typeface="Times New Roman" pitchFamily="18" charset="0"/>
              </a:defRPr>
            </a:lvl5pPr>
            <a:lvl6pPr marL="2494720" indent="-226793" defTabSz="922921" eaLnBrk="0" fontAlgn="base" hangingPunct="0">
              <a:spcBef>
                <a:spcPct val="30000"/>
              </a:spcBef>
              <a:spcAft>
                <a:spcPct val="0"/>
              </a:spcAft>
              <a:defRPr sz="1200">
                <a:solidFill>
                  <a:schemeClr val="tx1"/>
                </a:solidFill>
                <a:latin typeface="Times New Roman" pitchFamily="18" charset="0"/>
              </a:defRPr>
            </a:lvl6pPr>
            <a:lvl7pPr marL="2948305" indent="-226793" defTabSz="922921" eaLnBrk="0" fontAlgn="base" hangingPunct="0">
              <a:spcBef>
                <a:spcPct val="30000"/>
              </a:spcBef>
              <a:spcAft>
                <a:spcPct val="0"/>
              </a:spcAft>
              <a:defRPr sz="1200">
                <a:solidFill>
                  <a:schemeClr val="tx1"/>
                </a:solidFill>
                <a:latin typeface="Times New Roman" pitchFamily="18" charset="0"/>
              </a:defRPr>
            </a:lvl7pPr>
            <a:lvl8pPr marL="3401892" indent="-226793" defTabSz="922921" eaLnBrk="0" fontAlgn="base" hangingPunct="0">
              <a:spcBef>
                <a:spcPct val="30000"/>
              </a:spcBef>
              <a:spcAft>
                <a:spcPct val="0"/>
              </a:spcAft>
              <a:defRPr sz="1200">
                <a:solidFill>
                  <a:schemeClr val="tx1"/>
                </a:solidFill>
                <a:latin typeface="Times New Roman" pitchFamily="18" charset="0"/>
              </a:defRPr>
            </a:lvl8pPr>
            <a:lvl9pPr marL="3855477" indent="-226793" defTabSz="922921"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88BAA95-87C3-4816-97B1-B6929019FF19}" type="slidenum">
              <a:rPr lang="en-US" altLang="en-US" smtClean="0"/>
              <a:pPr eaLnBrk="1" hangingPunct="1">
                <a:spcBef>
                  <a:spcPct val="0"/>
                </a:spcBef>
              </a:pPr>
              <a:t>1</a:t>
            </a:fld>
            <a:endParaRPr lang="en-US" altLang="en-US"/>
          </a:p>
        </p:txBody>
      </p:sp>
      <p:sp>
        <p:nvSpPr>
          <p:cNvPr id="73731" name="Rectangle 2"/>
          <p:cNvSpPr>
            <a:spLocks noGrp="1" noRot="1" noChangeAspect="1" noChangeArrowheads="1" noTextEdit="1"/>
          </p:cNvSpPr>
          <p:nvPr>
            <p:ph type="sldImg"/>
          </p:nvPr>
        </p:nvSpPr>
        <p:spPr>
          <a:xfrm>
            <a:off x="1539875" y="614363"/>
            <a:ext cx="3900488" cy="2925762"/>
          </a:xfrm>
          <a:solidFill>
            <a:srgbClr val="FFFFFF"/>
          </a:solidFill>
          <a:ln/>
        </p:spPr>
      </p:sp>
      <p:sp>
        <p:nvSpPr>
          <p:cNvPr id="73732" name="Rectangle 3"/>
          <p:cNvSpPr>
            <a:spLocks noGrp="1" noChangeArrowheads="1"/>
          </p:cNvSpPr>
          <p:nvPr>
            <p:ph type="body" idx="1"/>
          </p:nvPr>
        </p:nvSpPr>
        <p:spPr>
          <a:solidFill>
            <a:srgbClr val="FFFFFF"/>
          </a:solidFill>
          <a:ln>
            <a:solidFill>
              <a:srgbClr val="000000"/>
            </a:solidFill>
          </a:ln>
        </p:spPr>
        <p:txBody>
          <a:bodyPr lIns="91035" tIns="45519" rIns="91035" bIns="45519"/>
          <a:lstStyle/>
          <a:p>
            <a:pPr eaLnBrk="1" hangingPunct="1"/>
            <a:endParaRPr lang="en-US" altLang="en-US" dirty="0"/>
          </a:p>
        </p:txBody>
      </p:sp>
    </p:spTree>
    <p:extLst>
      <p:ext uri="{BB962C8B-B14F-4D97-AF65-F5344CB8AC3E}">
        <p14:creationId xmlns:p14="http://schemas.microsoft.com/office/powerpoint/2010/main" val="2148279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rgbClr val="002060"/>
                </a:solidFill>
              </a:rPr>
              <a:t>PLANNING OR GRANTS: </a:t>
            </a:r>
            <a:r>
              <a:rPr lang="en-US" sz="1200" b="0" dirty="0">
                <a:solidFill>
                  <a:srgbClr val="002060"/>
                </a:solidFill>
              </a:rPr>
              <a:t>contextualize</a:t>
            </a:r>
            <a:r>
              <a:rPr lang="en-US" sz="1200" b="0" baseline="0" dirty="0">
                <a:solidFill>
                  <a:srgbClr val="002060"/>
                </a:solidFill>
              </a:rPr>
              <a:t> the presentation… approved plans are a precursor to funding projects. There is also a pool of funding to write your plan a “planning </a:t>
            </a:r>
            <a:r>
              <a:rPr lang="en-US" sz="1200" b="0" baseline="0" dirty="0" err="1">
                <a:solidFill>
                  <a:srgbClr val="002060"/>
                </a:solidFill>
              </a:rPr>
              <a:t>subapplication</a:t>
            </a:r>
            <a:r>
              <a:rPr lang="en-US" sz="1200" b="0" baseline="0" dirty="0">
                <a:solidFill>
                  <a:srgbClr val="002060"/>
                </a:solidFill>
              </a:rPr>
              <a:t>”… these are similar to project </a:t>
            </a:r>
            <a:r>
              <a:rPr lang="en-US" sz="1200" b="0" baseline="0" dirty="0" err="1">
                <a:solidFill>
                  <a:srgbClr val="002060"/>
                </a:solidFill>
              </a:rPr>
              <a:t>subapplications</a:t>
            </a:r>
            <a:r>
              <a:rPr lang="en-US" sz="1200" b="0" baseline="0" dirty="0">
                <a:solidFill>
                  <a:srgbClr val="002060"/>
                </a:solidFill>
              </a:rPr>
              <a:t>, but simpler to complete and understand. Because approved plans are so high priority to the state and to FEMA, these grants are less competitive than project grants. In this presentation we will discuss the components of a planning </a:t>
            </a:r>
            <a:r>
              <a:rPr lang="en-US" sz="1200" b="0" baseline="0" dirty="0" err="1">
                <a:solidFill>
                  <a:srgbClr val="002060"/>
                </a:solidFill>
              </a:rPr>
              <a:t>subapplication</a:t>
            </a:r>
            <a:r>
              <a:rPr lang="en-US" sz="1200" b="0" baseline="0" dirty="0">
                <a:solidFill>
                  <a:srgbClr val="002060"/>
                </a:solidFill>
              </a:rPr>
              <a:t>, and our planning staff will also give you a quick introduction to </a:t>
            </a:r>
            <a:r>
              <a:rPr lang="en-US" sz="1200" b="0" baseline="0" dirty="0" err="1">
                <a:solidFill>
                  <a:srgbClr val="002060"/>
                </a:solidFill>
              </a:rPr>
              <a:t>loca</a:t>
            </a:r>
            <a:r>
              <a:rPr lang="en-US" sz="1200" b="0" baseline="0" dirty="0">
                <a:solidFill>
                  <a:srgbClr val="002060"/>
                </a:solidFill>
              </a:rPr>
              <a:t> hazard mitigation planning and the resources your community might use to develop the plan. </a:t>
            </a:r>
            <a:endParaRPr lang="en-US" b="0" dirty="0"/>
          </a:p>
        </p:txBody>
      </p:sp>
      <p:sp>
        <p:nvSpPr>
          <p:cNvPr id="4" name="Slide Number Placeholder 3"/>
          <p:cNvSpPr>
            <a:spLocks noGrp="1"/>
          </p:cNvSpPr>
          <p:nvPr>
            <p:ph type="sldNum" sz="quarter" idx="10"/>
          </p:nvPr>
        </p:nvSpPr>
        <p:spPr/>
        <p:txBody>
          <a:bodyPr/>
          <a:lstStyle/>
          <a:p>
            <a:fld id="{54F0117E-22A0-44F1-A447-43282D643019}" type="slidenum">
              <a:rPr lang="en-US" smtClean="0"/>
              <a:t>2</a:t>
            </a:fld>
            <a:endParaRPr lang="en-US"/>
          </a:p>
        </p:txBody>
      </p:sp>
    </p:spTree>
    <p:extLst>
      <p:ext uri="{BB962C8B-B14F-4D97-AF65-F5344CB8AC3E}">
        <p14:creationId xmlns:p14="http://schemas.microsoft.com/office/powerpoint/2010/main" val="1192985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b="1" dirty="0">
                <a:latin typeface="Arial" charset="0"/>
              </a:rPr>
              <a:t>PLANNING: </a:t>
            </a:r>
            <a:br>
              <a:rPr lang="en-US" sz="1200" b="1" dirty="0">
                <a:latin typeface="Arial" charset="0"/>
              </a:rPr>
            </a:br>
            <a:r>
              <a:rPr lang="en-US" sz="1200" b="0" dirty="0">
                <a:latin typeface="Arial" charset="0"/>
              </a:rPr>
              <a:t>LHMPs</a:t>
            </a:r>
            <a:r>
              <a:rPr lang="en-US" sz="1200" b="0" baseline="0" dirty="0">
                <a:latin typeface="Arial" charset="0"/>
              </a:rPr>
              <a:t> </a:t>
            </a:r>
            <a:r>
              <a:rPr lang="en-US" sz="1200" b="0" dirty="0">
                <a:latin typeface="Arial" charset="0"/>
              </a:rPr>
              <a:t>provide a format to:</a:t>
            </a:r>
          </a:p>
          <a:p>
            <a:pPr>
              <a:defRPr/>
            </a:pPr>
            <a:endParaRPr lang="en-US" sz="1000" b="1" dirty="0">
              <a:latin typeface="Arial" charset="0"/>
            </a:endParaRPr>
          </a:p>
          <a:p>
            <a:pPr marL="457200" indent="-457200">
              <a:buFont typeface="Wingdings" pitchFamily="2" charset="2"/>
              <a:buAutoNum type="arabicPeriod"/>
              <a:defRPr/>
            </a:pPr>
            <a:r>
              <a:rPr lang="en-US" sz="1200" dirty="0">
                <a:latin typeface="Arial" charset="0"/>
              </a:rPr>
              <a:t>Formalize the Planning Process</a:t>
            </a:r>
          </a:p>
          <a:p>
            <a:pPr marL="457200" indent="-457200">
              <a:buFont typeface="Wingdings" pitchFamily="2" charset="2"/>
              <a:buAutoNum type="arabicPeriod"/>
              <a:defRPr/>
            </a:pPr>
            <a:r>
              <a:rPr lang="en-US" sz="1200" dirty="0">
                <a:latin typeface="Arial" charset="0"/>
              </a:rPr>
              <a:t>Determine the risks that face your community;</a:t>
            </a:r>
          </a:p>
          <a:p>
            <a:pPr marL="457200" indent="-457200">
              <a:buFont typeface="Wingdings" pitchFamily="2" charset="2"/>
              <a:buAutoNum type="arabicPeriod"/>
              <a:defRPr/>
            </a:pPr>
            <a:r>
              <a:rPr lang="en-US" sz="1200" dirty="0">
                <a:latin typeface="Arial" charset="0"/>
              </a:rPr>
              <a:t>Analyze ways to mitigate risks; </a:t>
            </a:r>
          </a:p>
          <a:p>
            <a:pPr marL="457200" indent="-457200">
              <a:buFont typeface="Wingdings" pitchFamily="2" charset="2"/>
              <a:buAutoNum type="arabicPeriod"/>
              <a:defRPr/>
            </a:pPr>
            <a:r>
              <a:rPr lang="en-US" sz="1200" dirty="0">
                <a:latin typeface="Arial" charset="0"/>
              </a:rPr>
              <a:t>Prioritize your mitigation activities.</a:t>
            </a:r>
          </a:p>
          <a:p>
            <a:pPr marL="457200" indent="-457200">
              <a:buFont typeface="Wingdings" pitchFamily="2" charset="2"/>
              <a:buAutoNum type="arabicPeriod"/>
              <a:defRPr/>
            </a:pPr>
            <a:r>
              <a:rPr lang="en-US" sz="1200" dirty="0">
                <a:latin typeface="Arial" charset="0"/>
              </a:rPr>
              <a:t>Develop your mitigation strategy</a:t>
            </a:r>
          </a:p>
          <a:p>
            <a:pPr marL="457200" indent="-457200">
              <a:buFont typeface="Wingdings" pitchFamily="2" charset="2"/>
              <a:buAutoNum type="arabicPeriod"/>
              <a:defRPr/>
            </a:pPr>
            <a:r>
              <a:rPr lang="en-US" sz="1200" dirty="0">
                <a:latin typeface="Arial" charset="0"/>
              </a:rPr>
              <a:t>Document the plan maintenance process</a:t>
            </a:r>
          </a:p>
          <a:p>
            <a:pPr marL="457200" indent="-457200">
              <a:buFont typeface="Wingdings" pitchFamily="2" charset="2"/>
              <a:buAutoNum type="arabicPeriod"/>
              <a:defRPr/>
            </a:pPr>
            <a:r>
              <a:rPr lang="en-US" sz="1200" dirty="0">
                <a:latin typeface="Arial" charset="0"/>
              </a:rPr>
              <a:t>Integrate related plans</a:t>
            </a:r>
            <a:r>
              <a:rPr lang="en-US" sz="1200" baseline="0" dirty="0">
                <a:latin typeface="Arial" charset="0"/>
              </a:rPr>
              <a:t> and strategies </a:t>
            </a:r>
            <a:endParaRPr lang="en-US" sz="1200" dirty="0">
              <a:latin typeface="Arial" charset="0"/>
            </a:endParaRPr>
          </a:p>
          <a:p>
            <a:pPr marL="457200" indent="-457200">
              <a:buFont typeface="Wingdings" pitchFamily="2" charset="2"/>
              <a:buAutoNum type="arabicPeriod"/>
              <a:defRPr/>
            </a:pPr>
            <a:r>
              <a:rPr lang="en-US" sz="1200" dirty="0">
                <a:latin typeface="Arial" charset="0"/>
              </a:rPr>
              <a:t>Meet DMA 2000 Compliance (and</a:t>
            </a:r>
            <a:r>
              <a:rPr lang="en-US" sz="1200" baseline="0" dirty="0">
                <a:latin typeface="Arial" charset="0"/>
              </a:rPr>
              <a:t> thus qualify for a significant and growing pool of funding to finance mitigation projects)</a:t>
            </a:r>
            <a:endParaRPr lang="en-US" sz="1200" dirty="0">
              <a:latin typeface="Arial" charset="0"/>
            </a:endParaRPr>
          </a:p>
          <a:p>
            <a:endParaRPr lang="en-US" dirty="0"/>
          </a:p>
          <a:p>
            <a:endParaRPr lang="en-US" dirty="0"/>
          </a:p>
          <a:p>
            <a:endParaRPr lang="en-US" dirty="0"/>
          </a:p>
          <a:p>
            <a:endParaRPr lang="en-US" dirty="0"/>
          </a:p>
          <a:p>
            <a:r>
              <a:rPr lang="en-US" dirty="0"/>
              <a:t>Involve the public and neighboring</a:t>
            </a:r>
            <a:r>
              <a:rPr lang="en-US" baseline="0" dirty="0"/>
              <a:t> communities in reducing risks; evaluating things that are threatening your communities; can be aspirational</a:t>
            </a:r>
          </a:p>
          <a:p>
            <a:r>
              <a:rPr lang="en-US" baseline="0" dirty="0"/>
              <a:t>Opportunity to integrate many community plans and priorities into a framework that ties directly to funding (think about linkages to your climate adaptation plan, your general plan, your water management plan… gets those folks to the table and find out how you can tie those strategies together</a:t>
            </a:r>
          </a:p>
          <a:p>
            <a:r>
              <a:rPr lang="en-US" baseline="0" dirty="0"/>
              <a:t>Required to receive federal funding to implement these projects </a:t>
            </a:r>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3</a:t>
            </a:fld>
            <a:endParaRPr lang="en-US"/>
          </a:p>
        </p:txBody>
      </p:sp>
    </p:spTree>
    <p:extLst>
      <p:ext uri="{BB962C8B-B14F-4D97-AF65-F5344CB8AC3E}">
        <p14:creationId xmlns:p14="http://schemas.microsoft.com/office/powerpoint/2010/main" val="483094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PLANNING: </a:t>
            </a:r>
            <a:r>
              <a:rPr lang="en-US" dirty="0"/>
              <a:t>if</a:t>
            </a:r>
            <a:r>
              <a:rPr lang="en-US" baseline="0" dirty="0"/>
              <a:t> you do not have an approved plan, FEMA will not obligate funding for your HMGP projects</a:t>
            </a:r>
          </a:p>
          <a:p>
            <a:endParaRPr lang="en-US" baseline="0" dirty="0"/>
          </a:p>
          <a:p>
            <a:r>
              <a:rPr lang="en-US" baseline="0" dirty="0"/>
              <a:t>If you have ever had a FEMA-approved plan (even if it expired, even if no one has seen it in five years etc..) your </a:t>
            </a:r>
            <a:r>
              <a:rPr lang="en-US" baseline="0" dirty="0" err="1"/>
              <a:t>subapplication</a:t>
            </a:r>
            <a:r>
              <a:rPr lang="en-US" baseline="0" dirty="0"/>
              <a:t> and your plan are considered an “update” not a new plan</a:t>
            </a:r>
          </a:p>
          <a:p>
            <a:endParaRPr lang="en-US" baseline="0" dirty="0"/>
          </a:p>
          <a:p>
            <a:r>
              <a:rPr lang="en-US" baseline="0" dirty="0"/>
              <a:t>LHMP requirements were defined in legislation called the Disaster Mitigation Act of 2000. that legislation amended the Stafford Act and changed the federal regulations (44 CFR 201.6), spelling out very specific requirements for a FEMA-approved LHMP plan (as a precursor or requirement to receiving funding for mitigation projects)</a:t>
            </a:r>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4</a:t>
            </a:fld>
            <a:endParaRPr lang="en-US"/>
          </a:p>
        </p:txBody>
      </p:sp>
    </p:spTree>
    <p:extLst>
      <p:ext uri="{BB962C8B-B14F-4D97-AF65-F5344CB8AC3E}">
        <p14:creationId xmlns:p14="http://schemas.microsoft.com/office/powerpoint/2010/main" val="3416092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PLANNING</a:t>
            </a:r>
            <a:r>
              <a:rPr lang="en-US" dirty="0"/>
              <a:t>:</a:t>
            </a:r>
            <a:r>
              <a:rPr lang="en-US" baseline="0" dirty="0"/>
              <a:t> This is YOUR plan… every plan is different, just like every community is different. These are the different types of participants that will often be involved when you develop an LHMP, per the regulations. All these groups must be invited to the table (given an opportunity to participate)… sometimes of course you throw a party and no one shows up, but there is a requirement that you invite them and give them the opportunity nonetheless</a:t>
            </a:r>
          </a:p>
          <a:p>
            <a:endParaRPr lang="en-US" baseline="0" dirty="0"/>
          </a:p>
          <a:p>
            <a:r>
              <a:rPr lang="en-US" baseline="0" dirty="0"/>
              <a:t>Your planning team must actually meet. Planning team composition and size will vary. This is your core team and hopefully you engage them in the </a:t>
            </a:r>
            <a:r>
              <a:rPr lang="en-US" baseline="0" dirty="0" err="1"/>
              <a:t>subapplication</a:t>
            </a:r>
            <a:r>
              <a:rPr lang="en-US" baseline="0" dirty="0"/>
              <a:t> development as well. </a:t>
            </a:r>
          </a:p>
          <a:p>
            <a:endParaRPr lang="en-US" baseline="0" dirty="0"/>
          </a:p>
          <a:p>
            <a:r>
              <a:rPr lang="en-US" baseline="0" dirty="0"/>
              <a:t>Stakeholders depend on how you define stakeholders in your community.. That is not prescribed. </a:t>
            </a:r>
          </a:p>
          <a:p>
            <a:endParaRPr lang="en-US" baseline="0" dirty="0"/>
          </a:p>
          <a:p>
            <a:r>
              <a:rPr lang="en-US" baseline="0" dirty="0"/>
              <a:t>There are many different ways to engage the public in the planning process. [Provide examples] A lot of communities engage the public in hazard identification and prioritization through various exercises </a:t>
            </a:r>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5</a:t>
            </a:fld>
            <a:endParaRPr lang="en-US"/>
          </a:p>
        </p:txBody>
      </p:sp>
    </p:spTree>
    <p:extLst>
      <p:ext uri="{BB962C8B-B14F-4D97-AF65-F5344CB8AC3E}">
        <p14:creationId xmlns:p14="http://schemas.microsoft.com/office/powerpoint/2010/main" val="1783831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PLANNING</a:t>
            </a:r>
            <a:r>
              <a:rPr lang="en-US" dirty="0"/>
              <a:t>: </a:t>
            </a:r>
            <a:r>
              <a:rPr lang="en-US" baseline="0" dirty="0"/>
              <a:t> recommend that you apply for a planning grant three years before plan expires. Re: approved pending adoption, despite what the review tool may indicate, do not adopt the plan before you submit. You should only adopt the plan once you receive that APA letter from FEMA</a:t>
            </a:r>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6</a:t>
            </a:fld>
            <a:endParaRPr lang="en-US"/>
          </a:p>
        </p:txBody>
      </p:sp>
    </p:spTree>
    <p:extLst>
      <p:ext uri="{BB962C8B-B14F-4D97-AF65-F5344CB8AC3E}">
        <p14:creationId xmlns:p14="http://schemas.microsoft.com/office/powerpoint/2010/main" val="2502275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you want to know how your plan is being “graded” this is the tool you want to use. We have brought the actual review tool for you to flip through. This is the crosswalk that Cal OES and FEMA plan reviewers actually use to assess whether or not your plan met federal requirements governing LHMPs. Specific instructions on the requirements are contained in the FEMA Local Mitigation Plan Review Guide.</a:t>
            </a:r>
            <a:endParaRPr lang="en-US" dirty="0"/>
          </a:p>
        </p:txBody>
      </p:sp>
      <p:sp>
        <p:nvSpPr>
          <p:cNvPr id="4" name="Slide Number Placeholder 3"/>
          <p:cNvSpPr>
            <a:spLocks noGrp="1"/>
          </p:cNvSpPr>
          <p:nvPr>
            <p:ph type="sldNum" sz="quarter" idx="10"/>
          </p:nvPr>
        </p:nvSpPr>
        <p:spPr/>
        <p:txBody>
          <a:bodyPr/>
          <a:lstStyle/>
          <a:p>
            <a:fld id="{1F6356C0-4F4B-4D38-8F33-DAE251B1FF6E}" type="slidenum">
              <a:rPr lang="en-US" smtClean="0"/>
              <a:pPr/>
              <a:t>7</a:t>
            </a:fld>
            <a:endParaRPr lang="en-US" dirty="0"/>
          </a:p>
        </p:txBody>
      </p:sp>
    </p:spTree>
    <p:extLst>
      <p:ext uri="{BB962C8B-B14F-4D97-AF65-F5344CB8AC3E}">
        <p14:creationId xmlns:p14="http://schemas.microsoft.com/office/powerpoint/2010/main" val="2528174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PLANNING</a:t>
            </a:r>
            <a:r>
              <a:rPr lang="en-US" dirty="0"/>
              <a:t> If</a:t>
            </a:r>
            <a:r>
              <a:rPr lang="en-US" baseline="0" dirty="0"/>
              <a:t> you want to know how your plan is being “graded” this is the tool you want to use. We have brought the actual review tool for you to flip through. This is the crosswalk that Cal OES and FEMA plan reviewers actually use to assess whether or not your plan met federal requirements governing LHMPs. </a:t>
            </a:r>
            <a:endParaRPr lang="en-US" dirty="0"/>
          </a:p>
          <a:p>
            <a:endParaRPr lang="en-US" dirty="0"/>
          </a:p>
          <a:p>
            <a:r>
              <a:rPr lang="en-US" dirty="0"/>
              <a:t>Because some of the content in the</a:t>
            </a:r>
            <a:r>
              <a:rPr lang="en-US" baseline="0" dirty="0"/>
              <a:t> review tool can be a little cryptic, we also rely on this plan review guide which follows the review tool element by element and lends additional clarity to each point. </a:t>
            </a:r>
            <a:endParaRPr lang="en-US" dirty="0"/>
          </a:p>
        </p:txBody>
      </p:sp>
      <p:sp>
        <p:nvSpPr>
          <p:cNvPr id="4" name="Slide Number Placeholder 3"/>
          <p:cNvSpPr>
            <a:spLocks noGrp="1"/>
          </p:cNvSpPr>
          <p:nvPr>
            <p:ph type="sldNum" sz="quarter" idx="10"/>
          </p:nvPr>
        </p:nvSpPr>
        <p:spPr/>
        <p:txBody>
          <a:bodyPr/>
          <a:lstStyle/>
          <a:p>
            <a:fld id="{1F6356C0-4F4B-4D38-8F33-DAE251B1FF6E}" type="slidenum">
              <a:rPr lang="en-US" smtClean="0"/>
              <a:pPr/>
              <a:t>8</a:t>
            </a:fld>
            <a:endParaRPr lang="en-US" dirty="0"/>
          </a:p>
        </p:txBody>
      </p:sp>
    </p:spTree>
    <p:extLst>
      <p:ext uri="{BB962C8B-B14F-4D97-AF65-F5344CB8AC3E}">
        <p14:creationId xmlns:p14="http://schemas.microsoft.com/office/powerpoint/2010/main" val="1272283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PLANNING</a:t>
            </a:r>
          </a:p>
        </p:txBody>
      </p:sp>
      <p:sp>
        <p:nvSpPr>
          <p:cNvPr id="4" name="Slide Number Placeholder 3"/>
          <p:cNvSpPr>
            <a:spLocks noGrp="1"/>
          </p:cNvSpPr>
          <p:nvPr>
            <p:ph type="sldNum" sz="quarter" idx="10"/>
          </p:nvPr>
        </p:nvSpPr>
        <p:spPr/>
        <p:txBody>
          <a:bodyPr/>
          <a:lstStyle/>
          <a:p>
            <a:fld id="{1F6356C0-4F4B-4D38-8F33-DAE251B1FF6E}" type="slidenum">
              <a:rPr lang="en-US" smtClean="0"/>
              <a:pPr/>
              <a:t>9</a:t>
            </a:fld>
            <a:endParaRPr lang="en-US" dirty="0"/>
          </a:p>
        </p:txBody>
      </p:sp>
    </p:spTree>
    <p:extLst>
      <p:ext uri="{BB962C8B-B14F-4D97-AF65-F5344CB8AC3E}">
        <p14:creationId xmlns:p14="http://schemas.microsoft.com/office/powerpoint/2010/main" val="2528174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PLANNING</a:t>
            </a:r>
          </a:p>
        </p:txBody>
      </p:sp>
      <p:sp>
        <p:nvSpPr>
          <p:cNvPr id="4" name="Slide Number Placeholder 3"/>
          <p:cNvSpPr>
            <a:spLocks noGrp="1"/>
          </p:cNvSpPr>
          <p:nvPr>
            <p:ph type="sldNum" sz="quarter" idx="10"/>
          </p:nvPr>
        </p:nvSpPr>
        <p:spPr/>
        <p:txBody>
          <a:bodyPr/>
          <a:lstStyle/>
          <a:p>
            <a:fld id="{1F6356C0-4F4B-4D38-8F33-DAE251B1FF6E}" type="slidenum">
              <a:rPr lang="en-US" smtClean="0"/>
              <a:pPr/>
              <a:t>10</a:t>
            </a:fld>
            <a:endParaRPr lang="en-US" dirty="0"/>
          </a:p>
        </p:txBody>
      </p:sp>
    </p:spTree>
    <p:extLst>
      <p:ext uri="{BB962C8B-B14F-4D97-AF65-F5344CB8AC3E}">
        <p14:creationId xmlns:p14="http://schemas.microsoft.com/office/powerpoint/2010/main" val="2528174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2D43D3-B049-46A1-B539-1C90E5A73DA5}" type="slidenum">
              <a:rPr lang="en-US" altLang="en-US"/>
              <a:pPr/>
              <a:t>11</a:t>
            </a:fld>
            <a:endParaRPr lang="en-US" altLang="en-US"/>
          </a:p>
        </p:txBody>
      </p:sp>
      <p:sp>
        <p:nvSpPr>
          <p:cNvPr id="139266" name="Rectangle 2"/>
          <p:cNvSpPr>
            <a:spLocks noGrp="1" noRot="1" noChangeAspect="1" noChangeArrowheads="1" noTextEdit="1"/>
          </p:cNvSpPr>
          <p:nvPr>
            <p:ph type="sldImg"/>
          </p:nvPr>
        </p:nvSpPr>
        <p:spPr>
          <a:xfrm>
            <a:off x="1781175" y="533400"/>
            <a:ext cx="3354388" cy="2514600"/>
          </a:xfrm>
          <a:ln/>
        </p:spPr>
      </p:sp>
      <p:sp>
        <p:nvSpPr>
          <p:cNvPr id="139267" name="Rectangle 3"/>
          <p:cNvSpPr>
            <a:spLocks noGrp="1" noChangeArrowheads="1"/>
          </p:cNvSpPr>
          <p:nvPr>
            <p:ph type="body" idx="1"/>
          </p:nvPr>
        </p:nvSpPr>
        <p:spPr>
          <a:xfrm>
            <a:off x="457624" y="3200480"/>
            <a:ext cx="6095153" cy="5389006"/>
          </a:xfrm>
        </p:spPr>
        <p:txBody>
          <a:bodyPr/>
          <a:lstStyle/>
          <a:p>
            <a:r>
              <a:rPr lang="en-US" altLang="en-US" b="1" dirty="0"/>
              <a:t>PLANNING:</a:t>
            </a:r>
          </a:p>
          <a:p>
            <a:r>
              <a:rPr lang="en-US" altLang="en-US" dirty="0"/>
              <a:t>We’re here to help too.  We are always available by phone and email… </a:t>
            </a:r>
            <a:r>
              <a:rPr lang="en-US" altLang="en-US" baseline="0" dirty="0"/>
              <a:t>We want to make sure you have the tools and resources you need to develop a great plan and we want to get your plan ready to be approved by FEMA. We have GIS resources to support your mapping, we can provide additional explanation on the requirements and FEMA guidance </a:t>
            </a:r>
            <a:r>
              <a:rPr lang="en-US" altLang="en-US" baseline="0" dirty="0" err="1"/>
              <a:t>etc</a:t>
            </a:r>
            <a:r>
              <a:rPr lang="en-US" altLang="en-US" dirty="0"/>
              <a:t/>
            </a:r>
            <a:br>
              <a:rPr lang="en-US" altLang="en-US" dirty="0"/>
            </a:br>
            <a:r>
              <a:rPr lang="en-US" altLang="en-US" dirty="0"/>
              <a:t>Transition</a:t>
            </a:r>
            <a:r>
              <a:rPr lang="en-US" altLang="en-US" baseline="0" dirty="0"/>
              <a:t> to next slide, which is that state also has developed great tools to assess risk:</a:t>
            </a:r>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2BBFC9-4D79-4CAD-A6F0-366B4D7618DD}" type="slidenum">
              <a:rPr lang="en-US"/>
              <a:pPr/>
              <a:t>12</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pPr defTabSz="931723">
              <a:buFont typeface="Arial" pitchFamily="34" charset="0"/>
              <a:buNone/>
              <a:defRPr/>
            </a:pPr>
            <a:r>
              <a:rPr lang="en-US" b="1" dirty="0"/>
              <a:t>PLANNING </a:t>
            </a:r>
          </a:p>
          <a:p>
            <a:pPr defTabSz="931723">
              <a:buFont typeface="Arial" pitchFamily="34" charset="0"/>
              <a:buNone/>
              <a:defRPr/>
            </a:pPr>
            <a:r>
              <a:rPr lang="en-US" b="0" dirty="0">
                <a:latin typeface="Arial" pitchFamily="34" charset="0"/>
              </a:rPr>
              <a:t>The My Plan tool provides an easy-to-use interface where planners can specify views, opacity, and layering order to create a map for their Hazard Mitigation Plan area. These maps can be used in applying for federal grants or in development of mitigation plans. The tool is exportable for use by other websites, such as those of local government, and is being adopted by the states of Arizona and Nevada.</a:t>
            </a:r>
          </a:p>
          <a:p>
            <a:pPr defTabSz="931723">
              <a:buFont typeface="Arial" pitchFamily="34" charset="0"/>
              <a:buChar char="•"/>
              <a:defRPr/>
            </a:pPr>
            <a:endParaRPr lang="en-US" b="0" dirty="0">
              <a:latin typeface="Arial" pitchFamily="34" charset="0"/>
            </a:endParaRPr>
          </a:p>
          <a:p>
            <a:pPr>
              <a:buFont typeface="Arial" pitchFamily="34" charset="0"/>
              <a:buChar char="•"/>
            </a:pPr>
            <a:r>
              <a:rPr lang="en-US" b="0" dirty="0">
                <a:latin typeface="Arial" pitchFamily="34" charset="0"/>
              </a:rPr>
              <a:t>My Plan facilitates city, county, special district, and state user access to federal and state produced GIS data for use in creating maps suitable for preparing, upgrading and reviewing Local Hazard Mitigation Plans, General Plan Safety Elements, Local Coastal Plans and other hazard mitigation planning efforts. </a:t>
            </a:r>
          </a:p>
          <a:p>
            <a:endParaRPr lang="en-US" b="0" dirty="0">
              <a:latin typeface="Arial" pitchFamily="34" charset="0"/>
            </a:endParaRPr>
          </a:p>
          <a:p>
            <a:r>
              <a:rPr lang="en-US" b="1" dirty="0">
                <a:effectLst>
                  <a:outerShdw blurRad="50800" dist="38100" algn="tr" rotWithShape="0">
                    <a:prstClr val="black">
                      <a:alpha val="40000"/>
                    </a:prstClr>
                  </a:outerShdw>
                </a:effectLst>
                <a:latin typeface="Arial" pitchFamily="34" charset="0"/>
              </a:rPr>
              <a:t>Benefits of </a:t>
            </a:r>
            <a:r>
              <a:rPr lang="en-US" b="1" dirty="0" err="1">
                <a:effectLst>
                  <a:outerShdw blurRad="50800" dist="38100" algn="tr" rotWithShape="0">
                    <a:prstClr val="black">
                      <a:alpha val="40000"/>
                    </a:prstClr>
                  </a:outerShdw>
                </a:effectLst>
                <a:latin typeface="Arial" pitchFamily="34" charset="0"/>
              </a:rPr>
              <a:t>MyPlan</a:t>
            </a:r>
            <a:r>
              <a:rPr lang="en-US" b="1" dirty="0">
                <a:effectLst>
                  <a:outerShdw blurRad="50800" dist="38100" algn="tr" rotWithShape="0">
                    <a:prstClr val="black">
                      <a:alpha val="40000"/>
                    </a:prstClr>
                  </a:outerShdw>
                </a:effectLst>
                <a:latin typeface="Arial" pitchFamily="34" charset="0"/>
              </a:rPr>
              <a:t>:</a:t>
            </a:r>
            <a:endParaRPr lang="en-US" b="1" dirty="0">
              <a:latin typeface="Arial" pitchFamily="34" charset="0"/>
            </a:endParaRPr>
          </a:p>
          <a:p>
            <a:pPr fontAlgn="ctr"/>
            <a:r>
              <a:rPr lang="en-US" dirty="0">
                <a:latin typeface="Arial" pitchFamily="34" charset="0"/>
              </a:rPr>
              <a:t> </a:t>
            </a:r>
          </a:p>
          <a:p>
            <a:pPr lvl="0"/>
            <a:r>
              <a:rPr lang="en-US" dirty="0">
                <a:latin typeface="Arial" pitchFamily="34" charset="0"/>
              </a:rPr>
              <a:t>Provides a single point of access for GIS hazard, risk, and vulnerability information to create enhanced quality GIS-based hazard maps. </a:t>
            </a:r>
          </a:p>
          <a:p>
            <a:r>
              <a:rPr lang="en-US" dirty="0">
                <a:latin typeface="Arial" pitchFamily="34" charset="0"/>
              </a:rPr>
              <a:t> </a:t>
            </a:r>
          </a:p>
          <a:p>
            <a:pPr lvl="0"/>
            <a:r>
              <a:rPr lang="en-US" dirty="0">
                <a:latin typeface="Arial" pitchFamily="34" charset="0"/>
              </a:rPr>
              <a:t>Reduces the financial burden for local GIS resources and eliminates the need to own dedicated GIS software. </a:t>
            </a:r>
          </a:p>
          <a:p>
            <a:r>
              <a:rPr lang="en-US" dirty="0">
                <a:latin typeface="Arial" pitchFamily="34" charset="0"/>
              </a:rPr>
              <a:t> </a:t>
            </a:r>
          </a:p>
          <a:p>
            <a:pPr lvl="0"/>
            <a:r>
              <a:rPr lang="en-US" dirty="0">
                <a:latin typeface="Arial" pitchFamily="34" charset="0"/>
              </a:rPr>
              <a:t>Improves decision-making capability for writing more effective hazard mitigation grant project proposals, and support grant reviews. </a:t>
            </a:r>
          </a:p>
          <a:p>
            <a:r>
              <a:rPr lang="en-US" dirty="0">
                <a:latin typeface="Arial" pitchFamily="34" charset="0"/>
              </a:rPr>
              <a:t> </a:t>
            </a:r>
          </a:p>
          <a:p>
            <a:endParaRPr lang="en-US" b="0" dirty="0">
              <a:latin typeface="Arial" pitchFamily="34" charset="0"/>
            </a:endParaRPr>
          </a:p>
          <a:p>
            <a:r>
              <a:rPr lang="en-US" b="0" dirty="0">
                <a:latin typeface="Arial" pitchFamily="34" charset="0"/>
              </a:rPr>
              <a:t>Presently, GIS datasets created by federal and state agencies exist online at multiple websites developed by sponsoring agencies. My Plan consolidates, on a single site, specialized user access to many separate GIS datasets describing natural hazards, risk, and vulnerability allowing site users to create quality GIS-based hazard maps for their local area without the need to own dedicated GIS software.</a:t>
            </a:r>
          </a:p>
          <a:p>
            <a:pPr defTabSz="931723">
              <a:buFont typeface="Arial" pitchFamily="34" charset="0"/>
              <a:buChar char="•"/>
              <a:defRPr/>
            </a:pPr>
            <a:endParaRPr lang="en-US" b="0" dirty="0">
              <a:latin typeface="Arial" pitchFamily="34" charset="0"/>
            </a:endParaRPr>
          </a:p>
          <a:p>
            <a:pPr>
              <a:buFontTx/>
              <a:buNone/>
            </a:pPr>
            <a:endParaRPr lang="en-US" b="0" dirty="0"/>
          </a:p>
          <a:p>
            <a:pPr>
              <a:buFont typeface="Arial" pitchFamily="34" charset="0"/>
              <a:buChar char="•"/>
            </a:pPr>
            <a:endParaRPr lang="en-US" dirty="0"/>
          </a:p>
        </p:txBody>
      </p:sp>
    </p:spTree>
    <p:extLst>
      <p:ext uri="{BB962C8B-B14F-4D97-AF65-F5344CB8AC3E}">
        <p14:creationId xmlns:p14="http://schemas.microsoft.com/office/powerpoint/2010/main" val="1819773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795E44-FF3C-408A-BEE4-617AF74681E2}" type="slidenum">
              <a:rPr lang="en-US"/>
              <a:pPr/>
              <a:t>13</a:t>
            </a:fld>
            <a:endParaRPr lang="en-US"/>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r>
              <a:rPr lang="en-US" b="1" dirty="0"/>
              <a:t> PLANNING</a:t>
            </a:r>
          </a:p>
          <a:p>
            <a:r>
              <a:rPr lang="en-US" b="0" dirty="0"/>
              <a:t>Great public</a:t>
            </a:r>
            <a:r>
              <a:rPr lang="en-US" b="0" baseline="0" dirty="0"/>
              <a:t> engagement tool… share this with the public and it’s a great way to build support and interest around your plan. </a:t>
            </a:r>
          </a:p>
          <a:p>
            <a:endParaRPr lang="en-US" b="0" baseline="0" dirty="0"/>
          </a:p>
          <a:p>
            <a:endParaRPr lang="en-US" b="0" dirty="0"/>
          </a:p>
          <a:p>
            <a:pPr>
              <a:buFontTx/>
              <a:buChar char="•"/>
            </a:pPr>
            <a:r>
              <a:rPr lang="en-US" b="0" dirty="0"/>
              <a:t>Find out if your home, school or business is at risk to fires, floods or earthquakes.  </a:t>
            </a:r>
          </a:p>
          <a:p>
            <a:endParaRPr lang="en-US" b="0" dirty="0"/>
          </a:p>
          <a:p>
            <a:pPr>
              <a:buFontTx/>
              <a:buChar char="•"/>
            </a:pPr>
            <a:r>
              <a:rPr lang="en-US" b="0" dirty="0"/>
              <a:t>Just type in your address to get a vulnerability assessment and then receive recommended actions you should take for each hazard.</a:t>
            </a:r>
          </a:p>
          <a:p>
            <a:endParaRPr lang="en-US" b="0" dirty="0"/>
          </a:p>
          <a:p>
            <a:pPr>
              <a:buFontTx/>
              <a:buChar char="•"/>
            </a:pPr>
            <a:r>
              <a:rPr lang="en-US" b="0" dirty="0"/>
              <a:t>Once you click on the individual recommended actions, you will receive step-by-step instructions on how to reduce your vulnerability</a:t>
            </a:r>
          </a:p>
          <a:p>
            <a:endParaRPr lang="en-US" b="0" dirty="0"/>
          </a:p>
          <a:p>
            <a:pPr>
              <a:buFontTx/>
              <a:buChar char="•"/>
            </a:pPr>
            <a:r>
              <a:rPr lang="en-US" b="0" dirty="0"/>
              <a:t>You can access the My Hazards interactive Website directly at www.myhazards.calema.ca.gov; or:</a:t>
            </a:r>
          </a:p>
          <a:p>
            <a:endParaRPr lang="en-US" b="0" dirty="0"/>
          </a:p>
          <a:p>
            <a:pPr>
              <a:buFontTx/>
              <a:buChar char="•"/>
            </a:pPr>
            <a:r>
              <a:rPr lang="en-US" b="0" dirty="0"/>
              <a:t> the Cal EMA home page at www.calema.ca.gov</a:t>
            </a:r>
          </a:p>
          <a:p>
            <a:endParaRPr lang="en-US" b="0" dirty="0"/>
          </a:p>
          <a:p>
            <a:pPr>
              <a:buFontTx/>
              <a:buChar char="•"/>
            </a:pPr>
            <a:r>
              <a:rPr lang="en-US" b="0" dirty="0"/>
              <a:t>The Hazard Mitigation Web Portal at www.hazardmitigation.calema.ca.gov</a:t>
            </a:r>
          </a:p>
          <a:p>
            <a:endParaRPr lang="en-US" b="0" dirty="0"/>
          </a:p>
          <a:p>
            <a:pPr>
              <a:buFontTx/>
              <a:buNone/>
            </a:pPr>
            <a:endParaRPr lang="en-US" b="0" dirty="0"/>
          </a:p>
          <a:p>
            <a:endParaRPr lang="en-US" b="0" dirty="0"/>
          </a:p>
        </p:txBody>
      </p:sp>
    </p:spTree>
    <p:extLst>
      <p:ext uri="{BB962C8B-B14F-4D97-AF65-F5344CB8AC3E}">
        <p14:creationId xmlns:p14="http://schemas.microsoft.com/office/powerpoint/2010/main" val="28595027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PLANNING</a:t>
            </a:r>
          </a:p>
        </p:txBody>
      </p:sp>
      <p:sp>
        <p:nvSpPr>
          <p:cNvPr id="4" name="Slide Number Placeholder 3"/>
          <p:cNvSpPr>
            <a:spLocks noGrp="1"/>
          </p:cNvSpPr>
          <p:nvPr>
            <p:ph type="sldNum" sz="quarter" idx="10"/>
          </p:nvPr>
        </p:nvSpPr>
        <p:spPr/>
        <p:txBody>
          <a:bodyPr/>
          <a:lstStyle/>
          <a:p>
            <a:fld id="{54F0117E-22A0-44F1-A447-43282D643019}" type="slidenum">
              <a:rPr lang="en-US" smtClean="0"/>
              <a:t>14</a:t>
            </a:fld>
            <a:endParaRPr lang="en-US"/>
          </a:p>
        </p:txBody>
      </p:sp>
    </p:spTree>
    <p:extLst>
      <p:ext uri="{BB962C8B-B14F-4D97-AF65-F5344CB8AC3E}">
        <p14:creationId xmlns:p14="http://schemas.microsoft.com/office/powerpoint/2010/main" val="3594460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PLANNING</a:t>
            </a:r>
          </a:p>
        </p:txBody>
      </p:sp>
      <p:sp>
        <p:nvSpPr>
          <p:cNvPr id="4" name="Slide Number Placeholder 3"/>
          <p:cNvSpPr>
            <a:spLocks noGrp="1"/>
          </p:cNvSpPr>
          <p:nvPr>
            <p:ph type="sldNum" sz="quarter" idx="10"/>
          </p:nvPr>
        </p:nvSpPr>
        <p:spPr/>
        <p:txBody>
          <a:bodyPr/>
          <a:lstStyle/>
          <a:p>
            <a:fld id="{54F0117E-22A0-44F1-A447-43282D643019}" type="slidenum">
              <a:rPr lang="en-US" smtClean="0"/>
              <a:t>15</a:t>
            </a:fld>
            <a:endParaRPr lang="en-US"/>
          </a:p>
        </p:txBody>
      </p:sp>
    </p:spTree>
    <p:extLst>
      <p:ext uri="{BB962C8B-B14F-4D97-AF65-F5344CB8AC3E}">
        <p14:creationId xmlns:p14="http://schemas.microsoft.com/office/powerpoint/2010/main" val="2949240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685800"/>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0117E-22A0-44F1-A447-43282D643019}" type="slidenum">
              <a:rPr lang="en-US" smtClean="0"/>
              <a:t>16</a:t>
            </a:fld>
            <a:endParaRPr lang="en-US"/>
          </a:p>
        </p:txBody>
      </p:sp>
    </p:spTree>
    <p:extLst>
      <p:ext uri="{BB962C8B-B14F-4D97-AF65-F5344CB8AC3E}">
        <p14:creationId xmlns:p14="http://schemas.microsoft.com/office/powerpoint/2010/main" val="2534939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795E44-FF3C-408A-BEE4-617AF74681E2}" type="slidenum">
              <a:rPr lang="en-US"/>
              <a:pPr/>
              <a:t>17</a:t>
            </a:fld>
            <a:endParaRPr lang="en-US"/>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en-US" b="0" dirty="0"/>
          </a:p>
        </p:txBody>
      </p:sp>
    </p:spTree>
    <p:extLst>
      <p:ext uri="{BB962C8B-B14F-4D97-AF65-F5344CB8AC3E}">
        <p14:creationId xmlns:p14="http://schemas.microsoft.com/office/powerpoint/2010/main" val="2859502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795E44-FF3C-408A-BEE4-617AF74681E2}" type="slidenum">
              <a:rPr lang="en-US"/>
              <a:pPr/>
              <a:t>18</a:t>
            </a:fld>
            <a:endParaRPr lang="en-US"/>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en-US" b="0" dirty="0"/>
          </a:p>
        </p:txBody>
      </p:sp>
    </p:spTree>
    <p:extLst>
      <p:ext uri="{BB962C8B-B14F-4D97-AF65-F5344CB8AC3E}">
        <p14:creationId xmlns:p14="http://schemas.microsoft.com/office/powerpoint/2010/main" val="2859502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2" name="Picture 6" descr="Title.c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te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30300" y="609600"/>
            <a:ext cx="6858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descr="CalOES_Logo_Horizontal.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3602" y="685801"/>
            <a:ext cx="4879975" cy="172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978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2" name="Picture 6" descr="Title.c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tes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30300" y="609600"/>
            <a:ext cx="6858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descr="CalOES_Logo_Horizontal.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3602" y="685801"/>
            <a:ext cx="4879975" cy="172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600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6" name="Picture 6" descr="GoldBack.c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 y="1"/>
            <a:ext cx="9153525"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B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 y="6715126"/>
            <a:ext cx="9153525"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2"/>
          <p:cNvSpPr>
            <a:spLocks noGrp="1"/>
          </p:cNvSpPr>
          <p:nvPr>
            <p:ph type="body" idx="11"/>
          </p:nvPr>
        </p:nvSpPr>
        <p:spPr>
          <a:xfrm>
            <a:off x="756920" y="6205205"/>
            <a:ext cx="4805680" cy="369332"/>
          </a:xfrm>
        </p:spPr>
        <p:txBody>
          <a:bodyPr>
            <a:normAutofit/>
          </a:bodyPr>
          <a:lstStyle>
            <a:lvl1pPr marL="0" indent="0" algn="l">
              <a:buNone/>
              <a:defRPr sz="1800">
                <a:solidFill>
                  <a:schemeClr val="accent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Title 1"/>
          <p:cNvSpPr>
            <a:spLocks noGrp="1"/>
          </p:cNvSpPr>
          <p:nvPr>
            <p:ph type="ctrTitle"/>
          </p:nvPr>
        </p:nvSpPr>
        <p:spPr>
          <a:xfrm>
            <a:off x="756920" y="762002"/>
            <a:ext cx="7620000" cy="1069975"/>
          </a:xfrm>
        </p:spPr>
        <p:txBody>
          <a:bodyPr/>
          <a:lstStyle>
            <a:lvl1pPr algn="l">
              <a:defRPr b="0">
                <a:solidFill>
                  <a:srgbClr val="003F78"/>
                </a:solidFill>
              </a:defRPr>
            </a:lvl1pPr>
          </a:lstStyle>
          <a:p>
            <a:r>
              <a:rPr lang="en-US"/>
              <a:t>Click to edit Master title style</a:t>
            </a:r>
            <a:endParaRPr lang="en-US" dirty="0"/>
          </a:p>
        </p:txBody>
      </p:sp>
      <p:sp>
        <p:nvSpPr>
          <p:cNvPr id="7" name="Content Placeholder 2"/>
          <p:cNvSpPr>
            <a:spLocks noGrp="1"/>
          </p:cNvSpPr>
          <p:nvPr>
            <p:ph sz="half" idx="1"/>
          </p:nvPr>
        </p:nvSpPr>
        <p:spPr>
          <a:xfrm>
            <a:off x="756920" y="1984376"/>
            <a:ext cx="7620000" cy="2773363"/>
          </a:xfrm>
        </p:spPr>
        <p:txBody>
          <a:bodyPr/>
          <a:lstStyle>
            <a:lvl1pPr>
              <a:buClr>
                <a:srgbClr val="003F78"/>
              </a:buClr>
              <a:defRPr sz="3800"/>
            </a:lvl1pPr>
            <a:lvl2pPr>
              <a:defRPr sz="3400"/>
            </a:lvl2pPr>
            <a:lvl3pPr>
              <a:defRPr sz="3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46864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8" name="Picture 6" descr="GoldBack.c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2225"/>
            <a:ext cx="9131300" cy="68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B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 y="6715126"/>
            <a:ext cx="9153525"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2"/>
          <p:cNvSpPr>
            <a:spLocks noGrp="1"/>
          </p:cNvSpPr>
          <p:nvPr>
            <p:ph type="body" idx="12"/>
          </p:nvPr>
        </p:nvSpPr>
        <p:spPr>
          <a:xfrm>
            <a:off x="654570" y="6205205"/>
            <a:ext cx="4908030" cy="369332"/>
          </a:xfrm>
        </p:spPr>
        <p:txBody>
          <a:bodyPr>
            <a:normAutofit/>
          </a:bodyPr>
          <a:lstStyle>
            <a:lvl1pPr marL="0" indent="0" algn="l">
              <a:buNone/>
              <a:defRPr sz="1800">
                <a:solidFill>
                  <a:schemeClr val="accent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Title 1"/>
          <p:cNvSpPr>
            <a:spLocks noGrp="1"/>
          </p:cNvSpPr>
          <p:nvPr>
            <p:ph type="ctrTitle"/>
          </p:nvPr>
        </p:nvSpPr>
        <p:spPr>
          <a:xfrm>
            <a:off x="654570" y="762002"/>
            <a:ext cx="7848600" cy="1069975"/>
          </a:xfrm>
        </p:spPr>
        <p:txBody>
          <a:bodyPr/>
          <a:lstStyle>
            <a:lvl1pPr algn="l">
              <a:defRPr b="0">
                <a:solidFill>
                  <a:srgbClr val="003F78"/>
                </a:solidFill>
              </a:defRPr>
            </a:lvl1pPr>
          </a:lstStyle>
          <a:p>
            <a:r>
              <a:rPr lang="en-US"/>
              <a:t>Click to edit Master title style</a:t>
            </a:r>
            <a:endParaRPr lang="en-US" dirty="0"/>
          </a:p>
        </p:txBody>
      </p:sp>
      <p:sp>
        <p:nvSpPr>
          <p:cNvPr id="7" name="Content Placeholder 2"/>
          <p:cNvSpPr>
            <a:spLocks noGrp="1"/>
          </p:cNvSpPr>
          <p:nvPr>
            <p:ph sz="half" idx="1"/>
          </p:nvPr>
        </p:nvSpPr>
        <p:spPr>
          <a:xfrm>
            <a:off x="654570" y="1984377"/>
            <a:ext cx="5181600" cy="3425825"/>
          </a:xfrm>
        </p:spPr>
        <p:txBody>
          <a:bodyPr/>
          <a:lstStyle>
            <a:lvl1pPr>
              <a:buClr>
                <a:srgbClr val="003F78"/>
              </a:buClr>
              <a:defRPr sz="3800"/>
            </a:lvl1pPr>
            <a:lvl2pPr>
              <a:defRPr sz="3400"/>
            </a:lvl2pPr>
            <a:lvl3pPr>
              <a:defRPr sz="3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6" name="Picture Placeholder 2"/>
          <p:cNvSpPr>
            <a:spLocks noGrp="1"/>
          </p:cNvSpPr>
          <p:nvPr>
            <p:ph type="pic" idx="11"/>
          </p:nvPr>
        </p:nvSpPr>
        <p:spPr>
          <a:xfrm>
            <a:off x="5988570" y="1984377"/>
            <a:ext cx="2514600" cy="34258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Tree>
    <p:extLst>
      <p:ext uri="{BB962C8B-B14F-4D97-AF65-F5344CB8AC3E}">
        <p14:creationId xmlns:p14="http://schemas.microsoft.com/office/powerpoint/2010/main" val="675420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5" name="Picture 6" descr="GoldBack.c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313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B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 y="6715126"/>
            <a:ext cx="9153525"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2"/>
          <p:cNvSpPr>
            <a:spLocks noGrp="1"/>
          </p:cNvSpPr>
          <p:nvPr>
            <p:ph type="body" idx="11"/>
          </p:nvPr>
        </p:nvSpPr>
        <p:spPr>
          <a:xfrm>
            <a:off x="457200" y="6205205"/>
            <a:ext cx="5105400" cy="369332"/>
          </a:xfrm>
        </p:spPr>
        <p:txBody>
          <a:bodyPr>
            <a:normAutofit/>
          </a:bodyPr>
          <a:lstStyle>
            <a:lvl1pPr marL="0" indent="0" algn="l">
              <a:buNone/>
              <a:defRPr sz="1800">
                <a:solidFill>
                  <a:schemeClr val="accent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Content Placeholder 2"/>
          <p:cNvSpPr>
            <a:spLocks noGrp="1"/>
          </p:cNvSpPr>
          <p:nvPr>
            <p:ph sz="half" idx="1"/>
          </p:nvPr>
        </p:nvSpPr>
        <p:spPr>
          <a:xfrm>
            <a:off x="457200" y="6118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6096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482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5" name="Picture 6" descr="GoldBack.c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313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B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 y="6715126"/>
            <a:ext cx="9153525"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2"/>
          <p:cNvSpPr>
            <a:spLocks noGrp="1"/>
          </p:cNvSpPr>
          <p:nvPr>
            <p:ph type="body" idx="11"/>
          </p:nvPr>
        </p:nvSpPr>
        <p:spPr>
          <a:xfrm>
            <a:off x="457200" y="6205205"/>
            <a:ext cx="5105400" cy="369332"/>
          </a:xfrm>
        </p:spPr>
        <p:txBody>
          <a:bodyPr>
            <a:normAutofit/>
          </a:bodyPr>
          <a:lstStyle>
            <a:lvl1pPr marL="0" indent="0" algn="l">
              <a:buNone/>
              <a:defRPr sz="1800">
                <a:solidFill>
                  <a:schemeClr val="accent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Content Placeholder 2"/>
          <p:cNvSpPr>
            <a:spLocks noGrp="1"/>
          </p:cNvSpPr>
          <p:nvPr>
            <p:ph sz="half" idx="1"/>
          </p:nvPr>
        </p:nvSpPr>
        <p:spPr>
          <a:xfrm>
            <a:off x="457200" y="6118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6096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7332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pic>
        <p:nvPicPr>
          <p:cNvPr id="5" name="Picture 6" descr="GoldBack.c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 y="1"/>
            <a:ext cx="9153525"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B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 y="6715126"/>
            <a:ext cx="9153525"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icture Placeholder 2"/>
          <p:cNvSpPr>
            <a:spLocks noGrp="1"/>
          </p:cNvSpPr>
          <p:nvPr>
            <p:ph type="pic" idx="1"/>
          </p:nvPr>
        </p:nvSpPr>
        <p:spPr>
          <a:xfrm>
            <a:off x="1792288" y="981077"/>
            <a:ext cx="5486400" cy="4005263"/>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12" name="Text Placeholder 2"/>
          <p:cNvSpPr>
            <a:spLocks noGrp="1"/>
          </p:cNvSpPr>
          <p:nvPr>
            <p:ph type="body" idx="11"/>
          </p:nvPr>
        </p:nvSpPr>
        <p:spPr>
          <a:xfrm>
            <a:off x="533400" y="6205205"/>
            <a:ext cx="5029200" cy="369332"/>
          </a:xfrm>
        </p:spPr>
        <p:txBody>
          <a:bodyPr>
            <a:normAutofit/>
          </a:bodyPr>
          <a:lstStyle>
            <a:lvl1pPr marL="0" indent="0" algn="l">
              <a:buNone/>
              <a:defRPr sz="1800">
                <a:solidFill>
                  <a:schemeClr val="accent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Text Placeholder 3"/>
          <p:cNvSpPr>
            <a:spLocks noGrp="1"/>
          </p:cNvSpPr>
          <p:nvPr>
            <p:ph type="body" sz="half" idx="2"/>
          </p:nvPr>
        </p:nvSpPr>
        <p:spPr>
          <a:xfrm>
            <a:off x="1792288" y="5053807"/>
            <a:ext cx="5486400" cy="487363"/>
          </a:xfrm>
        </p:spPr>
        <p:txBody>
          <a:bodyPr>
            <a:noAutofit/>
          </a:bodyPr>
          <a:lstStyle>
            <a:lvl1pPr marL="0" indent="0" algn="l">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392834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pic>
        <p:nvPicPr>
          <p:cNvPr id="5" name="Picture 6" descr="GoldBack.c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 y="1"/>
            <a:ext cx="9153525"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B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 y="6715126"/>
            <a:ext cx="9153525"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icture Placeholder 2"/>
          <p:cNvSpPr>
            <a:spLocks noGrp="1"/>
          </p:cNvSpPr>
          <p:nvPr>
            <p:ph type="pic" idx="1"/>
          </p:nvPr>
        </p:nvSpPr>
        <p:spPr>
          <a:xfrm>
            <a:off x="1792288" y="981077"/>
            <a:ext cx="5486400" cy="4005263"/>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12" name="Text Placeholder 2"/>
          <p:cNvSpPr>
            <a:spLocks noGrp="1"/>
          </p:cNvSpPr>
          <p:nvPr>
            <p:ph type="body" idx="11"/>
          </p:nvPr>
        </p:nvSpPr>
        <p:spPr>
          <a:xfrm>
            <a:off x="533400" y="6205205"/>
            <a:ext cx="5029200" cy="369332"/>
          </a:xfrm>
        </p:spPr>
        <p:txBody>
          <a:bodyPr>
            <a:normAutofit/>
          </a:bodyPr>
          <a:lstStyle>
            <a:lvl1pPr marL="0" indent="0" algn="l">
              <a:buNone/>
              <a:defRPr sz="1800">
                <a:solidFill>
                  <a:schemeClr val="accent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Text Placeholder 3"/>
          <p:cNvSpPr>
            <a:spLocks noGrp="1"/>
          </p:cNvSpPr>
          <p:nvPr>
            <p:ph type="body" sz="half" idx="2"/>
          </p:nvPr>
        </p:nvSpPr>
        <p:spPr>
          <a:xfrm>
            <a:off x="1792288" y="5053807"/>
            <a:ext cx="5486400" cy="487363"/>
          </a:xfrm>
        </p:spPr>
        <p:txBody>
          <a:bodyPr>
            <a:noAutofit/>
          </a:bodyPr>
          <a:lstStyle>
            <a:lvl1pPr marL="0" indent="0" algn="l">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76620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a:t>
            </a:r>
          </a:p>
        </p:txBody>
      </p:sp>
      <p:sp>
        <p:nvSpPr>
          <p:cNvPr id="6" name="Slide Number Placeholder 5"/>
          <p:cNvSpPr>
            <a:spLocks noGrp="1"/>
          </p:cNvSpPr>
          <p:nvPr>
            <p:ph type="sldNum" sz="quarter" idx="12"/>
          </p:nvPr>
        </p:nvSpPr>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704476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a:t>
            </a:r>
          </a:p>
        </p:txBody>
      </p:sp>
      <p:sp>
        <p:nvSpPr>
          <p:cNvPr id="6" name="Slide Number Placeholder 5"/>
          <p:cNvSpPr>
            <a:spLocks noGrp="1"/>
          </p:cNvSpPr>
          <p:nvPr>
            <p:ph type="sldNum" sz="quarter" idx="12"/>
          </p:nvPr>
        </p:nvSpPr>
        <p:spPr/>
        <p:txBody>
          <a:bodyPr/>
          <a:lstStyle/>
          <a:p>
            <a:fld id="{991ABA96-8C24-43CE-98D6-E064923DF127}" type="slidenum">
              <a:rPr lang="en-US" smtClean="0"/>
              <a:t>‹#›</a:t>
            </a:fld>
            <a:endParaRPr lang="en-US"/>
          </a:p>
        </p:txBody>
      </p:sp>
      <p:pic>
        <p:nvPicPr>
          <p:cNvPr id="7" name="Picture 6" descr="Bar.jpg"/>
          <p:cNvPicPr>
            <a:picLocks noChangeAspect="1"/>
          </p:cNvPicPr>
          <p:nvPr userDrawn="1"/>
        </p:nvPicPr>
        <p:blipFill>
          <a:blip r:embed="rId2"/>
          <a:stretch>
            <a:fillRect/>
          </a:stretch>
        </p:blipFill>
        <p:spPr>
          <a:xfrm>
            <a:off x="0" y="6715759"/>
            <a:ext cx="9154160" cy="152569"/>
          </a:xfrm>
          <a:prstGeom prst="rect">
            <a:avLst/>
          </a:prstGeom>
        </p:spPr>
      </p:pic>
      <p:pic>
        <p:nvPicPr>
          <p:cNvPr id="8" name="Picture 7" descr="CalOES-Horizontal-Large-trans-PNG.png"/>
          <p:cNvPicPr>
            <a:picLocks noChangeAspect="1"/>
          </p:cNvPicPr>
          <p:nvPr userDrawn="1"/>
        </p:nvPicPr>
        <p:blipFill>
          <a:blip r:embed="rId3"/>
          <a:stretch>
            <a:fillRect/>
          </a:stretch>
        </p:blipFill>
        <p:spPr>
          <a:xfrm>
            <a:off x="7391400" y="6019800"/>
            <a:ext cx="1670319" cy="647459"/>
          </a:xfrm>
          <a:prstGeom prst="rect">
            <a:avLst/>
          </a:prstGeom>
        </p:spPr>
      </p:pic>
    </p:spTree>
    <p:extLst>
      <p:ext uri="{BB962C8B-B14F-4D97-AF65-F5344CB8AC3E}">
        <p14:creationId xmlns:p14="http://schemas.microsoft.com/office/powerpoint/2010/main" val="3477418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a:t>
            </a:r>
          </a:p>
        </p:txBody>
      </p:sp>
      <p:sp>
        <p:nvSpPr>
          <p:cNvPr id="6" name="Slide Number Placeholder 5"/>
          <p:cNvSpPr>
            <a:spLocks noGrp="1"/>
          </p:cNvSpPr>
          <p:nvPr>
            <p:ph type="sldNum" sz="quarter" idx="12"/>
          </p:nvPr>
        </p:nvSpPr>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6381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a:t>
            </a:r>
          </a:p>
        </p:txBody>
      </p:sp>
      <p:sp>
        <p:nvSpPr>
          <p:cNvPr id="7" name="Slide Number Placeholder 6"/>
          <p:cNvSpPr>
            <a:spLocks noGrp="1"/>
          </p:cNvSpPr>
          <p:nvPr>
            <p:ph type="sldNum" sz="quarter" idx="12"/>
          </p:nvPr>
        </p:nvSpPr>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104504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a:t>
            </a:r>
          </a:p>
        </p:txBody>
      </p:sp>
      <p:sp>
        <p:nvSpPr>
          <p:cNvPr id="9" name="Slide Number Placeholder 8"/>
          <p:cNvSpPr>
            <a:spLocks noGrp="1"/>
          </p:cNvSpPr>
          <p:nvPr>
            <p:ph type="sldNum" sz="quarter" idx="12"/>
          </p:nvPr>
        </p:nvSpPr>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3099961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a:t>
            </a:r>
          </a:p>
        </p:txBody>
      </p:sp>
      <p:sp>
        <p:nvSpPr>
          <p:cNvPr id="5" name="Slide Number Placeholder 4"/>
          <p:cNvSpPr>
            <a:spLocks noGrp="1"/>
          </p:cNvSpPr>
          <p:nvPr>
            <p:ph type="sldNum" sz="quarter" idx="12"/>
          </p:nvPr>
        </p:nvSpPr>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28002336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a:t>
            </a:r>
          </a:p>
        </p:txBody>
      </p:sp>
      <p:sp>
        <p:nvSpPr>
          <p:cNvPr id="4" name="Slide Number Placeholder 3"/>
          <p:cNvSpPr>
            <a:spLocks noGrp="1"/>
          </p:cNvSpPr>
          <p:nvPr>
            <p:ph type="sldNum" sz="quarter" idx="12"/>
          </p:nvPr>
        </p:nvSpPr>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3757048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a:t>
            </a:r>
          </a:p>
        </p:txBody>
      </p:sp>
      <p:sp>
        <p:nvSpPr>
          <p:cNvPr id="7" name="Slide Number Placeholder 6"/>
          <p:cNvSpPr>
            <a:spLocks noGrp="1"/>
          </p:cNvSpPr>
          <p:nvPr>
            <p:ph type="sldNum" sz="quarter" idx="12"/>
          </p:nvPr>
        </p:nvSpPr>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38118140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a:t>
            </a:r>
          </a:p>
        </p:txBody>
      </p:sp>
      <p:sp>
        <p:nvSpPr>
          <p:cNvPr id="7" name="Slide Number Placeholder 6"/>
          <p:cNvSpPr>
            <a:spLocks noGrp="1"/>
          </p:cNvSpPr>
          <p:nvPr>
            <p:ph type="sldNum" sz="quarter" idx="12"/>
          </p:nvPr>
        </p:nvSpPr>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317713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a:t>
            </a:r>
          </a:p>
        </p:txBody>
      </p:sp>
      <p:sp>
        <p:nvSpPr>
          <p:cNvPr id="6" name="Slide Number Placeholder 5"/>
          <p:cNvSpPr>
            <a:spLocks noGrp="1"/>
          </p:cNvSpPr>
          <p:nvPr>
            <p:ph type="sldNum" sz="quarter" idx="12"/>
          </p:nvPr>
        </p:nvSpPr>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4177052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a:t>
            </a:r>
          </a:p>
        </p:txBody>
      </p:sp>
      <p:sp>
        <p:nvSpPr>
          <p:cNvPr id="6" name="Slide Number Placeholder 5"/>
          <p:cNvSpPr>
            <a:spLocks noGrp="1"/>
          </p:cNvSpPr>
          <p:nvPr>
            <p:ph type="sldNum" sz="quarter" idx="12"/>
          </p:nvPr>
        </p:nvSpPr>
        <p:spPr/>
        <p:txBody>
          <a:bodyPr/>
          <a:lstStyle/>
          <a:p>
            <a:fld id="{991ABA96-8C24-43CE-98D6-E064923DF127}" type="slidenum">
              <a:rPr lang="en-US" smtClean="0"/>
              <a:t>‹#›</a:t>
            </a:fld>
            <a:endParaRPr lang="en-US"/>
          </a:p>
        </p:txBody>
      </p:sp>
    </p:spTree>
    <p:extLst>
      <p:ext uri="{BB962C8B-B14F-4D97-AF65-F5344CB8AC3E}">
        <p14:creationId xmlns:p14="http://schemas.microsoft.com/office/powerpoint/2010/main" val="24402895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1_Section Header">
    <p:spTree>
      <p:nvGrpSpPr>
        <p:cNvPr id="1" name=""/>
        <p:cNvGrpSpPr/>
        <p:nvPr/>
      </p:nvGrpSpPr>
      <p:grpSpPr>
        <a:xfrm>
          <a:off x="0" y="0"/>
          <a:ext cx="0" cy="0"/>
          <a:chOff x="0" y="0"/>
          <a:chExt cx="0" cy="0"/>
        </a:xfrm>
      </p:grpSpPr>
      <p:pic>
        <p:nvPicPr>
          <p:cNvPr id="3" name="Picture 2" descr="Title.cw.jpg"/>
          <p:cNvPicPr>
            <a:picLocks noChangeAspect="1"/>
          </p:cNvPicPr>
          <p:nvPr/>
        </p:nvPicPr>
        <p:blipFill>
          <a:blip r:embed="rId2"/>
          <a:srcRect t="35897"/>
          <a:stretch>
            <a:fillRect/>
          </a:stretch>
        </p:blipFill>
        <p:spPr>
          <a:xfrm>
            <a:off x="0" y="3048000"/>
            <a:ext cx="9144000" cy="3810000"/>
          </a:xfrm>
          <a:prstGeom prst="rect">
            <a:avLst/>
          </a:prstGeom>
        </p:spPr>
      </p:pic>
      <p:pic>
        <p:nvPicPr>
          <p:cNvPr id="4" name="Picture 3" descr="CalOES-Horizontal-Large-trans-PNG.png"/>
          <p:cNvPicPr>
            <a:picLocks noChangeAspect="1"/>
          </p:cNvPicPr>
          <p:nvPr/>
        </p:nvPicPr>
        <p:blipFill>
          <a:blip r:embed="rId3"/>
          <a:stretch>
            <a:fillRect/>
          </a:stretch>
        </p:blipFill>
        <p:spPr>
          <a:xfrm>
            <a:off x="2057400" y="533400"/>
            <a:ext cx="4914532" cy="1905000"/>
          </a:xfrm>
          <a:prstGeom prst="rect">
            <a:avLst/>
          </a:prstGeom>
        </p:spPr>
      </p:pic>
    </p:spTree>
    <p:extLst>
      <p:ext uri="{BB962C8B-B14F-4D97-AF65-F5344CB8AC3E}">
        <p14:creationId xmlns:p14="http://schemas.microsoft.com/office/powerpoint/2010/main" val="4256946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1ABA96-8C24-43CE-98D6-E064923DF127}" type="slidenum">
              <a:rPr lang="en-US" smtClean="0"/>
              <a:t>‹#›</a:t>
            </a:fld>
            <a:endParaRPr lang="en-US"/>
          </a:p>
        </p:txBody>
      </p:sp>
    </p:spTree>
    <p:extLst>
      <p:ext uri="{BB962C8B-B14F-4D97-AF65-F5344CB8AC3E}">
        <p14:creationId xmlns:p14="http://schemas.microsoft.com/office/powerpoint/2010/main" val="46282988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1" r:id="rId3"/>
    <p:sldLayoutId id="2147483662" r:id="rId4"/>
    <p:sldLayoutId id="2147483663" r:id="rId5"/>
    <p:sldLayoutId id="2147483664" r:id="rId6"/>
    <p:sldLayoutId id="2147483665" r:id="rId7"/>
    <p:sldLayoutId id="2147483666" r:id="rId8"/>
    <p:sldLayoutId id="2147483649" r:id="rId9"/>
    <p:sldLayoutId id="2147483650" r:id="rId10"/>
    <p:sldLayoutId id="2147483651" r:id="rId11"/>
    <p:sldLayoutId id="2147483652" r:id="rId12"/>
    <p:sldLayoutId id="2147483653" r:id="rId13"/>
    <p:sldLayoutId id="2147483654" r:id="rId14"/>
    <p:sldLayoutId id="2147483655" r:id="rId15"/>
    <p:sldLayoutId id="2147483656" r:id="rId16"/>
    <p:sldLayoutId id="2147483657" r:id="rId17"/>
    <p:sldLayoutId id="2147483658" r:id="rId18"/>
    <p:sldLayoutId id="2147483659" r:id="rId19"/>
    <p:sldLayoutId id="2147483660" r:id="rId20"/>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caloes.ca.gov/cal-oes-divisions/hazard-mitigation/hazard-mitigation-planning/local-hazard-mitigation-program"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https://www.caloes.ca.gov/cal-oes-divisions/hazard-mitigation/hazard-mitigation-planning/local-hazard-mitigation-program"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hyperlink" Target="https://www.caloes.ca.gov/cal-oes-divisions/hazard-mitigation/hazard-mitigation-planning/local-hazard-mitigation-program"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www.myplan.caloes.ca.gov/"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myhazards.caloes.ca.gov/"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resilientca.org/"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victoria.lamar-haas@caloes.ca.gov" TargetMode="External"/><Relationship Id="rId7" Type="http://schemas.openxmlformats.org/officeDocument/2006/relationships/hyperlink" Target="mailto:Derek.Lambeth@caloes.ca.gov"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hyperlink" Target="mailto:kelly.riley@caloes.ca.gov" TargetMode="External"/><Relationship Id="rId5" Type="http://schemas.openxmlformats.org/officeDocument/2006/relationships/hyperlink" Target="mailto:carly.landry@caloes.ca.gov" TargetMode="External"/><Relationship Id="rId4" Type="http://schemas.openxmlformats.org/officeDocument/2006/relationships/hyperlink" Target="mailto:karen.mccready-hoover@caloes.ca.gov"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mailto:Xing.liu@fema.dhs.gov"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hyperlink" Target="mailto:jesse.carpentier@fema.dhs.gov" TargetMode="External"/><Relationship Id="rId5" Type="http://schemas.openxmlformats.org/officeDocument/2006/relationships/hyperlink" Target="mailto:emma.reed@fema.dhs.gov" TargetMode="External"/><Relationship Id="rId4" Type="http://schemas.openxmlformats.org/officeDocument/2006/relationships/hyperlink" Target="mailto:joann.scordino@fema.dh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idx="4294967295"/>
          </p:nvPr>
        </p:nvSpPr>
        <p:spPr>
          <a:xfrm>
            <a:off x="0" y="3124200"/>
            <a:ext cx="9144000" cy="3733800"/>
          </a:xfrm>
          <a:ln>
            <a:miter lim="800000"/>
            <a:headEnd/>
            <a:tailEnd/>
          </a:ln>
        </p:spPr>
        <p:txBody>
          <a:bodyPr>
            <a:normAutofit fontScale="90000"/>
          </a:bodyPr>
          <a:lstStyle/>
          <a:p>
            <a:pPr>
              <a:defRPr/>
            </a:pPr>
            <a:r>
              <a:rPr lang="en-US" b="1" u="sng" dirty="0">
                <a:solidFill>
                  <a:schemeClr val="tx2">
                    <a:satMod val="130000"/>
                  </a:schemeClr>
                </a:solidFill>
              </a:rPr>
              <a:t>Hazard Mitigation Grant Program</a:t>
            </a:r>
            <a:r>
              <a:rPr lang="en-US" sz="4000" b="1" dirty="0">
                <a:solidFill>
                  <a:schemeClr val="tx2">
                    <a:satMod val="130000"/>
                  </a:schemeClr>
                </a:solidFill>
              </a:rPr>
              <a:t/>
            </a:r>
            <a:br>
              <a:rPr lang="en-US" sz="4000" b="1" dirty="0">
                <a:solidFill>
                  <a:schemeClr val="tx2">
                    <a:satMod val="130000"/>
                  </a:schemeClr>
                </a:solidFill>
              </a:rPr>
            </a:br>
            <a:r>
              <a:rPr lang="en-US" sz="4000" b="1" dirty="0">
                <a:solidFill>
                  <a:schemeClr val="tx2">
                    <a:satMod val="130000"/>
                  </a:schemeClr>
                </a:solidFill>
              </a:rPr>
              <a:t/>
            </a:r>
            <a:br>
              <a:rPr lang="en-US" sz="4000" b="1" dirty="0">
                <a:solidFill>
                  <a:schemeClr val="tx2">
                    <a:satMod val="130000"/>
                  </a:schemeClr>
                </a:solidFill>
              </a:rPr>
            </a:br>
            <a:r>
              <a:rPr lang="en-US" sz="4000" dirty="0">
                <a:solidFill>
                  <a:schemeClr val="tx2">
                    <a:satMod val="130000"/>
                  </a:schemeClr>
                </a:solidFill>
              </a:rPr>
              <a:t>Planning Grants and </a:t>
            </a:r>
            <a:br>
              <a:rPr lang="en-US" sz="4000" dirty="0">
                <a:solidFill>
                  <a:schemeClr val="tx2">
                    <a:satMod val="130000"/>
                  </a:schemeClr>
                </a:solidFill>
              </a:rPr>
            </a:br>
            <a:r>
              <a:rPr lang="en-US" sz="4000" dirty="0">
                <a:solidFill>
                  <a:schemeClr val="tx2">
                    <a:satMod val="130000"/>
                  </a:schemeClr>
                </a:solidFill>
              </a:rPr>
              <a:t>Local Hazard Mitigation Plan Requirements</a:t>
            </a:r>
            <a:br>
              <a:rPr lang="en-US" sz="4000" dirty="0">
                <a:solidFill>
                  <a:schemeClr val="tx2">
                    <a:satMod val="130000"/>
                  </a:schemeClr>
                </a:solidFill>
              </a:rPr>
            </a:br>
            <a:r>
              <a:rPr lang="en-US" sz="4000" b="1" dirty="0">
                <a:solidFill>
                  <a:schemeClr val="tx2">
                    <a:satMod val="130000"/>
                  </a:schemeClr>
                </a:solidFill>
              </a:rPr>
              <a:t/>
            </a:r>
            <a:br>
              <a:rPr lang="en-US" sz="4000" b="1" dirty="0">
                <a:solidFill>
                  <a:schemeClr val="tx2">
                    <a:satMod val="130000"/>
                  </a:schemeClr>
                </a:solidFill>
              </a:rPr>
            </a:br>
            <a:endParaRPr lang="en-US" sz="4000" dirty="0">
              <a:solidFill>
                <a:schemeClr val="tx2">
                  <a:satMod val="130000"/>
                </a:schemeClr>
              </a:solidFill>
            </a:endParaRPr>
          </a:p>
        </p:txBody>
      </p:sp>
    </p:spTree>
    <p:extLst>
      <p:ext uri="{BB962C8B-B14F-4D97-AF65-F5344CB8AC3E}">
        <p14:creationId xmlns:p14="http://schemas.microsoft.com/office/powerpoint/2010/main" val="2391771891"/>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6"/>
          <p:cNvSpPr>
            <a:spLocks noGrp="1"/>
          </p:cNvSpPr>
          <p:nvPr>
            <p:ph type="ctrTitle"/>
          </p:nvPr>
        </p:nvSpPr>
        <p:spPr>
          <a:xfrm>
            <a:off x="753119" y="620841"/>
            <a:ext cx="7620000" cy="1069975"/>
          </a:xfrm>
        </p:spPr>
        <p:txBody>
          <a:bodyPr/>
          <a:lstStyle/>
          <a:p>
            <a:r>
              <a:rPr lang="en-US" b="1" dirty="0">
                <a:solidFill>
                  <a:schemeClr val="tx2">
                    <a:lumMod val="75000"/>
                  </a:schemeClr>
                </a:solidFill>
              </a:rPr>
              <a:t>Agenda</a:t>
            </a:r>
            <a:endParaRPr lang="en-US" dirty="0">
              <a:latin typeface="Franklin Gothic Medium" charset="0"/>
            </a:endParaRPr>
          </a:p>
        </p:txBody>
      </p:sp>
      <p:sp>
        <p:nvSpPr>
          <p:cNvPr id="18435" name="Content Placeholder 10"/>
          <p:cNvSpPr>
            <a:spLocks noGrp="1"/>
          </p:cNvSpPr>
          <p:nvPr>
            <p:ph sz="half" idx="1"/>
          </p:nvPr>
        </p:nvSpPr>
        <p:spPr>
          <a:xfrm>
            <a:off x="757238" y="1676400"/>
            <a:ext cx="4119562" cy="4378413"/>
          </a:xfrm>
        </p:spPr>
        <p:txBody>
          <a:bodyPr>
            <a:normAutofit/>
          </a:bodyPr>
          <a:lstStyle/>
          <a:p>
            <a:r>
              <a:rPr lang="en-US" sz="3200" dirty="0">
                <a:latin typeface="Calibri" panose="020F0502020204030204" pitchFamily="34" charset="0"/>
                <a:cs typeface="Calibri" panose="020F0502020204030204" pitchFamily="34" charset="0"/>
              </a:rPr>
              <a:t>Introduction </a:t>
            </a:r>
          </a:p>
          <a:p>
            <a:r>
              <a:rPr lang="en-US" sz="3200" dirty="0">
                <a:latin typeface="Calibri" panose="020F0502020204030204" pitchFamily="34" charset="0"/>
                <a:cs typeface="Calibri" panose="020F0502020204030204" pitchFamily="34" charset="0"/>
              </a:rPr>
              <a:t>Planning </a:t>
            </a:r>
            <a:r>
              <a:rPr lang="en-US" sz="3200" dirty="0" err="1">
                <a:latin typeface="Calibri" panose="020F0502020204030204" pitchFamily="34" charset="0"/>
                <a:cs typeface="Calibri" panose="020F0502020204030204" pitchFamily="34" charset="0"/>
              </a:rPr>
              <a:t>Subapplication</a:t>
            </a:r>
            <a:r>
              <a:rPr lang="en-US" sz="3200" dirty="0">
                <a:latin typeface="Calibri" panose="020F0502020204030204" pitchFamily="34" charset="0"/>
                <a:cs typeface="Calibri" panose="020F0502020204030204" pitchFamily="34" charset="0"/>
              </a:rPr>
              <a:t> Development</a:t>
            </a:r>
          </a:p>
          <a:p>
            <a:r>
              <a:rPr lang="en-US" sz="3200" dirty="0">
                <a:latin typeface="Calibri" panose="020F0502020204030204" pitchFamily="34" charset="0"/>
                <a:cs typeface="Calibri" panose="020F0502020204030204" pitchFamily="34" charset="0"/>
              </a:rPr>
              <a:t>Local Hazard Mitigation Planning</a:t>
            </a:r>
          </a:p>
          <a:p>
            <a:r>
              <a:rPr lang="en-US" sz="3200" dirty="0">
                <a:latin typeface="Calibri" panose="020F0502020204030204" pitchFamily="34" charset="0"/>
                <a:cs typeface="Calibri" panose="020F0502020204030204" pitchFamily="34" charset="0"/>
              </a:rPr>
              <a:t>Questions</a:t>
            </a:r>
          </a:p>
          <a:p>
            <a:endParaRPr lang="en-US" sz="3200" dirty="0">
              <a:latin typeface="Calibri" panose="020F0502020204030204" pitchFamily="34" charset="0"/>
              <a:cs typeface="Calibri" panose="020F0502020204030204" pitchFamily="34" charset="0"/>
            </a:endParaRPr>
          </a:p>
        </p:txBody>
      </p:sp>
      <p:pic>
        <p:nvPicPr>
          <p:cNvPr id="2050" name="Picture 2" descr="Image result for napa county lh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54121">
            <a:off x="4885989" y="1116982"/>
            <a:ext cx="3642194" cy="4712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407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1"/>
          </p:nvPr>
        </p:nvSpPr>
        <p:spPr/>
        <p:txBody>
          <a:bodyPr/>
          <a:lstStyle/>
          <a:p>
            <a:endParaRPr lang="en-US"/>
          </a:p>
        </p:txBody>
      </p:sp>
      <p:sp>
        <p:nvSpPr>
          <p:cNvPr id="4" name="Text Placeholder 3"/>
          <p:cNvSpPr>
            <a:spLocks noGrp="1"/>
          </p:cNvSpPr>
          <p:nvPr>
            <p:ph type="body" sz="half" idx="2"/>
          </p:nvPr>
        </p:nvSpPr>
        <p:spPr>
          <a:xfrm>
            <a:off x="533400" y="395938"/>
            <a:ext cx="7239000" cy="487363"/>
          </a:xfrm>
        </p:spPr>
        <p:txBody>
          <a:bodyPr/>
          <a:lstStyle/>
          <a:p>
            <a:r>
              <a:rPr lang="en-US" sz="4400" b="1" dirty="0">
                <a:solidFill>
                  <a:schemeClr val="tx2">
                    <a:lumMod val="75000"/>
                  </a:schemeClr>
                </a:solidFill>
              </a:rPr>
              <a:t>Why do Hazard Mitigation Plans Matter? </a:t>
            </a:r>
          </a:p>
        </p:txBody>
      </p:sp>
      <p:pic>
        <p:nvPicPr>
          <p:cNvPr id="5" name="Picture 4"/>
          <p:cNvPicPr>
            <a:picLocks noChangeAspect="1"/>
          </p:cNvPicPr>
          <p:nvPr/>
        </p:nvPicPr>
        <p:blipFill>
          <a:blip r:embed="rId3"/>
          <a:stretch>
            <a:fillRect/>
          </a:stretch>
        </p:blipFill>
        <p:spPr>
          <a:xfrm rot="338332">
            <a:off x="381000" y="2914986"/>
            <a:ext cx="2352179" cy="2503236"/>
          </a:xfrm>
          <a:prstGeom prst="rect">
            <a:avLst/>
          </a:prstGeom>
        </p:spPr>
      </p:pic>
      <p:pic>
        <p:nvPicPr>
          <p:cNvPr id="1026" name="Picture 2" descr="Image result for disaster resilience hazard mitig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053372">
            <a:off x="2744528" y="1800594"/>
            <a:ext cx="3276600" cy="20097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rot="509485">
            <a:off x="3917697" y="4226686"/>
            <a:ext cx="2583104" cy="1733550"/>
          </a:xfrm>
          <a:prstGeom prst="rect">
            <a:avLst/>
          </a:prstGeom>
        </p:spPr>
      </p:pic>
      <p:pic>
        <p:nvPicPr>
          <p:cNvPr id="8" name="Picture 7"/>
          <p:cNvPicPr>
            <a:picLocks noChangeAspect="1"/>
          </p:cNvPicPr>
          <p:nvPr/>
        </p:nvPicPr>
        <p:blipFill>
          <a:blip r:embed="rId6"/>
          <a:stretch>
            <a:fillRect/>
          </a:stretch>
        </p:blipFill>
        <p:spPr>
          <a:xfrm rot="1507551">
            <a:off x="6300612" y="2335328"/>
            <a:ext cx="3017690" cy="2354092"/>
          </a:xfrm>
          <a:prstGeom prst="rect">
            <a:avLst/>
          </a:prstGeom>
        </p:spPr>
      </p:pic>
    </p:spTree>
    <p:extLst>
      <p:ext uri="{BB962C8B-B14F-4D97-AF65-F5344CB8AC3E}">
        <p14:creationId xmlns:p14="http://schemas.microsoft.com/office/powerpoint/2010/main" val="2021501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754861" y="536910"/>
            <a:ext cx="7620000" cy="1069975"/>
          </a:xfrm>
        </p:spPr>
        <p:txBody>
          <a:bodyPr/>
          <a:lstStyle/>
          <a:p>
            <a:r>
              <a:rPr lang="en-US" b="1" dirty="0">
                <a:solidFill>
                  <a:srgbClr val="002060"/>
                </a:solidFill>
              </a:rPr>
              <a:t>LHMP Basics</a:t>
            </a:r>
          </a:p>
        </p:txBody>
      </p:sp>
      <p:sp>
        <p:nvSpPr>
          <p:cNvPr id="4" name="Content Placeholder 3"/>
          <p:cNvSpPr>
            <a:spLocks noGrp="1"/>
          </p:cNvSpPr>
          <p:nvPr>
            <p:ph sz="half" idx="1"/>
          </p:nvPr>
        </p:nvSpPr>
        <p:spPr>
          <a:xfrm>
            <a:off x="609600" y="1606885"/>
            <a:ext cx="4876800" cy="4598320"/>
          </a:xfrm>
        </p:spPr>
        <p:txBody>
          <a:bodyPr>
            <a:noAutofit/>
          </a:bodyPr>
          <a:lstStyle/>
          <a:p>
            <a:pPr>
              <a:spcBef>
                <a:spcPct val="0"/>
              </a:spcBef>
            </a:pPr>
            <a:r>
              <a:rPr lang="en-US" altLang="en-US" sz="2800" dirty="0"/>
              <a:t>LHMPs have a five year lifespan</a:t>
            </a:r>
          </a:p>
          <a:p>
            <a:pPr>
              <a:spcBef>
                <a:spcPct val="0"/>
              </a:spcBef>
            </a:pPr>
            <a:r>
              <a:rPr lang="en-US" altLang="en-US" sz="2800" dirty="0"/>
              <a:t>Types of Plans:</a:t>
            </a:r>
          </a:p>
          <a:p>
            <a:pPr lvl="1">
              <a:spcBef>
                <a:spcPct val="0"/>
              </a:spcBef>
            </a:pPr>
            <a:r>
              <a:rPr lang="en-US" altLang="en-US" sz="2400" dirty="0"/>
              <a:t>Single </a:t>
            </a:r>
            <a:r>
              <a:rPr lang="en-US" altLang="en-US" sz="2400" dirty="0" err="1"/>
              <a:t>Jurisidction</a:t>
            </a:r>
            <a:endParaRPr lang="en-US" altLang="en-US" sz="2400" dirty="0"/>
          </a:p>
          <a:p>
            <a:pPr lvl="1">
              <a:spcBef>
                <a:spcPct val="0"/>
              </a:spcBef>
            </a:pPr>
            <a:r>
              <a:rPr lang="en-US" altLang="en-US" sz="2400" dirty="0"/>
              <a:t>Multi-Jurisdictional Plan</a:t>
            </a:r>
          </a:p>
          <a:p>
            <a:r>
              <a:rPr lang="en-US" sz="2800" dirty="0"/>
              <a:t>New Plans vs Updated Plans</a:t>
            </a:r>
          </a:p>
          <a:p>
            <a:r>
              <a:rPr lang="en-US" sz="2800" dirty="0"/>
              <a:t>LHMP requirements found in:</a:t>
            </a:r>
          </a:p>
          <a:p>
            <a:pPr lvl="1"/>
            <a:r>
              <a:rPr lang="en-US" sz="2400" dirty="0"/>
              <a:t>DMA 2000</a:t>
            </a:r>
          </a:p>
          <a:p>
            <a:pPr lvl="1"/>
            <a:r>
              <a:rPr lang="en-US" sz="2400" dirty="0"/>
              <a:t>44 CFR 201.6</a:t>
            </a:r>
          </a:p>
        </p:txBody>
      </p:sp>
      <p:sp>
        <p:nvSpPr>
          <p:cNvPr id="5" name="AutoShape 2" descr="Image result for ventura county mitigation pla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Image result for santa MARIA mitigation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79026">
            <a:off x="5594207" y="1447800"/>
            <a:ext cx="3261332" cy="4220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7094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1"/>
          </p:nvPr>
        </p:nvSpPr>
        <p:spPr/>
        <p:txBody>
          <a:bodyPr/>
          <a:lstStyle/>
          <a:p>
            <a:endParaRPr lang="en-US" dirty="0"/>
          </a:p>
        </p:txBody>
      </p:sp>
      <p:sp>
        <p:nvSpPr>
          <p:cNvPr id="4" name="Text Placeholder 3"/>
          <p:cNvSpPr>
            <a:spLocks noGrp="1"/>
          </p:cNvSpPr>
          <p:nvPr>
            <p:ph type="body" sz="half" idx="2"/>
          </p:nvPr>
        </p:nvSpPr>
        <p:spPr>
          <a:xfrm>
            <a:off x="533400" y="533400"/>
            <a:ext cx="7239000" cy="487363"/>
          </a:xfrm>
        </p:spPr>
        <p:txBody>
          <a:bodyPr/>
          <a:lstStyle/>
          <a:p>
            <a:r>
              <a:rPr lang="en-US" sz="4400" b="1" dirty="0">
                <a:solidFill>
                  <a:schemeClr val="tx2">
                    <a:lumMod val="75000"/>
                  </a:schemeClr>
                </a:solidFill>
              </a:rPr>
              <a:t>LHMP Participants </a:t>
            </a:r>
          </a:p>
        </p:txBody>
      </p:sp>
      <p:graphicFrame>
        <p:nvGraphicFramePr>
          <p:cNvPr id="5" name="Diagram 4"/>
          <p:cNvGraphicFramePr/>
          <p:nvPr>
            <p:extLst>
              <p:ext uri="{D42A27DB-BD31-4B8C-83A1-F6EECF244321}">
                <p14:modId xmlns:p14="http://schemas.microsoft.com/office/powerpoint/2010/main" val="541307559"/>
              </p:ext>
            </p:extLst>
          </p:nvPr>
        </p:nvGraphicFramePr>
        <p:xfrm>
          <a:off x="1219200" y="1384675"/>
          <a:ext cx="7543800" cy="4757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Up Arrow 7"/>
          <p:cNvSpPr/>
          <p:nvPr/>
        </p:nvSpPr>
        <p:spPr>
          <a:xfrm>
            <a:off x="235226" y="1401240"/>
            <a:ext cx="990600" cy="455892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419437" y="533400"/>
            <a:ext cx="615553" cy="5078313"/>
          </a:xfrm>
          <a:prstGeom prst="rect">
            <a:avLst/>
          </a:prstGeom>
          <a:noFill/>
        </p:spPr>
        <p:txBody>
          <a:bodyPr vert="vert270" wrap="square" rtlCol="0">
            <a:spAutoFit/>
          </a:bodyPr>
          <a:lstStyle/>
          <a:p>
            <a:r>
              <a:rPr lang="en-US" sz="2800" dirty="0">
                <a:solidFill>
                  <a:schemeClr val="bg1"/>
                </a:solidFill>
              </a:rPr>
              <a:t>Level of Involvement</a:t>
            </a:r>
          </a:p>
        </p:txBody>
      </p:sp>
    </p:spTree>
    <p:extLst>
      <p:ext uri="{BB962C8B-B14F-4D97-AF65-F5344CB8AC3E}">
        <p14:creationId xmlns:p14="http://schemas.microsoft.com/office/powerpoint/2010/main" val="810001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04800" y="152400"/>
            <a:ext cx="7239000" cy="487363"/>
          </a:xfrm>
        </p:spPr>
        <p:txBody>
          <a:bodyPr/>
          <a:lstStyle/>
          <a:p>
            <a:r>
              <a:rPr lang="en-US" sz="4400" b="1" dirty="0">
                <a:solidFill>
                  <a:schemeClr val="tx2">
                    <a:lumMod val="75000"/>
                  </a:schemeClr>
                </a:solidFill>
              </a:rPr>
              <a:t>Plan Review Process</a:t>
            </a:r>
          </a:p>
        </p:txBody>
      </p:sp>
      <p:graphicFrame>
        <p:nvGraphicFramePr>
          <p:cNvPr id="5" name="Diagram 4"/>
          <p:cNvGraphicFramePr/>
          <p:nvPr>
            <p:extLst>
              <p:ext uri="{D42A27DB-BD31-4B8C-83A1-F6EECF244321}">
                <p14:modId xmlns:p14="http://schemas.microsoft.com/office/powerpoint/2010/main" val="983388207"/>
              </p:ext>
            </p:extLst>
          </p:nvPr>
        </p:nvGraphicFramePr>
        <p:xfrm>
          <a:off x="503583" y="914400"/>
          <a:ext cx="8335617" cy="571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3333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5"/>
          <p:cNvSpPr>
            <a:spLocks noGrp="1"/>
          </p:cNvSpPr>
          <p:nvPr>
            <p:ph type="body" idx="11"/>
          </p:nvPr>
        </p:nvSpPr>
        <p:spPr/>
        <p:txBody>
          <a:bodyPr/>
          <a:lstStyle/>
          <a:p>
            <a:endParaRPr lang="en-US"/>
          </a:p>
        </p:txBody>
      </p:sp>
      <p:sp>
        <p:nvSpPr>
          <p:cNvPr id="2" name="Title 1"/>
          <p:cNvSpPr>
            <a:spLocks noGrp="1"/>
          </p:cNvSpPr>
          <p:nvPr>
            <p:ph type="ctrTitle"/>
          </p:nvPr>
        </p:nvSpPr>
        <p:spPr>
          <a:xfrm>
            <a:off x="378992" y="377412"/>
            <a:ext cx="8003008" cy="1069975"/>
          </a:xfrm>
        </p:spPr>
        <p:txBody>
          <a:bodyPr>
            <a:normAutofit fontScale="90000"/>
          </a:bodyPr>
          <a:lstStyle/>
          <a:p>
            <a:r>
              <a:rPr lang="en-US" b="1" dirty="0">
                <a:solidFill>
                  <a:schemeClr val="tx2">
                    <a:lumMod val="75000"/>
                  </a:schemeClr>
                </a:solidFill>
              </a:rPr>
              <a:t>LHMP Review Tool addresses plan requirements…</a:t>
            </a:r>
          </a:p>
        </p:txBody>
      </p:sp>
      <p:sp>
        <p:nvSpPr>
          <p:cNvPr id="3" name="Content Placeholder 2"/>
          <p:cNvSpPr>
            <a:spLocks noGrp="1"/>
          </p:cNvSpPr>
          <p:nvPr>
            <p:ph sz="half" idx="1"/>
          </p:nvPr>
        </p:nvSpPr>
        <p:spPr>
          <a:xfrm>
            <a:off x="228600" y="1889304"/>
            <a:ext cx="4724400" cy="3806824"/>
          </a:xfrm>
        </p:spPr>
        <p:txBody>
          <a:bodyPr>
            <a:normAutofit/>
          </a:bodyPr>
          <a:lstStyle/>
          <a:p>
            <a:pPr marL="0" indent="0"/>
            <a:r>
              <a:rPr lang="en-US" sz="2800" dirty="0"/>
              <a:t>Includes a compliance crosswalk used by state and FEMA plan reviewers</a:t>
            </a:r>
          </a:p>
          <a:p>
            <a:pPr marL="0" indent="0"/>
            <a:r>
              <a:rPr lang="en-US" sz="2800" dirty="0"/>
              <a:t>Each element is tied to federal regulations (44 CFR 201.6)</a:t>
            </a:r>
          </a:p>
          <a:p>
            <a:pPr marL="0" indent="0"/>
            <a:r>
              <a:rPr lang="en-US" sz="2800" dirty="0"/>
              <a:t>Region IX breaks requirements into sub-elements</a:t>
            </a:r>
          </a:p>
          <a:p>
            <a:pPr marL="0" indent="0"/>
            <a:endParaRPr lang="en-US" sz="2400" dirty="0"/>
          </a:p>
        </p:txBody>
      </p:sp>
      <p:pic>
        <p:nvPicPr>
          <p:cNvPr id="2050" name="Picture 2" descr="1681b5fc84f45678369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6332820">
            <a:off x="4781212" y="2231133"/>
            <a:ext cx="4119316" cy="308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092322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1"/>
          </p:nvPr>
        </p:nvSpPr>
        <p:spPr/>
        <p:txBody>
          <a:bodyPr/>
          <a:lstStyle/>
          <a:p>
            <a:endParaRPr lang="en-US"/>
          </a:p>
        </p:txBody>
      </p:sp>
      <p:sp>
        <p:nvSpPr>
          <p:cNvPr id="2" name="Title 1"/>
          <p:cNvSpPr>
            <a:spLocks noGrp="1"/>
          </p:cNvSpPr>
          <p:nvPr>
            <p:ph type="ctrTitle"/>
          </p:nvPr>
        </p:nvSpPr>
        <p:spPr>
          <a:xfrm>
            <a:off x="378992" y="377412"/>
            <a:ext cx="7620000" cy="1069975"/>
          </a:xfrm>
        </p:spPr>
        <p:txBody>
          <a:bodyPr>
            <a:normAutofit fontScale="90000"/>
          </a:bodyPr>
          <a:lstStyle/>
          <a:p>
            <a:r>
              <a:rPr lang="en-US" b="1" dirty="0">
                <a:solidFill>
                  <a:schemeClr val="tx2">
                    <a:lumMod val="75000"/>
                  </a:schemeClr>
                </a:solidFill>
              </a:rPr>
              <a:t>“Local Mitigation Plan Review Guide” clarifies requirements… </a:t>
            </a:r>
          </a:p>
        </p:txBody>
      </p:sp>
      <p:sp>
        <p:nvSpPr>
          <p:cNvPr id="3" name="Content Placeholder 2"/>
          <p:cNvSpPr>
            <a:spLocks noGrp="1"/>
          </p:cNvSpPr>
          <p:nvPr>
            <p:ph sz="half" idx="1"/>
          </p:nvPr>
        </p:nvSpPr>
        <p:spPr>
          <a:xfrm>
            <a:off x="297031" y="1922884"/>
            <a:ext cx="4343400" cy="3806824"/>
          </a:xfrm>
        </p:spPr>
        <p:txBody>
          <a:bodyPr>
            <a:normAutofit/>
          </a:bodyPr>
          <a:lstStyle/>
          <a:p>
            <a:pPr marL="0" indent="0"/>
            <a:r>
              <a:rPr lang="en-US" sz="2800" dirty="0"/>
              <a:t>Follows the review tool components and provides additional explanations for each element</a:t>
            </a:r>
          </a:p>
          <a:p>
            <a:pPr marL="0" indent="0"/>
            <a:r>
              <a:rPr lang="en-US" sz="2400" dirty="0">
                <a:hlinkClick r:id="rId3"/>
              </a:rPr>
              <a:t>https://www.caloes.ca.gov/cal-oes-divisions/hazard-mitigation/hazard-mitigation-planning/local-hazard-mitigation-program</a:t>
            </a:r>
            <a:endParaRPr lang="en-US" sz="2400" dirty="0"/>
          </a:p>
          <a:p>
            <a:pPr marL="0" indent="0"/>
            <a:endParaRPr lang="en-US" sz="2400" dirty="0"/>
          </a:p>
        </p:txBody>
      </p:sp>
      <p:pic>
        <p:nvPicPr>
          <p:cNvPr id="4" name="Picture 2" descr="Local Mitigation Plan Review Guide, October 1, 20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09343">
            <a:off x="5418612" y="1662028"/>
            <a:ext cx="3256150" cy="4184469"/>
          </a:xfrm>
          <a:prstGeom prst="rect">
            <a:avLst/>
          </a:prstGeom>
          <a:noFill/>
          <a:ln w="9525">
            <a:solidFill>
              <a:srgbClr val="000099"/>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5946763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1"/>
          </p:nvPr>
        </p:nvSpPr>
        <p:spPr/>
        <p:txBody>
          <a:bodyPr/>
          <a:lstStyle/>
          <a:p>
            <a:endParaRPr lang="en-US"/>
          </a:p>
        </p:txBody>
      </p:sp>
      <p:sp>
        <p:nvSpPr>
          <p:cNvPr id="2" name="Title 1"/>
          <p:cNvSpPr>
            <a:spLocks noGrp="1"/>
          </p:cNvSpPr>
          <p:nvPr>
            <p:ph type="ctrTitle"/>
          </p:nvPr>
        </p:nvSpPr>
        <p:spPr>
          <a:xfrm>
            <a:off x="467518" y="541881"/>
            <a:ext cx="8163719" cy="1069975"/>
          </a:xfrm>
        </p:spPr>
        <p:txBody>
          <a:bodyPr>
            <a:normAutofit fontScale="90000"/>
          </a:bodyPr>
          <a:lstStyle/>
          <a:p>
            <a:r>
              <a:rPr lang="en-US" b="1" dirty="0"/>
              <a:t>“Local Mitigation Planning Handbook” guides the process…</a:t>
            </a:r>
          </a:p>
        </p:txBody>
      </p:sp>
      <p:sp>
        <p:nvSpPr>
          <p:cNvPr id="3" name="Content Placeholder 2"/>
          <p:cNvSpPr>
            <a:spLocks noGrp="1"/>
          </p:cNvSpPr>
          <p:nvPr>
            <p:ph sz="half" idx="1"/>
          </p:nvPr>
        </p:nvSpPr>
        <p:spPr>
          <a:xfrm>
            <a:off x="609600" y="1611856"/>
            <a:ext cx="4267200" cy="4026944"/>
          </a:xfrm>
        </p:spPr>
        <p:txBody>
          <a:bodyPr>
            <a:normAutofit fontScale="85000" lnSpcReduction="10000"/>
          </a:bodyPr>
          <a:lstStyle/>
          <a:p>
            <a:pPr marL="0" indent="0">
              <a:buNone/>
            </a:pPr>
            <a:endParaRPr lang="en-US" sz="2800" dirty="0"/>
          </a:p>
          <a:p>
            <a:pPr marL="0" indent="0"/>
            <a:endParaRPr lang="en-US" sz="2800" dirty="0"/>
          </a:p>
          <a:p>
            <a:pPr marL="0" indent="0"/>
            <a:r>
              <a:rPr lang="en-US" sz="2800" dirty="0"/>
              <a:t>FEMA’s official handbook for local hazard mitigation planning</a:t>
            </a:r>
          </a:p>
          <a:p>
            <a:pPr marL="0" indent="0"/>
            <a:r>
              <a:rPr lang="en-US" sz="2800" dirty="0"/>
              <a:t>Offers comprehensive planning guidance as a companion to the Review Tool Guide</a:t>
            </a:r>
          </a:p>
          <a:p>
            <a:pPr marL="0" indent="0"/>
            <a:r>
              <a:rPr lang="en-US" sz="2400" dirty="0">
                <a:hlinkClick r:id="rId3"/>
              </a:rPr>
              <a:t>https://www.caloes.ca.gov/cal-oes-divisions/hazard-mitigation/hazard-mitigation-planning/local-hazard-mitigation-program</a:t>
            </a:r>
            <a:endParaRPr lang="en-US" sz="2400" dirty="0"/>
          </a:p>
          <a:p>
            <a:pPr marL="0" indent="0"/>
            <a:endParaRPr lang="en-US" sz="2400" dirty="0"/>
          </a:p>
        </p:txBody>
      </p:sp>
      <p:pic>
        <p:nvPicPr>
          <p:cNvPr id="3074" name="Picture 2" descr="http://www.caloes.ca.gov/SiteCollectionImages/Local%20Mitigation%20Handbook%20Cov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71049">
            <a:off x="5235156" y="1807052"/>
            <a:ext cx="3086743" cy="3997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13854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1"/>
          </p:nvPr>
        </p:nvSpPr>
        <p:spPr/>
        <p:txBody>
          <a:bodyPr/>
          <a:lstStyle/>
          <a:p>
            <a:endParaRPr lang="en-US"/>
          </a:p>
        </p:txBody>
      </p:sp>
      <p:sp>
        <p:nvSpPr>
          <p:cNvPr id="2" name="Title 1"/>
          <p:cNvSpPr>
            <a:spLocks noGrp="1"/>
          </p:cNvSpPr>
          <p:nvPr>
            <p:ph type="ctrTitle"/>
          </p:nvPr>
        </p:nvSpPr>
        <p:spPr>
          <a:xfrm>
            <a:off x="756920" y="613187"/>
            <a:ext cx="8082280" cy="1069975"/>
          </a:xfrm>
        </p:spPr>
        <p:txBody>
          <a:bodyPr>
            <a:normAutofit fontScale="90000"/>
          </a:bodyPr>
          <a:lstStyle/>
          <a:p>
            <a:r>
              <a:rPr lang="en-US" b="1" dirty="0"/>
              <a:t>“Mitigation Ideas” helps jurisdictions brainstorm strategies and projects…</a:t>
            </a:r>
          </a:p>
        </p:txBody>
      </p:sp>
      <p:sp>
        <p:nvSpPr>
          <p:cNvPr id="3" name="Content Placeholder 2"/>
          <p:cNvSpPr>
            <a:spLocks noGrp="1"/>
          </p:cNvSpPr>
          <p:nvPr>
            <p:ph sz="half" idx="1"/>
          </p:nvPr>
        </p:nvSpPr>
        <p:spPr>
          <a:xfrm>
            <a:off x="454660" y="1683162"/>
            <a:ext cx="5410200" cy="4986005"/>
          </a:xfrm>
        </p:spPr>
        <p:txBody>
          <a:bodyPr/>
          <a:lstStyle/>
          <a:p>
            <a:pPr marL="0" indent="0">
              <a:buNone/>
            </a:pPr>
            <a:endParaRPr lang="en-US" sz="2800" dirty="0"/>
          </a:p>
          <a:p>
            <a:pPr marL="0" indent="0"/>
            <a:r>
              <a:rPr lang="en-US" sz="2800" dirty="0"/>
              <a:t>Includes HMA-eligible mitigation actions organized by hazard</a:t>
            </a:r>
          </a:p>
          <a:p>
            <a:pPr marL="0" indent="0"/>
            <a:r>
              <a:rPr lang="en-US" sz="2800" dirty="0"/>
              <a:t>These are ideas, not required strategies</a:t>
            </a:r>
          </a:p>
          <a:p>
            <a:pPr marL="0" indent="0"/>
            <a:r>
              <a:rPr lang="en-US" sz="2400" dirty="0">
                <a:hlinkClick r:id="rId3"/>
              </a:rPr>
              <a:t>https://www.caloes.ca.gov/cal-oes-divisions/hazard-mitigation/hazard-mitigation-planning/local-hazard-mitigation-program</a:t>
            </a:r>
            <a:endParaRPr lang="en-US" sz="2400" dirty="0"/>
          </a:p>
          <a:p>
            <a:pPr marL="0" indent="0"/>
            <a:endParaRPr lang="en-US" sz="2400" dirty="0"/>
          </a:p>
        </p:txBody>
      </p:sp>
      <p:pic>
        <p:nvPicPr>
          <p:cNvPr id="4098" name="Picture 2" descr="http://www.caloes.ca.gov/SiteCollectionImages/Mitigation%20Ideas%20Cov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32943">
            <a:off x="5876128" y="2344606"/>
            <a:ext cx="2828661" cy="3663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75789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ctrTitle"/>
          </p:nvPr>
        </p:nvSpPr>
        <p:spPr>
          <a:xfrm>
            <a:off x="746621" y="543179"/>
            <a:ext cx="7620000" cy="1069975"/>
          </a:xfrm>
        </p:spPr>
        <p:txBody>
          <a:bodyPr>
            <a:noAutofit/>
          </a:bodyPr>
          <a:lstStyle/>
          <a:p>
            <a:r>
              <a:rPr lang="en-US" altLang="en-US" sz="3600" b="1" dirty="0">
                <a:solidFill>
                  <a:schemeClr val="tx2">
                    <a:lumMod val="75000"/>
                  </a:schemeClr>
                </a:solidFill>
                <a:cs typeface="Times New Roman" pitchFamily="18" charset="0"/>
              </a:rPr>
              <a:t>Cal OES Technical Assistance and Resources</a:t>
            </a:r>
          </a:p>
        </p:txBody>
      </p:sp>
      <p:pic>
        <p:nvPicPr>
          <p:cNvPr id="4" name="Picture 3"/>
          <p:cNvPicPr>
            <a:picLocks noChangeAspect="1"/>
          </p:cNvPicPr>
          <p:nvPr/>
        </p:nvPicPr>
        <p:blipFill>
          <a:blip r:embed="rId3"/>
          <a:stretch>
            <a:fillRect/>
          </a:stretch>
        </p:blipFill>
        <p:spPr>
          <a:xfrm rot="21213958">
            <a:off x="467717" y="2211929"/>
            <a:ext cx="4191000" cy="3143251"/>
          </a:xfrm>
          <a:prstGeom prst="rect">
            <a:avLst/>
          </a:prstGeom>
        </p:spPr>
      </p:pic>
      <p:pic>
        <p:nvPicPr>
          <p:cNvPr id="5" name="Picture 4"/>
          <p:cNvPicPr>
            <a:picLocks noChangeAspect="1"/>
          </p:cNvPicPr>
          <p:nvPr/>
        </p:nvPicPr>
        <p:blipFill>
          <a:blip r:embed="rId4"/>
          <a:stretch>
            <a:fillRect/>
          </a:stretch>
        </p:blipFill>
        <p:spPr>
          <a:xfrm rot="837007">
            <a:off x="4819616" y="1837165"/>
            <a:ext cx="3810000" cy="2647950"/>
          </a:xfrm>
          <a:prstGeom prst="rect">
            <a:avLst/>
          </a:prstGeom>
        </p:spPr>
      </p:pic>
      <p:sp>
        <p:nvSpPr>
          <p:cNvPr id="7" name="Rectangle 6"/>
          <p:cNvSpPr/>
          <p:nvPr/>
        </p:nvSpPr>
        <p:spPr>
          <a:xfrm>
            <a:off x="756918" y="5638800"/>
            <a:ext cx="4527989" cy="923330"/>
          </a:xfrm>
          <a:prstGeom prst="rect">
            <a:avLst/>
          </a:prstGeom>
        </p:spPr>
        <p:txBody>
          <a:bodyPr wrap="square">
            <a:spAutoFit/>
          </a:bodyPr>
          <a:lstStyle/>
          <a:p>
            <a:r>
              <a:rPr lang="en-US" dirty="0">
                <a:solidFill>
                  <a:srgbClr val="444444"/>
                </a:solidFill>
                <a:latin typeface="Roboto"/>
              </a:rPr>
              <a:t>Cal OES Hazard Mitigation Planning: </a:t>
            </a:r>
          </a:p>
          <a:p>
            <a:r>
              <a:rPr lang="en-US" dirty="0">
                <a:solidFill>
                  <a:srgbClr val="444444"/>
                </a:solidFill>
                <a:latin typeface="Roboto"/>
              </a:rPr>
              <a:t>(916) 845-8531</a:t>
            </a:r>
          </a:p>
          <a:p>
            <a:r>
              <a:rPr lang="en-US" dirty="0">
                <a:solidFill>
                  <a:srgbClr val="444444"/>
                </a:solidFill>
                <a:latin typeface="Roboto"/>
              </a:rPr>
              <a:t>mitigationplanning@caloes.ca.gov</a:t>
            </a:r>
            <a:endParaRPr lang="en-US" dirty="0"/>
          </a:p>
        </p:txBody>
      </p:sp>
      <p:pic>
        <p:nvPicPr>
          <p:cNvPr id="3" name="Picture 2"/>
          <p:cNvPicPr>
            <a:picLocks noChangeAspect="1"/>
          </p:cNvPicPr>
          <p:nvPr/>
        </p:nvPicPr>
        <p:blipFill>
          <a:blip r:embed="rId5"/>
          <a:stretch>
            <a:fillRect/>
          </a:stretch>
        </p:blipFill>
        <p:spPr>
          <a:xfrm>
            <a:off x="5562600" y="5009011"/>
            <a:ext cx="3124200" cy="1142181"/>
          </a:xfrm>
          <a:prstGeom prst="rect">
            <a:avLst/>
          </a:prstGeom>
        </p:spPr>
      </p:pic>
    </p:spTree>
    <p:extLst>
      <p:ext uri="{BB962C8B-B14F-4D97-AF65-F5344CB8AC3E}">
        <p14:creationId xmlns:p14="http://schemas.microsoft.com/office/powerpoint/2010/main" val="289532537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ext Box 7"/>
          <p:cNvSpPr txBox="1">
            <a:spLocks noChangeArrowheads="1"/>
          </p:cNvSpPr>
          <p:nvPr/>
        </p:nvSpPr>
        <p:spPr bwMode="auto">
          <a:xfrm>
            <a:off x="1295400" y="3048000"/>
            <a:ext cx="7848600" cy="1938992"/>
          </a:xfrm>
          <a:prstGeom prst="rect">
            <a:avLst/>
          </a:prstGeom>
          <a:noFill/>
          <a:ln w="9525">
            <a:noFill/>
            <a:miter lim="800000"/>
            <a:headEnd/>
            <a:tailEnd/>
          </a:ln>
          <a:effectLst/>
        </p:spPr>
        <p:txBody>
          <a:bodyPr wrap="square">
            <a:spAutoFit/>
          </a:bodyPr>
          <a:lstStyle/>
          <a:p>
            <a:endParaRPr lang="en-US" dirty="0"/>
          </a:p>
          <a:p>
            <a:r>
              <a:rPr lang="en-US" sz="2200" b="1" dirty="0">
                <a:latin typeface="Lucida Sans Unicode" pitchFamily="34" charset="0"/>
              </a:rPr>
              <a:t>			      </a:t>
            </a:r>
          </a:p>
          <a:p>
            <a:endParaRPr lang="en-US" sz="2200" b="1" dirty="0">
              <a:latin typeface="Lucida Sans Unicode" pitchFamily="34" charset="0"/>
            </a:endParaRPr>
          </a:p>
          <a:p>
            <a:endParaRPr lang="en-US" sz="2200" b="1" dirty="0">
              <a:latin typeface="Lucida Sans Unicode" pitchFamily="34" charset="0"/>
            </a:endParaRPr>
          </a:p>
          <a:p>
            <a:endParaRPr lang="en-US" b="1" i="1" dirty="0">
              <a:latin typeface="Lucida Sans Unicode" pitchFamily="34" charset="0"/>
            </a:endParaRPr>
          </a:p>
          <a:p>
            <a:endParaRPr lang="en-US" b="1" i="1" dirty="0">
              <a:latin typeface="Lucida Sans Unicode" pitchFamily="34" charset="0"/>
            </a:endParaRPr>
          </a:p>
        </p:txBody>
      </p:sp>
      <p:sp>
        <p:nvSpPr>
          <p:cNvPr id="12" name="Text Box 14"/>
          <p:cNvSpPr txBox="1">
            <a:spLocks noChangeArrowheads="1"/>
          </p:cNvSpPr>
          <p:nvPr/>
        </p:nvSpPr>
        <p:spPr bwMode="auto">
          <a:xfrm>
            <a:off x="1219200" y="3505200"/>
            <a:ext cx="1219200" cy="366713"/>
          </a:xfrm>
          <a:prstGeom prst="rect">
            <a:avLst/>
          </a:prstGeom>
          <a:noFill/>
          <a:ln w="9525">
            <a:noFill/>
            <a:miter lim="800000"/>
            <a:headEnd/>
            <a:tailEnd/>
          </a:ln>
          <a:effectLst/>
        </p:spPr>
        <p:txBody>
          <a:bodyPr>
            <a:spAutoFit/>
          </a:bodyPr>
          <a:lstStyle/>
          <a:p>
            <a:pPr>
              <a:spcBef>
                <a:spcPct val="50000"/>
              </a:spcBef>
            </a:pPr>
            <a:r>
              <a:rPr lang="en-US" b="1" dirty="0">
                <a:solidFill>
                  <a:schemeClr val="bg1"/>
                </a:solidFill>
                <a:latin typeface="Lucida Sans Unicode" pitchFamily="34" charset="0"/>
              </a:rPr>
              <a:t>Elevation</a:t>
            </a:r>
          </a:p>
        </p:txBody>
      </p:sp>
      <p:sp>
        <p:nvSpPr>
          <p:cNvPr id="13" name="Text Box 16"/>
          <p:cNvSpPr txBox="1">
            <a:spLocks noChangeArrowheads="1"/>
          </p:cNvSpPr>
          <p:nvPr/>
        </p:nvSpPr>
        <p:spPr bwMode="auto">
          <a:xfrm>
            <a:off x="2819400" y="5334000"/>
            <a:ext cx="2286000" cy="366713"/>
          </a:xfrm>
          <a:prstGeom prst="rect">
            <a:avLst/>
          </a:prstGeom>
          <a:noFill/>
          <a:ln w="9525">
            <a:noFill/>
            <a:miter lim="800000"/>
            <a:headEnd/>
            <a:tailEnd/>
          </a:ln>
          <a:effectLst/>
        </p:spPr>
        <p:txBody>
          <a:bodyPr>
            <a:spAutoFit/>
          </a:bodyPr>
          <a:lstStyle/>
          <a:p>
            <a:pPr>
              <a:spcBef>
                <a:spcPct val="50000"/>
              </a:spcBef>
            </a:pPr>
            <a:r>
              <a:rPr lang="en-US" b="1" dirty="0">
                <a:solidFill>
                  <a:schemeClr val="bg1"/>
                </a:solidFill>
                <a:latin typeface="Lucida Sans Unicode" pitchFamily="34" charset="0"/>
              </a:rPr>
              <a:t>Erosion Control</a:t>
            </a:r>
          </a:p>
        </p:txBody>
      </p:sp>
      <p:sp>
        <p:nvSpPr>
          <p:cNvPr id="14" name="Text Box 18"/>
          <p:cNvSpPr txBox="1">
            <a:spLocks noChangeArrowheads="1"/>
          </p:cNvSpPr>
          <p:nvPr/>
        </p:nvSpPr>
        <p:spPr bwMode="auto">
          <a:xfrm>
            <a:off x="5562600" y="3276600"/>
            <a:ext cx="2667000" cy="366713"/>
          </a:xfrm>
          <a:prstGeom prst="rect">
            <a:avLst/>
          </a:prstGeom>
          <a:noFill/>
          <a:ln w="9525">
            <a:noFill/>
            <a:miter lim="800000"/>
            <a:headEnd/>
            <a:tailEnd/>
          </a:ln>
          <a:effectLst/>
        </p:spPr>
        <p:txBody>
          <a:bodyPr>
            <a:spAutoFit/>
          </a:bodyPr>
          <a:lstStyle/>
          <a:p>
            <a:pPr>
              <a:spcBef>
                <a:spcPct val="50000"/>
              </a:spcBef>
            </a:pPr>
            <a:r>
              <a:rPr lang="en-US" b="1" dirty="0">
                <a:solidFill>
                  <a:schemeClr val="bg1"/>
                </a:solidFill>
              </a:rPr>
              <a:t>Drainage Improvement</a:t>
            </a:r>
          </a:p>
        </p:txBody>
      </p:sp>
      <p:sp>
        <p:nvSpPr>
          <p:cNvPr id="18" name="Rectangle 17"/>
          <p:cNvSpPr/>
          <p:nvPr/>
        </p:nvSpPr>
        <p:spPr>
          <a:xfrm>
            <a:off x="1295400" y="838200"/>
            <a:ext cx="7620000" cy="584775"/>
          </a:xfrm>
          <a:prstGeom prst="rect">
            <a:avLst/>
          </a:prstGeom>
        </p:spPr>
        <p:txBody>
          <a:bodyPr wrap="square">
            <a:spAutoFit/>
          </a:bodyPr>
          <a:lstStyle/>
          <a:p>
            <a:endParaRPr lang="en-US" sz="3200" dirty="0">
              <a:solidFill>
                <a:srgbClr val="0033CC"/>
              </a:solidFill>
              <a:latin typeface="Lucida Sans Unicode" pitchFamily="34" charset="0"/>
              <a:cs typeface="Lucida Sans Unicode" pitchFamily="34" charset="0"/>
            </a:endParaRPr>
          </a:p>
        </p:txBody>
      </p:sp>
      <p:grpSp>
        <p:nvGrpSpPr>
          <p:cNvPr id="15" name="Group 14"/>
          <p:cNvGrpSpPr/>
          <p:nvPr/>
        </p:nvGrpSpPr>
        <p:grpSpPr>
          <a:xfrm>
            <a:off x="381000" y="1615485"/>
            <a:ext cx="8572473" cy="5138629"/>
            <a:chOff x="18973" y="1256518"/>
            <a:chExt cx="9113893" cy="4507569"/>
          </a:xfrm>
        </p:grpSpPr>
        <p:pic>
          <p:nvPicPr>
            <p:cNvPr id="16" name="internal-source-marker_0.6276022494111155" descr="ttp4ZMpKPy3B15Zho1P_cBYgLaNGmxdi3QFOsNWL2T8NewMe3Pa_LocsOzJISuGznS4C0yBokLqtQ74gJUJIu9p_tCry1G59AcBV8M8NlzKz1HKQEA"/>
            <p:cNvPicPr/>
            <p:nvPr/>
          </p:nvPicPr>
          <p:blipFill>
            <a:blip r:embed="rId3" cstate="print"/>
            <a:srcRect/>
            <a:stretch>
              <a:fillRect/>
            </a:stretch>
          </p:blipFill>
          <p:spPr bwMode="auto">
            <a:xfrm rot="439114">
              <a:off x="4713265" y="1256518"/>
              <a:ext cx="4419601" cy="3657600"/>
            </a:xfrm>
            <a:prstGeom prst="rect">
              <a:avLst/>
            </a:prstGeom>
            <a:noFill/>
          </p:spPr>
        </p:pic>
        <p:sp>
          <p:nvSpPr>
            <p:cNvPr id="17" name="TextBox 16"/>
            <p:cNvSpPr txBox="1"/>
            <p:nvPr/>
          </p:nvSpPr>
          <p:spPr>
            <a:xfrm>
              <a:off x="18973" y="1309426"/>
              <a:ext cx="4653288" cy="4454661"/>
            </a:xfrm>
            <a:prstGeom prst="rect">
              <a:avLst/>
            </a:prstGeom>
            <a:noFill/>
          </p:spPr>
          <p:txBody>
            <a:bodyPr wrap="square" rtlCol="0">
              <a:spAutoFit/>
            </a:bodyPr>
            <a:lstStyle/>
            <a:p>
              <a:pPr marL="457200" indent="-457200">
                <a:buFont typeface="Arial" panose="020B0604020202020204" pitchFamily="34" charset="0"/>
                <a:buChar char="•"/>
              </a:pPr>
              <a:r>
                <a:rPr lang="en-US" sz="2800" dirty="0" err="1"/>
                <a:t>MyPlan</a:t>
              </a:r>
              <a:r>
                <a:rPr lang="en-US" sz="2800" dirty="0"/>
                <a:t> assists cities, counties, and special districts in assembling and assessing GIS information on natural hazards in California (hazard identification and risk assessment section of LHMP)</a:t>
              </a:r>
            </a:p>
            <a:p>
              <a:pPr marL="457200" indent="-457200">
                <a:buFont typeface="Arial" panose="020B0604020202020204" pitchFamily="34" charset="0"/>
                <a:buChar char="•"/>
              </a:pPr>
              <a:r>
                <a:rPr lang="en-US" sz="2400" dirty="0">
                  <a:hlinkClick r:id="rId4"/>
                </a:rPr>
                <a:t>www.myplan.caloes.ca.gov</a:t>
              </a:r>
              <a:endParaRPr lang="en-US" sz="2400" dirty="0"/>
            </a:p>
            <a:p>
              <a:pPr marL="457200" indent="-457200">
                <a:buFont typeface="Arial" panose="020B0604020202020204" pitchFamily="34" charset="0"/>
                <a:buChar char="•"/>
              </a:pPr>
              <a:endParaRPr lang="en-US" sz="2400" dirty="0"/>
            </a:p>
            <a:p>
              <a:endParaRPr lang="en-US" sz="2400" dirty="0"/>
            </a:p>
          </p:txBody>
        </p:sp>
      </p:grpSp>
      <p:sp>
        <p:nvSpPr>
          <p:cNvPr id="3" name="Title 2"/>
          <p:cNvSpPr>
            <a:spLocks noGrp="1"/>
          </p:cNvSpPr>
          <p:nvPr>
            <p:ph type="ctrTitle"/>
          </p:nvPr>
        </p:nvSpPr>
        <p:spPr>
          <a:xfrm>
            <a:off x="651850" y="490781"/>
            <a:ext cx="7620000" cy="1069975"/>
          </a:xfrm>
        </p:spPr>
        <p:txBody>
          <a:bodyPr/>
          <a:lstStyle/>
          <a:p>
            <a:r>
              <a:rPr lang="en-US" b="1" dirty="0">
                <a:solidFill>
                  <a:schemeClr val="tx2">
                    <a:lumMod val="75000"/>
                  </a:schemeClr>
                </a:solidFill>
              </a:rPr>
              <a:t>Cal OES </a:t>
            </a:r>
            <a:r>
              <a:rPr lang="en-US" b="1" dirty="0" err="1">
                <a:solidFill>
                  <a:schemeClr val="tx2">
                    <a:lumMod val="75000"/>
                  </a:schemeClr>
                </a:solidFill>
              </a:rPr>
              <a:t>MyPlan</a:t>
            </a:r>
            <a:r>
              <a:rPr lang="en-US" b="1" dirty="0">
                <a:solidFill>
                  <a:schemeClr val="tx2">
                    <a:lumMod val="75000"/>
                  </a:schemeClr>
                </a:solidFill>
              </a:rPr>
              <a:t> Tool</a:t>
            </a:r>
          </a:p>
        </p:txBody>
      </p:sp>
      <p:sp>
        <p:nvSpPr>
          <p:cNvPr id="5" name="Text Placeholder 4"/>
          <p:cNvSpPr>
            <a:spLocks noGrp="1"/>
          </p:cNvSpPr>
          <p:nvPr>
            <p:ph type="body" idx="11"/>
          </p:nvPr>
        </p:nvSpPr>
        <p:spPr/>
        <p:txBody>
          <a:bodyPr/>
          <a:lstStyle/>
          <a:p>
            <a:endParaRPr lang="en-US"/>
          </a:p>
        </p:txBody>
      </p:sp>
    </p:spTree>
    <p:extLst>
      <p:ext uri="{BB962C8B-B14F-4D97-AF65-F5344CB8AC3E}">
        <p14:creationId xmlns:p14="http://schemas.microsoft.com/office/powerpoint/2010/main" val="593907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457200" y="384459"/>
            <a:ext cx="7620000" cy="1069975"/>
          </a:xfrm>
        </p:spPr>
        <p:txBody>
          <a:bodyPr>
            <a:normAutofit/>
          </a:bodyPr>
          <a:lstStyle/>
          <a:p>
            <a:r>
              <a:rPr lang="en-US" sz="4000" b="1" dirty="0">
                <a:solidFill>
                  <a:schemeClr val="tx2">
                    <a:lumMod val="75000"/>
                  </a:schemeClr>
                </a:solidFill>
              </a:rPr>
              <a:t>Cal OES </a:t>
            </a:r>
            <a:r>
              <a:rPr lang="en-US" sz="4000" b="1" dirty="0" err="1">
                <a:solidFill>
                  <a:schemeClr val="tx2">
                    <a:lumMod val="75000"/>
                  </a:schemeClr>
                </a:solidFill>
              </a:rPr>
              <a:t>MyHazards</a:t>
            </a:r>
            <a:r>
              <a:rPr lang="en-US" sz="4000" b="1" dirty="0">
                <a:solidFill>
                  <a:schemeClr val="tx2">
                    <a:lumMod val="75000"/>
                  </a:schemeClr>
                </a:solidFill>
              </a:rPr>
              <a:t> Tool</a:t>
            </a:r>
            <a:endParaRPr lang="en-US" sz="2800" dirty="0">
              <a:solidFill>
                <a:schemeClr val="accent2"/>
              </a:solidFill>
            </a:endParaRPr>
          </a:p>
        </p:txBody>
      </p:sp>
      <p:sp>
        <p:nvSpPr>
          <p:cNvPr id="41987" name="Rectangle 3"/>
          <p:cNvSpPr>
            <a:spLocks noGrp="1" noChangeArrowheads="1"/>
          </p:cNvSpPr>
          <p:nvPr>
            <p:ph sz="half" idx="1"/>
          </p:nvPr>
        </p:nvSpPr>
        <p:spPr>
          <a:xfrm>
            <a:off x="470730" y="2016520"/>
            <a:ext cx="3339270" cy="3850880"/>
          </a:xfrm>
        </p:spPr>
        <p:txBody>
          <a:bodyPr>
            <a:normAutofit fontScale="92500" lnSpcReduction="20000"/>
          </a:bodyPr>
          <a:lstStyle/>
          <a:p>
            <a:r>
              <a:rPr lang="en-US" sz="2900" dirty="0" err="1"/>
              <a:t>MyHazards</a:t>
            </a:r>
            <a:r>
              <a:rPr lang="en-US" sz="2900" dirty="0"/>
              <a:t> is a tool for the general public to discover hazards in their area (earthquake, flood, fire, and tsunami) and learn steps to reduce personal risk</a:t>
            </a:r>
          </a:p>
          <a:p>
            <a:r>
              <a:rPr lang="en-US" sz="2900" dirty="0">
                <a:hlinkClick r:id="rId3"/>
              </a:rPr>
              <a:t>www.myhazards.caloes.ca.gov</a:t>
            </a:r>
            <a:endParaRPr lang="en-US" sz="2900" dirty="0"/>
          </a:p>
          <a:p>
            <a:endParaRPr lang="en-US" sz="2900" b="1" dirty="0">
              <a:solidFill>
                <a:schemeClr val="accent2"/>
              </a:solidFill>
            </a:endParaRPr>
          </a:p>
          <a:p>
            <a:endParaRPr lang="en-US" sz="2900" b="1" dirty="0">
              <a:solidFill>
                <a:schemeClr val="accent2"/>
              </a:solidFill>
            </a:endParaRPr>
          </a:p>
          <a:p>
            <a:endParaRPr lang="en-US" sz="2900" b="1" dirty="0">
              <a:solidFill>
                <a:schemeClr val="accent2"/>
              </a:solidFill>
            </a:endParaRPr>
          </a:p>
          <a:p>
            <a:endParaRPr lang="en-US" sz="2900" b="1" dirty="0">
              <a:solidFill>
                <a:schemeClr val="accent2"/>
              </a:solidFill>
            </a:endParaRPr>
          </a:p>
          <a:p>
            <a:endParaRPr lang="en-US" sz="2900" b="1" dirty="0">
              <a:solidFill>
                <a:schemeClr val="accent2"/>
              </a:solidFill>
            </a:endParaRPr>
          </a:p>
          <a:p>
            <a:endParaRPr lang="en-US" sz="2900" i="1" dirty="0">
              <a:solidFill>
                <a:schemeClr val="accent2"/>
              </a:solidFill>
            </a:endParaRPr>
          </a:p>
          <a:p>
            <a:pPr algn="l">
              <a:buFontTx/>
              <a:buChar char="•"/>
            </a:pPr>
            <a:endParaRPr lang="en-US" sz="1800" i="1" dirty="0">
              <a:solidFill>
                <a:schemeClr val="accent2"/>
              </a:solidFill>
            </a:endParaRPr>
          </a:p>
        </p:txBody>
      </p:sp>
      <p:sp>
        <p:nvSpPr>
          <p:cNvPr id="41988" name="WordArt 4"/>
          <p:cNvSpPr>
            <a:spLocks noChangeArrowheads="1" noChangeShapeType="1" noTextEdit="1"/>
          </p:cNvSpPr>
          <p:nvPr/>
        </p:nvSpPr>
        <p:spPr bwMode="auto">
          <a:xfrm>
            <a:off x="1371600" y="457200"/>
            <a:ext cx="7162800" cy="2286000"/>
          </a:xfrm>
          <a:prstGeom prst="rect">
            <a:avLst/>
          </a:prstGeom>
        </p:spPr>
        <p:txBody>
          <a:bodyPr spcFirstLastPara="1" wrap="none" fromWordArt="1">
            <a:prstTxWarp prst="textArchUp">
              <a:avLst>
                <a:gd name="adj" fmla="val 10800000"/>
              </a:avLst>
            </a:prstTxWarp>
          </a:bodyPr>
          <a:lstStyle/>
          <a:p>
            <a:pPr algn="ctr"/>
            <a:endParaRPr lang="en-US" sz="4000" kern="10" dirty="0">
              <a:ln w="9525">
                <a:noFill/>
                <a:round/>
                <a:headEnd/>
                <a:tailEnd/>
              </a:ln>
              <a:solidFill>
                <a:srgbClr val="000080"/>
              </a:solidFill>
              <a:latin typeface="Arial Black"/>
            </a:endParaRPr>
          </a:p>
        </p:txBody>
      </p:sp>
      <p:pic>
        <p:nvPicPr>
          <p:cNvPr id="41991" name="Picture 4"/>
          <p:cNvPicPr>
            <a:picLocks noChangeAspect="1" noChangeArrowheads="1"/>
          </p:cNvPicPr>
          <p:nvPr/>
        </p:nvPicPr>
        <p:blipFill>
          <a:blip r:embed="rId4" cstate="print"/>
          <a:srcRect l="1563" t="20833" r="20313" b="8333"/>
          <a:stretch>
            <a:fillRect/>
          </a:stretch>
        </p:blipFill>
        <p:spPr bwMode="auto">
          <a:xfrm rot="556353">
            <a:off x="3975945" y="1938907"/>
            <a:ext cx="4477299" cy="3368635"/>
          </a:xfrm>
          <a:prstGeom prst="rect">
            <a:avLst/>
          </a:prstGeom>
          <a:noFill/>
          <a:ln w="9525">
            <a:noFill/>
            <a:miter lim="800000"/>
            <a:headEnd/>
            <a:tailEnd/>
          </a:ln>
        </p:spPr>
      </p:pic>
    </p:spTree>
    <p:extLst>
      <p:ext uri="{BB962C8B-B14F-4D97-AF65-F5344CB8AC3E}">
        <p14:creationId xmlns:p14="http://schemas.microsoft.com/office/powerpoint/2010/main" val="3666580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1"/>
          </p:nvPr>
        </p:nvSpPr>
        <p:spPr/>
        <p:txBody>
          <a:bodyPr/>
          <a:lstStyle/>
          <a:p>
            <a:endParaRPr lang="en-US"/>
          </a:p>
        </p:txBody>
      </p:sp>
      <p:sp>
        <p:nvSpPr>
          <p:cNvPr id="6" name="Title 5"/>
          <p:cNvSpPr>
            <a:spLocks noGrp="1"/>
          </p:cNvSpPr>
          <p:nvPr>
            <p:ph type="ctrTitle"/>
          </p:nvPr>
        </p:nvSpPr>
        <p:spPr>
          <a:xfrm>
            <a:off x="447040" y="536910"/>
            <a:ext cx="7929880" cy="1069975"/>
          </a:xfrm>
        </p:spPr>
        <p:txBody>
          <a:bodyPr>
            <a:normAutofit fontScale="90000"/>
          </a:bodyPr>
          <a:lstStyle/>
          <a:p>
            <a:r>
              <a:rPr lang="en-US" b="1" dirty="0">
                <a:solidFill>
                  <a:schemeClr val="tx2">
                    <a:lumMod val="75000"/>
                  </a:schemeClr>
                </a:solidFill>
                <a:latin typeface="Calibri" panose="020F0502020204030204" pitchFamily="34" charset="0"/>
                <a:cs typeface="Calibri" panose="020F0502020204030204" pitchFamily="34" charset="0"/>
              </a:rPr>
              <a:t>2018 State Hazard Mitigation Plan</a:t>
            </a:r>
            <a:br>
              <a:rPr lang="en-US" b="1" dirty="0">
                <a:solidFill>
                  <a:schemeClr val="tx2">
                    <a:lumMod val="75000"/>
                  </a:schemeClr>
                </a:solidFill>
                <a:latin typeface="Calibri" panose="020F0502020204030204" pitchFamily="34" charset="0"/>
                <a:cs typeface="Calibri" panose="020F0502020204030204" pitchFamily="34" charset="0"/>
              </a:rPr>
            </a:br>
            <a:endParaRPr lang="en-US" dirty="0">
              <a:solidFill>
                <a:schemeClr val="tx2">
                  <a:lumMod val="75000"/>
                </a:schemeClr>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4294967295"/>
          </p:nvPr>
        </p:nvSpPr>
        <p:spPr>
          <a:xfrm>
            <a:off x="7010400" y="6356350"/>
            <a:ext cx="2133600" cy="365125"/>
          </a:xfrm>
        </p:spPr>
        <p:txBody>
          <a:bodyPr/>
          <a:lstStyle/>
          <a:p>
            <a:fld id="{991ABA96-8C24-43CE-98D6-E064923DF127}" type="slidenum">
              <a:rPr lang="en-US" smtClean="0"/>
              <a:t>14</a:t>
            </a:fld>
            <a:endParaRPr lang="en-US"/>
          </a:p>
        </p:txBody>
      </p:sp>
      <p:sp>
        <p:nvSpPr>
          <p:cNvPr id="5" name="Content Placeholder 3"/>
          <p:cNvSpPr txBox="1">
            <a:spLocks/>
          </p:cNvSpPr>
          <p:nvPr/>
        </p:nvSpPr>
        <p:spPr>
          <a:xfrm>
            <a:off x="457200" y="1404605"/>
            <a:ext cx="4267200" cy="48006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LHMP-SHMP linkage: establish consistency between state and local goals and objectives</a:t>
            </a:r>
          </a:p>
          <a:p>
            <a:r>
              <a:rPr lang="en-US" sz="2800" dirty="0"/>
              <a:t>Resource for LHMPs for plan alignment and risk assessment information and data</a:t>
            </a:r>
          </a:p>
          <a:p>
            <a:r>
              <a:rPr lang="en-US" sz="2800" dirty="0"/>
              <a:t>2018 plan recently approved by FEMA</a:t>
            </a:r>
          </a:p>
          <a:p>
            <a:pPr marL="0" indent="0">
              <a:buNone/>
            </a:pPr>
            <a:endParaRPr lang="en-US" sz="1900" dirty="0"/>
          </a:p>
          <a:p>
            <a:pPr marL="109728" indent="0">
              <a:buFont typeface="Arial" panose="020B0604020202020204" pitchFamily="34" charset="0"/>
              <a:buNone/>
            </a:pPr>
            <a:endParaRPr lang="en-US" sz="2800" dirty="0"/>
          </a:p>
          <a:p>
            <a:endParaRPr lang="en-US" sz="2800" dirty="0"/>
          </a:p>
          <a:p>
            <a:pPr marL="0" indent="0">
              <a:buFont typeface="Arial" panose="020B0604020202020204" pitchFamily="34" charset="0"/>
              <a:buNone/>
            </a:pPr>
            <a:endParaRPr lang="en-US" dirty="0"/>
          </a:p>
        </p:txBody>
      </p:sp>
      <p:sp>
        <p:nvSpPr>
          <p:cNvPr id="3" name="AutoShape 2" descr="Image result for state hazard mitigation plan cal o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6" name="Picture 4" descr="Image result for state hazard mitigation plan cal o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3872">
            <a:off x="4846780" y="1549902"/>
            <a:ext cx="3197273" cy="4124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224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2"/>
          </p:nvPr>
        </p:nvSpPr>
        <p:spPr/>
        <p:txBody>
          <a:bodyPr/>
          <a:lstStyle/>
          <a:p>
            <a:endParaRPr lang="en-US"/>
          </a:p>
        </p:txBody>
      </p:sp>
      <p:sp>
        <p:nvSpPr>
          <p:cNvPr id="3" name="Title 2"/>
          <p:cNvSpPr>
            <a:spLocks noGrp="1"/>
          </p:cNvSpPr>
          <p:nvPr>
            <p:ph type="ctrTitle"/>
          </p:nvPr>
        </p:nvSpPr>
        <p:spPr>
          <a:xfrm>
            <a:off x="654570" y="554998"/>
            <a:ext cx="7848600" cy="1069975"/>
          </a:xfrm>
        </p:spPr>
        <p:txBody>
          <a:bodyPr/>
          <a:lstStyle/>
          <a:p>
            <a:r>
              <a:rPr lang="en-US" b="1" dirty="0">
                <a:solidFill>
                  <a:srgbClr val="002060"/>
                </a:solidFill>
              </a:rPr>
              <a:t>Climate Adaptation Planning</a:t>
            </a:r>
          </a:p>
        </p:txBody>
      </p:sp>
      <p:sp>
        <p:nvSpPr>
          <p:cNvPr id="9" name="Content Placeholder 8"/>
          <p:cNvSpPr>
            <a:spLocks noGrp="1"/>
          </p:cNvSpPr>
          <p:nvPr>
            <p:ph sz="half" idx="1"/>
          </p:nvPr>
        </p:nvSpPr>
        <p:spPr>
          <a:xfrm>
            <a:off x="654570" y="1984377"/>
            <a:ext cx="5181600" cy="3806823"/>
          </a:xfrm>
        </p:spPr>
        <p:txBody>
          <a:bodyPr>
            <a:normAutofit fontScale="62500" lnSpcReduction="20000"/>
          </a:bodyPr>
          <a:lstStyle/>
          <a:p>
            <a:r>
              <a:rPr lang="en-US" dirty="0"/>
              <a:t>Taking on increasing importance in California (SB 379)</a:t>
            </a:r>
          </a:p>
          <a:p>
            <a:r>
              <a:rPr lang="en-US" dirty="0"/>
              <a:t>State’s APG Toolkit currently being updated</a:t>
            </a:r>
          </a:p>
          <a:p>
            <a:r>
              <a:rPr lang="en-US" dirty="0"/>
              <a:t>ICARP Adaptation Clearinghouse: selection of decision-support tools, datasets, and other research products relevant for California planners and decision-makers. </a:t>
            </a:r>
          </a:p>
          <a:p>
            <a:pPr lvl="1"/>
            <a:r>
              <a:rPr lang="en-US" dirty="0">
                <a:hlinkClick r:id="rId3"/>
              </a:rPr>
              <a:t>https://resilientca.org/</a:t>
            </a:r>
            <a:endParaRPr lang="en-US" dirty="0"/>
          </a:p>
          <a:p>
            <a:pPr lvl="1"/>
            <a:endParaRPr lang="en-US" dirty="0"/>
          </a:p>
        </p:txBody>
      </p:sp>
      <p:pic>
        <p:nvPicPr>
          <p:cNvPr id="13" name="Picture 2" descr="Image result for state hazard mitigation plan cal oes"/>
          <p:cNvPicPr>
            <a:picLocks noGrp="1" noChangeAspect="1" noChangeArrowheads="1"/>
          </p:cNvPicPr>
          <p:nvPr>
            <p:ph type="pic" idx="11"/>
          </p:nvPr>
        </p:nvPicPr>
        <p:blipFill>
          <a:blip r:embed="rId4" cstate="print">
            <a:extLst>
              <a:ext uri="{28A0092B-C50C-407E-A947-70E740481C1C}">
                <a14:useLocalDpi xmlns:a14="http://schemas.microsoft.com/office/drawing/2010/main" val="0"/>
              </a:ext>
            </a:extLst>
          </a:blip>
          <a:srcRect l="2500" r="2500"/>
          <a:stretch>
            <a:fillRect/>
          </a:stretch>
        </p:blipFill>
        <p:spPr bwMode="auto">
          <a:xfrm rot="513357">
            <a:off x="6098444" y="2014915"/>
            <a:ext cx="2738326" cy="3730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53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1"/>
          </p:nvPr>
        </p:nvSpPr>
        <p:spPr/>
        <p:txBody>
          <a:bodyPr/>
          <a:lstStyle/>
          <a:p>
            <a:endParaRPr lang="en-US"/>
          </a:p>
        </p:txBody>
      </p:sp>
      <p:sp>
        <p:nvSpPr>
          <p:cNvPr id="5" name="Slide Number Placeholder 4"/>
          <p:cNvSpPr>
            <a:spLocks noGrp="1"/>
          </p:cNvSpPr>
          <p:nvPr>
            <p:ph type="sldNum" sz="quarter" idx="4294967295"/>
          </p:nvPr>
        </p:nvSpPr>
        <p:spPr>
          <a:xfrm>
            <a:off x="7010400" y="6356350"/>
            <a:ext cx="2133600" cy="365125"/>
          </a:xfrm>
        </p:spPr>
        <p:txBody>
          <a:bodyPr/>
          <a:lstStyle/>
          <a:p>
            <a:pPr algn="l"/>
            <a:fld id="{991ABA96-8C24-43CE-98D6-E064923DF127}" type="slidenum">
              <a:rPr lang="en-US" smtClean="0"/>
              <a:pPr algn="l"/>
              <a:t>16</a:t>
            </a:fld>
            <a:endParaRPr lang="en-US"/>
          </a:p>
        </p:txBody>
      </p:sp>
      <p:sp>
        <p:nvSpPr>
          <p:cNvPr id="8" name="Title 1"/>
          <p:cNvSpPr txBox="1">
            <a:spLocks/>
          </p:cNvSpPr>
          <p:nvPr/>
        </p:nvSpPr>
        <p:spPr>
          <a:xfrm>
            <a:off x="838200" y="576576"/>
            <a:ext cx="7620000" cy="106997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tx2">
                    <a:lumMod val="75000"/>
                  </a:schemeClr>
                </a:solidFill>
              </a:rPr>
              <a:t>Questions?</a:t>
            </a:r>
            <a:endParaRPr lang="en-US" b="1" dirty="0"/>
          </a:p>
        </p:txBody>
      </p:sp>
      <p:pic>
        <p:nvPicPr>
          <p:cNvPr id="1026" name="Picture 2" descr="Image result for jurassic park ques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412" y="1646551"/>
            <a:ext cx="7013575" cy="3945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270063"/>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685800" y="-236054"/>
            <a:ext cx="7848600" cy="1069975"/>
          </a:xfrm>
        </p:spPr>
        <p:txBody>
          <a:bodyPr>
            <a:normAutofit fontScale="90000"/>
          </a:bodyPr>
          <a:lstStyle/>
          <a:p>
            <a:pPr algn="ctr"/>
            <a:r>
              <a:rPr lang="en-US" sz="4000" dirty="0">
                <a:solidFill>
                  <a:schemeClr val="tx2">
                    <a:lumMod val="75000"/>
                  </a:schemeClr>
                </a:solidFill>
              </a:rPr>
              <a:t> </a:t>
            </a:r>
            <a:r>
              <a:rPr lang="en-US" sz="4000" dirty="0">
                <a:solidFill>
                  <a:srgbClr val="002060"/>
                </a:solidFill>
              </a:rPr>
              <a:t/>
            </a:r>
            <a:br>
              <a:rPr lang="en-US" sz="4000" dirty="0">
                <a:solidFill>
                  <a:srgbClr val="002060"/>
                </a:solidFill>
              </a:rPr>
            </a:br>
            <a:r>
              <a:rPr lang="en-US" sz="4000" b="1" dirty="0">
                <a:solidFill>
                  <a:srgbClr val="002060"/>
                </a:solidFill>
              </a:rPr>
              <a:t>Cal OES Plan Reviewers</a:t>
            </a:r>
            <a:endParaRPr lang="en-US" sz="2800" b="1" dirty="0">
              <a:solidFill>
                <a:srgbClr val="002060"/>
              </a:solidFill>
            </a:endParaRPr>
          </a:p>
        </p:txBody>
      </p:sp>
      <p:sp>
        <p:nvSpPr>
          <p:cNvPr id="3" name="Content Placeholder 2"/>
          <p:cNvSpPr>
            <a:spLocks noGrp="1"/>
          </p:cNvSpPr>
          <p:nvPr>
            <p:ph sz="half" idx="1"/>
          </p:nvPr>
        </p:nvSpPr>
        <p:spPr>
          <a:xfrm>
            <a:off x="718422" y="1056620"/>
            <a:ext cx="7685242" cy="5408712"/>
          </a:xfrm>
        </p:spPr>
        <p:txBody>
          <a:bodyPr>
            <a:normAutofit fontScale="77500" lnSpcReduction="20000"/>
          </a:bodyPr>
          <a:lstStyle/>
          <a:p>
            <a:pPr marL="0" indent="0">
              <a:lnSpc>
                <a:spcPct val="110000"/>
              </a:lnSpc>
              <a:spcBef>
                <a:spcPts val="0"/>
              </a:spcBef>
              <a:buNone/>
            </a:pPr>
            <a:r>
              <a:rPr lang="en-US" sz="3500" b="1" dirty="0"/>
              <a:t>Victoria LaMar-Haas, Senior ESC (Lead)</a:t>
            </a:r>
          </a:p>
          <a:p>
            <a:pPr marL="0" indent="0">
              <a:lnSpc>
                <a:spcPct val="110000"/>
              </a:lnSpc>
              <a:spcBef>
                <a:spcPts val="0"/>
              </a:spcBef>
              <a:buNone/>
            </a:pPr>
            <a:r>
              <a:rPr lang="en-US" sz="3000" dirty="0"/>
              <a:t>916-845-8531</a:t>
            </a:r>
          </a:p>
          <a:p>
            <a:pPr marL="0" indent="0">
              <a:lnSpc>
                <a:spcPct val="110000"/>
              </a:lnSpc>
              <a:spcBef>
                <a:spcPts val="0"/>
              </a:spcBef>
              <a:buNone/>
            </a:pPr>
            <a:r>
              <a:rPr lang="en-US" sz="3000" dirty="0">
                <a:hlinkClick r:id="rId3"/>
              </a:rPr>
              <a:t>victoria.lamar-haas@caloes.ca.gov</a:t>
            </a:r>
            <a:endParaRPr lang="en-US" sz="3000" dirty="0"/>
          </a:p>
          <a:p>
            <a:pPr marL="0" indent="0">
              <a:lnSpc>
                <a:spcPct val="110000"/>
              </a:lnSpc>
              <a:spcBef>
                <a:spcPts val="0"/>
              </a:spcBef>
              <a:buNone/>
            </a:pPr>
            <a:r>
              <a:rPr lang="en-US" sz="3500" b="1" dirty="0"/>
              <a:t>Karen McCready-Hoover, ESC</a:t>
            </a:r>
          </a:p>
          <a:p>
            <a:pPr marL="0" indent="0">
              <a:lnSpc>
                <a:spcPct val="110000"/>
              </a:lnSpc>
              <a:spcBef>
                <a:spcPts val="0"/>
              </a:spcBef>
              <a:buNone/>
            </a:pPr>
            <a:r>
              <a:rPr lang="en-US" sz="3000" dirty="0"/>
              <a:t>916-845-8177</a:t>
            </a:r>
          </a:p>
          <a:p>
            <a:pPr marL="0" indent="0">
              <a:lnSpc>
                <a:spcPct val="110000"/>
              </a:lnSpc>
              <a:spcBef>
                <a:spcPts val="0"/>
              </a:spcBef>
              <a:buNone/>
            </a:pPr>
            <a:r>
              <a:rPr lang="en-US" sz="3000" dirty="0">
                <a:hlinkClick r:id="rId4"/>
              </a:rPr>
              <a:t>karen.mccready-hoover@caloes.ca.gov</a:t>
            </a:r>
            <a:endParaRPr lang="en-US" sz="3000" dirty="0"/>
          </a:p>
          <a:p>
            <a:pPr marL="0" indent="0">
              <a:buNone/>
            </a:pPr>
            <a:r>
              <a:rPr lang="en-US" sz="3500" b="1" dirty="0"/>
              <a:t>Carly Landry, ESC</a:t>
            </a:r>
          </a:p>
          <a:p>
            <a:pPr marL="0" indent="0">
              <a:lnSpc>
                <a:spcPct val="110000"/>
              </a:lnSpc>
              <a:spcBef>
                <a:spcPts val="0"/>
              </a:spcBef>
              <a:buNone/>
            </a:pPr>
            <a:r>
              <a:rPr lang="en-US" sz="3000" dirty="0"/>
              <a:t>916-845-8769</a:t>
            </a:r>
          </a:p>
          <a:p>
            <a:pPr marL="0" indent="0">
              <a:lnSpc>
                <a:spcPct val="110000"/>
              </a:lnSpc>
              <a:spcBef>
                <a:spcPts val="0"/>
              </a:spcBef>
              <a:buNone/>
            </a:pPr>
            <a:r>
              <a:rPr lang="en-US" sz="3000" dirty="0">
                <a:hlinkClick r:id="rId5"/>
              </a:rPr>
              <a:t>carly.landry@caloes.ca.gov</a:t>
            </a:r>
            <a:endParaRPr lang="en-US" sz="3000" dirty="0"/>
          </a:p>
          <a:p>
            <a:pPr marL="0" indent="0">
              <a:lnSpc>
                <a:spcPct val="110000"/>
              </a:lnSpc>
              <a:spcBef>
                <a:spcPts val="0"/>
              </a:spcBef>
              <a:buNone/>
            </a:pPr>
            <a:r>
              <a:rPr lang="en-US" sz="3500" b="1" dirty="0"/>
              <a:t>Kelly Riley, ESC</a:t>
            </a:r>
          </a:p>
          <a:p>
            <a:pPr marL="0" indent="0">
              <a:lnSpc>
                <a:spcPct val="110000"/>
              </a:lnSpc>
              <a:spcBef>
                <a:spcPts val="0"/>
              </a:spcBef>
              <a:buNone/>
            </a:pPr>
            <a:r>
              <a:rPr lang="en-US" sz="3000" dirty="0"/>
              <a:t>916-845-8236</a:t>
            </a:r>
          </a:p>
          <a:p>
            <a:pPr marL="0" indent="0">
              <a:lnSpc>
                <a:spcPct val="110000"/>
              </a:lnSpc>
              <a:spcBef>
                <a:spcPts val="0"/>
              </a:spcBef>
              <a:buNone/>
            </a:pPr>
            <a:r>
              <a:rPr lang="en-US" sz="3000" dirty="0">
                <a:hlinkClick r:id="rId6"/>
              </a:rPr>
              <a:t>kelly.riley@caloes.ca.gov</a:t>
            </a:r>
            <a:endParaRPr lang="en-US" sz="3000" dirty="0"/>
          </a:p>
          <a:p>
            <a:pPr marL="0" indent="0">
              <a:lnSpc>
                <a:spcPct val="110000"/>
              </a:lnSpc>
              <a:spcBef>
                <a:spcPts val="0"/>
              </a:spcBef>
              <a:buNone/>
            </a:pPr>
            <a:r>
              <a:rPr lang="en-US" sz="3500" b="1" dirty="0"/>
              <a:t>Derek Lambeth, ESC</a:t>
            </a:r>
          </a:p>
          <a:p>
            <a:pPr marL="0" indent="0">
              <a:lnSpc>
                <a:spcPct val="110000"/>
              </a:lnSpc>
              <a:spcBef>
                <a:spcPts val="0"/>
              </a:spcBef>
              <a:buNone/>
            </a:pPr>
            <a:r>
              <a:rPr lang="en-US" sz="3000" dirty="0"/>
              <a:t>916-845-8493</a:t>
            </a:r>
          </a:p>
          <a:p>
            <a:pPr marL="0" indent="0">
              <a:lnSpc>
                <a:spcPct val="110000"/>
              </a:lnSpc>
              <a:spcBef>
                <a:spcPts val="0"/>
              </a:spcBef>
              <a:buNone/>
            </a:pPr>
            <a:r>
              <a:rPr lang="en-US" sz="3000" dirty="0">
                <a:hlinkClick r:id="rId7"/>
              </a:rPr>
              <a:t>derek.lambeth@caloes.ca.gov</a:t>
            </a:r>
            <a:endParaRPr lang="en-US" sz="3000" dirty="0"/>
          </a:p>
          <a:p>
            <a:pPr marL="0" indent="0">
              <a:lnSpc>
                <a:spcPct val="110000"/>
              </a:lnSpc>
              <a:spcBef>
                <a:spcPts val="0"/>
              </a:spcBef>
              <a:buNone/>
            </a:pPr>
            <a:endParaRPr lang="en-US" sz="3000" dirty="0"/>
          </a:p>
          <a:p>
            <a:pPr marL="0" indent="0">
              <a:buNone/>
            </a:pPr>
            <a:endParaRPr lang="en-US" dirty="0"/>
          </a:p>
          <a:p>
            <a:pPr marL="457200" lvl="1" indent="0">
              <a:buNone/>
            </a:pPr>
            <a:endParaRPr lang="en-US" dirty="0"/>
          </a:p>
        </p:txBody>
      </p:sp>
      <p:sp>
        <p:nvSpPr>
          <p:cNvPr id="41988" name="WordArt 4"/>
          <p:cNvSpPr>
            <a:spLocks noChangeArrowheads="1" noChangeShapeType="1" noTextEdit="1"/>
          </p:cNvSpPr>
          <p:nvPr/>
        </p:nvSpPr>
        <p:spPr bwMode="auto">
          <a:xfrm>
            <a:off x="979643" y="2209800"/>
            <a:ext cx="7162800" cy="2286000"/>
          </a:xfrm>
          <a:prstGeom prst="rect">
            <a:avLst/>
          </a:prstGeom>
        </p:spPr>
        <p:txBody>
          <a:bodyPr spcFirstLastPara="1" wrap="none" fromWordArt="1">
            <a:prstTxWarp prst="textArchUp">
              <a:avLst>
                <a:gd name="adj" fmla="val 10800000"/>
              </a:avLst>
            </a:prstTxWarp>
          </a:bodyPr>
          <a:lstStyle/>
          <a:p>
            <a:pPr algn="ctr"/>
            <a:endParaRPr lang="en-US" sz="4000" kern="10" dirty="0">
              <a:ln w="9525">
                <a:noFill/>
                <a:round/>
                <a:headEnd/>
                <a:tailEnd/>
              </a:ln>
              <a:solidFill>
                <a:srgbClr val="000080"/>
              </a:solidFill>
              <a:latin typeface="Arial Black"/>
            </a:endParaRPr>
          </a:p>
        </p:txBody>
      </p:sp>
      <p:sp>
        <p:nvSpPr>
          <p:cNvPr id="41990" name="Rectangle 6"/>
          <p:cNvSpPr>
            <a:spLocks noChangeArrowheads="1"/>
          </p:cNvSpPr>
          <p:nvPr/>
        </p:nvSpPr>
        <p:spPr bwMode="auto">
          <a:xfrm>
            <a:off x="1295400" y="533400"/>
            <a:ext cx="6781800" cy="523220"/>
          </a:xfrm>
          <a:prstGeom prst="rect">
            <a:avLst/>
          </a:prstGeom>
          <a:noFill/>
          <a:ln w="9525">
            <a:noFill/>
            <a:miter lim="800000"/>
            <a:headEnd/>
            <a:tailEnd/>
          </a:ln>
          <a:effectLst/>
        </p:spPr>
        <p:txBody>
          <a:bodyPr>
            <a:spAutoFit/>
          </a:bodyPr>
          <a:lstStyle/>
          <a:p>
            <a:pPr algn="ctr"/>
            <a:r>
              <a:rPr lang="en-US" sz="2800" b="1" dirty="0">
                <a:solidFill>
                  <a:schemeClr val="accent2"/>
                </a:solidFill>
              </a:rPr>
              <a:t> </a:t>
            </a:r>
            <a:endParaRPr lang="en-US" b="1" i="1" dirty="0">
              <a:solidFill>
                <a:schemeClr val="accent2"/>
              </a:solidFill>
            </a:endParaRPr>
          </a:p>
        </p:txBody>
      </p:sp>
    </p:spTree>
    <p:extLst>
      <p:ext uri="{BB962C8B-B14F-4D97-AF65-F5344CB8AC3E}">
        <p14:creationId xmlns:p14="http://schemas.microsoft.com/office/powerpoint/2010/main" val="3386327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2"/>
          </p:nvPr>
        </p:nvSpPr>
        <p:spPr/>
        <p:txBody>
          <a:bodyPr/>
          <a:lstStyle/>
          <a:p>
            <a:endParaRPr lang="en-US"/>
          </a:p>
        </p:txBody>
      </p:sp>
      <p:sp>
        <p:nvSpPr>
          <p:cNvPr id="41986" name="Rectangle 2"/>
          <p:cNvSpPr>
            <a:spLocks noGrp="1" noChangeArrowheads="1"/>
          </p:cNvSpPr>
          <p:nvPr>
            <p:ph type="ctrTitle"/>
          </p:nvPr>
        </p:nvSpPr>
        <p:spPr>
          <a:xfrm>
            <a:off x="685800" y="-236054"/>
            <a:ext cx="7848600" cy="1069975"/>
          </a:xfrm>
        </p:spPr>
        <p:txBody>
          <a:bodyPr>
            <a:normAutofit fontScale="90000"/>
          </a:bodyPr>
          <a:lstStyle/>
          <a:p>
            <a:pPr algn="ctr"/>
            <a:r>
              <a:rPr lang="en-US" sz="4000" dirty="0">
                <a:solidFill>
                  <a:schemeClr val="tx2">
                    <a:lumMod val="75000"/>
                  </a:schemeClr>
                </a:solidFill>
              </a:rPr>
              <a:t> </a:t>
            </a:r>
            <a:r>
              <a:rPr lang="en-US" sz="4000" dirty="0">
                <a:solidFill>
                  <a:srgbClr val="002060"/>
                </a:solidFill>
              </a:rPr>
              <a:t/>
            </a:r>
            <a:br>
              <a:rPr lang="en-US" sz="4000" dirty="0">
                <a:solidFill>
                  <a:srgbClr val="002060"/>
                </a:solidFill>
              </a:rPr>
            </a:br>
            <a:r>
              <a:rPr lang="en-US" sz="4000" b="1" dirty="0">
                <a:solidFill>
                  <a:srgbClr val="002060"/>
                </a:solidFill>
              </a:rPr>
              <a:t>FEMA Region IX Plan Reviewers</a:t>
            </a:r>
            <a:endParaRPr lang="en-US" sz="2800" b="1" dirty="0">
              <a:solidFill>
                <a:srgbClr val="002060"/>
              </a:solidFill>
            </a:endParaRPr>
          </a:p>
        </p:txBody>
      </p:sp>
      <p:sp>
        <p:nvSpPr>
          <p:cNvPr id="3" name="Content Placeholder 2"/>
          <p:cNvSpPr>
            <a:spLocks noGrp="1"/>
          </p:cNvSpPr>
          <p:nvPr>
            <p:ph sz="half" idx="1"/>
          </p:nvPr>
        </p:nvSpPr>
        <p:spPr>
          <a:xfrm>
            <a:off x="718422" y="1056620"/>
            <a:ext cx="7685242" cy="5408712"/>
          </a:xfrm>
        </p:spPr>
        <p:txBody>
          <a:bodyPr>
            <a:normAutofit fontScale="92500" lnSpcReduction="20000"/>
          </a:bodyPr>
          <a:lstStyle/>
          <a:p>
            <a:pPr marL="0" indent="0">
              <a:lnSpc>
                <a:spcPct val="110000"/>
              </a:lnSpc>
              <a:spcBef>
                <a:spcPts val="0"/>
              </a:spcBef>
              <a:buNone/>
            </a:pPr>
            <a:r>
              <a:rPr lang="en-US" sz="3500" b="1" dirty="0" smtClean="0"/>
              <a:t>Xing Liu, Sr. </a:t>
            </a:r>
            <a:r>
              <a:rPr lang="en-US" sz="3500" b="1" dirty="0" smtClean="0"/>
              <a:t>Community Planner</a:t>
            </a:r>
          </a:p>
          <a:p>
            <a:pPr marL="0" indent="0">
              <a:lnSpc>
                <a:spcPct val="110000"/>
              </a:lnSpc>
              <a:spcBef>
                <a:spcPts val="0"/>
              </a:spcBef>
              <a:buNone/>
            </a:pPr>
            <a:r>
              <a:rPr lang="en-US" sz="3100" dirty="0" smtClean="0"/>
              <a:t>510-627-7267</a:t>
            </a:r>
          </a:p>
          <a:p>
            <a:pPr marL="0" indent="0">
              <a:lnSpc>
                <a:spcPct val="110000"/>
              </a:lnSpc>
              <a:spcBef>
                <a:spcPts val="0"/>
              </a:spcBef>
              <a:buNone/>
            </a:pPr>
            <a:r>
              <a:rPr lang="en-US" sz="3100" dirty="0" smtClean="0">
                <a:hlinkClick r:id="rId3"/>
              </a:rPr>
              <a:t>Xing.liu@fema.dhs.gov</a:t>
            </a:r>
            <a:endParaRPr lang="en-US" sz="3100" dirty="0" smtClean="0"/>
          </a:p>
          <a:p>
            <a:pPr marL="0" indent="0">
              <a:lnSpc>
                <a:spcPct val="110000"/>
              </a:lnSpc>
              <a:spcBef>
                <a:spcPts val="0"/>
              </a:spcBef>
              <a:buNone/>
            </a:pPr>
            <a:r>
              <a:rPr lang="en-US" sz="3500" b="1" dirty="0" smtClean="0"/>
              <a:t>JoAnn </a:t>
            </a:r>
            <a:r>
              <a:rPr lang="en-US" sz="3500" b="1" dirty="0" err="1"/>
              <a:t>Scordino</a:t>
            </a:r>
            <a:r>
              <a:rPr lang="en-US" sz="3500" b="1" dirty="0"/>
              <a:t>, Community Planner</a:t>
            </a:r>
          </a:p>
          <a:p>
            <a:pPr marL="0" indent="0">
              <a:lnSpc>
                <a:spcPct val="110000"/>
              </a:lnSpc>
              <a:spcBef>
                <a:spcPts val="0"/>
              </a:spcBef>
              <a:buNone/>
            </a:pPr>
            <a:r>
              <a:rPr lang="en-US" sz="3000" dirty="0"/>
              <a:t>510-627-7225</a:t>
            </a:r>
          </a:p>
          <a:p>
            <a:pPr marL="0" indent="0">
              <a:lnSpc>
                <a:spcPct val="110000"/>
              </a:lnSpc>
              <a:spcBef>
                <a:spcPts val="0"/>
              </a:spcBef>
              <a:buNone/>
            </a:pPr>
            <a:r>
              <a:rPr lang="en-US" sz="3000" dirty="0">
                <a:hlinkClick r:id="rId4"/>
              </a:rPr>
              <a:t>joann.scordino@fema.dhs.gov</a:t>
            </a:r>
            <a:endParaRPr lang="en-US" sz="3000" dirty="0"/>
          </a:p>
          <a:p>
            <a:pPr marL="0" indent="0">
              <a:lnSpc>
                <a:spcPct val="110000"/>
              </a:lnSpc>
              <a:spcBef>
                <a:spcPts val="0"/>
              </a:spcBef>
              <a:buNone/>
            </a:pPr>
            <a:r>
              <a:rPr lang="en-US" sz="3500" b="1" dirty="0"/>
              <a:t>Emma Reed, Community Planner</a:t>
            </a:r>
          </a:p>
          <a:p>
            <a:pPr marL="0" indent="0">
              <a:lnSpc>
                <a:spcPct val="110000"/>
              </a:lnSpc>
              <a:spcBef>
                <a:spcPts val="0"/>
              </a:spcBef>
              <a:buNone/>
            </a:pPr>
            <a:r>
              <a:rPr lang="en-US" sz="3000" dirty="0"/>
              <a:t>510-627-7202</a:t>
            </a:r>
          </a:p>
          <a:p>
            <a:pPr marL="0" indent="0">
              <a:lnSpc>
                <a:spcPct val="110000"/>
              </a:lnSpc>
              <a:spcBef>
                <a:spcPts val="0"/>
              </a:spcBef>
              <a:buNone/>
            </a:pPr>
            <a:r>
              <a:rPr lang="en-US" sz="3000" dirty="0">
                <a:hlinkClick r:id="rId5"/>
              </a:rPr>
              <a:t>emma.reed@fema.dhs.gov</a:t>
            </a:r>
            <a:endParaRPr lang="en-US" sz="3000" dirty="0"/>
          </a:p>
          <a:p>
            <a:pPr marL="0" indent="0">
              <a:buNone/>
            </a:pPr>
            <a:r>
              <a:rPr lang="en-US" sz="3500" b="1" dirty="0" smtClean="0"/>
              <a:t>Jesse </a:t>
            </a:r>
            <a:r>
              <a:rPr lang="en-US" sz="3500" b="1" dirty="0"/>
              <a:t>Carpentier</a:t>
            </a:r>
          </a:p>
          <a:p>
            <a:pPr marL="0" indent="0">
              <a:lnSpc>
                <a:spcPct val="110000"/>
              </a:lnSpc>
              <a:spcBef>
                <a:spcPts val="0"/>
              </a:spcBef>
              <a:buNone/>
            </a:pPr>
            <a:r>
              <a:rPr lang="en-US" sz="3000" dirty="0"/>
              <a:t>510-627-7742</a:t>
            </a:r>
          </a:p>
          <a:p>
            <a:pPr marL="0" indent="0">
              <a:lnSpc>
                <a:spcPct val="110000"/>
              </a:lnSpc>
              <a:spcBef>
                <a:spcPts val="0"/>
              </a:spcBef>
              <a:buNone/>
            </a:pPr>
            <a:r>
              <a:rPr lang="en-US" sz="3000" dirty="0">
                <a:hlinkClick r:id="rId6"/>
              </a:rPr>
              <a:t>jesse.carpentier@fema.dhs.gov</a:t>
            </a:r>
            <a:endParaRPr lang="en-US" sz="3000" dirty="0"/>
          </a:p>
          <a:p>
            <a:pPr marL="0" indent="0">
              <a:lnSpc>
                <a:spcPct val="110000"/>
              </a:lnSpc>
              <a:spcBef>
                <a:spcPts val="0"/>
              </a:spcBef>
              <a:buNone/>
            </a:pPr>
            <a:endParaRPr lang="en-US" sz="3000" dirty="0"/>
          </a:p>
          <a:p>
            <a:pPr marL="0" indent="0">
              <a:lnSpc>
                <a:spcPct val="110000"/>
              </a:lnSpc>
              <a:spcBef>
                <a:spcPts val="0"/>
              </a:spcBef>
              <a:buNone/>
            </a:pPr>
            <a:endParaRPr lang="en-US" sz="3000" dirty="0"/>
          </a:p>
          <a:p>
            <a:pPr marL="0" indent="0">
              <a:buNone/>
            </a:pPr>
            <a:endParaRPr lang="en-US" dirty="0"/>
          </a:p>
          <a:p>
            <a:pPr marL="457200" lvl="1" indent="0">
              <a:buNone/>
            </a:pPr>
            <a:endParaRPr lang="en-US" dirty="0"/>
          </a:p>
        </p:txBody>
      </p:sp>
      <p:sp>
        <p:nvSpPr>
          <p:cNvPr id="41988" name="WordArt 4"/>
          <p:cNvSpPr>
            <a:spLocks noChangeArrowheads="1" noChangeShapeType="1" noTextEdit="1"/>
          </p:cNvSpPr>
          <p:nvPr/>
        </p:nvSpPr>
        <p:spPr bwMode="auto">
          <a:xfrm>
            <a:off x="979643" y="2209800"/>
            <a:ext cx="7162800" cy="2286000"/>
          </a:xfrm>
          <a:prstGeom prst="rect">
            <a:avLst/>
          </a:prstGeom>
        </p:spPr>
        <p:txBody>
          <a:bodyPr spcFirstLastPara="1" wrap="none" fromWordArt="1">
            <a:prstTxWarp prst="textArchUp">
              <a:avLst>
                <a:gd name="adj" fmla="val 10800000"/>
              </a:avLst>
            </a:prstTxWarp>
          </a:bodyPr>
          <a:lstStyle/>
          <a:p>
            <a:pPr algn="ctr"/>
            <a:endParaRPr lang="en-US" sz="4000" kern="10" dirty="0">
              <a:ln w="9525">
                <a:noFill/>
                <a:round/>
                <a:headEnd/>
                <a:tailEnd/>
              </a:ln>
              <a:solidFill>
                <a:srgbClr val="000080"/>
              </a:solidFill>
              <a:latin typeface="Arial Black"/>
            </a:endParaRPr>
          </a:p>
        </p:txBody>
      </p:sp>
      <p:sp>
        <p:nvSpPr>
          <p:cNvPr id="41989" name="Text Box 5"/>
          <p:cNvSpPr txBox="1">
            <a:spLocks noChangeArrowheads="1"/>
          </p:cNvSpPr>
          <p:nvPr/>
        </p:nvSpPr>
        <p:spPr bwMode="auto">
          <a:xfrm>
            <a:off x="609600" y="6096000"/>
            <a:ext cx="8001000" cy="369332"/>
          </a:xfrm>
          <a:prstGeom prst="rect">
            <a:avLst/>
          </a:prstGeom>
          <a:noFill/>
          <a:ln w="9525">
            <a:noFill/>
            <a:miter lim="800000"/>
            <a:headEnd/>
            <a:tailEnd/>
          </a:ln>
          <a:effectLst/>
        </p:spPr>
        <p:txBody>
          <a:bodyPr>
            <a:spAutoFit/>
          </a:bodyPr>
          <a:lstStyle/>
          <a:p>
            <a:pPr algn="ctr">
              <a:spcBef>
                <a:spcPct val="50000"/>
              </a:spcBef>
            </a:pPr>
            <a:r>
              <a:rPr lang="en-US" b="1" dirty="0">
                <a:solidFill>
                  <a:schemeClr val="accent2"/>
                </a:solidFill>
              </a:rPr>
              <a:t> </a:t>
            </a:r>
            <a:r>
              <a:rPr lang="en-US" sz="1600" b="1" i="1" dirty="0">
                <a:solidFill>
                  <a:srgbClr val="800080"/>
                </a:solidFill>
              </a:rPr>
              <a:t> </a:t>
            </a:r>
            <a:endParaRPr lang="en-US" b="1" i="1" dirty="0">
              <a:solidFill>
                <a:srgbClr val="800080"/>
              </a:solidFill>
            </a:endParaRPr>
          </a:p>
        </p:txBody>
      </p:sp>
      <p:sp>
        <p:nvSpPr>
          <p:cNvPr id="41990" name="Rectangle 6"/>
          <p:cNvSpPr>
            <a:spLocks noChangeArrowheads="1"/>
          </p:cNvSpPr>
          <p:nvPr/>
        </p:nvSpPr>
        <p:spPr bwMode="auto">
          <a:xfrm>
            <a:off x="1295400" y="533400"/>
            <a:ext cx="6781800" cy="523220"/>
          </a:xfrm>
          <a:prstGeom prst="rect">
            <a:avLst/>
          </a:prstGeom>
          <a:noFill/>
          <a:ln w="9525">
            <a:noFill/>
            <a:miter lim="800000"/>
            <a:headEnd/>
            <a:tailEnd/>
          </a:ln>
          <a:effectLst/>
        </p:spPr>
        <p:txBody>
          <a:bodyPr>
            <a:spAutoFit/>
          </a:bodyPr>
          <a:lstStyle/>
          <a:p>
            <a:pPr algn="ctr"/>
            <a:r>
              <a:rPr lang="en-US" sz="2800" b="1" dirty="0">
                <a:solidFill>
                  <a:schemeClr val="accent2"/>
                </a:solidFill>
              </a:rPr>
              <a:t> </a:t>
            </a:r>
            <a:endParaRPr lang="en-US" b="1" i="1" dirty="0">
              <a:solidFill>
                <a:schemeClr val="accent2"/>
              </a:solidFill>
            </a:endParaRPr>
          </a:p>
        </p:txBody>
      </p:sp>
    </p:spTree>
    <p:extLst>
      <p:ext uri="{BB962C8B-B14F-4D97-AF65-F5344CB8AC3E}">
        <p14:creationId xmlns:p14="http://schemas.microsoft.com/office/powerpoint/2010/main" val="15090897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General Doc" ma:contentTypeID="0x010100A3C0AE248FC7AE4A8F6A9800E77547E60100D35BA1A73372ED4A9364D2E17BB3A6B9" ma:contentTypeVersion="13" ma:contentTypeDescription="Cal OES General Document" ma:contentTypeScope="" ma:versionID="82dbf47ab273c9e51534c90f921537d9">
  <xsd:schema xmlns:xsd="http://www.w3.org/2001/XMLSchema" xmlns:xs="http://www.w3.org/2001/XMLSchema" xmlns:p="http://schemas.microsoft.com/office/2006/metadata/properties" xmlns:ns2="0a8bad6b-f581-42d1-a937-dbda95349e24" xmlns:ns3="1ba08a47-4485-4df1-b92e-bb63ba008779" targetNamespace="http://schemas.microsoft.com/office/2006/metadata/properties" ma:root="true" ma:fieldsID="32ef09b76317325211c1621927f17900" ns2:_="" ns3:_="">
    <xsd:import namespace="0a8bad6b-f581-42d1-a937-dbda95349e24"/>
    <xsd:import namespace="1ba08a47-4485-4df1-b92e-bb63ba008779"/>
    <xsd:element name="properties">
      <xsd:complexType>
        <xsd:sequence>
          <xsd:element name="documentManagement">
            <xsd:complexType>
              <xsd:all>
                <xsd:element ref="ns2:oesRollupDescription" minOccurs="0"/>
                <xsd:element ref="ns2:h91dd47120624aa8a205903f7dc28ad4" minOccurs="0"/>
                <xsd:element ref="ns2:TaxCatchAll" minOccurs="0"/>
                <xsd:element ref="ns2:TaxCatchAllLabel" minOccurs="0"/>
                <xsd:element ref="ns2:oesGroupBy"/>
                <xsd:element ref="ns3:oesDisplay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8bad6b-f581-42d1-a937-dbda95349e24" elementFormDefault="qualified">
    <xsd:import namespace="http://schemas.microsoft.com/office/2006/documentManagement/types"/>
    <xsd:import namespace="http://schemas.microsoft.com/office/infopath/2007/PartnerControls"/>
    <xsd:element name="oesRollupDescription" ma:index="8" nillable="true" ma:displayName="Rollup Description" ma:description="Use this for a brief description of the item, which will be displayed on the page." ma:internalName="oesRollupDescription" ma:readOnly="false">
      <xsd:simpleType>
        <xsd:restriction base="dms:Note">
          <xsd:maxLength value="255"/>
        </xsd:restriction>
      </xsd:simpleType>
    </xsd:element>
    <xsd:element name="h91dd47120624aa8a205903f7dc28ad4" ma:index="9" ma:taxonomy="true" ma:internalName="h91dd47120624aa8a205903f7dc28ad4" ma:taxonomyFieldName="oesDivision" ma:displayName="Cal OES Division" ma:default="" ma:fieldId="{191dd471-2062-4aa8-a205-903f7dc28ad4}" ma:sspId="ed650271-3da9-459d-b38c-75915af8c2ed" ma:termSetId="35129ea4-2b69-4523-92bc-aa23dc2aa4fb"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eeb0fb86-bc12-4cb3-92ad-dd6aef4c6903}" ma:internalName="TaxCatchAll" ma:showField="CatchAllData"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eeb0fb86-bc12-4cb3-92ad-dd6aef4c6903}" ma:internalName="TaxCatchAllLabel" ma:readOnly="true" ma:showField="CatchAllDataLabel" ma:web="0a8bad6b-f581-42d1-a937-dbda95349e24">
      <xsd:complexType>
        <xsd:complexContent>
          <xsd:extension base="dms:MultiChoiceLookup">
            <xsd:sequence>
              <xsd:element name="Value" type="dms:Lookup" maxOccurs="unbounded" minOccurs="0" nillable="true"/>
            </xsd:sequence>
          </xsd:extension>
        </xsd:complexContent>
      </xsd:complexType>
    </xsd:element>
    <xsd:element name="oesGroupBy" ma:index="13" ma:displayName="Group By" ma:description="Use this field to group items together based on a common group name." ma:internalName="oesGroupBy"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ba08a47-4485-4df1-b92e-bb63ba008779" elementFormDefault="qualified">
    <xsd:import namespace="http://schemas.microsoft.com/office/2006/documentManagement/types"/>
    <xsd:import namespace="http://schemas.microsoft.com/office/infopath/2007/PartnerControls"/>
    <xsd:element name="oesDisplayOn" ma:index="14" nillable="true" ma:displayName="Display On" ma:list="{34f9ac60-0367-4830-ae89-726c94aa64ac}" ma:internalName="oesDisplayOn" ma:showField="Title" ma:requiredMultiChoice="tru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oesDisplayOn xmlns="1ba08a47-4485-4df1-b92e-bb63ba008779">
      <Value>20</Value>
    </oesDisplayOn>
    <oesRollupDescription xmlns="0a8bad6b-f581-42d1-a937-dbda95349e24" xsi:nil="true"/>
    <oesGroupBy xmlns="0a8bad6b-f581-42d1-a937-dbda95349e24">HMGP Workshop Subapplication Presentations</oesGroupBy>
    <h91dd47120624aa8a205903f7dc28ad4 xmlns="0a8bad6b-f581-42d1-a937-dbda95349e24">
      <Terms xmlns="http://schemas.microsoft.com/office/infopath/2007/PartnerControls">
        <TermInfo xmlns="http://schemas.microsoft.com/office/infopath/2007/PartnerControls">
          <TermName xmlns="http://schemas.microsoft.com/office/infopath/2007/PartnerControls">Recovery</TermName>
          <TermId xmlns="http://schemas.microsoft.com/office/infopath/2007/PartnerControls">5c2352b6-fb4e-475d-8d45-1bce5e618ade</TermId>
        </TermInfo>
      </Terms>
    </h91dd47120624aa8a205903f7dc28ad4>
    <TaxCatchAll xmlns="0a8bad6b-f581-42d1-a937-dbda95349e24">
      <Value>16</Value>
    </TaxCatchAll>
  </documentManagement>
</p:properties>
</file>

<file path=customXml/itemProps1.xml><?xml version="1.0" encoding="utf-8"?>
<ds:datastoreItem xmlns:ds="http://schemas.openxmlformats.org/officeDocument/2006/customXml" ds:itemID="{0BA51B59-31E6-479A-835C-02F8748E3A23}"/>
</file>

<file path=customXml/itemProps2.xml><?xml version="1.0" encoding="utf-8"?>
<ds:datastoreItem xmlns:ds="http://schemas.openxmlformats.org/officeDocument/2006/customXml" ds:itemID="{90C31F89-6140-4A3E-8289-B279425D1982}"/>
</file>

<file path=customXml/itemProps3.xml><?xml version="1.0" encoding="utf-8"?>
<ds:datastoreItem xmlns:ds="http://schemas.openxmlformats.org/officeDocument/2006/customXml" ds:itemID="{98FCBDA8-F02B-4230-B145-F9C20A472B40}"/>
</file>

<file path=docProps/app.xml><?xml version="1.0" encoding="utf-8"?>
<Properties xmlns="http://schemas.openxmlformats.org/officeDocument/2006/extended-properties" xmlns:vt="http://schemas.openxmlformats.org/officeDocument/2006/docPropsVTypes">
  <TotalTime>28748</TotalTime>
  <Words>1481</Words>
  <Application>Microsoft Office PowerPoint</Application>
  <PresentationFormat>On-screen Show (4:3)</PresentationFormat>
  <Paragraphs>221</Paragraphs>
  <Slides>18</Slides>
  <Notes>18</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Arial Black</vt:lpstr>
      <vt:lpstr>Calibri</vt:lpstr>
      <vt:lpstr>Franklin Gothic Medium</vt:lpstr>
      <vt:lpstr>Lucida Sans Unicode</vt:lpstr>
      <vt:lpstr>Roboto</vt:lpstr>
      <vt:lpstr>Times New Roman</vt:lpstr>
      <vt:lpstr>Wingdings</vt:lpstr>
      <vt:lpstr>Office Theme</vt:lpstr>
      <vt:lpstr>Hazard Mitigation Grant Program  Planning Grants and  Local Hazard Mitigation Plan Requirements  </vt:lpstr>
      <vt:lpstr>Agenda</vt:lpstr>
      <vt:lpstr>PowerPoint Presentation</vt:lpstr>
      <vt:lpstr>LHMP Basics</vt:lpstr>
      <vt:lpstr>PowerPoint Presentation</vt:lpstr>
      <vt:lpstr>PowerPoint Presentation</vt:lpstr>
      <vt:lpstr>LHMP Review Tool addresses plan requirements…</vt:lpstr>
      <vt:lpstr>“Local Mitigation Plan Review Guide” clarifies requirements… </vt:lpstr>
      <vt:lpstr>“Local Mitigation Planning Handbook” guides the process…</vt:lpstr>
      <vt:lpstr>“Mitigation Ideas” helps jurisdictions brainstorm strategies and projects…</vt:lpstr>
      <vt:lpstr>Cal OES Technical Assistance and Resources</vt:lpstr>
      <vt:lpstr>Cal OES MyPlan Tool</vt:lpstr>
      <vt:lpstr>Cal OES MyHazards Tool</vt:lpstr>
      <vt:lpstr>2018 State Hazard Mitigation Plan </vt:lpstr>
      <vt:lpstr>Climate Adaptation Planning</vt:lpstr>
      <vt:lpstr>PowerPoint Presentation</vt:lpstr>
      <vt:lpstr>  Cal OES Plan Reviewers</vt:lpstr>
      <vt:lpstr>  FEMA Region IX Plan Reviewers</vt:lpstr>
    </vt:vector>
  </TitlesOfParts>
  <Company>Cal Office of Emergency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 Planning Presentation</dc:title>
  <dc:creator>Hogan, Jennifer @CalOES</dc:creator>
  <cp:lastModifiedBy>McCready-Hoover, Karen@CalOES</cp:lastModifiedBy>
  <cp:revision>1260</cp:revision>
  <cp:lastPrinted>2019-01-15T17:47:19Z</cp:lastPrinted>
  <dcterms:created xsi:type="dcterms:W3CDTF">2017-06-08T18:07:12Z</dcterms:created>
  <dcterms:modified xsi:type="dcterms:W3CDTF">2019-05-15T17:44:28Z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0x010100A3C0AE248FC7AE4A8F6A9800E77547E60100D35BA1A73372ED4A9364D2E17BB3A6B9</vt:lpwstr>
  </property>
  <property fmtid="{D5CDD505-2E9C-101B-9397-08002B2CF9AE}" pid="3" name="oesDivision">
    <vt:lpwstr>16;#Recovery|5c2352b6-fb4e-475d-8d45-1bce5e618ade</vt:lpwstr>
  </property>
</Properties>
</file>