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135"/>
  </p:notesMasterIdLst>
  <p:handoutMasterIdLst>
    <p:handoutMasterId r:id="rId136"/>
  </p:handoutMasterIdLst>
  <p:sldIdLst>
    <p:sldId id="313" r:id="rId5"/>
    <p:sldId id="462" r:id="rId6"/>
    <p:sldId id="463" r:id="rId7"/>
    <p:sldId id="461" r:id="rId8"/>
    <p:sldId id="525" r:id="rId9"/>
    <p:sldId id="526" r:id="rId10"/>
    <p:sldId id="537" r:id="rId11"/>
    <p:sldId id="729" r:id="rId12"/>
    <p:sldId id="540" r:id="rId13"/>
    <p:sldId id="560" r:id="rId14"/>
    <p:sldId id="542" r:id="rId15"/>
    <p:sldId id="769" r:id="rId16"/>
    <p:sldId id="550" r:id="rId17"/>
    <p:sldId id="551" r:id="rId18"/>
    <p:sldId id="546" r:id="rId19"/>
    <p:sldId id="552" r:id="rId20"/>
    <p:sldId id="558" r:id="rId21"/>
    <p:sldId id="730" r:id="rId22"/>
    <p:sldId id="564" r:id="rId23"/>
    <p:sldId id="731" r:id="rId24"/>
    <p:sldId id="732" r:id="rId25"/>
    <p:sldId id="741" r:id="rId26"/>
    <p:sldId id="742" r:id="rId27"/>
    <p:sldId id="743" r:id="rId28"/>
    <p:sldId id="744" r:id="rId29"/>
    <p:sldId id="745" r:id="rId30"/>
    <p:sldId id="746" r:id="rId31"/>
    <p:sldId id="747" r:id="rId32"/>
    <p:sldId id="748" r:id="rId33"/>
    <p:sldId id="749" r:id="rId34"/>
    <p:sldId id="750" r:id="rId35"/>
    <p:sldId id="761" r:id="rId36"/>
    <p:sldId id="770" r:id="rId37"/>
    <p:sldId id="771" r:id="rId38"/>
    <p:sldId id="772" r:id="rId39"/>
    <p:sldId id="763" r:id="rId40"/>
    <p:sldId id="764" r:id="rId41"/>
    <p:sldId id="758" r:id="rId42"/>
    <p:sldId id="760" r:id="rId43"/>
    <p:sldId id="752" r:id="rId44"/>
    <p:sldId id="762" r:id="rId45"/>
    <p:sldId id="753" r:id="rId46"/>
    <p:sldId id="754" r:id="rId47"/>
    <p:sldId id="766" r:id="rId48"/>
    <p:sldId id="565" r:id="rId49"/>
    <p:sldId id="569" r:id="rId50"/>
    <p:sldId id="571" r:id="rId51"/>
    <p:sldId id="577" r:id="rId52"/>
    <p:sldId id="581" r:id="rId53"/>
    <p:sldId id="573" r:id="rId54"/>
    <p:sldId id="583" r:id="rId55"/>
    <p:sldId id="575" r:id="rId56"/>
    <p:sldId id="654" r:id="rId57"/>
    <p:sldId id="588" r:id="rId58"/>
    <p:sldId id="767" r:id="rId59"/>
    <p:sldId id="593" r:id="rId60"/>
    <p:sldId id="618" r:id="rId61"/>
    <p:sldId id="610" r:id="rId62"/>
    <p:sldId id="611" r:id="rId63"/>
    <p:sldId id="612" r:id="rId64"/>
    <p:sldId id="613" r:id="rId65"/>
    <p:sldId id="614" r:id="rId66"/>
    <p:sldId id="616" r:id="rId67"/>
    <p:sldId id="765" r:id="rId68"/>
    <p:sldId id="768" r:id="rId69"/>
    <p:sldId id="592" r:id="rId70"/>
    <p:sldId id="655" r:id="rId71"/>
    <p:sldId id="656" r:id="rId72"/>
    <p:sldId id="657" r:id="rId73"/>
    <p:sldId id="658" r:id="rId74"/>
    <p:sldId id="659" r:id="rId75"/>
    <p:sldId id="660" r:id="rId76"/>
    <p:sldId id="661" r:id="rId77"/>
    <p:sldId id="662" r:id="rId78"/>
    <p:sldId id="663" r:id="rId79"/>
    <p:sldId id="664" r:id="rId80"/>
    <p:sldId id="665" r:id="rId81"/>
    <p:sldId id="666" r:id="rId82"/>
    <p:sldId id="667" r:id="rId83"/>
    <p:sldId id="669" r:id="rId84"/>
    <p:sldId id="670" r:id="rId85"/>
    <p:sldId id="671" r:id="rId86"/>
    <p:sldId id="668" r:id="rId87"/>
    <p:sldId id="672" r:id="rId88"/>
    <p:sldId id="673" r:id="rId89"/>
    <p:sldId id="674" r:id="rId90"/>
    <p:sldId id="675" r:id="rId91"/>
    <p:sldId id="684" r:id="rId92"/>
    <p:sldId id="719" r:id="rId93"/>
    <p:sldId id="720" r:id="rId94"/>
    <p:sldId id="721" r:id="rId95"/>
    <p:sldId id="722" r:id="rId96"/>
    <p:sldId id="723" r:id="rId97"/>
    <p:sldId id="724" r:id="rId98"/>
    <p:sldId id="725" r:id="rId99"/>
    <p:sldId id="726" r:id="rId100"/>
    <p:sldId id="685" r:id="rId101"/>
    <p:sldId id="686" r:id="rId102"/>
    <p:sldId id="687" r:id="rId103"/>
    <p:sldId id="688" r:id="rId104"/>
    <p:sldId id="689" r:id="rId105"/>
    <p:sldId id="690" r:id="rId106"/>
    <p:sldId id="691" r:id="rId107"/>
    <p:sldId id="692" r:id="rId108"/>
    <p:sldId id="693" r:id="rId109"/>
    <p:sldId id="694" r:id="rId110"/>
    <p:sldId id="695" r:id="rId111"/>
    <p:sldId id="696" r:id="rId112"/>
    <p:sldId id="697" r:id="rId113"/>
    <p:sldId id="698" r:id="rId114"/>
    <p:sldId id="699" r:id="rId115"/>
    <p:sldId id="700" r:id="rId116"/>
    <p:sldId id="701" r:id="rId117"/>
    <p:sldId id="702" r:id="rId118"/>
    <p:sldId id="703" r:id="rId119"/>
    <p:sldId id="704" r:id="rId120"/>
    <p:sldId id="705" r:id="rId121"/>
    <p:sldId id="706" r:id="rId122"/>
    <p:sldId id="707" r:id="rId123"/>
    <p:sldId id="708" r:id="rId124"/>
    <p:sldId id="709" r:id="rId125"/>
    <p:sldId id="710" r:id="rId126"/>
    <p:sldId id="711" r:id="rId127"/>
    <p:sldId id="712" r:id="rId128"/>
    <p:sldId id="713" r:id="rId129"/>
    <p:sldId id="714" r:id="rId130"/>
    <p:sldId id="715" r:id="rId131"/>
    <p:sldId id="716" r:id="rId132"/>
    <p:sldId id="717" r:id="rId133"/>
    <p:sldId id="718" r:id="rId134"/>
  </p:sldIdLst>
  <p:sldSz cx="9144000" cy="6858000" type="screen4x3"/>
  <p:notesSz cx="6934200" cy="92202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824">
          <p15:clr>
            <a:srgbClr val="A4A3A4"/>
          </p15:clr>
        </p15:guide>
        <p15:guide id="2" pos="864">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BL" initials="W" lastIdx="29" clrIdx="0"/>
  <p:cmAuthor id="7" name="Peyton Rack" initials="PR" lastIdx="4" clrIdx="7">
    <p:extLst>
      <p:ext uri="{19B8F6BF-5375-455C-9EA6-DF929625EA0E}">
        <p15:presenceInfo xmlns:p15="http://schemas.microsoft.com/office/powerpoint/2012/main" userId="b0e6ec8504e3ffc9" providerId="Windows Live"/>
      </p:ext>
    </p:extLst>
  </p:cmAuthor>
  <p:cmAuthor id="1" name="Amy" initials="A" lastIdx="4" clrIdx="1"/>
  <p:cmAuthor id="2" name="Katie Freeman" initials="KF" lastIdx="10" clrIdx="2">
    <p:extLst/>
  </p:cmAuthor>
  <p:cmAuthor id="3" name="Phillip Dziedzic" initials="" lastIdx="1" clrIdx="3"/>
  <p:cmAuthor id="4" name="Carla Decina" initials="CD" lastIdx="17" clrIdx="4">
    <p:extLst/>
  </p:cmAuthor>
  <p:cmAuthor id="5" name="Tylor Headrick" initials="TH" lastIdx="8" clrIdx="5">
    <p:extLst/>
  </p:cmAuthor>
  <p:cmAuthor id="6" name="April Geruso" initials="" lastIdx="15"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143B"/>
    <a:srgbClr val="013365"/>
    <a:srgbClr val="FCAD22"/>
    <a:srgbClr val="E2E7F0"/>
    <a:srgbClr val="825444"/>
    <a:srgbClr val="005D90"/>
    <a:srgbClr val="E2E7EF"/>
    <a:srgbClr val="0A3542"/>
    <a:srgbClr val="EF3C39"/>
    <a:srgbClr val="1764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62" autoAdjust="0"/>
    <p:restoredTop sz="97652" autoAdjust="0"/>
  </p:normalViewPr>
  <p:slideViewPr>
    <p:cSldViewPr>
      <p:cViewPr varScale="1">
        <p:scale>
          <a:sx n="115" d="100"/>
          <a:sy n="115" d="100"/>
        </p:scale>
        <p:origin x="1344" y="108"/>
      </p:cViewPr>
      <p:guideLst>
        <p:guide orient="horz" pos="1824"/>
        <p:guide pos="864"/>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4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3BB644-77EC-436C-ABC6-BFA67B816208}" type="doc">
      <dgm:prSet loTypeId="urn:microsoft.com/office/officeart/2005/8/layout/equation2" loCatId="process" qsTypeId="urn:microsoft.com/office/officeart/2005/8/quickstyle/simple1" qsCatId="simple" csTypeId="urn:microsoft.com/office/officeart/2005/8/colors/accent1_2" csCatId="accent1" phldr="1"/>
      <dgm:spPr/>
    </dgm:pt>
    <dgm:pt modelId="{75815962-E264-474E-88C4-2B7F4A1452D9}">
      <dgm:prSet phldrT="[Text]"/>
      <dgm:spPr>
        <a:solidFill>
          <a:srgbClr val="FCAD22"/>
        </a:solidFill>
        <a:ln w="38100">
          <a:noFill/>
        </a:ln>
      </dgm:spPr>
      <dgm:t>
        <a:bodyPr/>
        <a:lstStyle/>
        <a:p>
          <a:r>
            <a:rPr lang="en-US" b="1" dirty="0">
              <a:solidFill>
                <a:srgbClr val="013365"/>
              </a:solidFill>
              <a:latin typeface="Tahoma" panose="020B0604030504040204" pitchFamily="34" charset="0"/>
              <a:ea typeface="Tahoma" panose="020B0604030504040204" pitchFamily="34" charset="0"/>
              <a:cs typeface="Tahoma" panose="020B0604030504040204" pitchFamily="34" charset="0"/>
            </a:rPr>
            <a:t>Benefits</a:t>
          </a:r>
        </a:p>
      </dgm:t>
    </dgm:pt>
    <dgm:pt modelId="{F4355B1A-BCAD-4C20-8291-D869C10DCEE1}" type="parTrans" cxnId="{7E2FD8CE-CD04-4C14-86AB-F4B2F1FDEFDC}">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B4D1B047-00B2-4E4D-B039-8C1D2740869B}" type="sibTrans" cxnId="{7E2FD8CE-CD04-4C14-86AB-F4B2F1FDEFDC}">
      <dgm:prSet/>
      <dgm:spPr>
        <a:solidFill>
          <a:srgbClr val="B1143B"/>
        </a:solidFill>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2DE72FE-79E7-41F2-9A47-5591652CDDB1}">
      <dgm:prSet phldrT="[Text]" custT="1"/>
      <dgm:spPr>
        <a:solidFill>
          <a:srgbClr val="FCAD22"/>
        </a:solidFill>
        <a:ln w="38100">
          <a:noFill/>
        </a:ln>
      </dgm:spPr>
      <dgm:t>
        <a:bodyPr/>
        <a:lstStyle/>
        <a:p>
          <a:r>
            <a:rPr lang="en-US" sz="3000" b="1" dirty="0">
              <a:solidFill>
                <a:srgbClr val="013365"/>
              </a:solidFill>
              <a:latin typeface="Tahoma" panose="020B0604030504040204" pitchFamily="34" charset="0"/>
              <a:ea typeface="Tahoma" panose="020B0604030504040204" pitchFamily="34" charset="0"/>
              <a:cs typeface="Tahoma" panose="020B0604030504040204" pitchFamily="34" charset="0"/>
            </a:rPr>
            <a:t>Costs</a:t>
          </a:r>
        </a:p>
      </dgm:t>
    </dgm:pt>
    <dgm:pt modelId="{1D4824D8-777F-4857-A169-703258D2482B}" type="parTrans" cxnId="{3BBBF0CA-C55E-49F8-B74A-8D7A2B0B0203}">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162B5D3F-95D2-480E-8082-8C0BC0B5F16E}" type="sibTrans" cxnId="{3BBBF0CA-C55E-49F8-B74A-8D7A2B0B0203}">
      <dgm:prSet/>
      <dgm:spPr>
        <a:solidFill>
          <a:srgbClr val="B1143B"/>
        </a:solidFill>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94C5EFD4-4065-4931-85D1-41CED3DC002B}">
      <dgm:prSet phldrT="[Text]" custT="1"/>
      <dgm:spPr>
        <a:solidFill>
          <a:srgbClr val="013365"/>
        </a:solidFill>
      </dgm:spPr>
      <dgm: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Benefit-Cost Ratio (BCR)</a:t>
          </a:r>
        </a:p>
      </dgm:t>
    </dgm:pt>
    <dgm:pt modelId="{B41D7C82-672F-44B3-BA31-76664FAEC5FA}" type="parTrans" cxnId="{4B76453E-F7DD-4A49-B7E6-EF64CA5EAB6F}">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951F6FB-AEB1-4994-946B-05F3718A1E3A}" type="sibTrans" cxnId="{4B76453E-F7DD-4A49-B7E6-EF64CA5EAB6F}">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D07D071-4A46-4F48-A5F1-0555334C8BD8}" type="pres">
      <dgm:prSet presAssocID="{4C3BB644-77EC-436C-ABC6-BFA67B816208}" presName="Name0" presStyleCnt="0">
        <dgm:presLayoutVars>
          <dgm:dir/>
          <dgm:resizeHandles val="exact"/>
        </dgm:presLayoutVars>
      </dgm:prSet>
      <dgm:spPr/>
    </dgm:pt>
    <dgm:pt modelId="{900EC058-158B-4B6D-887A-89A23DFE111D}" type="pres">
      <dgm:prSet presAssocID="{4C3BB644-77EC-436C-ABC6-BFA67B816208}" presName="vNodes" presStyleCnt="0"/>
      <dgm:spPr/>
    </dgm:pt>
    <dgm:pt modelId="{D2551A2F-CABE-4007-8403-C4F1395B96F3}" type="pres">
      <dgm:prSet presAssocID="{75815962-E264-474E-88C4-2B7F4A1452D9}" presName="node" presStyleLbl="node1" presStyleIdx="0" presStyleCnt="3" custLinFactY="12876" custLinFactNeighborY="100000">
        <dgm:presLayoutVars>
          <dgm:bulletEnabled val="1"/>
        </dgm:presLayoutVars>
      </dgm:prSet>
      <dgm:spPr/>
      <dgm:t>
        <a:bodyPr/>
        <a:lstStyle/>
        <a:p>
          <a:endParaRPr lang="en-US"/>
        </a:p>
      </dgm:t>
    </dgm:pt>
    <dgm:pt modelId="{D29560EA-58F7-4FC3-AE2A-4DC553664F44}" type="pres">
      <dgm:prSet presAssocID="{B4D1B047-00B2-4E4D-B039-8C1D2740869B}" presName="spacerT" presStyleCnt="0"/>
      <dgm:spPr/>
    </dgm:pt>
    <dgm:pt modelId="{532ADD27-F0F9-4BF0-A59C-E06E55CA3989}" type="pres">
      <dgm:prSet presAssocID="{B4D1B047-00B2-4E4D-B039-8C1D2740869B}" presName="sibTrans" presStyleLbl="sibTrans2D1" presStyleIdx="0" presStyleCnt="2" custScaleX="236033"/>
      <dgm:spPr>
        <a:prstGeom prst="mathMinus">
          <a:avLst/>
        </a:prstGeom>
      </dgm:spPr>
      <dgm:t>
        <a:bodyPr/>
        <a:lstStyle/>
        <a:p>
          <a:endParaRPr lang="en-US"/>
        </a:p>
      </dgm:t>
    </dgm:pt>
    <dgm:pt modelId="{66280B6C-7BFC-4455-9F06-D47090861B97}" type="pres">
      <dgm:prSet presAssocID="{B4D1B047-00B2-4E4D-B039-8C1D2740869B}" presName="spacerB" presStyleCnt="0"/>
      <dgm:spPr/>
    </dgm:pt>
    <dgm:pt modelId="{85873ABD-EF34-452D-9975-2CA36A8497A8}" type="pres">
      <dgm:prSet presAssocID="{42DE72FE-79E7-41F2-9A47-5591652CDDB1}" presName="node" presStyleLbl="node1" presStyleIdx="1" presStyleCnt="3" custLinFactY="-5393" custLinFactNeighborY="-100000">
        <dgm:presLayoutVars>
          <dgm:bulletEnabled val="1"/>
        </dgm:presLayoutVars>
      </dgm:prSet>
      <dgm:spPr/>
      <dgm:t>
        <a:bodyPr/>
        <a:lstStyle/>
        <a:p>
          <a:endParaRPr lang="en-US"/>
        </a:p>
      </dgm:t>
    </dgm:pt>
    <dgm:pt modelId="{6FCC848F-959C-439D-87CA-FE866A38204C}" type="pres">
      <dgm:prSet presAssocID="{4C3BB644-77EC-436C-ABC6-BFA67B816208}" presName="sibTransLast" presStyleLbl="sibTrans2D1" presStyleIdx="1" presStyleCnt="2"/>
      <dgm:spPr>
        <a:prstGeom prst="mathEqual">
          <a:avLst/>
        </a:prstGeom>
      </dgm:spPr>
      <dgm:t>
        <a:bodyPr/>
        <a:lstStyle/>
        <a:p>
          <a:endParaRPr lang="en-US"/>
        </a:p>
      </dgm:t>
    </dgm:pt>
    <dgm:pt modelId="{2500E20A-77E5-45CC-A7F3-77919D327A06}" type="pres">
      <dgm:prSet presAssocID="{4C3BB644-77EC-436C-ABC6-BFA67B816208}" presName="connectorText" presStyleLbl="sibTrans2D1" presStyleIdx="1" presStyleCnt="2"/>
      <dgm:spPr/>
      <dgm:t>
        <a:bodyPr/>
        <a:lstStyle/>
        <a:p>
          <a:endParaRPr lang="en-US"/>
        </a:p>
      </dgm:t>
    </dgm:pt>
    <dgm:pt modelId="{22FD8E51-AFDD-4219-98FD-55510F91C503}" type="pres">
      <dgm:prSet presAssocID="{4C3BB644-77EC-436C-ABC6-BFA67B816208}" presName="lastNode" presStyleLbl="node1" presStyleIdx="2" presStyleCnt="3">
        <dgm:presLayoutVars>
          <dgm:bulletEnabled val="1"/>
        </dgm:presLayoutVars>
      </dgm:prSet>
      <dgm:spPr/>
      <dgm:t>
        <a:bodyPr/>
        <a:lstStyle/>
        <a:p>
          <a:endParaRPr lang="en-US"/>
        </a:p>
      </dgm:t>
    </dgm:pt>
  </dgm:ptLst>
  <dgm:cxnLst>
    <dgm:cxn modelId="{BB061C45-2509-45C5-91AE-F8865B112F91}" type="presOf" srcId="{42DE72FE-79E7-41F2-9A47-5591652CDDB1}" destId="{85873ABD-EF34-452D-9975-2CA36A8497A8}" srcOrd="0" destOrd="0" presId="urn:microsoft.com/office/officeart/2005/8/layout/equation2"/>
    <dgm:cxn modelId="{1F7D9E20-92D8-435D-B0FB-185CC8BFC2F5}" type="presOf" srcId="{4C3BB644-77EC-436C-ABC6-BFA67B816208}" destId="{3D07D071-4A46-4F48-A5F1-0555334C8BD8}" srcOrd="0" destOrd="0" presId="urn:microsoft.com/office/officeart/2005/8/layout/equation2"/>
    <dgm:cxn modelId="{4B76453E-F7DD-4A49-B7E6-EF64CA5EAB6F}" srcId="{4C3BB644-77EC-436C-ABC6-BFA67B816208}" destId="{94C5EFD4-4065-4931-85D1-41CED3DC002B}" srcOrd="2" destOrd="0" parTransId="{B41D7C82-672F-44B3-BA31-76664FAEC5FA}" sibTransId="{D951F6FB-AEB1-4994-946B-05F3718A1E3A}"/>
    <dgm:cxn modelId="{38E03EFD-C06C-415E-B9E2-F8B23D1C9559}" type="presOf" srcId="{94C5EFD4-4065-4931-85D1-41CED3DC002B}" destId="{22FD8E51-AFDD-4219-98FD-55510F91C503}" srcOrd="0" destOrd="0" presId="urn:microsoft.com/office/officeart/2005/8/layout/equation2"/>
    <dgm:cxn modelId="{F7DA428E-870E-477A-83B3-C84DD8193B6A}" type="presOf" srcId="{162B5D3F-95D2-480E-8082-8C0BC0B5F16E}" destId="{6FCC848F-959C-439D-87CA-FE866A38204C}" srcOrd="0" destOrd="0" presId="urn:microsoft.com/office/officeart/2005/8/layout/equation2"/>
    <dgm:cxn modelId="{7E2FD8CE-CD04-4C14-86AB-F4B2F1FDEFDC}" srcId="{4C3BB644-77EC-436C-ABC6-BFA67B816208}" destId="{75815962-E264-474E-88C4-2B7F4A1452D9}" srcOrd="0" destOrd="0" parTransId="{F4355B1A-BCAD-4C20-8291-D869C10DCEE1}" sibTransId="{B4D1B047-00B2-4E4D-B039-8C1D2740869B}"/>
    <dgm:cxn modelId="{03042A56-3BE4-4AC3-B5FE-75426C459024}" type="presOf" srcId="{B4D1B047-00B2-4E4D-B039-8C1D2740869B}" destId="{532ADD27-F0F9-4BF0-A59C-E06E55CA3989}" srcOrd="0" destOrd="0" presId="urn:microsoft.com/office/officeart/2005/8/layout/equation2"/>
    <dgm:cxn modelId="{71AF3FF2-1552-475E-B6B8-2EBA617E76F7}" type="presOf" srcId="{162B5D3F-95D2-480E-8082-8C0BC0B5F16E}" destId="{2500E20A-77E5-45CC-A7F3-77919D327A06}" srcOrd="1" destOrd="0" presId="urn:microsoft.com/office/officeart/2005/8/layout/equation2"/>
    <dgm:cxn modelId="{3BBBF0CA-C55E-49F8-B74A-8D7A2B0B0203}" srcId="{4C3BB644-77EC-436C-ABC6-BFA67B816208}" destId="{42DE72FE-79E7-41F2-9A47-5591652CDDB1}" srcOrd="1" destOrd="0" parTransId="{1D4824D8-777F-4857-A169-703258D2482B}" sibTransId="{162B5D3F-95D2-480E-8082-8C0BC0B5F16E}"/>
    <dgm:cxn modelId="{F08C10BB-6478-41F3-A836-3564980D217B}" type="presOf" srcId="{75815962-E264-474E-88C4-2B7F4A1452D9}" destId="{D2551A2F-CABE-4007-8403-C4F1395B96F3}" srcOrd="0" destOrd="0" presId="urn:microsoft.com/office/officeart/2005/8/layout/equation2"/>
    <dgm:cxn modelId="{C139ECC4-3591-47DE-80A2-7BF7D80221F4}" type="presParOf" srcId="{3D07D071-4A46-4F48-A5F1-0555334C8BD8}" destId="{900EC058-158B-4B6D-887A-89A23DFE111D}" srcOrd="0" destOrd="0" presId="urn:microsoft.com/office/officeart/2005/8/layout/equation2"/>
    <dgm:cxn modelId="{99F3670C-3BED-4A2F-8416-E4547898556E}" type="presParOf" srcId="{900EC058-158B-4B6D-887A-89A23DFE111D}" destId="{D2551A2F-CABE-4007-8403-C4F1395B96F3}" srcOrd="0" destOrd="0" presId="urn:microsoft.com/office/officeart/2005/8/layout/equation2"/>
    <dgm:cxn modelId="{EEA2256F-71CE-4679-968B-C866B79AB566}" type="presParOf" srcId="{900EC058-158B-4B6D-887A-89A23DFE111D}" destId="{D29560EA-58F7-4FC3-AE2A-4DC553664F44}" srcOrd="1" destOrd="0" presId="urn:microsoft.com/office/officeart/2005/8/layout/equation2"/>
    <dgm:cxn modelId="{377EFED6-F2F9-4B8F-9058-86AA6F87C81D}" type="presParOf" srcId="{900EC058-158B-4B6D-887A-89A23DFE111D}" destId="{532ADD27-F0F9-4BF0-A59C-E06E55CA3989}" srcOrd="2" destOrd="0" presId="urn:microsoft.com/office/officeart/2005/8/layout/equation2"/>
    <dgm:cxn modelId="{D4E0F2F6-4E7B-43A2-A366-E1EB25E30409}" type="presParOf" srcId="{900EC058-158B-4B6D-887A-89A23DFE111D}" destId="{66280B6C-7BFC-4455-9F06-D47090861B97}" srcOrd="3" destOrd="0" presId="urn:microsoft.com/office/officeart/2005/8/layout/equation2"/>
    <dgm:cxn modelId="{117A682E-37AA-41D2-9616-DEF4DCFD342D}" type="presParOf" srcId="{900EC058-158B-4B6D-887A-89A23DFE111D}" destId="{85873ABD-EF34-452D-9975-2CA36A8497A8}" srcOrd="4" destOrd="0" presId="urn:microsoft.com/office/officeart/2005/8/layout/equation2"/>
    <dgm:cxn modelId="{CEF8959B-FB00-4704-AC9F-839479958C45}" type="presParOf" srcId="{3D07D071-4A46-4F48-A5F1-0555334C8BD8}" destId="{6FCC848F-959C-439D-87CA-FE866A38204C}" srcOrd="1" destOrd="0" presId="urn:microsoft.com/office/officeart/2005/8/layout/equation2"/>
    <dgm:cxn modelId="{1F57F2FE-F3EA-43C2-932E-2FAC1F6F5226}" type="presParOf" srcId="{6FCC848F-959C-439D-87CA-FE866A38204C}" destId="{2500E20A-77E5-45CC-A7F3-77919D327A06}" srcOrd="0" destOrd="0" presId="urn:microsoft.com/office/officeart/2005/8/layout/equation2"/>
    <dgm:cxn modelId="{64074A5F-E925-47F4-A170-46A9AD2FEF50}" type="presParOf" srcId="{3D07D071-4A46-4F48-A5F1-0555334C8BD8}" destId="{22FD8E51-AFDD-4219-98FD-55510F91C503}"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51A2F-CABE-4007-8403-C4F1395B96F3}">
      <dsp:nvSpPr>
        <dsp:cNvPr id="0" name=""/>
        <dsp:cNvSpPr/>
      </dsp:nvSpPr>
      <dsp:spPr>
        <a:xfrm>
          <a:off x="1039929" y="373816"/>
          <a:ext cx="1771761" cy="1771761"/>
        </a:xfrm>
        <a:prstGeom prst="ellipse">
          <a:avLst/>
        </a:prstGeom>
        <a:solidFill>
          <a:srgbClr val="FCAD22"/>
        </a:solidFill>
        <a:ln w="381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a:solidFill>
                <a:srgbClr val="013365"/>
              </a:solidFill>
              <a:latin typeface="Tahoma" panose="020B0604030504040204" pitchFamily="34" charset="0"/>
              <a:ea typeface="Tahoma" panose="020B0604030504040204" pitchFamily="34" charset="0"/>
              <a:cs typeface="Tahoma" panose="020B0604030504040204" pitchFamily="34" charset="0"/>
            </a:rPr>
            <a:t>Benefits</a:t>
          </a:r>
        </a:p>
      </dsp:txBody>
      <dsp:txXfrm>
        <a:off x="1299397" y="633284"/>
        <a:ext cx="1252825" cy="1252825"/>
      </dsp:txXfrm>
    </dsp:sp>
    <dsp:sp modelId="{532ADD27-F0F9-4BF0-A59C-E06E55CA3989}">
      <dsp:nvSpPr>
        <dsp:cNvPr id="0" name=""/>
        <dsp:cNvSpPr/>
      </dsp:nvSpPr>
      <dsp:spPr>
        <a:xfrm>
          <a:off x="713046" y="1917445"/>
          <a:ext cx="2425526" cy="1027621"/>
        </a:xfrm>
        <a:prstGeom prst="mathMinus">
          <a:avLst/>
        </a:prstGeom>
        <a:solidFill>
          <a:srgbClr val="B1143B"/>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latin typeface="Tahoma" panose="020B0604030504040204" pitchFamily="34" charset="0"/>
            <a:ea typeface="Tahoma" panose="020B0604030504040204" pitchFamily="34" charset="0"/>
            <a:cs typeface="Tahoma" panose="020B0604030504040204" pitchFamily="34" charset="0"/>
          </a:endParaRPr>
        </a:p>
      </dsp:txBody>
      <dsp:txXfrm>
        <a:off x="1034549" y="2310407"/>
        <a:ext cx="1782520" cy="241697"/>
      </dsp:txXfrm>
    </dsp:sp>
    <dsp:sp modelId="{85873ABD-EF34-452D-9975-2CA36A8497A8}">
      <dsp:nvSpPr>
        <dsp:cNvPr id="0" name=""/>
        <dsp:cNvSpPr/>
      </dsp:nvSpPr>
      <dsp:spPr>
        <a:xfrm>
          <a:off x="1039929" y="2849516"/>
          <a:ext cx="1771761" cy="1771761"/>
        </a:xfrm>
        <a:prstGeom prst="ellipse">
          <a:avLst/>
        </a:prstGeom>
        <a:solidFill>
          <a:srgbClr val="FCAD22"/>
        </a:solidFill>
        <a:ln w="381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a:solidFill>
                <a:srgbClr val="013365"/>
              </a:solidFill>
              <a:latin typeface="Tahoma" panose="020B0604030504040204" pitchFamily="34" charset="0"/>
              <a:ea typeface="Tahoma" panose="020B0604030504040204" pitchFamily="34" charset="0"/>
              <a:cs typeface="Tahoma" panose="020B0604030504040204" pitchFamily="34" charset="0"/>
            </a:rPr>
            <a:t>Costs</a:t>
          </a:r>
        </a:p>
      </dsp:txBody>
      <dsp:txXfrm>
        <a:off x="1299397" y="3108984"/>
        <a:ext cx="1252825" cy="1252825"/>
      </dsp:txXfrm>
    </dsp:sp>
    <dsp:sp modelId="{6FCC848F-959C-439D-87CA-FE866A38204C}">
      <dsp:nvSpPr>
        <dsp:cNvPr id="0" name=""/>
        <dsp:cNvSpPr/>
      </dsp:nvSpPr>
      <dsp:spPr>
        <a:xfrm rot="21543702">
          <a:off x="3404358" y="2139168"/>
          <a:ext cx="563621" cy="659095"/>
        </a:xfrm>
        <a:prstGeom prst="mathEqual">
          <a:avLst/>
        </a:prstGeom>
        <a:solidFill>
          <a:srgbClr val="B1143B"/>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latin typeface="Tahoma" panose="020B0604030504040204" pitchFamily="34" charset="0"/>
            <a:ea typeface="Tahoma" panose="020B0604030504040204" pitchFamily="34" charset="0"/>
            <a:cs typeface="Tahoma" panose="020B0604030504040204" pitchFamily="34" charset="0"/>
          </a:endParaRPr>
        </a:p>
      </dsp:txBody>
      <dsp:txXfrm>
        <a:off x="3404369" y="2272371"/>
        <a:ext cx="394535" cy="395457"/>
      </dsp:txXfrm>
    </dsp:sp>
    <dsp:sp modelId="{22FD8E51-AFDD-4219-98FD-55510F91C503}">
      <dsp:nvSpPr>
        <dsp:cNvPr id="0" name=""/>
        <dsp:cNvSpPr/>
      </dsp:nvSpPr>
      <dsp:spPr>
        <a:xfrm>
          <a:off x="4201630" y="659494"/>
          <a:ext cx="3543523" cy="3543523"/>
        </a:xfrm>
        <a:prstGeom prst="ellipse">
          <a:avLst/>
        </a:prstGeom>
        <a:solidFill>
          <a:srgbClr val="0133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b="1" kern="1200" dirty="0">
              <a:solidFill>
                <a:schemeClr val="bg1"/>
              </a:solidFill>
              <a:latin typeface="Tahoma" panose="020B0604030504040204" pitchFamily="34" charset="0"/>
              <a:ea typeface="Tahoma" panose="020B0604030504040204" pitchFamily="34" charset="0"/>
              <a:cs typeface="Tahoma" panose="020B0604030504040204" pitchFamily="34" charset="0"/>
            </a:rPr>
            <a:t>Benefit-Cost Ratio (BCR)</a:t>
          </a:r>
        </a:p>
      </dsp:txBody>
      <dsp:txXfrm>
        <a:off x="4720567" y="1178431"/>
        <a:ext cx="2505649" cy="250564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326"/>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dirty="0"/>
          </a:p>
        </p:txBody>
      </p:sp>
      <p:sp>
        <p:nvSpPr>
          <p:cNvPr id="3" name="Date Placeholder 2"/>
          <p:cNvSpPr>
            <a:spLocks noGrp="1"/>
          </p:cNvSpPr>
          <p:nvPr>
            <p:ph type="dt" sz="quarter" idx="1"/>
          </p:nvPr>
        </p:nvSpPr>
        <p:spPr>
          <a:xfrm>
            <a:off x="3927775" y="1"/>
            <a:ext cx="3004820" cy="461326"/>
          </a:xfrm>
          <a:prstGeom prst="rect">
            <a:avLst/>
          </a:prstGeom>
        </p:spPr>
        <p:txBody>
          <a:bodyPr vert="horz" lIns="91440" tIns="45720" rIns="91440" bIns="45720" rtlCol="0"/>
          <a:lstStyle>
            <a:lvl1pPr algn="r" eaLnBrk="1" hangingPunct="1">
              <a:defRPr sz="1200">
                <a:latin typeface="Arial" charset="0"/>
              </a:defRPr>
            </a:lvl1pPr>
          </a:lstStyle>
          <a:p>
            <a:pPr>
              <a:defRPr/>
            </a:pPr>
            <a:fld id="{7F1704F0-1EFE-4704-9496-966F7303AB59}" type="datetimeFigureOut">
              <a:rPr lang="en-US"/>
              <a:pPr>
                <a:defRPr/>
              </a:pPr>
              <a:t>1/4/2019</a:t>
            </a:fld>
            <a:endParaRPr lang="en-US" dirty="0"/>
          </a:p>
        </p:txBody>
      </p:sp>
      <p:sp>
        <p:nvSpPr>
          <p:cNvPr id="4" name="Footer Placeholder 3"/>
          <p:cNvSpPr>
            <a:spLocks noGrp="1"/>
          </p:cNvSpPr>
          <p:nvPr>
            <p:ph type="ftr" sz="quarter" idx="2"/>
          </p:nvPr>
        </p:nvSpPr>
        <p:spPr>
          <a:xfrm>
            <a:off x="0" y="8757301"/>
            <a:ext cx="3004820" cy="461326"/>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dirty="0"/>
          </a:p>
        </p:txBody>
      </p:sp>
      <p:sp>
        <p:nvSpPr>
          <p:cNvPr id="5" name="Slide Number Placeholder 4"/>
          <p:cNvSpPr>
            <a:spLocks noGrp="1"/>
          </p:cNvSpPr>
          <p:nvPr>
            <p:ph type="sldNum" sz="quarter" idx="3"/>
          </p:nvPr>
        </p:nvSpPr>
        <p:spPr>
          <a:xfrm>
            <a:off x="3927775" y="8757301"/>
            <a:ext cx="3004820" cy="461326"/>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4B9FB4F-502C-40A1-99F4-766CC7588DA1}" type="slidenum">
              <a:rPr lang="en-US"/>
              <a:pPr/>
              <a:t>‹#›</a:t>
            </a:fld>
            <a:endParaRPr lang="en-US" dirty="0"/>
          </a:p>
        </p:txBody>
      </p:sp>
    </p:spTree>
    <p:extLst>
      <p:ext uri="{BB962C8B-B14F-4D97-AF65-F5344CB8AC3E}">
        <p14:creationId xmlns:p14="http://schemas.microsoft.com/office/powerpoint/2010/main" val="234154899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1"/>
            <a:ext cx="3004820" cy="461326"/>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p>
        </p:txBody>
      </p:sp>
      <p:sp>
        <p:nvSpPr>
          <p:cNvPr id="58371" name="Rectangle 3"/>
          <p:cNvSpPr>
            <a:spLocks noGrp="1" noChangeArrowheads="1"/>
          </p:cNvSpPr>
          <p:nvPr>
            <p:ph type="dt" idx="1"/>
          </p:nvPr>
        </p:nvSpPr>
        <p:spPr bwMode="auto">
          <a:xfrm>
            <a:off x="3927775" y="1"/>
            <a:ext cx="3004820" cy="461326"/>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p>
        </p:txBody>
      </p:sp>
      <p:sp>
        <p:nvSpPr>
          <p:cNvPr id="3076" name="Rectangle 4"/>
          <p:cNvSpPr>
            <a:spLocks noGrp="1" noRot="1" noChangeAspect="1" noChangeArrowheads="1" noTextEdit="1"/>
          </p:cNvSpPr>
          <p:nvPr>
            <p:ph type="sldImg" idx="2"/>
          </p:nvPr>
        </p:nvSpPr>
        <p:spPr bwMode="auto">
          <a:xfrm>
            <a:off x="1162050" y="690563"/>
            <a:ext cx="4610100" cy="3457575"/>
          </a:xfrm>
          <a:prstGeom prst="rect">
            <a:avLst/>
          </a:prstGeom>
          <a:noFill/>
          <a:ln w="9525">
            <a:solidFill>
              <a:srgbClr val="000000"/>
            </a:solidFill>
            <a:miter lim="800000"/>
            <a:headEnd/>
            <a:tailEnd/>
          </a:ln>
        </p:spPr>
      </p:sp>
      <p:sp>
        <p:nvSpPr>
          <p:cNvPr id="58373" name="Rectangle 5"/>
          <p:cNvSpPr>
            <a:spLocks noGrp="1" noChangeArrowheads="1"/>
          </p:cNvSpPr>
          <p:nvPr>
            <p:ph type="body" sz="quarter" idx="3"/>
          </p:nvPr>
        </p:nvSpPr>
        <p:spPr bwMode="auto">
          <a:xfrm>
            <a:off x="693420" y="4380226"/>
            <a:ext cx="5547360" cy="4148776"/>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8374" name="Rectangle 6"/>
          <p:cNvSpPr>
            <a:spLocks noGrp="1" noChangeArrowheads="1"/>
          </p:cNvSpPr>
          <p:nvPr>
            <p:ph type="ftr" sz="quarter" idx="4"/>
          </p:nvPr>
        </p:nvSpPr>
        <p:spPr bwMode="auto">
          <a:xfrm>
            <a:off x="0" y="8757301"/>
            <a:ext cx="3004820" cy="461326"/>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p>
        </p:txBody>
      </p:sp>
      <p:sp>
        <p:nvSpPr>
          <p:cNvPr id="58375" name="Rectangle 7"/>
          <p:cNvSpPr>
            <a:spLocks noGrp="1" noChangeArrowheads="1"/>
          </p:cNvSpPr>
          <p:nvPr>
            <p:ph type="sldNum" sz="quarter" idx="5"/>
          </p:nvPr>
        </p:nvSpPr>
        <p:spPr bwMode="auto">
          <a:xfrm>
            <a:off x="3927775" y="8757301"/>
            <a:ext cx="3004820" cy="461326"/>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fld id="{3B532C81-1673-4F29-A24F-80AFAF3A6D9C}" type="slidenum">
              <a:rPr lang="en-US"/>
              <a:pPr/>
              <a:t>‹#›</a:t>
            </a:fld>
            <a:endParaRPr lang="en-US" dirty="0"/>
          </a:p>
        </p:txBody>
      </p:sp>
    </p:spTree>
    <p:extLst>
      <p:ext uri="{BB962C8B-B14F-4D97-AF65-F5344CB8AC3E}">
        <p14:creationId xmlns:p14="http://schemas.microsoft.com/office/powerpoint/2010/main" val="239804250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3B532C81-1673-4F29-A24F-80AFAF3A6D9C}" type="slidenum">
              <a:rPr lang="en-US" smtClean="0"/>
              <a:pPr/>
              <a:t>1</a:t>
            </a:fld>
            <a:endParaRPr lang="en-US" dirty="0"/>
          </a:p>
        </p:txBody>
      </p:sp>
    </p:spTree>
    <p:extLst>
      <p:ext uri="{BB962C8B-B14F-4D97-AF65-F5344CB8AC3E}">
        <p14:creationId xmlns:p14="http://schemas.microsoft.com/office/powerpoint/2010/main" val="80399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5</a:t>
            </a:fld>
            <a:endParaRPr lang="en-US"/>
          </a:p>
        </p:txBody>
      </p:sp>
    </p:spTree>
    <p:extLst>
      <p:ext uri="{BB962C8B-B14F-4D97-AF65-F5344CB8AC3E}">
        <p14:creationId xmlns:p14="http://schemas.microsoft.com/office/powerpoint/2010/main" val="2854691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7</a:t>
            </a:fld>
            <a:endParaRPr lang="en-US"/>
          </a:p>
        </p:txBody>
      </p:sp>
    </p:spTree>
    <p:extLst>
      <p:ext uri="{BB962C8B-B14F-4D97-AF65-F5344CB8AC3E}">
        <p14:creationId xmlns:p14="http://schemas.microsoft.com/office/powerpoint/2010/main" val="404234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8</a:t>
            </a:fld>
            <a:endParaRPr lang="en-US"/>
          </a:p>
        </p:txBody>
      </p:sp>
    </p:spTree>
    <p:extLst>
      <p:ext uri="{BB962C8B-B14F-4D97-AF65-F5344CB8AC3E}">
        <p14:creationId xmlns:p14="http://schemas.microsoft.com/office/powerpoint/2010/main" val="4054516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9</a:t>
            </a:fld>
            <a:endParaRPr lang="en-US"/>
          </a:p>
        </p:txBody>
      </p:sp>
    </p:spTree>
    <p:extLst>
      <p:ext uri="{BB962C8B-B14F-4D97-AF65-F5344CB8AC3E}">
        <p14:creationId xmlns:p14="http://schemas.microsoft.com/office/powerpoint/2010/main" val="280953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11</a:t>
            </a:fld>
            <a:endParaRPr lang="en-US"/>
          </a:p>
        </p:txBody>
      </p:sp>
    </p:spTree>
    <p:extLst>
      <p:ext uri="{BB962C8B-B14F-4D97-AF65-F5344CB8AC3E}">
        <p14:creationId xmlns:p14="http://schemas.microsoft.com/office/powerpoint/2010/main" val="3781530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12</a:t>
            </a:fld>
            <a:endParaRPr lang="en-US"/>
          </a:p>
        </p:txBody>
      </p:sp>
    </p:spTree>
    <p:extLst>
      <p:ext uri="{BB962C8B-B14F-4D97-AF65-F5344CB8AC3E}">
        <p14:creationId xmlns:p14="http://schemas.microsoft.com/office/powerpoint/2010/main" val="922699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13</a:t>
            </a:fld>
            <a:endParaRPr lang="en-US"/>
          </a:p>
        </p:txBody>
      </p:sp>
    </p:spTree>
    <p:extLst>
      <p:ext uri="{BB962C8B-B14F-4D97-AF65-F5344CB8AC3E}">
        <p14:creationId xmlns:p14="http://schemas.microsoft.com/office/powerpoint/2010/main" val="3578296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19</a:t>
            </a:fld>
            <a:endParaRPr lang="en-US"/>
          </a:p>
        </p:txBody>
      </p:sp>
    </p:spTree>
    <p:extLst>
      <p:ext uri="{BB962C8B-B14F-4D97-AF65-F5344CB8AC3E}">
        <p14:creationId xmlns:p14="http://schemas.microsoft.com/office/powerpoint/2010/main" val="1785143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houses, contents, bridge, pipes, hospital building, hospital equipment</a:t>
            </a:r>
          </a:p>
          <a:p>
            <a:r>
              <a:rPr lang="en-US" dirty="0"/>
              <a:t>Emergency Response: sandbagging, set up detour, barricades, evacuation</a:t>
            </a:r>
            <a:br>
              <a:rPr lang="en-US" dirty="0"/>
            </a:br>
            <a:r>
              <a:rPr lang="en-US" dirty="0"/>
              <a:t>LOF: road, utilities, residential, hospital</a:t>
            </a:r>
          </a:p>
          <a:p>
            <a:r>
              <a:rPr lang="en-US" dirty="0"/>
              <a:t>Injuries and Casualties? (no)</a:t>
            </a:r>
          </a:p>
          <a:p>
            <a:r>
              <a:rPr lang="en-US" dirty="0"/>
              <a:t>Social: mental stress/anxiety, lost worker productivity, environmental?</a:t>
            </a:r>
          </a:p>
        </p:txBody>
      </p:sp>
      <p:sp>
        <p:nvSpPr>
          <p:cNvPr id="4" name="Slide Number Placeholder 3"/>
          <p:cNvSpPr>
            <a:spLocks noGrp="1"/>
          </p:cNvSpPr>
          <p:nvPr>
            <p:ph type="sldNum" sz="quarter" idx="10"/>
          </p:nvPr>
        </p:nvSpPr>
        <p:spPr/>
        <p:txBody>
          <a:bodyPr/>
          <a:lstStyle/>
          <a:p>
            <a:fld id="{11F652A7-1687-403C-B5ED-03BB51662729}" type="slidenum">
              <a:rPr lang="en-US" smtClean="0"/>
              <a:t>22</a:t>
            </a:fld>
            <a:endParaRPr lang="en-US"/>
          </a:p>
        </p:txBody>
      </p:sp>
    </p:spTree>
    <p:extLst>
      <p:ext uri="{BB962C8B-B14F-4D97-AF65-F5344CB8AC3E}">
        <p14:creationId xmlns:p14="http://schemas.microsoft.com/office/powerpoint/2010/main" val="2308348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43</a:t>
            </a:fld>
            <a:endParaRPr lang="en-US"/>
          </a:p>
        </p:txBody>
      </p:sp>
    </p:spTree>
    <p:extLst>
      <p:ext uri="{BB962C8B-B14F-4D97-AF65-F5344CB8AC3E}">
        <p14:creationId xmlns:p14="http://schemas.microsoft.com/office/powerpoint/2010/main" val="2624687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48</a:t>
            </a:fld>
            <a:endParaRPr lang="en-US"/>
          </a:p>
        </p:txBody>
      </p:sp>
    </p:spTree>
    <p:extLst>
      <p:ext uri="{BB962C8B-B14F-4D97-AF65-F5344CB8AC3E}">
        <p14:creationId xmlns:p14="http://schemas.microsoft.com/office/powerpoint/2010/main" val="2929581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BACK TO THIS SLIDE AFTER EXCEL</a:t>
            </a:r>
          </a:p>
        </p:txBody>
      </p:sp>
      <p:sp>
        <p:nvSpPr>
          <p:cNvPr id="4" name="Slide Number Placeholder 3"/>
          <p:cNvSpPr>
            <a:spLocks noGrp="1"/>
          </p:cNvSpPr>
          <p:nvPr>
            <p:ph type="sldNum" sz="quarter" idx="10"/>
          </p:nvPr>
        </p:nvSpPr>
        <p:spPr/>
        <p:txBody>
          <a:bodyPr/>
          <a:lstStyle/>
          <a:p>
            <a:fld id="{11F652A7-1687-403C-B5ED-03BB51662729}" type="slidenum">
              <a:rPr lang="en-US" smtClean="0"/>
              <a:t>53</a:t>
            </a:fld>
            <a:endParaRPr lang="en-US"/>
          </a:p>
        </p:txBody>
      </p:sp>
    </p:spTree>
    <p:extLst>
      <p:ext uri="{BB962C8B-B14F-4D97-AF65-F5344CB8AC3E}">
        <p14:creationId xmlns:p14="http://schemas.microsoft.com/office/powerpoint/2010/main" val="1182702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54</a:t>
            </a:fld>
            <a:endParaRPr lang="en-US"/>
          </a:p>
        </p:txBody>
      </p:sp>
    </p:spTree>
    <p:extLst>
      <p:ext uri="{BB962C8B-B14F-4D97-AF65-F5344CB8AC3E}">
        <p14:creationId xmlns:p14="http://schemas.microsoft.com/office/powerpoint/2010/main" val="3857761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652A7-1687-403C-B5ED-03BB51662729}" type="slidenum">
              <a:rPr lang="en-US" smtClean="0"/>
              <a:t>57</a:t>
            </a:fld>
            <a:endParaRPr lang="en-US"/>
          </a:p>
        </p:txBody>
      </p:sp>
    </p:spTree>
    <p:extLst>
      <p:ext uri="{BB962C8B-B14F-4D97-AF65-F5344CB8AC3E}">
        <p14:creationId xmlns:p14="http://schemas.microsoft.com/office/powerpoint/2010/main" val="2394505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
            <a:ext cx="8534399" cy="609600"/>
          </a:xfrm>
          <a:prstGeom prst="rect">
            <a:avLst/>
          </a:prstGeom>
        </p:spPr>
        <p:txBody>
          <a:bodyPr>
            <a:normAutofit/>
          </a:bodyPr>
          <a:lstStyle>
            <a:lvl1pPr algn="l">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457199" y="990600"/>
            <a:ext cx="8458200" cy="5257800"/>
          </a:xfrm>
          <a:prstGeom prst="rect">
            <a:avLst/>
          </a:prstGeom>
        </p:spPr>
        <p:txBody>
          <a:bodyPr>
            <a:normAutofit/>
          </a:bodyPr>
          <a:lstStyle>
            <a:lvl1pPr marL="342900" indent="-342900">
              <a:spcBef>
                <a:spcPts val="0"/>
              </a:spcBef>
              <a:spcAft>
                <a:spcPts val="600"/>
              </a:spcAft>
              <a:buClr>
                <a:srgbClr val="005D90"/>
              </a:buClr>
              <a:buSzPct val="75000"/>
              <a:buFont typeface="Wingdings" pitchFamily="2" charset="2"/>
              <a:buChar char="§"/>
              <a:defRPr sz="2800" b="0" i="0">
                <a:latin typeface="Tahoma" panose="020B0604030504040204" pitchFamily="34" charset="0"/>
                <a:ea typeface="Tahoma" panose="020B0604030504040204" pitchFamily="34" charset="0"/>
                <a:cs typeface="Tahoma" panose="020B0604030504040204" pitchFamily="34" charset="0"/>
              </a:defRPr>
            </a:lvl1pPr>
            <a:lvl2pPr marL="742950" indent="-285750">
              <a:spcBef>
                <a:spcPts val="0"/>
              </a:spcBef>
              <a:spcAft>
                <a:spcPts val="600"/>
              </a:spcAft>
              <a:buClr>
                <a:srgbClr val="FCAD22"/>
              </a:buClr>
              <a:buSzPct val="100000"/>
              <a:buFont typeface="Arial" panose="020B0604020202020204" pitchFamily="34" charset="0"/>
              <a:buChar char="•"/>
              <a:defRPr sz="2400" b="0" i="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a:buClrTx/>
              <a:defRPr sz="1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a:buClrTx/>
              <a:defRPr>
                <a:solidFill>
                  <a:schemeClr val="tx1">
                    <a:lumMod val="75000"/>
                    <a:lumOff val="25000"/>
                  </a:schemeClr>
                </a:solidFill>
                <a:latin typeface="Arial Narrow"/>
                <a:cs typeface="Arial Narrow"/>
              </a:defRPr>
            </a:lvl4pPr>
            <a:lvl5pPr>
              <a:buClrTx/>
              <a:defRPr>
                <a:solidFill>
                  <a:schemeClr val="tx1">
                    <a:lumMod val="75000"/>
                    <a:lumOff val="25000"/>
                  </a:schemeClr>
                </a:solidFill>
                <a:latin typeface="Arial Narrow"/>
                <a:cs typeface="Arial Narrow"/>
              </a:defRPr>
            </a:lvl5pPr>
          </a:lstStyle>
          <a:p>
            <a:pPr marL="0" indent="0">
              <a:buNone/>
            </a:pPr>
            <a:r>
              <a:rPr lang="en-US" sz="2400" b="1" kern="1200" dirty="0"/>
              <a:t>Subject Title</a:t>
            </a:r>
          </a:p>
          <a:p>
            <a:r>
              <a:rPr lang="en-US" sz="2400" kern="1200" dirty="0"/>
              <a:t>Bullet</a:t>
            </a:r>
          </a:p>
          <a:p>
            <a:pPr lvl="1"/>
            <a:r>
              <a:rPr lang="en-US" sz="2000" kern="1200" dirty="0"/>
              <a:t>Sub Bullet</a:t>
            </a:r>
          </a:p>
        </p:txBody>
      </p:sp>
      <p:sp>
        <p:nvSpPr>
          <p:cNvPr id="9" name="Slide Number Placeholder 2"/>
          <p:cNvSpPr>
            <a:spLocks noGrp="1"/>
          </p:cNvSpPr>
          <p:nvPr>
            <p:ph type="sldNum" sz="quarter" idx="4"/>
          </p:nvPr>
        </p:nvSpPr>
        <p:spPr>
          <a:xfrm>
            <a:off x="1752600" y="6340475"/>
            <a:ext cx="7162799" cy="365125"/>
          </a:xfrm>
          <a:prstGeom prst="rect">
            <a:avLst/>
          </a:prstGeom>
        </p:spPr>
        <p:txBody>
          <a:bodyPr vert="horz" lIns="91440" tIns="45720" rIns="91440" bIns="45720" rtlCol="0" anchor="ctr"/>
          <a:lstStyle>
            <a:lvl1pPr algn="r">
              <a:defRPr sz="1100" b="0" i="0">
                <a:solidFill>
                  <a:srgbClr val="EF3C39"/>
                </a:solidFill>
                <a:latin typeface="Helvetica" pitchFamily="2" charset="0"/>
                <a:cs typeface="Arial Narrow"/>
              </a:defRPr>
            </a:lvl1p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a:t>
            </a:fld>
            <a:endParaRPr lang="en-US" b="1" dirty="0">
              <a:solidFill>
                <a:srgbClr val="B1143B"/>
              </a:solidFill>
            </a:endParaRPr>
          </a:p>
        </p:txBody>
      </p:sp>
      <p:pic>
        <p:nvPicPr>
          <p:cNvPr id="12" name="Picture 11">
            <a:extLst>
              <a:ext uri="{FF2B5EF4-FFF2-40B4-BE49-F238E27FC236}">
                <a16:creationId xmlns:a16="http://schemas.microsoft.com/office/drawing/2014/main" id="{4C8E6C13-E2AB-C14C-9838-A00A5E39E78B}"/>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299085" y="6324600"/>
            <a:ext cx="1224915" cy="474345"/>
          </a:xfrm>
          <a:prstGeom prst="rect">
            <a:avLst/>
          </a:prstGeom>
        </p:spPr>
      </p:pic>
      <p:grpSp>
        <p:nvGrpSpPr>
          <p:cNvPr id="5" name="Group 4">
            <a:extLst>
              <a:ext uri="{FF2B5EF4-FFF2-40B4-BE49-F238E27FC236}">
                <a16:creationId xmlns:a16="http://schemas.microsoft.com/office/drawing/2014/main" id="{70A529B1-6F52-A642-91B7-121FA028A74C}"/>
              </a:ext>
            </a:extLst>
          </p:cNvPr>
          <p:cNvGrpSpPr/>
          <p:nvPr userDrawn="1"/>
        </p:nvGrpSpPr>
        <p:grpSpPr>
          <a:xfrm rot="5400000">
            <a:off x="-3352801" y="3352799"/>
            <a:ext cx="6858001" cy="152401"/>
            <a:chOff x="0" y="6688135"/>
            <a:chExt cx="9145597" cy="169866"/>
          </a:xfrm>
        </p:grpSpPr>
        <p:sp>
          <p:nvSpPr>
            <p:cNvPr id="4" name="Rectangle 3">
              <a:extLst>
                <a:ext uri="{FF2B5EF4-FFF2-40B4-BE49-F238E27FC236}">
                  <a16:creationId xmlns:a16="http://schemas.microsoft.com/office/drawing/2014/main" id="{AE41FEAF-066B-7A43-B64E-824DD7E6DF6A}"/>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3C4D7026-FA4B-9547-BB4B-01800406EDBC}"/>
                </a:ext>
              </a:extLst>
            </p:cNvPr>
            <p:cNvSpPr/>
            <p:nvPr userDrawn="1"/>
          </p:nvSpPr>
          <p:spPr bwMode="auto">
            <a:xfrm>
              <a:off x="8458199" y="6688135"/>
              <a:ext cx="457199" cy="169866"/>
            </a:xfrm>
            <a:prstGeom prst="rect">
              <a:avLst/>
            </a:prstGeom>
            <a:solidFill>
              <a:srgbClr val="FCAD2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8AED3E6F-7699-D24C-A2D0-EB65C2B35B59}"/>
                </a:ext>
              </a:extLst>
            </p:cNvPr>
            <p:cNvSpPr/>
            <p:nvPr userDrawn="1"/>
          </p:nvSpPr>
          <p:spPr bwMode="auto">
            <a:xfrm>
              <a:off x="8915398" y="6688135"/>
              <a:ext cx="230199" cy="169866"/>
            </a:xfrm>
            <a:prstGeom prst="rect">
              <a:avLst/>
            </a:prstGeom>
            <a:solidFill>
              <a:srgbClr val="B1143B"/>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711341-6FF6-5E46-9221-F9705A935CB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8940"/>
          <a:stretch/>
        </p:blipFill>
        <p:spPr>
          <a:xfrm>
            <a:off x="1" y="0"/>
            <a:ext cx="9144000" cy="6858000"/>
          </a:xfrm>
          <a:prstGeom prst="rect">
            <a:avLst/>
          </a:prstGeom>
        </p:spPr>
      </p:pic>
      <p:sp>
        <p:nvSpPr>
          <p:cNvPr id="8" name="Rectangle 7">
            <a:extLst>
              <a:ext uri="{FF2B5EF4-FFF2-40B4-BE49-F238E27FC236}">
                <a16:creationId xmlns:a16="http://schemas.microsoft.com/office/drawing/2014/main" id="{07FA8A5B-7BED-7D49-A67D-1DFC3D9FD00D}"/>
              </a:ext>
            </a:extLst>
          </p:cNvPr>
          <p:cNvSpPr/>
          <p:nvPr userDrawn="1"/>
        </p:nvSpPr>
        <p:spPr bwMode="auto">
          <a:xfrm>
            <a:off x="0" y="-1"/>
            <a:ext cx="9144000" cy="6862813"/>
          </a:xfrm>
          <a:prstGeom prst="rect">
            <a:avLst/>
          </a:prstGeom>
          <a:solidFill>
            <a:srgbClr val="013365">
              <a:alpha val="90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2C95BFC3-086B-7644-AE09-8C996C971E16}"/>
              </a:ext>
            </a:extLst>
          </p:cNvPr>
          <p:cNvSpPr/>
          <p:nvPr userDrawn="1"/>
        </p:nvSpPr>
        <p:spPr bwMode="auto">
          <a:xfrm flipV="1">
            <a:off x="0" y="1219200"/>
            <a:ext cx="6629400" cy="147588"/>
          </a:xfrm>
          <a:prstGeom prst="rect">
            <a:avLst/>
          </a:prstGeom>
          <a:solidFill>
            <a:srgbClr val="FCAD2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840112DE-C71F-D64F-BC96-A08F457085C6}"/>
              </a:ext>
            </a:extLst>
          </p:cNvPr>
          <p:cNvSpPr/>
          <p:nvPr userDrawn="1"/>
        </p:nvSpPr>
        <p:spPr bwMode="auto">
          <a:xfrm>
            <a:off x="0" y="1371600"/>
            <a:ext cx="6858000" cy="4092742"/>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4" name="Title 17"/>
          <p:cNvSpPr>
            <a:spLocks noGrp="1"/>
          </p:cNvSpPr>
          <p:nvPr>
            <p:ph type="title" hasCustomPrompt="1"/>
          </p:nvPr>
        </p:nvSpPr>
        <p:spPr>
          <a:xfrm>
            <a:off x="457200" y="2514600"/>
            <a:ext cx="6248400" cy="2057400"/>
          </a:xfrm>
          <a:prstGeom prst="rect">
            <a:avLst/>
          </a:prstGeom>
        </p:spPr>
        <p:txBody>
          <a:bodyPr vert="horz" anchor="ctr"/>
          <a:lstStyle>
            <a:lvl1pPr algn="l">
              <a:defRPr sz="4800" b="1" i="0">
                <a:solidFill>
                  <a:srgbClr val="013365"/>
                </a:solidFill>
                <a:latin typeface="Tahoma" panose="020B0604030504040204" pitchFamily="34" charset="0"/>
                <a:ea typeface="Tahoma" panose="020B0604030504040204" pitchFamily="34" charset="0"/>
                <a:cs typeface="Tahoma" panose="020B0604030504040204" pitchFamily="34" charset="0"/>
              </a:defRPr>
            </a:lvl1pPr>
          </a:lstStyle>
          <a:p>
            <a:r>
              <a:rPr lang="en-US" dirty="0"/>
              <a:t>SECTION</a:t>
            </a:r>
            <a:br>
              <a:rPr lang="en-US" dirty="0"/>
            </a:br>
            <a:r>
              <a:rPr lang="en-US" dirty="0"/>
              <a:t>TITLE</a:t>
            </a:r>
          </a:p>
        </p:txBody>
      </p:sp>
    </p:spTree>
    <p:extLst>
      <p:ext uri="{BB962C8B-B14F-4D97-AF65-F5344CB8AC3E}">
        <p14:creationId xmlns:p14="http://schemas.microsoft.com/office/powerpoint/2010/main" val="4818622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FBFDDE50-D1D3-314A-839E-ECCA12251F01}"/>
              </a:ext>
            </a:extLst>
          </p:cNvPr>
          <p:cNvSpPr>
            <a:spLocks noGrp="1"/>
          </p:cNvSpPr>
          <p:nvPr>
            <p:ph type="sldNum" sz="quarter" idx="4"/>
          </p:nvPr>
        </p:nvSpPr>
        <p:spPr>
          <a:xfrm>
            <a:off x="4343399" y="6340475"/>
            <a:ext cx="4572000" cy="365125"/>
          </a:xfrm>
          <a:prstGeom prst="rect">
            <a:avLst/>
          </a:prstGeom>
        </p:spPr>
        <p:txBody>
          <a:bodyPr vert="horz" lIns="91440" tIns="45720" rIns="91440" bIns="45720" rtlCol="0" anchor="ctr"/>
          <a:lstStyle>
            <a:lvl1pPr algn="r">
              <a:defRPr sz="1100" b="0" i="0">
                <a:solidFill>
                  <a:srgbClr val="EF3C39"/>
                </a:solidFill>
                <a:latin typeface="Helvetica" pitchFamily="2" charset="0"/>
                <a:cs typeface="Arial Narrow"/>
              </a:defRPr>
            </a:lvl1pPr>
          </a:lstStyle>
          <a:p>
            <a:fld id="{18FD47A2-EF8B-0240-AD90-9B51A2DFE8C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8" r:id="rId1"/>
    <p:sldLayoutId id="2147483822" r:id="rId2"/>
    <p:sldLayoutId id="2147483824" r:id="rId3"/>
  </p:sldLayoutIdLst>
  <p:hf hd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whitehouse.gov/sites/whitehouse.gov/files/omb/circulars/A94/a094.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fema.gov/robert-t-stafford-disaster-relief-and-emergency-assistance-act-public-law-93-288-amend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8B6372F-F8DC-594E-A810-4922DA256184}"/>
              </a:ext>
            </a:extLst>
          </p:cNvPr>
          <p:cNvSpPr/>
          <p:nvPr/>
        </p:nvSpPr>
        <p:spPr bwMode="auto">
          <a:xfrm flipV="1">
            <a:off x="-1" y="4419598"/>
            <a:ext cx="9144000" cy="2438402"/>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13" name="Picture 12">
            <a:extLst>
              <a:ext uri="{FF2B5EF4-FFF2-40B4-BE49-F238E27FC236}">
                <a16:creationId xmlns:a16="http://schemas.microsoft.com/office/drawing/2014/main" id="{D755784F-80DC-A44A-B0A3-4A77380208D3}"/>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2377" b="8940"/>
          <a:stretch/>
        </p:blipFill>
        <p:spPr>
          <a:xfrm>
            <a:off x="1" y="-17489"/>
            <a:ext cx="9144000" cy="4419600"/>
          </a:xfrm>
          <a:prstGeom prst="rect">
            <a:avLst/>
          </a:prstGeom>
        </p:spPr>
      </p:pic>
      <p:sp>
        <p:nvSpPr>
          <p:cNvPr id="2" name="Rectangle 1">
            <a:extLst>
              <a:ext uri="{FF2B5EF4-FFF2-40B4-BE49-F238E27FC236}">
                <a16:creationId xmlns:a16="http://schemas.microsoft.com/office/drawing/2014/main" id="{7024DA52-59AE-A54D-9168-0CB243F90F4F}"/>
              </a:ext>
            </a:extLst>
          </p:cNvPr>
          <p:cNvSpPr/>
          <p:nvPr/>
        </p:nvSpPr>
        <p:spPr bwMode="auto">
          <a:xfrm flipV="1">
            <a:off x="0" y="-1"/>
            <a:ext cx="9144000" cy="4402111"/>
          </a:xfrm>
          <a:prstGeom prst="rect">
            <a:avLst/>
          </a:prstGeom>
          <a:solidFill>
            <a:srgbClr val="013365">
              <a:alpha val="90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 name="Rectangle 5"/>
          <p:cNvSpPr txBox="1">
            <a:spLocks noChangeArrowheads="1"/>
          </p:cNvSpPr>
          <p:nvPr/>
        </p:nvSpPr>
        <p:spPr>
          <a:xfrm>
            <a:off x="5486400" y="5215738"/>
            <a:ext cx="2971800" cy="931327"/>
          </a:xfrm>
          <a:prstGeom prst="rect">
            <a:avLst/>
          </a:prstGeom>
        </p:spPr>
        <p:txBody>
          <a:bodyPr anchor="ctr"/>
          <a:lst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lgn="r" eaLnBrk="1" hangingPunct="1">
              <a:spcBef>
                <a:spcPts val="0"/>
              </a:spcBef>
              <a:buFont typeface="Wingdings 2" pitchFamily="18" charset="2"/>
              <a:buNone/>
            </a:pPr>
            <a:r>
              <a:rPr lang="en-US" sz="1800" b="1" dirty="0" smtClean="0">
                <a:solidFill>
                  <a:schemeClr val="bg1"/>
                </a:solidFill>
                <a:latin typeface="Helvetica" pitchFamily="2" charset="0"/>
                <a:cs typeface="Arial Narrow"/>
              </a:rPr>
              <a:t>January 8, 2019</a:t>
            </a:r>
            <a:endParaRPr lang="en-US" sz="1800" b="1" dirty="0">
              <a:solidFill>
                <a:schemeClr val="bg1"/>
              </a:solidFill>
              <a:latin typeface="Helvetica" pitchFamily="2" charset="0"/>
              <a:cs typeface="Arial Narrow"/>
            </a:endParaRPr>
          </a:p>
          <a:p>
            <a:pPr marL="0" indent="0" algn="r" eaLnBrk="1" hangingPunct="1">
              <a:spcBef>
                <a:spcPts val="0"/>
              </a:spcBef>
              <a:buFont typeface="Wingdings 2" pitchFamily="18" charset="2"/>
              <a:buNone/>
            </a:pPr>
            <a:endParaRPr lang="en-US" sz="1800" b="1" dirty="0">
              <a:solidFill>
                <a:schemeClr val="bg1"/>
              </a:solidFill>
              <a:latin typeface="Helvetica" pitchFamily="2" charset="0"/>
              <a:cs typeface="Arial Narrow"/>
            </a:endParaRPr>
          </a:p>
        </p:txBody>
      </p:sp>
      <p:sp>
        <p:nvSpPr>
          <p:cNvPr id="4" name="Text Placeholder 3">
            <a:extLst>
              <a:ext uri="{FF2B5EF4-FFF2-40B4-BE49-F238E27FC236}">
                <a16:creationId xmlns:a16="http://schemas.microsoft.com/office/drawing/2014/main" id="{5343DC27-BC0E-1245-AF01-92E65B077289}"/>
              </a:ext>
            </a:extLst>
          </p:cNvPr>
          <p:cNvSpPr>
            <a:spLocks noGrp="1"/>
          </p:cNvSpPr>
          <p:nvPr>
            <p:ph type="body" sz="quarter" idx="4294967295"/>
          </p:nvPr>
        </p:nvSpPr>
        <p:spPr>
          <a:xfrm>
            <a:off x="381000" y="1753685"/>
            <a:ext cx="7086599" cy="849313"/>
          </a:xfrm>
          <a:prstGeom prst="rect">
            <a:avLst/>
          </a:prstGeom>
        </p:spPr>
        <p:txBody>
          <a:bodyPr/>
          <a:lstStyle/>
          <a:p>
            <a:pPr marL="0" indent="0">
              <a:buNone/>
            </a:pPr>
            <a:r>
              <a:rPr lang="en-US" sz="4800" b="1" dirty="0">
                <a:solidFill>
                  <a:schemeClr val="bg1"/>
                </a:solidFill>
                <a:effectLst/>
                <a:latin typeface="Helvetica" pitchFamily="2" charset="0"/>
              </a:rPr>
              <a:t>Benefit Cost Analysis (BCA) Overview</a:t>
            </a:r>
          </a:p>
        </p:txBody>
      </p:sp>
      <p:sp>
        <p:nvSpPr>
          <p:cNvPr id="8" name="Text Placeholder 7">
            <a:extLst>
              <a:ext uri="{FF2B5EF4-FFF2-40B4-BE49-F238E27FC236}">
                <a16:creationId xmlns:a16="http://schemas.microsoft.com/office/drawing/2014/main" id="{91BDD4AF-CF97-C742-A667-024B01F2D291}"/>
              </a:ext>
            </a:extLst>
          </p:cNvPr>
          <p:cNvSpPr>
            <a:spLocks noGrp="1"/>
          </p:cNvSpPr>
          <p:nvPr>
            <p:ph type="body" sz="quarter" idx="4294967295"/>
          </p:nvPr>
        </p:nvSpPr>
        <p:spPr>
          <a:xfrm>
            <a:off x="381001" y="3480063"/>
            <a:ext cx="5943600" cy="457200"/>
          </a:xfrm>
          <a:prstGeom prst="rect">
            <a:avLst/>
          </a:prstGeom>
        </p:spPr>
        <p:txBody>
          <a:bodyPr/>
          <a:lstStyle/>
          <a:p>
            <a:pPr marL="0" indent="0">
              <a:buNone/>
            </a:pPr>
            <a:r>
              <a:rPr lang="en-US" sz="2400" b="1" dirty="0">
                <a:solidFill>
                  <a:srgbClr val="FCAD22"/>
                </a:solidFill>
                <a:effectLst/>
                <a:latin typeface="Helvetica" pitchFamily="2" charset="0"/>
              </a:rPr>
              <a:t>Cal OES</a:t>
            </a:r>
          </a:p>
        </p:txBody>
      </p:sp>
      <p:sp>
        <p:nvSpPr>
          <p:cNvPr id="12" name="Rectangle 11">
            <a:extLst>
              <a:ext uri="{FF2B5EF4-FFF2-40B4-BE49-F238E27FC236}">
                <a16:creationId xmlns:a16="http://schemas.microsoft.com/office/drawing/2014/main" id="{2F3C5582-F867-8C42-B9BB-A5BB9E78A45D}"/>
              </a:ext>
            </a:extLst>
          </p:cNvPr>
          <p:cNvSpPr/>
          <p:nvPr/>
        </p:nvSpPr>
        <p:spPr bwMode="auto">
          <a:xfrm flipV="1">
            <a:off x="0" y="4347953"/>
            <a:ext cx="9144000" cy="88528"/>
          </a:xfrm>
          <a:prstGeom prst="rect">
            <a:avLst/>
          </a:prstGeom>
          <a:solidFill>
            <a:srgbClr val="FCAD22"/>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16" name="Picture 15">
            <a:extLst>
              <a:ext uri="{FF2B5EF4-FFF2-40B4-BE49-F238E27FC236}">
                <a16:creationId xmlns:a16="http://schemas.microsoft.com/office/drawing/2014/main" id="{1EB5D994-7616-C841-B5A1-740972375AE5}"/>
              </a:ext>
            </a:extLst>
          </p:cNvPr>
          <p:cNvPicPr/>
          <p:nvPr/>
        </p:nvPicPr>
        <p:blipFill>
          <a:blip r:embed="rId5">
            <a:extLst>
              <a:ext uri="{28A0092B-C50C-407E-A947-70E740481C1C}">
                <a14:useLocalDpi xmlns:a14="http://schemas.microsoft.com/office/drawing/2010/main" val="0"/>
              </a:ext>
            </a:extLst>
          </a:blip>
          <a:stretch>
            <a:fillRect/>
          </a:stretch>
        </p:blipFill>
        <p:spPr>
          <a:xfrm>
            <a:off x="518962" y="5238136"/>
            <a:ext cx="2231867" cy="785983"/>
          </a:xfrm>
          <a:prstGeom prst="rect">
            <a:avLst/>
          </a:prstGeom>
        </p:spPr>
      </p:pic>
    </p:spTree>
    <p:extLst>
      <p:ext uri="{BB962C8B-B14F-4D97-AF65-F5344CB8AC3E}">
        <p14:creationId xmlns:p14="http://schemas.microsoft.com/office/powerpoint/2010/main" val="3683550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3B6E-9FB5-1F4C-8096-CAD9F2463D79}"/>
              </a:ext>
            </a:extLst>
          </p:cNvPr>
          <p:cNvSpPr>
            <a:spLocks noGrp="1"/>
          </p:cNvSpPr>
          <p:nvPr>
            <p:ph type="title"/>
          </p:nvPr>
        </p:nvSpPr>
        <p:spPr/>
        <p:txBody>
          <a:bodyPr/>
          <a:lstStyle/>
          <a:p>
            <a:r>
              <a:rPr lang="en-US" dirty="0"/>
              <a:t>Training Introduction</a:t>
            </a:r>
          </a:p>
        </p:txBody>
      </p:sp>
      <p:sp>
        <p:nvSpPr>
          <p:cNvPr id="3" name="Content Placeholder 2">
            <a:extLst>
              <a:ext uri="{FF2B5EF4-FFF2-40B4-BE49-F238E27FC236}">
                <a16:creationId xmlns:a16="http://schemas.microsoft.com/office/drawing/2014/main" id="{0571AAF8-77F4-B642-95C5-8736566E3671}"/>
              </a:ext>
            </a:extLst>
          </p:cNvPr>
          <p:cNvSpPr>
            <a:spLocks noGrp="1"/>
          </p:cNvSpPr>
          <p:nvPr>
            <p:ph idx="1"/>
          </p:nvPr>
        </p:nvSpPr>
        <p:spPr>
          <a:xfrm>
            <a:off x="457199" y="990600"/>
            <a:ext cx="8077201" cy="4862513"/>
          </a:xfrm>
        </p:spPr>
        <p:txBody>
          <a:bodyPr>
            <a:normAutofit/>
          </a:bodyPr>
          <a:lstStyle/>
          <a:p>
            <a:pPr>
              <a:spcBef>
                <a:spcPts val="1200"/>
              </a:spcBef>
              <a:spcAft>
                <a:spcPts val="1200"/>
              </a:spcAft>
            </a:pPr>
            <a:r>
              <a:rPr lang="en-US" sz="2400" dirty="0"/>
              <a:t>Welcome</a:t>
            </a:r>
          </a:p>
          <a:p>
            <a:pPr>
              <a:spcBef>
                <a:spcPts val="1200"/>
              </a:spcBef>
              <a:spcAft>
                <a:spcPts val="1200"/>
              </a:spcAft>
            </a:pPr>
            <a:r>
              <a:rPr lang="en-US" sz="2400" dirty="0"/>
              <a:t>Purpose of training</a:t>
            </a:r>
          </a:p>
          <a:p>
            <a:pPr>
              <a:spcBef>
                <a:spcPts val="1200"/>
              </a:spcBef>
              <a:spcAft>
                <a:spcPts val="1200"/>
              </a:spcAft>
            </a:pPr>
            <a:r>
              <a:rPr lang="en-US" sz="2400" dirty="0"/>
              <a:t>Instructor introductions</a:t>
            </a:r>
          </a:p>
          <a:p>
            <a:pPr>
              <a:spcBef>
                <a:spcPts val="1200"/>
              </a:spcBef>
              <a:spcAft>
                <a:spcPts val="1200"/>
              </a:spcAft>
            </a:pPr>
            <a:r>
              <a:rPr lang="en-US" sz="2400" dirty="0"/>
              <a:t>Survey of attendees – BCA experience and expectations for the training</a:t>
            </a:r>
          </a:p>
          <a:p>
            <a:pPr>
              <a:spcBef>
                <a:spcPts val="1200"/>
              </a:spcBef>
              <a:spcAft>
                <a:spcPts val="1200"/>
              </a:spcAft>
            </a:pPr>
            <a:r>
              <a:rPr lang="en-US" sz="2400" dirty="0"/>
              <a:t>Format of training sessions</a:t>
            </a:r>
          </a:p>
        </p:txBody>
      </p:sp>
      <p:sp>
        <p:nvSpPr>
          <p:cNvPr id="6" name="Slide Number Placeholder 5">
            <a:extLst>
              <a:ext uri="{FF2B5EF4-FFF2-40B4-BE49-F238E27FC236}">
                <a16:creationId xmlns:a16="http://schemas.microsoft.com/office/drawing/2014/main" id="{EF891B96-BC87-1848-9173-12623706EE02}"/>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2</a:t>
            </a:fld>
            <a:endParaRPr lang="en-US" b="1" dirty="0">
              <a:solidFill>
                <a:srgbClr val="B1143B"/>
              </a:solidFill>
            </a:endParaRPr>
          </a:p>
        </p:txBody>
      </p:sp>
    </p:spTree>
    <p:extLst>
      <p:ext uri="{BB962C8B-B14F-4D97-AF65-F5344CB8AC3E}">
        <p14:creationId xmlns:p14="http://schemas.microsoft.com/office/powerpoint/2010/main" val="327301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3B6E-9FB5-1F4C-8096-CAD9F2463D7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571AAF8-77F4-B642-95C5-8736566E3671}"/>
              </a:ext>
            </a:extLst>
          </p:cNvPr>
          <p:cNvSpPr>
            <a:spLocks noGrp="1"/>
          </p:cNvSpPr>
          <p:nvPr>
            <p:ph idx="1"/>
          </p:nvPr>
        </p:nvSpPr>
        <p:spPr/>
        <p:txBody>
          <a:bodyPr>
            <a:normAutofit/>
          </a:bodyPr>
          <a:lstStyle/>
          <a:p>
            <a:pPr marL="514350" indent="-514350">
              <a:spcBef>
                <a:spcPts val="600"/>
              </a:spcBef>
              <a:spcAft>
                <a:spcPts val="600"/>
              </a:spcAft>
              <a:buFont typeface="+mj-lt"/>
              <a:buAutoNum type="arabicPeriod"/>
            </a:pPr>
            <a:r>
              <a:rPr lang="en-US" sz="2400" dirty="0"/>
              <a:t>BCA resources</a:t>
            </a:r>
          </a:p>
          <a:p>
            <a:pPr marL="514350" indent="-514350">
              <a:spcBef>
                <a:spcPts val="600"/>
              </a:spcBef>
              <a:spcAft>
                <a:spcPts val="600"/>
              </a:spcAft>
              <a:buFont typeface="+mj-lt"/>
              <a:buAutoNum type="arabicPeriod"/>
            </a:pPr>
            <a:r>
              <a:rPr lang="en-US" sz="2400" dirty="0"/>
              <a:t>General concept of a BCA</a:t>
            </a:r>
          </a:p>
          <a:p>
            <a:pPr marL="514350" indent="-514350">
              <a:spcBef>
                <a:spcPts val="600"/>
              </a:spcBef>
              <a:buFont typeface="+mj-lt"/>
              <a:buAutoNum type="arabicPeriod"/>
            </a:pPr>
            <a:r>
              <a:rPr lang="en-US" sz="2400" dirty="0"/>
              <a:t>Determining </a:t>
            </a:r>
            <a:r>
              <a:rPr lang="en-US" sz="2400" dirty="0" smtClean="0"/>
              <a:t>benefits for a hazard mitigation project</a:t>
            </a:r>
            <a:endParaRPr lang="en-US" sz="2400" dirty="0"/>
          </a:p>
          <a:p>
            <a:pPr marL="514350" indent="-514350">
              <a:spcBef>
                <a:spcPts val="600"/>
              </a:spcBef>
              <a:spcAft>
                <a:spcPts val="600"/>
              </a:spcAft>
              <a:buFont typeface="+mj-lt"/>
              <a:buAutoNum type="arabicPeriod"/>
            </a:pPr>
            <a:r>
              <a:rPr lang="en-US" sz="2400" dirty="0" smtClean="0"/>
              <a:t>Components </a:t>
            </a:r>
            <a:r>
              <a:rPr lang="en-US" sz="2400" dirty="0"/>
              <a:t>of a BCA</a:t>
            </a:r>
          </a:p>
          <a:p>
            <a:pPr marL="514350" indent="-514350">
              <a:spcBef>
                <a:spcPts val="600"/>
              </a:spcBef>
              <a:spcAft>
                <a:spcPts val="600"/>
              </a:spcAft>
              <a:buFont typeface="+mj-lt"/>
              <a:buAutoNum type="arabicPeriod"/>
            </a:pPr>
            <a:r>
              <a:rPr lang="en-US" sz="2400" dirty="0" smtClean="0"/>
              <a:t>Documenting </a:t>
            </a:r>
            <a:r>
              <a:rPr lang="en-US" sz="2400" dirty="0"/>
              <a:t>the BCA </a:t>
            </a:r>
          </a:p>
          <a:p>
            <a:pPr marL="514350" indent="-514350">
              <a:spcBef>
                <a:spcPts val="600"/>
              </a:spcBef>
              <a:spcAft>
                <a:spcPts val="600"/>
              </a:spcAft>
              <a:buFont typeface="+mj-lt"/>
              <a:buAutoNum type="arabicPeriod"/>
            </a:pPr>
            <a:r>
              <a:rPr lang="en-US" sz="2400" dirty="0"/>
              <a:t>Using the FEMA BCA tool</a:t>
            </a:r>
          </a:p>
        </p:txBody>
      </p:sp>
      <p:sp>
        <p:nvSpPr>
          <p:cNvPr id="6" name="Slide Number Placeholder 5">
            <a:extLst>
              <a:ext uri="{FF2B5EF4-FFF2-40B4-BE49-F238E27FC236}">
                <a16:creationId xmlns:a16="http://schemas.microsoft.com/office/drawing/2014/main" id="{B8F7304B-7471-ED43-AC07-EB495F58C6F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a:t>
            </a:fld>
            <a:endParaRPr lang="en-US" b="1" dirty="0">
              <a:solidFill>
                <a:srgbClr val="B1143B"/>
              </a:solidFill>
            </a:endParaRPr>
          </a:p>
        </p:txBody>
      </p:sp>
    </p:spTree>
    <p:extLst>
      <p:ext uri="{BB962C8B-B14F-4D97-AF65-F5344CB8AC3E}">
        <p14:creationId xmlns:p14="http://schemas.microsoft.com/office/powerpoint/2010/main" val="1482244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p:txBody>
          <a:bodyPr/>
          <a:lstStyle/>
          <a:p>
            <a:r>
              <a:rPr lang="en-US" sz="5400" dirty="0"/>
              <a:t>BCA Resources</a:t>
            </a:r>
            <a:endParaRPr lang="en-US" sz="2000" dirty="0"/>
          </a:p>
        </p:txBody>
      </p:sp>
    </p:spTree>
    <p:extLst>
      <p:ext uri="{BB962C8B-B14F-4D97-AF65-F5344CB8AC3E}">
        <p14:creationId xmlns:p14="http://schemas.microsoft.com/office/powerpoint/2010/main" val="250850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BCA Resources</a:t>
            </a:r>
          </a:p>
        </p:txBody>
      </p:sp>
      <p:sp>
        <p:nvSpPr>
          <p:cNvPr id="5" name="Content Placeholder 4"/>
          <p:cNvSpPr>
            <a:spLocks noGrp="1"/>
          </p:cNvSpPr>
          <p:nvPr>
            <p:ph idx="1"/>
          </p:nvPr>
        </p:nvSpPr>
        <p:spPr/>
        <p:txBody>
          <a:bodyPr>
            <a:noAutofit/>
          </a:bodyPr>
          <a:lstStyle/>
          <a:p>
            <a:pPr>
              <a:lnSpc>
                <a:spcPct val="120000"/>
              </a:lnSpc>
              <a:spcBef>
                <a:spcPts val="600"/>
              </a:spcBef>
              <a:spcAft>
                <a:spcPts val="600"/>
              </a:spcAft>
            </a:pPr>
            <a:r>
              <a:rPr lang="en-US" sz="2100" dirty="0"/>
              <a:t>Hazard Mitigation Assistance (HMA) Guidance and Addendum</a:t>
            </a:r>
          </a:p>
          <a:p>
            <a:pPr>
              <a:lnSpc>
                <a:spcPct val="120000"/>
              </a:lnSpc>
              <a:spcBef>
                <a:spcPts val="600"/>
              </a:spcBef>
              <a:spcAft>
                <a:spcPts val="600"/>
              </a:spcAft>
            </a:pPr>
            <a:r>
              <a:rPr lang="en-US" sz="2100" dirty="0"/>
              <a:t>BCA Reference Guide</a:t>
            </a:r>
          </a:p>
          <a:p>
            <a:pPr>
              <a:lnSpc>
                <a:spcPct val="120000"/>
              </a:lnSpc>
              <a:spcBef>
                <a:spcPts val="600"/>
              </a:spcBef>
              <a:spcAft>
                <a:spcPts val="600"/>
              </a:spcAft>
            </a:pPr>
            <a:r>
              <a:rPr lang="en-US" sz="2100" dirty="0"/>
              <a:t>Supplement to the BCA Reference Guide</a:t>
            </a:r>
          </a:p>
          <a:p>
            <a:pPr>
              <a:lnSpc>
                <a:spcPct val="120000"/>
              </a:lnSpc>
              <a:spcBef>
                <a:spcPts val="600"/>
              </a:spcBef>
              <a:spcAft>
                <a:spcPts val="600"/>
              </a:spcAft>
            </a:pPr>
            <a:r>
              <a:rPr lang="en-US" sz="2100" dirty="0"/>
              <a:t>HMA Job Aids</a:t>
            </a:r>
          </a:p>
          <a:p>
            <a:pPr>
              <a:lnSpc>
                <a:spcPct val="120000"/>
              </a:lnSpc>
              <a:spcBef>
                <a:spcPts val="600"/>
              </a:spcBef>
              <a:spcAft>
                <a:spcPts val="600"/>
              </a:spcAft>
            </a:pPr>
            <a:r>
              <a:rPr lang="en-US" sz="2100" dirty="0"/>
              <a:t>FEMA Building Science publications</a:t>
            </a:r>
          </a:p>
          <a:p>
            <a:pPr>
              <a:lnSpc>
                <a:spcPct val="120000"/>
              </a:lnSpc>
              <a:spcBef>
                <a:spcPts val="600"/>
              </a:spcBef>
              <a:spcAft>
                <a:spcPts val="600"/>
              </a:spcAft>
            </a:pPr>
            <a:r>
              <a:rPr lang="en-US" sz="2100" dirty="0"/>
              <a:t>FEMA BCA helpline (email and phone)</a:t>
            </a:r>
          </a:p>
          <a:p>
            <a:pPr>
              <a:lnSpc>
                <a:spcPct val="120000"/>
              </a:lnSpc>
              <a:spcBef>
                <a:spcPts val="600"/>
              </a:spcBef>
              <a:spcAft>
                <a:spcPts val="600"/>
              </a:spcAft>
            </a:pPr>
            <a:r>
              <a:rPr lang="en-US" sz="2100" dirty="0"/>
              <a:t>OES/Hagerty post-training consultation </a:t>
            </a:r>
          </a:p>
          <a:p>
            <a:pPr>
              <a:lnSpc>
                <a:spcPct val="120000"/>
              </a:lnSpc>
              <a:spcBef>
                <a:spcPts val="600"/>
              </a:spcBef>
              <a:spcAft>
                <a:spcPts val="600"/>
              </a:spcAft>
            </a:pPr>
            <a:r>
              <a:rPr lang="en-US" sz="2100" dirty="0"/>
              <a:t>Linked on Cal OES HMGP web page under “Benefit Cost Analysis Overview Cover Sheet”</a:t>
            </a:r>
          </a:p>
          <a:p>
            <a:pPr>
              <a:lnSpc>
                <a:spcPct val="120000"/>
              </a:lnSpc>
              <a:spcBef>
                <a:spcPts val="600"/>
              </a:spcBef>
              <a:spcAft>
                <a:spcPts val="600"/>
              </a:spcAft>
            </a:pPr>
            <a:r>
              <a:rPr lang="en-US" sz="2100" dirty="0"/>
              <a:t>Many other subject matter-specific resources</a:t>
            </a:r>
          </a:p>
        </p:txBody>
      </p:sp>
      <p:sp>
        <p:nvSpPr>
          <p:cNvPr id="4" name="Slide Number Placeholder 3">
            <a:extLst>
              <a:ext uri="{FF2B5EF4-FFF2-40B4-BE49-F238E27FC236}">
                <a16:creationId xmlns:a16="http://schemas.microsoft.com/office/drawing/2014/main" id="{D92E6887-4EDA-6849-AAC3-83D9205C98C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a:t>
            </a:fld>
            <a:endParaRPr lang="en-US" b="1" dirty="0">
              <a:solidFill>
                <a:srgbClr val="B1143B"/>
              </a:solidFill>
            </a:endParaRPr>
          </a:p>
        </p:txBody>
      </p:sp>
    </p:spTree>
    <p:extLst>
      <p:ext uri="{BB962C8B-B14F-4D97-AF65-F5344CB8AC3E}">
        <p14:creationId xmlns:p14="http://schemas.microsoft.com/office/powerpoint/2010/main" val="2242558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p:txBody>
          <a:bodyPr/>
          <a:lstStyle/>
          <a:p>
            <a:r>
              <a:rPr lang="en-US" sz="5400" dirty="0"/>
              <a:t>General Concept of a BCA</a:t>
            </a:r>
            <a:endParaRPr lang="en-US" sz="2000" dirty="0"/>
          </a:p>
        </p:txBody>
      </p:sp>
    </p:spTree>
    <p:extLst>
      <p:ext uri="{BB962C8B-B14F-4D97-AF65-F5344CB8AC3E}">
        <p14:creationId xmlns:p14="http://schemas.microsoft.com/office/powerpoint/2010/main" val="1178132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General Concept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pPr>
              <a:lnSpc>
                <a:spcPct val="120000"/>
              </a:lnSpc>
            </a:pPr>
            <a:r>
              <a:rPr lang="en-US" sz="2100" dirty="0"/>
              <a:t>A BCA is the method by which the </a:t>
            </a:r>
            <a:r>
              <a:rPr lang="en-US" sz="2100" b="1" dirty="0"/>
              <a:t>future benefits </a:t>
            </a:r>
            <a:r>
              <a:rPr lang="en-US" sz="2100" dirty="0"/>
              <a:t>of a hazard mitigation project are determined and </a:t>
            </a:r>
            <a:r>
              <a:rPr lang="en-US" sz="2100" b="1" dirty="0"/>
              <a:t>compared to its costs</a:t>
            </a:r>
          </a:p>
          <a:p>
            <a:pPr>
              <a:lnSpc>
                <a:spcPct val="120000"/>
              </a:lnSpc>
            </a:pPr>
            <a:r>
              <a:rPr lang="en-US" sz="2100" dirty="0"/>
              <a:t>The end result is a Benefit-Cost Ratio (BCR), which is calculated by a </a:t>
            </a:r>
            <a:r>
              <a:rPr lang="en-US" sz="2100" b="1" dirty="0"/>
              <a:t>project’s total benefits divided by its total costs</a:t>
            </a:r>
          </a:p>
          <a:p>
            <a:pPr>
              <a:lnSpc>
                <a:spcPct val="120000"/>
              </a:lnSpc>
            </a:pPr>
            <a:r>
              <a:rPr lang="en-US" sz="2100" dirty="0"/>
              <a:t>A project is considered to be cost effective when the </a:t>
            </a:r>
            <a:r>
              <a:rPr lang="en-US" sz="2100" b="1" dirty="0"/>
              <a:t>BCR is 1.0 or greater</a:t>
            </a:r>
            <a:r>
              <a:rPr lang="en-US" sz="2100" dirty="0"/>
              <a:t>, indicating the benefits of a prospective hazard mitigation project are sufficient to justify the costs</a:t>
            </a:r>
          </a:p>
          <a:p>
            <a:pPr>
              <a:lnSpc>
                <a:spcPct val="120000"/>
              </a:lnSpc>
            </a:pPr>
            <a:r>
              <a:rPr lang="en-US" sz="2100" dirty="0"/>
              <a:t>The benefits are the </a:t>
            </a:r>
            <a:r>
              <a:rPr lang="en-US" sz="2100" b="1" dirty="0"/>
              <a:t>net present value of the reduction in damages and losses</a:t>
            </a:r>
            <a:r>
              <a:rPr lang="en-US" sz="2100" dirty="0"/>
              <a:t> over the useful lifetime of the project, using FEMA’s 7% discount rate</a:t>
            </a:r>
          </a:p>
          <a:p>
            <a:pPr>
              <a:lnSpc>
                <a:spcPct val="120000"/>
              </a:lnSpc>
            </a:pPr>
            <a:r>
              <a:rPr lang="en-US" sz="2100" dirty="0"/>
              <a:t>The present value </a:t>
            </a:r>
            <a:r>
              <a:rPr lang="en-US" sz="2100" b="1" dirty="0"/>
              <a:t>calculation is done automatically </a:t>
            </a:r>
            <a:r>
              <a:rPr lang="en-US" sz="2100" dirty="0"/>
              <a:t>in the BCA software</a:t>
            </a:r>
          </a:p>
        </p:txBody>
      </p:sp>
      <p:sp>
        <p:nvSpPr>
          <p:cNvPr id="5" name="Slide Number Placeholder 4">
            <a:extLst>
              <a:ext uri="{FF2B5EF4-FFF2-40B4-BE49-F238E27FC236}">
                <a16:creationId xmlns:a16="http://schemas.microsoft.com/office/drawing/2014/main" id="{0EE28374-4E1D-9543-B80A-DFD8A66DCDD9}"/>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7</a:t>
            </a:fld>
            <a:endParaRPr lang="en-US" b="1" dirty="0">
              <a:solidFill>
                <a:srgbClr val="B1143B"/>
              </a:solidFill>
            </a:endParaRPr>
          </a:p>
        </p:txBody>
      </p:sp>
    </p:spTree>
    <p:extLst>
      <p:ext uri="{BB962C8B-B14F-4D97-AF65-F5344CB8AC3E}">
        <p14:creationId xmlns:p14="http://schemas.microsoft.com/office/powerpoint/2010/main" val="277237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General Concept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fontScale="62500" lnSpcReduction="20000"/>
          </a:bodyPr>
          <a:lstStyle/>
          <a:p>
            <a:pPr>
              <a:lnSpc>
                <a:spcPct val="120000"/>
              </a:lnSpc>
            </a:pPr>
            <a:r>
              <a:rPr lang="en-US" sz="2900" dirty="0"/>
              <a:t>FEMA requires a BCA to validate cost effectiveness of proposed hazard mitigation projects prior to funding. There are two drivers behind this requirement:</a:t>
            </a:r>
          </a:p>
          <a:p>
            <a:pPr marL="914400" indent="-457200">
              <a:lnSpc>
                <a:spcPct val="120000"/>
              </a:lnSpc>
              <a:buFont typeface="+mj-lt"/>
              <a:buAutoNum type="arabicPeriod"/>
            </a:pPr>
            <a:r>
              <a:rPr lang="en-US" sz="2900" dirty="0"/>
              <a:t>T</a:t>
            </a:r>
            <a:r>
              <a:rPr lang="en-US" sz="2900" dirty="0" smtClean="0"/>
              <a:t>he </a:t>
            </a:r>
            <a:r>
              <a:rPr lang="en-US" sz="2900" dirty="0"/>
              <a:t>Office of Management and Budget’s (OMB) </a:t>
            </a:r>
            <a:r>
              <a:rPr lang="en-US" sz="2900" b="1" u="sng" dirty="0">
                <a:hlinkClick r:id="rId3"/>
              </a:rPr>
              <a:t>Circular A-94 Revised</a:t>
            </a:r>
            <a:r>
              <a:rPr lang="en-US" sz="2900" dirty="0"/>
              <a:t>, “Guidelines and Discount Rates for Benefit-Cost Analysis of Federal Programs”</a:t>
            </a:r>
          </a:p>
          <a:p>
            <a:pPr marL="1262063" lvl="1" indent="-304800">
              <a:lnSpc>
                <a:spcPct val="120000"/>
              </a:lnSpc>
            </a:pPr>
            <a:r>
              <a:rPr lang="en-US" sz="2900" dirty="0"/>
              <a:t>The goal of Circular A-94 is to promote efficient resource allocation through well-informed decision-making by the Federal Government</a:t>
            </a:r>
          </a:p>
          <a:p>
            <a:pPr marL="1262063" lvl="1" indent="-304800">
              <a:lnSpc>
                <a:spcPct val="120000"/>
              </a:lnSpc>
            </a:pPr>
            <a:r>
              <a:rPr lang="en-US" sz="2900" dirty="0"/>
              <a:t>FEMA’s BCA Toolkit has been developed to meet the guidelines published in Circular A-94</a:t>
            </a:r>
          </a:p>
          <a:p>
            <a:pPr marL="914400" indent="-457200">
              <a:lnSpc>
                <a:spcPct val="120000"/>
              </a:lnSpc>
              <a:buFont typeface="+mj-lt"/>
              <a:buAutoNum type="arabicPeriod"/>
            </a:pPr>
            <a:r>
              <a:rPr lang="en-US" sz="2900" dirty="0"/>
              <a:t>T</a:t>
            </a:r>
            <a:r>
              <a:rPr lang="en-US" sz="2900" dirty="0" smtClean="0"/>
              <a:t>he</a:t>
            </a:r>
            <a:r>
              <a:rPr lang="en-US" sz="2900" dirty="0"/>
              <a:t> </a:t>
            </a:r>
            <a:r>
              <a:rPr lang="en-US" sz="2900" b="1" u="sng" dirty="0">
                <a:hlinkClick r:id="rId4"/>
              </a:rPr>
              <a:t>Stafford Act</a:t>
            </a:r>
            <a:endParaRPr lang="en-US" sz="2900" b="1" dirty="0"/>
          </a:p>
          <a:p>
            <a:pPr marL="1262063" lvl="1" indent="-304800">
              <a:lnSpc>
                <a:spcPct val="120000"/>
              </a:lnSpc>
            </a:pPr>
            <a:r>
              <a:rPr lang="en-US" sz="2900" dirty="0"/>
              <a:t>The Stafford Act authorizes the President to establish a program to provide technical and financial assistance to state and local governments to assist in the implementation of hazard mitigation measures that are cost effective and designed to substantially reduce injuries, loss of life, hardship, or the risk of future damage and destruction of property</a:t>
            </a:r>
            <a:endParaRPr lang="en-US" sz="2400" dirty="0"/>
          </a:p>
          <a:p>
            <a:pPr lvl="1"/>
            <a:endParaRPr lang="en-US" sz="2400" dirty="0"/>
          </a:p>
          <a:p>
            <a:endParaRPr lang="en-US" sz="2800" dirty="0"/>
          </a:p>
        </p:txBody>
      </p:sp>
      <p:sp>
        <p:nvSpPr>
          <p:cNvPr id="5" name="Slide Number Placeholder 4">
            <a:extLst>
              <a:ext uri="{FF2B5EF4-FFF2-40B4-BE49-F238E27FC236}">
                <a16:creationId xmlns:a16="http://schemas.microsoft.com/office/drawing/2014/main" id="{79FF7650-AB84-3B44-8F55-5B4633F5F00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a:t>
            </a:fld>
            <a:endParaRPr lang="en-US" b="1" dirty="0">
              <a:solidFill>
                <a:srgbClr val="B1143B"/>
              </a:solidFill>
            </a:endParaRPr>
          </a:p>
        </p:txBody>
      </p:sp>
    </p:spTree>
    <p:extLst>
      <p:ext uri="{BB962C8B-B14F-4D97-AF65-F5344CB8AC3E}">
        <p14:creationId xmlns:p14="http://schemas.microsoft.com/office/powerpoint/2010/main" val="2927180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General Concept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r>
              <a:rPr lang="en-US" sz="2400" dirty="0"/>
              <a:t>Most of the focus of a BCA is on the </a:t>
            </a:r>
            <a:r>
              <a:rPr lang="en-US" sz="2400" b="1" dirty="0"/>
              <a:t>benefits</a:t>
            </a:r>
            <a:r>
              <a:rPr lang="en-US" sz="2400" dirty="0"/>
              <a:t> side </a:t>
            </a:r>
            <a:endParaRPr lang="en-US" sz="2400" dirty="0"/>
          </a:p>
          <a:p>
            <a:r>
              <a:rPr lang="en-US" sz="2400" dirty="0" smtClean="0"/>
              <a:t>Costs are usually </a:t>
            </a:r>
            <a:r>
              <a:rPr lang="en-US" sz="2400" dirty="0"/>
              <a:t>relatively easy, though they must come from a good source </a:t>
            </a:r>
            <a:r>
              <a:rPr lang="en-US" sz="2400" b="1" dirty="0"/>
              <a:t>AND</a:t>
            </a:r>
            <a:r>
              <a:rPr lang="en-US" sz="2400" dirty="0"/>
              <a:t> they must be more or less accurate, because they are used by States and FEMA in budgeting for the grant programs</a:t>
            </a:r>
          </a:p>
        </p:txBody>
      </p:sp>
      <p:sp>
        <p:nvSpPr>
          <p:cNvPr id="5" name="Slide Number Placeholder 4">
            <a:extLst>
              <a:ext uri="{FF2B5EF4-FFF2-40B4-BE49-F238E27FC236}">
                <a16:creationId xmlns:a16="http://schemas.microsoft.com/office/drawing/2014/main" id="{A3D4827F-701C-C04E-8A7B-0DE5F436CA8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a:t>
            </a:fld>
            <a:endParaRPr lang="en-US" b="1" dirty="0">
              <a:solidFill>
                <a:srgbClr val="B1143B"/>
              </a:solidFill>
            </a:endParaRPr>
          </a:p>
        </p:txBody>
      </p:sp>
    </p:spTree>
    <p:extLst>
      <p:ext uri="{BB962C8B-B14F-4D97-AF65-F5344CB8AC3E}">
        <p14:creationId xmlns:p14="http://schemas.microsoft.com/office/powerpoint/2010/main" val="1937667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Calculating Benefit Cost Ratio (BCR)</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878645985"/>
              </p:ext>
            </p:extLst>
          </p:nvPr>
        </p:nvGraphicFramePr>
        <p:xfrm>
          <a:off x="457200" y="990600"/>
          <a:ext cx="8458200" cy="4862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FCE01D6-6422-1945-90EC-31AEC2045D4A}"/>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a:t>
            </a:fld>
            <a:endParaRPr lang="en-US" b="1" dirty="0">
              <a:solidFill>
                <a:srgbClr val="B1143B"/>
              </a:solidFill>
            </a:endParaRPr>
          </a:p>
        </p:txBody>
      </p:sp>
    </p:spTree>
    <p:extLst>
      <p:ext uri="{BB962C8B-B14F-4D97-AF65-F5344CB8AC3E}">
        <p14:creationId xmlns:p14="http://schemas.microsoft.com/office/powerpoint/2010/main" val="4545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General BCA Example</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8458200" cy="5486400"/>
          </a:xfrm>
        </p:spPr>
        <p:txBody>
          <a:bodyPr>
            <a:noAutofit/>
          </a:bodyPr>
          <a:lstStyle/>
          <a:p>
            <a:r>
              <a:rPr lang="en-US" sz="2400" dirty="0"/>
              <a:t>Your mechanic recommends replacing a part on your car to reduce problems in the future.</a:t>
            </a:r>
          </a:p>
          <a:p>
            <a:pPr lvl="1"/>
            <a:r>
              <a:rPr lang="en-US" sz="2200" dirty="0"/>
              <a:t>The replacement part with labor will cost </a:t>
            </a:r>
            <a:r>
              <a:rPr lang="en-US" sz="2200" b="1" dirty="0">
                <a:solidFill>
                  <a:schemeClr val="tx1"/>
                </a:solidFill>
              </a:rPr>
              <a:t>$</a:t>
            </a:r>
            <a:r>
              <a:rPr lang="en-US" sz="2200" b="1" dirty="0" smtClean="0">
                <a:solidFill>
                  <a:schemeClr val="tx1"/>
                </a:solidFill>
              </a:rPr>
              <a:t>2,500</a:t>
            </a:r>
            <a:endParaRPr lang="en-US" sz="2200" dirty="0">
              <a:solidFill>
                <a:schemeClr val="tx1"/>
              </a:solidFill>
            </a:endParaRPr>
          </a:p>
          <a:p>
            <a:pPr lvl="1"/>
            <a:r>
              <a:rPr lang="en-US" sz="2200" dirty="0"/>
              <a:t>The mechanic estimates the old part will need service </a:t>
            </a:r>
            <a:r>
              <a:rPr lang="en-US" sz="2200" b="1" dirty="0">
                <a:solidFill>
                  <a:schemeClr val="tx1"/>
                </a:solidFill>
              </a:rPr>
              <a:t>twice a year that will cost $300 </a:t>
            </a:r>
            <a:r>
              <a:rPr lang="en-US" sz="2200" b="1" dirty="0" smtClean="0">
                <a:solidFill>
                  <a:schemeClr val="tx1"/>
                </a:solidFill>
              </a:rPr>
              <a:t>each</a:t>
            </a:r>
            <a:endParaRPr lang="en-US" sz="2200" dirty="0">
              <a:solidFill>
                <a:schemeClr val="tx1"/>
              </a:solidFill>
            </a:endParaRPr>
          </a:p>
          <a:p>
            <a:pPr lvl="1"/>
            <a:r>
              <a:rPr lang="en-US" sz="2200" dirty="0"/>
              <a:t>The mechanic estimates the new part will only need service </a:t>
            </a:r>
            <a:r>
              <a:rPr lang="en-US" sz="2200" b="1" dirty="0">
                <a:solidFill>
                  <a:schemeClr val="tx1"/>
                </a:solidFill>
              </a:rPr>
              <a:t>once a year for a $150 </a:t>
            </a:r>
            <a:r>
              <a:rPr lang="en-US" sz="2200" b="1" dirty="0" smtClean="0">
                <a:solidFill>
                  <a:schemeClr val="tx1"/>
                </a:solidFill>
              </a:rPr>
              <a:t>service</a:t>
            </a:r>
            <a:endParaRPr lang="en-US" sz="2200" dirty="0">
              <a:solidFill>
                <a:schemeClr val="tx1"/>
              </a:solidFill>
            </a:endParaRPr>
          </a:p>
          <a:p>
            <a:pPr lvl="1"/>
            <a:r>
              <a:rPr lang="en-US" sz="2200" dirty="0"/>
              <a:t>You only plan to use the car for 7 more </a:t>
            </a:r>
            <a:r>
              <a:rPr lang="en-US" sz="2200" dirty="0" smtClean="0"/>
              <a:t>years</a:t>
            </a:r>
            <a:endParaRPr lang="en-US" sz="2200" dirty="0"/>
          </a:p>
          <a:p>
            <a:r>
              <a:rPr lang="en-US" sz="2400" dirty="0"/>
              <a:t>Would you pay for the replacement part?</a:t>
            </a:r>
          </a:p>
        </p:txBody>
      </p:sp>
      <p:sp>
        <p:nvSpPr>
          <p:cNvPr id="5" name="Slide Number Placeholder 4">
            <a:extLst>
              <a:ext uri="{FF2B5EF4-FFF2-40B4-BE49-F238E27FC236}">
                <a16:creationId xmlns:a16="http://schemas.microsoft.com/office/drawing/2014/main" id="{126F17DF-03E8-4647-8E0F-CEE9042480AA}"/>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11</a:t>
            </a:fld>
            <a:endParaRPr lang="en-US" b="1" dirty="0">
              <a:solidFill>
                <a:srgbClr val="B1143B"/>
              </a:solidFill>
            </a:endParaRPr>
          </a:p>
        </p:txBody>
      </p:sp>
    </p:spTree>
    <p:extLst>
      <p:ext uri="{BB962C8B-B14F-4D97-AF65-F5344CB8AC3E}">
        <p14:creationId xmlns:p14="http://schemas.microsoft.com/office/powerpoint/2010/main" val="380530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General BCA Example</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8458200" cy="5486400"/>
          </a:xfrm>
        </p:spPr>
        <p:txBody>
          <a:bodyPr>
            <a:noAutofit/>
          </a:bodyPr>
          <a:lstStyle/>
          <a:p>
            <a:r>
              <a:rPr lang="en-US" sz="2200" dirty="0"/>
              <a:t>Your mechanic recommends replacing a part on your car to reduce problems in the future.</a:t>
            </a:r>
          </a:p>
          <a:p>
            <a:pPr lvl="1"/>
            <a:r>
              <a:rPr lang="en-US" sz="1800" dirty="0"/>
              <a:t>The replacement part with labor will cost </a:t>
            </a:r>
            <a:r>
              <a:rPr lang="en-US" sz="1800" b="1" dirty="0">
                <a:solidFill>
                  <a:schemeClr val="tx1"/>
                </a:solidFill>
              </a:rPr>
              <a:t>$</a:t>
            </a:r>
            <a:r>
              <a:rPr lang="en-US" sz="1800" b="1" dirty="0" smtClean="0">
                <a:solidFill>
                  <a:schemeClr val="tx1"/>
                </a:solidFill>
              </a:rPr>
              <a:t>2,500</a:t>
            </a:r>
            <a:endParaRPr lang="en-US" sz="1800" dirty="0">
              <a:solidFill>
                <a:schemeClr val="tx1"/>
              </a:solidFill>
            </a:endParaRPr>
          </a:p>
          <a:p>
            <a:pPr lvl="1"/>
            <a:r>
              <a:rPr lang="en-US" sz="1800" dirty="0"/>
              <a:t>The mechanic estimates the old part will need service </a:t>
            </a:r>
            <a:r>
              <a:rPr lang="en-US" sz="1800" b="1" dirty="0">
                <a:solidFill>
                  <a:schemeClr val="tx1"/>
                </a:solidFill>
              </a:rPr>
              <a:t>twice a year that will cost $300 </a:t>
            </a:r>
            <a:r>
              <a:rPr lang="en-US" sz="1800" b="1" dirty="0" smtClean="0">
                <a:solidFill>
                  <a:schemeClr val="tx1"/>
                </a:solidFill>
              </a:rPr>
              <a:t>each</a:t>
            </a:r>
            <a:endParaRPr lang="en-US" sz="1800" dirty="0">
              <a:solidFill>
                <a:schemeClr val="tx1"/>
              </a:solidFill>
            </a:endParaRPr>
          </a:p>
          <a:p>
            <a:pPr lvl="1"/>
            <a:r>
              <a:rPr lang="en-US" sz="1800" dirty="0"/>
              <a:t>The mechanic estimates the new part will only need service </a:t>
            </a:r>
            <a:r>
              <a:rPr lang="en-US" sz="1800" b="1" dirty="0">
                <a:solidFill>
                  <a:schemeClr val="tx1"/>
                </a:solidFill>
              </a:rPr>
              <a:t>once a year for a $150 </a:t>
            </a:r>
            <a:r>
              <a:rPr lang="en-US" sz="1800" b="1" dirty="0" smtClean="0">
                <a:solidFill>
                  <a:schemeClr val="tx1"/>
                </a:solidFill>
              </a:rPr>
              <a:t>service</a:t>
            </a:r>
            <a:endParaRPr lang="en-US" sz="1800" dirty="0">
              <a:solidFill>
                <a:schemeClr val="tx1"/>
              </a:solidFill>
            </a:endParaRPr>
          </a:p>
          <a:p>
            <a:pPr lvl="1"/>
            <a:r>
              <a:rPr lang="en-US" sz="1800" dirty="0"/>
              <a:t>You only plan to use the car for 7 more </a:t>
            </a:r>
            <a:r>
              <a:rPr lang="en-US" sz="1800" dirty="0" smtClean="0"/>
              <a:t>years</a:t>
            </a:r>
            <a:endParaRPr lang="en-US" sz="1800" dirty="0"/>
          </a:p>
          <a:p>
            <a:r>
              <a:rPr lang="en-US" sz="2200" dirty="0"/>
              <a:t>Would you pay for the replacement part?</a:t>
            </a:r>
          </a:p>
          <a:p>
            <a:pPr lvl="1"/>
            <a:r>
              <a:rPr lang="en-US" sz="1600" dirty="0"/>
              <a:t>Without replacement, expect to pay </a:t>
            </a:r>
            <a:r>
              <a:rPr lang="en-US" sz="1600" b="1" dirty="0">
                <a:solidFill>
                  <a:schemeClr val="tx1"/>
                </a:solidFill>
              </a:rPr>
              <a:t>$600 per year in services</a:t>
            </a:r>
          </a:p>
          <a:p>
            <a:pPr lvl="1"/>
            <a:r>
              <a:rPr lang="en-US" sz="1600" dirty="0"/>
              <a:t>With replacement, expect to pay </a:t>
            </a:r>
            <a:r>
              <a:rPr lang="en-US" sz="1600" b="1" dirty="0">
                <a:solidFill>
                  <a:schemeClr val="tx1"/>
                </a:solidFill>
              </a:rPr>
              <a:t>$150 per year in services</a:t>
            </a:r>
          </a:p>
          <a:p>
            <a:pPr lvl="1"/>
            <a:r>
              <a:rPr lang="en-US" sz="1600" dirty="0"/>
              <a:t>Savings in service costs is </a:t>
            </a:r>
            <a:r>
              <a:rPr lang="en-US" sz="1600" b="1" dirty="0">
                <a:solidFill>
                  <a:schemeClr val="tx1"/>
                </a:solidFill>
              </a:rPr>
              <a:t>$450/year</a:t>
            </a:r>
            <a:r>
              <a:rPr lang="en-US" sz="1600" dirty="0"/>
              <a:t>, or $450*7 = </a:t>
            </a:r>
            <a:r>
              <a:rPr lang="en-US" sz="1600" b="1" dirty="0">
                <a:solidFill>
                  <a:schemeClr val="tx1"/>
                </a:solidFill>
              </a:rPr>
              <a:t>$3,150 over 7 years</a:t>
            </a:r>
          </a:p>
          <a:p>
            <a:pPr lvl="1"/>
            <a:r>
              <a:rPr lang="en-US" sz="1600" b="1" dirty="0">
                <a:solidFill>
                  <a:srgbClr val="B1143B"/>
                </a:solidFill>
              </a:rPr>
              <a:t>BCR = 1.26</a:t>
            </a:r>
          </a:p>
        </p:txBody>
      </p:sp>
      <p:sp>
        <p:nvSpPr>
          <p:cNvPr id="5" name="Slide Number Placeholder 4">
            <a:extLst>
              <a:ext uri="{FF2B5EF4-FFF2-40B4-BE49-F238E27FC236}">
                <a16:creationId xmlns:a16="http://schemas.microsoft.com/office/drawing/2014/main" id="{126F17DF-03E8-4647-8E0F-CEE9042480AA}"/>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12</a:t>
            </a:fld>
            <a:endParaRPr lang="en-US" b="1" dirty="0">
              <a:solidFill>
                <a:srgbClr val="B1143B"/>
              </a:solidFill>
            </a:endParaRPr>
          </a:p>
        </p:txBody>
      </p:sp>
    </p:spTree>
    <p:extLst>
      <p:ext uri="{BB962C8B-B14F-4D97-AF65-F5344CB8AC3E}">
        <p14:creationId xmlns:p14="http://schemas.microsoft.com/office/powerpoint/2010/main" val="3407643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Example of a Hazard Mitigation Project</a:t>
            </a:r>
            <a:endParaRPr lang="en-US" dirty="0">
              <a:solidFill>
                <a:schemeClr val="accent5">
                  <a:lumMod val="25000"/>
                </a:schemeClr>
              </a:solidFill>
            </a:endParaRPr>
          </a:p>
        </p:txBody>
      </p:sp>
      <p:sp>
        <p:nvSpPr>
          <p:cNvPr id="6" name="Rectangle 6">
            <a:extLst>
              <a:ext uri="{FF2B5EF4-FFF2-40B4-BE49-F238E27FC236}">
                <a16:creationId xmlns:a16="http://schemas.microsoft.com/office/drawing/2014/main" id="{2C0DF4EE-FC85-4358-8D12-C40C3FE60003}"/>
              </a:ext>
            </a:extLst>
          </p:cNvPr>
          <p:cNvSpPr>
            <a:spLocks noChangeArrowheads="1"/>
          </p:cNvSpPr>
          <p:nvPr/>
        </p:nvSpPr>
        <p:spPr bwMode="auto">
          <a:xfrm>
            <a:off x="6834188" y="2038350"/>
            <a:ext cx="230187" cy="346075"/>
          </a:xfrm>
          <a:prstGeom prst="rect">
            <a:avLst/>
          </a:prstGeom>
          <a:solidFill>
            <a:srgbClr val="825444"/>
          </a:solidFill>
          <a:ln w="12700">
            <a:solidFill>
              <a:schemeClr val="bg2"/>
            </a:solidFill>
            <a:miter lim="800000"/>
            <a:headEnd/>
            <a:tailEnd/>
          </a:ln>
          <a:effectLst/>
        </p:spPr>
        <p:txBody>
          <a:bodyPr wrap="none" anchor="ctr"/>
          <a:lstStyle/>
          <a:p>
            <a:endParaRPr lang="en-US"/>
          </a:p>
        </p:txBody>
      </p:sp>
      <p:sp>
        <p:nvSpPr>
          <p:cNvPr id="7" name="Freeform 7">
            <a:extLst>
              <a:ext uri="{FF2B5EF4-FFF2-40B4-BE49-F238E27FC236}">
                <a16:creationId xmlns:a16="http://schemas.microsoft.com/office/drawing/2014/main" id="{DA41C6AC-D310-497F-95AA-3A6AF7CCDA17}"/>
              </a:ext>
            </a:extLst>
          </p:cNvPr>
          <p:cNvSpPr>
            <a:spLocks/>
          </p:cNvSpPr>
          <p:nvPr/>
        </p:nvSpPr>
        <p:spPr bwMode="auto">
          <a:xfrm>
            <a:off x="6461125" y="2054225"/>
            <a:ext cx="1830388" cy="479425"/>
          </a:xfrm>
          <a:custGeom>
            <a:avLst/>
            <a:gdLst/>
            <a:ahLst/>
            <a:cxnLst>
              <a:cxn ang="0">
                <a:pos x="44" y="301"/>
              </a:cxn>
              <a:cxn ang="0">
                <a:pos x="1152" y="301"/>
              </a:cxn>
              <a:cxn ang="0">
                <a:pos x="620" y="0"/>
              </a:cxn>
              <a:cxn ang="0">
                <a:pos x="0" y="301"/>
              </a:cxn>
            </a:cxnLst>
            <a:rect l="0" t="0" r="r" b="b"/>
            <a:pathLst>
              <a:path w="1153" h="302">
                <a:moveTo>
                  <a:pt x="44" y="301"/>
                </a:moveTo>
                <a:lnTo>
                  <a:pt x="1152" y="301"/>
                </a:lnTo>
                <a:lnTo>
                  <a:pt x="620" y="0"/>
                </a:lnTo>
                <a:lnTo>
                  <a:pt x="0" y="301"/>
                </a:lnTo>
              </a:path>
            </a:pathLst>
          </a:custGeom>
          <a:solidFill>
            <a:srgbClr val="B1143B"/>
          </a:solidFill>
          <a:ln w="12700" cap="rnd" cmpd="sng">
            <a:solidFill>
              <a:schemeClr val="bg2"/>
            </a:solidFill>
            <a:prstDash val="solid"/>
            <a:round/>
            <a:headEnd type="none" w="sm" len="sm"/>
            <a:tailEnd type="none" w="sm" len="sm"/>
          </a:ln>
          <a:effectLst/>
        </p:spPr>
        <p:txBody>
          <a:bodyPr/>
          <a:lstStyle/>
          <a:p>
            <a:endParaRPr lang="en-US"/>
          </a:p>
        </p:txBody>
      </p:sp>
      <p:sp>
        <p:nvSpPr>
          <p:cNvPr id="8" name="Rectangle 9">
            <a:extLst>
              <a:ext uri="{FF2B5EF4-FFF2-40B4-BE49-F238E27FC236}">
                <a16:creationId xmlns:a16="http://schemas.microsoft.com/office/drawing/2014/main" id="{441EB051-0548-4670-B95A-CFBA8E5E6C07}"/>
              </a:ext>
            </a:extLst>
          </p:cNvPr>
          <p:cNvSpPr>
            <a:spLocks noChangeArrowheads="1"/>
          </p:cNvSpPr>
          <p:nvPr/>
        </p:nvSpPr>
        <p:spPr bwMode="auto">
          <a:xfrm>
            <a:off x="4127500" y="3629025"/>
            <a:ext cx="4391025" cy="2058988"/>
          </a:xfrm>
          <a:prstGeom prst="rect">
            <a:avLst/>
          </a:prstGeom>
          <a:solidFill>
            <a:srgbClr val="825444"/>
          </a:solidFill>
          <a:ln w="9525">
            <a:noFill/>
            <a:miter lim="800000"/>
            <a:headEnd/>
            <a:tailEnd/>
          </a:ln>
          <a:effectLst/>
        </p:spPr>
        <p:txBody>
          <a:bodyPr wrap="none" anchor="ctr"/>
          <a:lstStyle/>
          <a:p>
            <a:endParaRPr lang="en-US"/>
          </a:p>
        </p:txBody>
      </p:sp>
      <p:sp>
        <p:nvSpPr>
          <p:cNvPr id="17" name="Rectangle 28">
            <a:extLst>
              <a:ext uri="{FF2B5EF4-FFF2-40B4-BE49-F238E27FC236}">
                <a16:creationId xmlns:a16="http://schemas.microsoft.com/office/drawing/2014/main" id="{3E34C7B9-4551-4142-BDE7-340857C80BE3}"/>
              </a:ext>
            </a:extLst>
          </p:cNvPr>
          <p:cNvSpPr>
            <a:spLocks noChangeArrowheads="1"/>
          </p:cNvSpPr>
          <p:nvPr/>
        </p:nvSpPr>
        <p:spPr bwMode="auto">
          <a:xfrm>
            <a:off x="609600" y="3657600"/>
            <a:ext cx="2628734" cy="1200971"/>
          </a:xfrm>
          <a:prstGeom prst="rect">
            <a:avLst/>
          </a:prstGeom>
          <a:noFill/>
          <a:ln w="9525">
            <a:noFill/>
            <a:miter lim="800000"/>
            <a:headEnd/>
            <a:tailEnd/>
          </a:ln>
          <a:effectLst/>
        </p:spPr>
        <p:txBody>
          <a:bodyPr wrap="square" lIns="92075" tIns="46038" rIns="92075" bIns="46038">
            <a:spAutoFit/>
          </a:bodyPr>
          <a:lstStyle/>
          <a:p>
            <a:r>
              <a:rPr lang="en-US" sz="2400" b="1" dirty="0"/>
              <a:t>First Floor </a:t>
            </a:r>
            <a:r>
              <a:rPr lang="en-US" sz="2400" b="1" dirty="0" smtClean="0"/>
              <a:t>Elevation</a:t>
            </a:r>
            <a:endParaRPr lang="en-US" sz="2400" b="1" dirty="0"/>
          </a:p>
          <a:p>
            <a:r>
              <a:rPr lang="en-US" sz="2400" b="1" dirty="0"/>
              <a:t>(FFE) = 500’</a:t>
            </a:r>
          </a:p>
        </p:txBody>
      </p:sp>
      <p:sp>
        <p:nvSpPr>
          <p:cNvPr id="19" name="Freeform 10">
            <a:extLst>
              <a:ext uri="{FF2B5EF4-FFF2-40B4-BE49-F238E27FC236}">
                <a16:creationId xmlns:a16="http://schemas.microsoft.com/office/drawing/2014/main" id="{FD5DC96D-DCD7-43D3-B12C-7C6C28B05590}"/>
              </a:ext>
            </a:extLst>
          </p:cNvPr>
          <p:cNvSpPr>
            <a:spLocks/>
          </p:cNvSpPr>
          <p:nvPr/>
        </p:nvSpPr>
        <p:spPr bwMode="auto">
          <a:xfrm>
            <a:off x="4114800" y="3429000"/>
            <a:ext cx="2628734" cy="1941513"/>
          </a:xfrm>
          <a:custGeom>
            <a:avLst/>
            <a:gdLst>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7467 w 10000"/>
              <a:gd name="connsiteY66" fmla="*/ 670 h 10000"/>
              <a:gd name="connsiteX67" fmla="*/ 6766 w 10000"/>
              <a:gd name="connsiteY67" fmla="*/ 654 h 10000"/>
              <a:gd name="connsiteX68" fmla="*/ 6621 w 10000"/>
              <a:gd name="connsiteY68" fmla="*/ 572 h 10000"/>
              <a:gd name="connsiteX69" fmla="*/ 6629 w 10000"/>
              <a:gd name="connsiteY69" fmla="*/ 589 h 10000"/>
              <a:gd name="connsiteX70" fmla="*/ 6577 w 10000"/>
              <a:gd name="connsiteY70" fmla="*/ 523 h 10000"/>
              <a:gd name="connsiteX71" fmla="*/ 6460 w 10000"/>
              <a:gd name="connsiteY71" fmla="*/ 311 h 10000"/>
              <a:gd name="connsiteX72" fmla="*/ 6444 w 10000"/>
              <a:gd name="connsiteY72" fmla="*/ 155 h 10000"/>
              <a:gd name="connsiteX73" fmla="*/ 6251 w 10000"/>
              <a:gd name="connsiteY73" fmla="*/ 491 h 10000"/>
              <a:gd name="connsiteX74" fmla="*/ 6126 w 10000"/>
              <a:gd name="connsiteY74" fmla="*/ 597 h 10000"/>
              <a:gd name="connsiteX75" fmla="*/ 6061 w 10000"/>
              <a:gd name="connsiteY75" fmla="*/ 662 h 10000"/>
              <a:gd name="connsiteX76" fmla="*/ 5844 w 10000"/>
              <a:gd name="connsiteY76" fmla="*/ 793 h 10000"/>
              <a:gd name="connsiteX77" fmla="*/ 5671 w 10000"/>
              <a:gd name="connsiteY77" fmla="*/ 883 h 10000"/>
              <a:gd name="connsiteX78" fmla="*/ 5300 w 10000"/>
              <a:gd name="connsiteY78" fmla="*/ 875 h 10000"/>
              <a:gd name="connsiteX79" fmla="*/ 5034 w 10000"/>
              <a:gd name="connsiteY79" fmla="*/ 687 h 10000"/>
              <a:gd name="connsiteX80" fmla="*/ 4917 w 10000"/>
              <a:gd name="connsiteY80" fmla="*/ 531 h 10000"/>
              <a:gd name="connsiteX81" fmla="*/ 4821 w 10000"/>
              <a:gd name="connsiteY81" fmla="*/ 425 h 10000"/>
              <a:gd name="connsiteX82" fmla="*/ 4736 w 10000"/>
              <a:gd name="connsiteY82" fmla="*/ 0 h 10000"/>
              <a:gd name="connsiteX83" fmla="*/ 4736 w 10000"/>
              <a:gd name="connsiteY83" fmla="*/ 90 h 10000"/>
              <a:gd name="connsiteX84" fmla="*/ 4668 w 10000"/>
              <a:gd name="connsiteY84" fmla="*/ 335 h 10000"/>
              <a:gd name="connsiteX85" fmla="*/ 4555 w 10000"/>
              <a:gd name="connsiteY85" fmla="*/ 507 h 10000"/>
              <a:gd name="connsiteX86" fmla="*/ 4337 w 10000"/>
              <a:gd name="connsiteY86" fmla="*/ 744 h 10000"/>
              <a:gd name="connsiteX87" fmla="*/ 4148 w 10000"/>
              <a:gd name="connsiteY87" fmla="*/ 883 h 10000"/>
              <a:gd name="connsiteX88" fmla="*/ 3858 w 10000"/>
              <a:gd name="connsiteY88" fmla="*/ 883 h 10000"/>
              <a:gd name="connsiteX89" fmla="*/ 3737 w 10000"/>
              <a:gd name="connsiteY89" fmla="*/ 777 h 10000"/>
              <a:gd name="connsiteX90" fmla="*/ 3496 w 10000"/>
              <a:gd name="connsiteY90" fmla="*/ 597 h 10000"/>
              <a:gd name="connsiteX91" fmla="*/ 3278 w 10000"/>
              <a:gd name="connsiteY91" fmla="*/ 204 h 10000"/>
              <a:gd name="connsiteX92" fmla="*/ 3270 w 10000"/>
              <a:gd name="connsiteY92" fmla="*/ 49 h 10000"/>
              <a:gd name="connsiteX93" fmla="*/ 3178 w 10000"/>
              <a:gd name="connsiteY93" fmla="*/ 188 h 10000"/>
              <a:gd name="connsiteX94" fmla="*/ 3081 w 10000"/>
              <a:gd name="connsiteY94" fmla="*/ 482 h 10000"/>
              <a:gd name="connsiteX95" fmla="*/ 2920 w 10000"/>
              <a:gd name="connsiteY95" fmla="*/ 679 h 10000"/>
              <a:gd name="connsiteX96" fmla="*/ 2759 w 10000"/>
              <a:gd name="connsiteY96" fmla="*/ 850 h 10000"/>
              <a:gd name="connsiteX97" fmla="*/ 2211 w 10000"/>
              <a:gd name="connsiteY97" fmla="*/ 883 h 10000"/>
              <a:gd name="connsiteX98" fmla="*/ 1945 w 10000"/>
              <a:gd name="connsiteY98" fmla="*/ 777 h 10000"/>
              <a:gd name="connsiteX99" fmla="*/ 1845 w 10000"/>
              <a:gd name="connsiteY99" fmla="*/ 711 h 10000"/>
              <a:gd name="connsiteX100" fmla="*/ 1700 w 10000"/>
              <a:gd name="connsiteY100" fmla="*/ 433 h 10000"/>
              <a:gd name="connsiteX101" fmla="*/ 1635 w 10000"/>
              <a:gd name="connsiteY101" fmla="*/ 368 h 10000"/>
              <a:gd name="connsiteX102" fmla="*/ 1615 w 10000"/>
              <a:gd name="connsiteY102" fmla="*/ 188 h 10000"/>
              <a:gd name="connsiteX103" fmla="*/ 1591 w 10000"/>
              <a:gd name="connsiteY103" fmla="*/ 57 h 10000"/>
              <a:gd name="connsiteX104" fmla="*/ 1458 w 10000"/>
              <a:gd name="connsiteY104" fmla="*/ 507 h 10000"/>
              <a:gd name="connsiteX105" fmla="*/ 1236 w 10000"/>
              <a:gd name="connsiteY105" fmla="*/ 744 h 10000"/>
              <a:gd name="connsiteX106" fmla="*/ 950 w 10000"/>
              <a:gd name="connsiteY106" fmla="*/ 875 h 10000"/>
              <a:gd name="connsiteX107" fmla="*/ 830 w 10000"/>
              <a:gd name="connsiteY107" fmla="*/ 875 h 10000"/>
              <a:gd name="connsiteX108" fmla="*/ 475 w 10000"/>
              <a:gd name="connsiteY108" fmla="*/ 834 h 10000"/>
              <a:gd name="connsiteX109" fmla="*/ 306 w 10000"/>
              <a:gd name="connsiteY109" fmla="*/ 703 h 10000"/>
              <a:gd name="connsiteX110" fmla="*/ 0 w 10000"/>
              <a:gd name="connsiteY11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6766 w 10000"/>
              <a:gd name="connsiteY66" fmla="*/ 654 h 10000"/>
              <a:gd name="connsiteX67" fmla="*/ 6621 w 10000"/>
              <a:gd name="connsiteY67" fmla="*/ 572 h 10000"/>
              <a:gd name="connsiteX68" fmla="*/ 6629 w 10000"/>
              <a:gd name="connsiteY68" fmla="*/ 589 h 10000"/>
              <a:gd name="connsiteX69" fmla="*/ 6577 w 10000"/>
              <a:gd name="connsiteY69" fmla="*/ 523 h 10000"/>
              <a:gd name="connsiteX70" fmla="*/ 6460 w 10000"/>
              <a:gd name="connsiteY70" fmla="*/ 311 h 10000"/>
              <a:gd name="connsiteX71" fmla="*/ 6444 w 10000"/>
              <a:gd name="connsiteY71" fmla="*/ 155 h 10000"/>
              <a:gd name="connsiteX72" fmla="*/ 6251 w 10000"/>
              <a:gd name="connsiteY72" fmla="*/ 491 h 10000"/>
              <a:gd name="connsiteX73" fmla="*/ 6126 w 10000"/>
              <a:gd name="connsiteY73" fmla="*/ 597 h 10000"/>
              <a:gd name="connsiteX74" fmla="*/ 6061 w 10000"/>
              <a:gd name="connsiteY74" fmla="*/ 662 h 10000"/>
              <a:gd name="connsiteX75" fmla="*/ 5844 w 10000"/>
              <a:gd name="connsiteY75" fmla="*/ 793 h 10000"/>
              <a:gd name="connsiteX76" fmla="*/ 5671 w 10000"/>
              <a:gd name="connsiteY76" fmla="*/ 883 h 10000"/>
              <a:gd name="connsiteX77" fmla="*/ 5300 w 10000"/>
              <a:gd name="connsiteY77" fmla="*/ 875 h 10000"/>
              <a:gd name="connsiteX78" fmla="*/ 5034 w 10000"/>
              <a:gd name="connsiteY78" fmla="*/ 687 h 10000"/>
              <a:gd name="connsiteX79" fmla="*/ 4917 w 10000"/>
              <a:gd name="connsiteY79" fmla="*/ 531 h 10000"/>
              <a:gd name="connsiteX80" fmla="*/ 4821 w 10000"/>
              <a:gd name="connsiteY80" fmla="*/ 425 h 10000"/>
              <a:gd name="connsiteX81" fmla="*/ 4736 w 10000"/>
              <a:gd name="connsiteY81" fmla="*/ 0 h 10000"/>
              <a:gd name="connsiteX82" fmla="*/ 4736 w 10000"/>
              <a:gd name="connsiteY82" fmla="*/ 90 h 10000"/>
              <a:gd name="connsiteX83" fmla="*/ 4668 w 10000"/>
              <a:gd name="connsiteY83" fmla="*/ 335 h 10000"/>
              <a:gd name="connsiteX84" fmla="*/ 4555 w 10000"/>
              <a:gd name="connsiteY84" fmla="*/ 507 h 10000"/>
              <a:gd name="connsiteX85" fmla="*/ 4337 w 10000"/>
              <a:gd name="connsiteY85" fmla="*/ 744 h 10000"/>
              <a:gd name="connsiteX86" fmla="*/ 4148 w 10000"/>
              <a:gd name="connsiteY86" fmla="*/ 883 h 10000"/>
              <a:gd name="connsiteX87" fmla="*/ 3858 w 10000"/>
              <a:gd name="connsiteY87" fmla="*/ 883 h 10000"/>
              <a:gd name="connsiteX88" fmla="*/ 3737 w 10000"/>
              <a:gd name="connsiteY88" fmla="*/ 777 h 10000"/>
              <a:gd name="connsiteX89" fmla="*/ 3496 w 10000"/>
              <a:gd name="connsiteY89" fmla="*/ 597 h 10000"/>
              <a:gd name="connsiteX90" fmla="*/ 3278 w 10000"/>
              <a:gd name="connsiteY90" fmla="*/ 204 h 10000"/>
              <a:gd name="connsiteX91" fmla="*/ 3270 w 10000"/>
              <a:gd name="connsiteY91" fmla="*/ 49 h 10000"/>
              <a:gd name="connsiteX92" fmla="*/ 3178 w 10000"/>
              <a:gd name="connsiteY92" fmla="*/ 188 h 10000"/>
              <a:gd name="connsiteX93" fmla="*/ 3081 w 10000"/>
              <a:gd name="connsiteY93" fmla="*/ 482 h 10000"/>
              <a:gd name="connsiteX94" fmla="*/ 2920 w 10000"/>
              <a:gd name="connsiteY94" fmla="*/ 679 h 10000"/>
              <a:gd name="connsiteX95" fmla="*/ 2759 w 10000"/>
              <a:gd name="connsiteY95" fmla="*/ 850 h 10000"/>
              <a:gd name="connsiteX96" fmla="*/ 2211 w 10000"/>
              <a:gd name="connsiteY96" fmla="*/ 883 h 10000"/>
              <a:gd name="connsiteX97" fmla="*/ 1945 w 10000"/>
              <a:gd name="connsiteY97" fmla="*/ 777 h 10000"/>
              <a:gd name="connsiteX98" fmla="*/ 1845 w 10000"/>
              <a:gd name="connsiteY98" fmla="*/ 711 h 10000"/>
              <a:gd name="connsiteX99" fmla="*/ 1700 w 10000"/>
              <a:gd name="connsiteY99" fmla="*/ 433 h 10000"/>
              <a:gd name="connsiteX100" fmla="*/ 1635 w 10000"/>
              <a:gd name="connsiteY100" fmla="*/ 368 h 10000"/>
              <a:gd name="connsiteX101" fmla="*/ 1615 w 10000"/>
              <a:gd name="connsiteY101" fmla="*/ 188 h 10000"/>
              <a:gd name="connsiteX102" fmla="*/ 1591 w 10000"/>
              <a:gd name="connsiteY102" fmla="*/ 57 h 10000"/>
              <a:gd name="connsiteX103" fmla="*/ 1458 w 10000"/>
              <a:gd name="connsiteY103" fmla="*/ 507 h 10000"/>
              <a:gd name="connsiteX104" fmla="*/ 1236 w 10000"/>
              <a:gd name="connsiteY104" fmla="*/ 744 h 10000"/>
              <a:gd name="connsiteX105" fmla="*/ 950 w 10000"/>
              <a:gd name="connsiteY105" fmla="*/ 875 h 10000"/>
              <a:gd name="connsiteX106" fmla="*/ 830 w 10000"/>
              <a:gd name="connsiteY106" fmla="*/ 875 h 10000"/>
              <a:gd name="connsiteX107" fmla="*/ 475 w 10000"/>
              <a:gd name="connsiteY107" fmla="*/ 834 h 10000"/>
              <a:gd name="connsiteX108" fmla="*/ 306 w 10000"/>
              <a:gd name="connsiteY108" fmla="*/ 703 h 10000"/>
              <a:gd name="connsiteX109" fmla="*/ 0 w 10000"/>
              <a:gd name="connsiteY10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604 w 10000"/>
              <a:gd name="connsiteY64" fmla="*/ 654 h 10000"/>
              <a:gd name="connsiteX65" fmla="*/ 6766 w 10000"/>
              <a:gd name="connsiteY65" fmla="*/ 654 h 10000"/>
              <a:gd name="connsiteX66" fmla="*/ 6621 w 10000"/>
              <a:gd name="connsiteY66" fmla="*/ 572 h 10000"/>
              <a:gd name="connsiteX67" fmla="*/ 6629 w 10000"/>
              <a:gd name="connsiteY67" fmla="*/ 589 h 10000"/>
              <a:gd name="connsiteX68" fmla="*/ 6577 w 10000"/>
              <a:gd name="connsiteY68" fmla="*/ 523 h 10000"/>
              <a:gd name="connsiteX69" fmla="*/ 6460 w 10000"/>
              <a:gd name="connsiteY69" fmla="*/ 311 h 10000"/>
              <a:gd name="connsiteX70" fmla="*/ 6444 w 10000"/>
              <a:gd name="connsiteY70" fmla="*/ 155 h 10000"/>
              <a:gd name="connsiteX71" fmla="*/ 6251 w 10000"/>
              <a:gd name="connsiteY71" fmla="*/ 491 h 10000"/>
              <a:gd name="connsiteX72" fmla="*/ 6126 w 10000"/>
              <a:gd name="connsiteY72" fmla="*/ 597 h 10000"/>
              <a:gd name="connsiteX73" fmla="*/ 6061 w 10000"/>
              <a:gd name="connsiteY73" fmla="*/ 662 h 10000"/>
              <a:gd name="connsiteX74" fmla="*/ 5844 w 10000"/>
              <a:gd name="connsiteY74" fmla="*/ 793 h 10000"/>
              <a:gd name="connsiteX75" fmla="*/ 5671 w 10000"/>
              <a:gd name="connsiteY75" fmla="*/ 883 h 10000"/>
              <a:gd name="connsiteX76" fmla="*/ 5300 w 10000"/>
              <a:gd name="connsiteY76" fmla="*/ 875 h 10000"/>
              <a:gd name="connsiteX77" fmla="*/ 5034 w 10000"/>
              <a:gd name="connsiteY77" fmla="*/ 687 h 10000"/>
              <a:gd name="connsiteX78" fmla="*/ 4917 w 10000"/>
              <a:gd name="connsiteY78" fmla="*/ 531 h 10000"/>
              <a:gd name="connsiteX79" fmla="*/ 4821 w 10000"/>
              <a:gd name="connsiteY79" fmla="*/ 425 h 10000"/>
              <a:gd name="connsiteX80" fmla="*/ 4736 w 10000"/>
              <a:gd name="connsiteY80" fmla="*/ 0 h 10000"/>
              <a:gd name="connsiteX81" fmla="*/ 4736 w 10000"/>
              <a:gd name="connsiteY81" fmla="*/ 90 h 10000"/>
              <a:gd name="connsiteX82" fmla="*/ 4668 w 10000"/>
              <a:gd name="connsiteY82" fmla="*/ 335 h 10000"/>
              <a:gd name="connsiteX83" fmla="*/ 4555 w 10000"/>
              <a:gd name="connsiteY83" fmla="*/ 507 h 10000"/>
              <a:gd name="connsiteX84" fmla="*/ 4337 w 10000"/>
              <a:gd name="connsiteY84" fmla="*/ 744 h 10000"/>
              <a:gd name="connsiteX85" fmla="*/ 4148 w 10000"/>
              <a:gd name="connsiteY85" fmla="*/ 883 h 10000"/>
              <a:gd name="connsiteX86" fmla="*/ 3858 w 10000"/>
              <a:gd name="connsiteY86" fmla="*/ 883 h 10000"/>
              <a:gd name="connsiteX87" fmla="*/ 3737 w 10000"/>
              <a:gd name="connsiteY87" fmla="*/ 777 h 10000"/>
              <a:gd name="connsiteX88" fmla="*/ 3496 w 10000"/>
              <a:gd name="connsiteY88" fmla="*/ 597 h 10000"/>
              <a:gd name="connsiteX89" fmla="*/ 3278 w 10000"/>
              <a:gd name="connsiteY89" fmla="*/ 204 h 10000"/>
              <a:gd name="connsiteX90" fmla="*/ 3270 w 10000"/>
              <a:gd name="connsiteY90" fmla="*/ 49 h 10000"/>
              <a:gd name="connsiteX91" fmla="*/ 3178 w 10000"/>
              <a:gd name="connsiteY91" fmla="*/ 188 h 10000"/>
              <a:gd name="connsiteX92" fmla="*/ 3081 w 10000"/>
              <a:gd name="connsiteY92" fmla="*/ 482 h 10000"/>
              <a:gd name="connsiteX93" fmla="*/ 2920 w 10000"/>
              <a:gd name="connsiteY93" fmla="*/ 679 h 10000"/>
              <a:gd name="connsiteX94" fmla="*/ 2759 w 10000"/>
              <a:gd name="connsiteY94" fmla="*/ 850 h 10000"/>
              <a:gd name="connsiteX95" fmla="*/ 2211 w 10000"/>
              <a:gd name="connsiteY95" fmla="*/ 883 h 10000"/>
              <a:gd name="connsiteX96" fmla="*/ 1945 w 10000"/>
              <a:gd name="connsiteY96" fmla="*/ 777 h 10000"/>
              <a:gd name="connsiteX97" fmla="*/ 1845 w 10000"/>
              <a:gd name="connsiteY97" fmla="*/ 711 h 10000"/>
              <a:gd name="connsiteX98" fmla="*/ 1700 w 10000"/>
              <a:gd name="connsiteY98" fmla="*/ 433 h 10000"/>
              <a:gd name="connsiteX99" fmla="*/ 1635 w 10000"/>
              <a:gd name="connsiteY99" fmla="*/ 368 h 10000"/>
              <a:gd name="connsiteX100" fmla="*/ 1615 w 10000"/>
              <a:gd name="connsiteY100" fmla="*/ 188 h 10000"/>
              <a:gd name="connsiteX101" fmla="*/ 1591 w 10000"/>
              <a:gd name="connsiteY101" fmla="*/ 57 h 10000"/>
              <a:gd name="connsiteX102" fmla="*/ 1458 w 10000"/>
              <a:gd name="connsiteY102" fmla="*/ 507 h 10000"/>
              <a:gd name="connsiteX103" fmla="*/ 1236 w 10000"/>
              <a:gd name="connsiteY103" fmla="*/ 744 h 10000"/>
              <a:gd name="connsiteX104" fmla="*/ 950 w 10000"/>
              <a:gd name="connsiteY104" fmla="*/ 875 h 10000"/>
              <a:gd name="connsiteX105" fmla="*/ 830 w 10000"/>
              <a:gd name="connsiteY105" fmla="*/ 875 h 10000"/>
              <a:gd name="connsiteX106" fmla="*/ 475 w 10000"/>
              <a:gd name="connsiteY106" fmla="*/ 834 h 10000"/>
              <a:gd name="connsiteX107" fmla="*/ 306 w 10000"/>
              <a:gd name="connsiteY107" fmla="*/ 703 h 10000"/>
              <a:gd name="connsiteX108" fmla="*/ 0 w 10000"/>
              <a:gd name="connsiteY10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604 w 10000"/>
              <a:gd name="connsiteY63" fmla="*/ 654 h 10000"/>
              <a:gd name="connsiteX64" fmla="*/ 6766 w 10000"/>
              <a:gd name="connsiteY64" fmla="*/ 654 h 10000"/>
              <a:gd name="connsiteX65" fmla="*/ 6621 w 10000"/>
              <a:gd name="connsiteY65" fmla="*/ 572 h 10000"/>
              <a:gd name="connsiteX66" fmla="*/ 6629 w 10000"/>
              <a:gd name="connsiteY66" fmla="*/ 589 h 10000"/>
              <a:gd name="connsiteX67" fmla="*/ 6577 w 10000"/>
              <a:gd name="connsiteY67" fmla="*/ 523 h 10000"/>
              <a:gd name="connsiteX68" fmla="*/ 6460 w 10000"/>
              <a:gd name="connsiteY68" fmla="*/ 311 h 10000"/>
              <a:gd name="connsiteX69" fmla="*/ 6444 w 10000"/>
              <a:gd name="connsiteY69" fmla="*/ 155 h 10000"/>
              <a:gd name="connsiteX70" fmla="*/ 6251 w 10000"/>
              <a:gd name="connsiteY70" fmla="*/ 491 h 10000"/>
              <a:gd name="connsiteX71" fmla="*/ 6126 w 10000"/>
              <a:gd name="connsiteY71" fmla="*/ 597 h 10000"/>
              <a:gd name="connsiteX72" fmla="*/ 6061 w 10000"/>
              <a:gd name="connsiteY72" fmla="*/ 662 h 10000"/>
              <a:gd name="connsiteX73" fmla="*/ 5844 w 10000"/>
              <a:gd name="connsiteY73" fmla="*/ 793 h 10000"/>
              <a:gd name="connsiteX74" fmla="*/ 5671 w 10000"/>
              <a:gd name="connsiteY74" fmla="*/ 883 h 10000"/>
              <a:gd name="connsiteX75" fmla="*/ 5300 w 10000"/>
              <a:gd name="connsiteY75" fmla="*/ 875 h 10000"/>
              <a:gd name="connsiteX76" fmla="*/ 5034 w 10000"/>
              <a:gd name="connsiteY76" fmla="*/ 687 h 10000"/>
              <a:gd name="connsiteX77" fmla="*/ 4917 w 10000"/>
              <a:gd name="connsiteY77" fmla="*/ 531 h 10000"/>
              <a:gd name="connsiteX78" fmla="*/ 4821 w 10000"/>
              <a:gd name="connsiteY78" fmla="*/ 425 h 10000"/>
              <a:gd name="connsiteX79" fmla="*/ 4736 w 10000"/>
              <a:gd name="connsiteY79" fmla="*/ 0 h 10000"/>
              <a:gd name="connsiteX80" fmla="*/ 4736 w 10000"/>
              <a:gd name="connsiteY80" fmla="*/ 90 h 10000"/>
              <a:gd name="connsiteX81" fmla="*/ 4668 w 10000"/>
              <a:gd name="connsiteY81" fmla="*/ 335 h 10000"/>
              <a:gd name="connsiteX82" fmla="*/ 4555 w 10000"/>
              <a:gd name="connsiteY82" fmla="*/ 507 h 10000"/>
              <a:gd name="connsiteX83" fmla="*/ 4337 w 10000"/>
              <a:gd name="connsiteY83" fmla="*/ 744 h 10000"/>
              <a:gd name="connsiteX84" fmla="*/ 4148 w 10000"/>
              <a:gd name="connsiteY84" fmla="*/ 883 h 10000"/>
              <a:gd name="connsiteX85" fmla="*/ 3858 w 10000"/>
              <a:gd name="connsiteY85" fmla="*/ 883 h 10000"/>
              <a:gd name="connsiteX86" fmla="*/ 3737 w 10000"/>
              <a:gd name="connsiteY86" fmla="*/ 777 h 10000"/>
              <a:gd name="connsiteX87" fmla="*/ 3496 w 10000"/>
              <a:gd name="connsiteY87" fmla="*/ 597 h 10000"/>
              <a:gd name="connsiteX88" fmla="*/ 3278 w 10000"/>
              <a:gd name="connsiteY88" fmla="*/ 204 h 10000"/>
              <a:gd name="connsiteX89" fmla="*/ 3270 w 10000"/>
              <a:gd name="connsiteY89" fmla="*/ 49 h 10000"/>
              <a:gd name="connsiteX90" fmla="*/ 3178 w 10000"/>
              <a:gd name="connsiteY90" fmla="*/ 188 h 10000"/>
              <a:gd name="connsiteX91" fmla="*/ 3081 w 10000"/>
              <a:gd name="connsiteY91" fmla="*/ 482 h 10000"/>
              <a:gd name="connsiteX92" fmla="*/ 2920 w 10000"/>
              <a:gd name="connsiteY92" fmla="*/ 679 h 10000"/>
              <a:gd name="connsiteX93" fmla="*/ 2759 w 10000"/>
              <a:gd name="connsiteY93" fmla="*/ 850 h 10000"/>
              <a:gd name="connsiteX94" fmla="*/ 2211 w 10000"/>
              <a:gd name="connsiteY94" fmla="*/ 883 h 10000"/>
              <a:gd name="connsiteX95" fmla="*/ 1945 w 10000"/>
              <a:gd name="connsiteY95" fmla="*/ 777 h 10000"/>
              <a:gd name="connsiteX96" fmla="*/ 1845 w 10000"/>
              <a:gd name="connsiteY96" fmla="*/ 711 h 10000"/>
              <a:gd name="connsiteX97" fmla="*/ 1700 w 10000"/>
              <a:gd name="connsiteY97" fmla="*/ 433 h 10000"/>
              <a:gd name="connsiteX98" fmla="*/ 1635 w 10000"/>
              <a:gd name="connsiteY98" fmla="*/ 368 h 10000"/>
              <a:gd name="connsiteX99" fmla="*/ 1615 w 10000"/>
              <a:gd name="connsiteY99" fmla="*/ 188 h 10000"/>
              <a:gd name="connsiteX100" fmla="*/ 1591 w 10000"/>
              <a:gd name="connsiteY100" fmla="*/ 57 h 10000"/>
              <a:gd name="connsiteX101" fmla="*/ 1458 w 10000"/>
              <a:gd name="connsiteY101" fmla="*/ 507 h 10000"/>
              <a:gd name="connsiteX102" fmla="*/ 1236 w 10000"/>
              <a:gd name="connsiteY102" fmla="*/ 744 h 10000"/>
              <a:gd name="connsiteX103" fmla="*/ 950 w 10000"/>
              <a:gd name="connsiteY103" fmla="*/ 875 h 10000"/>
              <a:gd name="connsiteX104" fmla="*/ 830 w 10000"/>
              <a:gd name="connsiteY104" fmla="*/ 875 h 10000"/>
              <a:gd name="connsiteX105" fmla="*/ 475 w 10000"/>
              <a:gd name="connsiteY105" fmla="*/ 834 h 10000"/>
              <a:gd name="connsiteX106" fmla="*/ 306 w 10000"/>
              <a:gd name="connsiteY106" fmla="*/ 703 h 10000"/>
              <a:gd name="connsiteX107" fmla="*/ 0 w 10000"/>
              <a:gd name="connsiteY10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7604 w 10000"/>
              <a:gd name="connsiteY62" fmla="*/ 654 h 10000"/>
              <a:gd name="connsiteX63" fmla="*/ 6766 w 10000"/>
              <a:gd name="connsiteY63" fmla="*/ 654 h 10000"/>
              <a:gd name="connsiteX64" fmla="*/ 6621 w 10000"/>
              <a:gd name="connsiteY64" fmla="*/ 572 h 10000"/>
              <a:gd name="connsiteX65" fmla="*/ 6629 w 10000"/>
              <a:gd name="connsiteY65" fmla="*/ 589 h 10000"/>
              <a:gd name="connsiteX66" fmla="*/ 6577 w 10000"/>
              <a:gd name="connsiteY66" fmla="*/ 523 h 10000"/>
              <a:gd name="connsiteX67" fmla="*/ 6460 w 10000"/>
              <a:gd name="connsiteY67" fmla="*/ 311 h 10000"/>
              <a:gd name="connsiteX68" fmla="*/ 6444 w 10000"/>
              <a:gd name="connsiteY68" fmla="*/ 155 h 10000"/>
              <a:gd name="connsiteX69" fmla="*/ 6251 w 10000"/>
              <a:gd name="connsiteY69" fmla="*/ 491 h 10000"/>
              <a:gd name="connsiteX70" fmla="*/ 6126 w 10000"/>
              <a:gd name="connsiteY70" fmla="*/ 597 h 10000"/>
              <a:gd name="connsiteX71" fmla="*/ 6061 w 10000"/>
              <a:gd name="connsiteY71" fmla="*/ 662 h 10000"/>
              <a:gd name="connsiteX72" fmla="*/ 5844 w 10000"/>
              <a:gd name="connsiteY72" fmla="*/ 793 h 10000"/>
              <a:gd name="connsiteX73" fmla="*/ 5671 w 10000"/>
              <a:gd name="connsiteY73" fmla="*/ 883 h 10000"/>
              <a:gd name="connsiteX74" fmla="*/ 5300 w 10000"/>
              <a:gd name="connsiteY74" fmla="*/ 875 h 10000"/>
              <a:gd name="connsiteX75" fmla="*/ 5034 w 10000"/>
              <a:gd name="connsiteY75" fmla="*/ 687 h 10000"/>
              <a:gd name="connsiteX76" fmla="*/ 4917 w 10000"/>
              <a:gd name="connsiteY76" fmla="*/ 531 h 10000"/>
              <a:gd name="connsiteX77" fmla="*/ 4821 w 10000"/>
              <a:gd name="connsiteY77" fmla="*/ 425 h 10000"/>
              <a:gd name="connsiteX78" fmla="*/ 4736 w 10000"/>
              <a:gd name="connsiteY78" fmla="*/ 0 h 10000"/>
              <a:gd name="connsiteX79" fmla="*/ 4736 w 10000"/>
              <a:gd name="connsiteY79" fmla="*/ 90 h 10000"/>
              <a:gd name="connsiteX80" fmla="*/ 4668 w 10000"/>
              <a:gd name="connsiteY80" fmla="*/ 335 h 10000"/>
              <a:gd name="connsiteX81" fmla="*/ 4555 w 10000"/>
              <a:gd name="connsiteY81" fmla="*/ 507 h 10000"/>
              <a:gd name="connsiteX82" fmla="*/ 4337 w 10000"/>
              <a:gd name="connsiteY82" fmla="*/ 744 h 10000"/>
              <a:gd name="connsiteX83" fmla="*/ 4148 w 10000"/>
              <a:gd name="connsiteY83" fmla="*/ 883 h 10000"/>
              <a:gd name="connsiteX84" fmla="*/ 3858 w 10000"/>
              <a:gd name="connsiteY84" fmla="*/ 883 h 10000"/>
              <a:gd name="connsiteX85" fmla="*/ 3737 w 10000"/>
              <a:gd name="connsiteY85" fmla="*/ 777 h 10000"/>
              <a:gd name="connsiteX86" fmla="*/ 3496 w 10000"/>
              <a:gd name="connsiteY86" fmla="*/ 597 h 10000"/>
              <a:gd name="connsiteX87" fmla="*/ 3278 w 10000"/>
              <a:gd name="connsiteY87" fmla="*/ 204 h 10000"/>
              <a:gd name="connsiteX88" fmla="*/ 3270 w 10000"/>
              <a:gd name="connsiteY88" fmla="*/ 49 h 10000"/>
              <a:gd name="connsiteX89" fmla="*/ 3178 w 10000"/>
              <a:gd name="connsiteY89" fmla="*/ 188 h 10000"/>
              <a:gd name="connsiteX90" fmla="*/ 3081 w 10000"/>
              <a:gd name="connsiteY90" fmla="*/ 482 h 10000"/>
              <a:gd name="connsiteX91" fmla="*/ 2920 w 10000"/>
              <a:gd name="connsiteY91" fmla="*/ 679 h 10000"/>
              <a:gd name="connsiteX92" fmla="*/ 2759 w 10000"/>
              <a:gd name="connsiteY92" fmla="*/ 850 h 10000"/>
              <a:gd name="connsiteX93" fmla="*/ 2211 w 10000"/>
              <a:gd name="connsiteY93" fmla="*/ 883 h 10000"/>
              <a:gd name="connsiteX94" fmla="*/ 1945 w 10000"/>
              <a:gd name="connsiteY94" fmla="*/ 777 h 10000"/>
              <a:gd name="connsiteX95" fmla="*/ 1845 w 10000"/>
              <a:gd name="connsiteY95" fmla="*/ 711 h 10000"/>
              <a:gd name="connsiteX96" fmla="*/ 1700 w 10000"/>
              <a:gd name="connsiteY96" fmla="*/ 433 h 10000"/>
              <a:gd name="connsiteX97" fmla="*/ 1635 w 10000"/>
              <a:gd name="connsiteY97" fmla="*/ 368 h 10000"/>
              <a:gd name="connsiteX98" fmla="*/ 1615 w 10000"/>
              <a:gd name="connsiteY98" fmla="*/ 188 h 10000"/>
              <a:gd name="connsiteX99" fmla="*/ 1591 w 10000"/>
              <a:gd name="connsiteY99" fmla="*/ 57 h 10000"/>
              <a:gd name="connsiteX100" fmla="*/ 1458 w 10000"/>
              <a:gd name="connsiteY100" fmla="*/ 507 h 10000"/>
              <a:gd name="connsiteX101" fmla="*/ 1236 w 10000"/>
              <a:gd name="connsiteY101" fmla="*/ 744 h 10000"/>
              <a:gd name="connsiteX102" fmla="*/ 950 w 10000"/>
              <a:gd name="connsiteY102" fmla="*/ 875 h 10000"/>
              <a:gd name="connsiteX103" fmla="*/ 830 w 10000"/>
              <a:gd name="connsiteY103" fmla="*/ 875 h 10000"/>
              <a:gd name="connsiteX104" fmla="*/ 475 w 10000"/>
              <a:gd name="connsiteY104" fmla="*/ 834 h 10000"/>
              <a:gd name="connsiteX105" fmla="*/ 306 w 10000"/>
              <a:gd name="connsiteY105" fmla="*/ 703 h 10000"/>
              <a:gd name="connsiteX106" fmla="*/ 0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106" fmla="*/ 8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7604 w 10000"/>
              <a:gd name="connsiteY60" fmla="*/ 654 h 10000"/>
              <a:gd name="connsiteX61" fmla="*/ 6766 w 10000"/>
              <a:gd name="connsiteY61" fmla="*/ 654 h 10000"/>
              <a:gd name="connsiteX62" fmla="*/ 6621 w 10000"/>
              <a:gd name="connsiteY62" fmla="*/ 572 h 10000"/>
              <a:gd name="connsiteX63" fmla="*/ 6629 w 10000"/>
              <a:gd name="connsiteY63" fmla="*/ 589 h 10000"/>
              <a:gd name="connsiteX64" fmla="*/ 6577 w 10000"/>
              <a:gd name="connsiteY64" fmla="*/ 523 h 10000"/>
              <a:gd name="connsiteX65" fmla="*/ 6460 w 10000"/>
              <a:gd name="connsiteY65" fmla="*/ 311 h 10000"/>
              <a:gd name="connsiteX66" fmla="*/ 6444 w 10000"/>
              <a:gd name="connsiteY66" fmla="*/ 155 h 10000"/>
              <a:gd name="connsiteX67" fmla="*/ 6251 w 10000"/>
              <a:gd name="connsiteY67" fmla="*/ 491 h 10000"/>
              <a:gd name="connsiteX68" fmla="*/ 6126 w 10000"/>
              <a:gd name="connsiteY68" fmla="*/ 597 h 10000"/>
              <a:gd name="connsiteX69" fmla="*/ 6061 w 10000"/>
              <a:gd name="connsiteY69" fmla="*/ 662 h 10000"/>
              <a:gd name="connsiteX70" fmla="*/ 5844 w 10000"/>
              <a:gd name="connsiteY70" fmla="*/ 793 h 10000"/>
              <a:gd name="connsiteX71" fmla="*/ 5671 w 10000"/>
              <a:gd name="connsiteY71" fmla="*/ 883 h 10000"/>
              <a:gd name="connsiteX72" fmla="*/ 5300 w 10000"/>
              <a:gd name="connsiteY72" fmla="*/ 875 h 10000"/>
              <a:gd name="connsiteX73" fmla="*/ 5034 w 10000"/>
              <a:gd name="connsiteY73" fmla="*/ 687 h 10000"/>
              <a:gd name="connsiteX74" fmla="*/ 4917 w 10000"/>
              <a:gd name="connsiteY74" fmla="*/ 531 h 10000"/>
              <a:gd name="connsiteX75" fmla="*/ 4821 w 10000"/>
              <a:gd name="connsiteY75" fmla="*/ 425 h 10000"/>
              <a:gd name="connsiteX76" fmla="*/ 4736 w 10000"/>
              <a:gd name="connsiteY76" fmla="*/ 0 h 10000"/>
              <a:gd name="connsiteX77" fmla="*/ 4736 w 10000"/>
              <a:gd name="connsiteY77" fmla="*/ 90 h 10000"/>
              <a:gd name="connsiteX78" fmla="*/ 4668 w 10000"/>
              <a:gd name="connsiteY78" fmla="*/ 335 h 10000"/>
              <a:gd name="connsiteX79" fmla="*/ 4555 w 10000"/>
              <a:gd name="connsiteY79" fmla="*/ 507 h 10000"/>
              <a:gd name="connsiteX80" fmla="*/ 4337 w 10000"/>
              <a:gd name="connsiteY80" fmla="*/ 744 h 10000"/>
              <a:gd name="connsiteX81" fmla="*/ 4148 w 10000"/>
              <a:gd name="connsiteY81" fmla="*/ 883 h 10000"/>
              <a:gd name="connsiteX82" fmla="*/ 3858 w 10000"/>
              <a:gd name="connsiteY82" fmla="*/ 883 h 10000"/>
              <a:gd name="connsiteX83" fmla="*/ 3737 w 10000"/>
              <a:gd name="connsiteY83" fmla="*/ 777 h 10000"/>
              <a:gd name="connsiteX84" fmla="*/ 3496 w 10000"/>
              <a:gd name="connsiteY84" fmla="*/ 597 h 10000"/>
              <a:gd name="connsiteX85" fmla="*/ 3278 w 10000"/>
              <a:gd name="connsiteY85" fmla="*/ 204 h 10000"/>
              <a:gd name="connsiteX86" fmla="*/ 3270 w 10000"/>
              <a:gd name="connsiteY86" fmla="*/ 49 h 10000"/>
              <a:gd name="connsiteX87" fmla="*/ 3178 w 10000"/>
              <a:gd name="connsiteY87" fmla="*/ 188 h 10000"/>
              <a:gd name="connsiteX88" fmla="*/ 3081 w 10000"/>
              <a:gd name="connsiteY88" fmla="*/ 482 h 10000"/>
              <a:gd name="connsiteX89" fmla="*/ 2920 w 10000"/>
              <a:gd name="connsiteY89" fmla="*/ 679 h 10000"/>
              <a:gd name="connsiteX90" fmla="*/ 2759 w 10000"/>
              <a:gd name="connsiteY90" fmla="*/ 850 h 10000"/>
              <a:gd name="connsiteX91" fmla="*/ 2211 w 10000"/>
              <a:gd name="connsiteY91" fmla="*/ 883 h 10000"/>
              <a:gd name="connsiteX92" fmla="*/ 1945 w 10000"/>
              <a:gd name="connsiteY92" fmla="*/ 777 h 10000"/>
              <a:gd name="connsiteX93" fmla="*/ 1845 w 10000"/>
              <a:gd name="connsiteY93" fmla="*/ 711 h 10000"/>
              <a:gd name="connsiteX94" fmla="*/ 1700 w 10000"/>
              <a:gd name="connsiteY94" fmla="*/ 433 h 10000"/>
              <a:gd name="connsiteX95" fmla="*/ 1635 w 10000"/>
              <a:gd name="connsiteY95" fmla="*/ 368 h 10000"/>
              <a:gd name="connsiteX96" fmla="*/ 1615 w 10000"/>
              <a:gd name="connsiteY96" fmla="*/ 188 h 10000"/>
              <a:gd name="connsiteX97" fmla="*/ 1591 w 10000"/>
              <a:gd name="connsiteY97" fmla="*/ 57 h 10000"/>
              <a:gd name="connsiteX98" fmla="*/ 1458 w 10000"/>
              <a:gd name="connsiteY98" fmla="*/ 507 h 10000"/>
              <a:gd name="connsiteX99" fmla="*/ 1236 w 10000"/>
              <a:gd name="connsiteY99" fmla="*/ 744 h 10000"/>
              <a:gd name="connsiteX100" fmla="*/ 950 w 10000"/>
              <a:gd name="connsiteY100" fmla="*/ 875 h 10000"/>
              <a:gd name="connsiteX101" fmla="*/ 830 w 10000"/>
              <a:gd name="connsiteY101" fmla="*/ 875 h 10000"/>
              <a:gd name="connsiteX102" fmla="*/ 475 w 10000"/>
              <a:gd name="connsiteY102" fmla="*/ 834 h 10000"/>
              <a:gd name="connsiteX103" fmla="*/ 306 w 10000"/>
              <a:gd name="connsiteY103" fmla="*/ 703 h 10000"/>
              <a:gd name="connsiteX104" fmla="*/ 0 w 10000"/>
              <a:gd name="connsiteY104" fmla="*/ 409 h 10000"/>
              <a:gd name="connsiteX105" fmla="*/ 8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6766 w 10000"/>
              <a:gd name="connsiteY60" fmla="*/ 654 h 10000"/>
              <a:gd name="connsiteX61" fmla="*/ 6621 w 10000"/>
              <a:gd name="connsiteY61" fmla="*/ 572 h 10000"/>
              <a:gd name="connsiteX62" fmla="*/ 6629 w 10000"/>
              <a:gd name="connsiteY62" fmla="*/ 589 h 10000"/>
              <a:gd name="connsiteX63" fmla="*/ 6577 w 10000"/>
              <a:gd name="connsiteY63" fmla="*/ 523 h 10000"/>
              <a:gd name="connsiteX64" fmla="*/ 6460 w 10000"/>
              <a:gd name="connsiteY64" fmla="*/ 311 h 10000"/>
              <a:gd name="connsiteX65" fmla="*/ 6444 w 10000"/>
              <a:gd name="connsiteY65" fmla="*/ 155 h 10000"/>
              <a:gd name="connsiteX66" fmla="*/ 6251 w 10000"/>
              <a:gd name="connsiteY66" fmla="*/ 491 h 10000"/>
              <a:gd name="connsiteX67" fmla="*/ 6126 w 10000"/>
              <a:gd name="connsiteY67" fmla="*/ 597 h 10000"/>
              <a:gd name="connsiteX68" fmla="*/ 6061 w 10000"/>
              <a:gd name="connsiteY68" fmla="*/ 662 h 10000"/>
              <a:gd name="connsiteX69" fmla="*/ 5844 w 10000"/>
              <a:gd name="connsiteY69" fmla="*/ 793 h 10000"/>
              <a:gd name="connsiteX70" fmla="*/ 5671 w 10000"/>
              <a:gd name="connsiteY70" fmla="*/ 883 h 10000"/>
              <a:gd name="connsiteX71" fmla="*/ 5300 w 10000"/>
              <a:gd name="connsiteY71" fmla="*/ 875 h 10000"/>
              <a:gd name="connsiteX72" fmla="*/ 5034 w 10000"/>
              <a:gd name="connsiteY72" fmla="*/ 687 h 10000"/>
              <a:gd name="connsiteX73" fmla="*/ 4917 w 10000"/>
              <a:gd name="connsiteY73" fmla="*/ 531 h 10000"/>
              <a:gd name="connsiteX74" fmla="*/ 4821 w 10000"/>
              <a:gd name="connsiteY74" fmla="*/ 425 h 10000"/>
              <a:gd name="connsiteX75" fmla="*/ 4736 w 10000"/>
              <a:gd name="connsiteY75" fmla="*/ 0 h 10000"/>
              <a:gd name="connsiteX76" fmla="*/ 4736 w 10000"/>
              <a:gd name="connsiteY76" fmla="*/ 90 h 10000"/>
              <a:gd name="connsiteX77" fmla="*/ 4668 w 10000"/>
              <a:gd name="connsiteY77" fmla="*/ 335 h 10000"/>
              <a:gd name="connsiteX78" fmla="*/ 4555 w 10000"/>
              <a:gd name="connsiteY78" fmla="*/ 507 h 10000"/>
              <a:gd name="connsiteX79" fmla="*/ 4337 w 10000"/>
              <a:gd name="connsiteY79" fmla="*/ 744 h 10000"/>
              <a:gd name="connsiteX80" fmla="*/ 4148 w 10000"/>
              <a:gd name="connsiteY80" fmla="*/ 883 h 10000"/>
              <a:gd name="connsiteX81" fmla="*/ 3858 w 10000"/>
              <a:gd name="connsiteY81" fmla="*/ 883 h 10000"/>
              <a:gd name="connsiteX82" fmla="*/ 3737 w 10000"/>
              <a:gd name="connsiteY82" fmla="*/ 777 h 10000"/>
              <a:gd name="connsiteX83" fmla="*/ 3496 w 10000"/>
              <a:gd name="connsiteY83" fmla="*/ 597 h 10000"/>
              <a:gd name="connsiteX84" fmla="*/ 3278 w 10000"/>
              <a:gd name="connsiteY84" fmla="*/ 204 h 10000"/>
              <a:gd name="connsiteX85" fmla="*/ 3270 w 10000"/>
              <a:gd name="connsiteY85" fmla="*/ 49 h 10000"/>
              <a:gd name="connsiteX86" fmla="*/ 3178 w 10000"/>
              <a:gd name="connsiteY86" fmla="*/ 188 h 10000"/>
              <a:gd name="connsiteX87" fmla="*/ 3081 w 10000"/>
              <a:gd name="connsiteY87" fmla="*/ 482 h 10000"/>
              <a:gd name="connsiteX88" fmla="*/ 2920 w 10000"/>
              <a:gd name="connsiteY88" fmla="*/ 679 h 10000"/>
              <a:gd name="connsiteX89" fmla="*/ 2759 w 10000"/>
              <a:gd name="connsiteY89" fmla="*/ 850 h 10000"/>
              <a:gd name="connsiteX90" fmla="*/ 2211 w 10000"/>
              <a:gd name="connsiteY90" fmla="*/ 883 h 10000"/>
              <a:gd name="connsiteX91" fmla="*/ 1945 w 10000"/>
              <a:gd name="connsiteY91" fmla="*/ 777 h 10000"/>
              <a:gd name="connsiteX92" fmla="*/ 1845 w 10000"/>
              <a:gd name="connsiteY92" fmla="*/ 711 h 10000"/>
              <a:gd name="connsiteX93" fmla="*/ 1700 w 10000"/>
              <a:gd name="connsiteY93" fmla="*/ 433 h 10000"/>
              <a:gd name="connsiteX94" fmla="*/ 1635 w 10000"/>
              <a:gd name="connsiteY94" fmla="*/ 368 h 10000"/>
              <a:gd name="connsiteX95" fmla="*/ 1615 w 10000"/>
              <a:gd name="connsiteY95" fmla="*/ 188 h 10000"/>
              <a:gd name="connsiteX96" fmla="*/ 1591 w 10000"/>
              <a:gd name="connsiteY96" fmla="*/ 57 h 10000"/>
              <a:gd name="connsiteX97" fmla="*/ 1458 w 10000"/>
              <a:gd name="connsiteY97" fmla="*/ 507 h 10000"/>
              <a:gd name="connsiteX98" fmla="*/ 1236 w 10000"/>
              <a:gd name="connsiteY98" fmla="*/ 744 h 10000"/>
              <a:gd name="connsiteX99" fmla="*/ 950 w 10000"/>
              <a:gd name="connsiteY99" fmla="*/ 875 h 10000"/>
              <a:gd name="connsiteX100" fmla="*/ 830 w 10000"/>
              <a:gd name="connsiteY100" fmla="*/ 875 h 10000"/>
              <a:gd name="connsiteX101" fmla="*/ 475 w 10000"/>
              <a:gd name="connsiteY101" fmla="*/ 834 h 10000"/>
              <a:gd name="connsiteX102" fmla="*/ 306 w 10000"/>
              <a:gd name="connsiteY102" fmla="*/ 703 h 10000"/>
              <a:gd name="connsiteX103" fmla="*/ 0 w 10000"/>
              <a:gd name="connsiteY103" fmla="*/ 409 h 10000"/>
              <a:gd name="connsiteX104" fmla="*/ 8 w 10000"/>
              <a:gd name="connsiteY10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6766 w 10000"/>
              <a:gd name="connsiteY59" fmla="*/ 654 h 10000"/>
              <a:gd name="connsiteX60" fmla="*/ 6621 w 10000"/>
              <a:gd name="connsiteY60" fmla="*/ 572 h 10000"/>
              <a:gd name="connsiteX61" fmla="*/ 6629 w 10000"/>
              <a:gd name="connsiteY61" fmla="*/ 589 h 10000"/>
              <a:gd name="connsiteX62" fmla="*/ 6577 w 10000"/>
              <a:gd name="connsiteY62" fmla="*/ 523 h 10000"/>
              <a:gd name="connsiteX63" fmla="*/ 6460 w 10000"/>
              <a:gd name="connsiteY63" fmla="*/ 311 h 10000"/>
              <a:gd name="connsiteX64" fmla="*/ 6444 w 10000"/>
              <a:gd name="connsiteY64" fmla="*/ 155 h 10000"/>
              <a:gd name="connsiteX65" fmla="*/ 6251 w 10000"/>
              <a:gd name="connsiteY65" fmla="*/ 491 h 10000"/>
              <a:gd name="connsiteX66" fmla="*/ 6126 w 10000"/>
              <a:gd name="connsiteY66" fmla="*/ 597 h 10000"/>
              <a:gd name="connsiteX67" fmla="*/ 6061 w 10000"/>
              <a:gd name="connsiteY67" fmla="*/ 662 h 10000"/>
              <a:gd name="connsiteX68" fmla="*/ 5844 w 10000"/>
              <a:gd name="connsiteY68" fmla="*/ 793 h 10000"/>
              <a:gd name="connsiteX69" fmla="*/ 5671 w 10000"/>
              <a:gd name="connsiteY69" fmla="*/ 883 h 10000"/>
              <a:gd name="connsiteX70" fmla="*/ 5300 w 10000"/>
              <a:gd name="connsiteY70" fmla="*/ 875 h 10000"/>
              <a:gd name="connsiteX71" fmla="*/ 5034 w 10000"/>
              <a:gd name="connsiteY71" fmla="*/ 687 h 10000"/>
              <a:gd name="connsiteX72" fmla="*/ 4917 w 10000"/>
              <a:gd name="connsiteY72" fmla="*/ 531 h 10000"/>
              <a:gd name="connsiteX73" fmla="*/ 4821 w 10000"/>
              <a:gd name="connsiteY73" fmla="*/ 425 h 10000"/>
              <a:gd name="connsiteX74" fmla="*/ 4736 w 10000"/>
              <a:gd name="connsiteY74" fmla="*/ 0 h 10000"/>
              <a:gd name="connsiteX75" fmla="*/ 4736 w 10000"/>
              <a:gd name="connsiteY75" fmla="*/ 90 h 10000"/>
              <a:gd name="connsiteX76" fmla="*/ 4668 w 10000"/>
              <a:gd name="connsiteY76" fmla="*/ 335 h 10000"/>
              <a:gd name="connsiteX77" fmla="*/ 4555 w 10000"/>
              <a:gd name="connsiteY77" fmla="*/ 507 h 10000"/>
              <a:gd name="connsiteX78" fmla="*/ 4337 w 10000"/>
              <a:gd name="connsiteY78" fmla="*/ 744 h 10000"/>
              <a:gd name="connsiteX79" fmla="*/ 4148 w 10000"/>
              <a:gd name="connsiteY79" fmla="*/ 883 h 10000"/>
              <a:gd name="connsiteX80" fmla="*/ 3858 w 10000"/>
              <a:gd name="connsiteY80" fmla="*/ 883 h 10000"/>
              <a:gd name="connsiteX81" fmla="*/ 3737 w 10000"/>
              <a:gd name="connsiteY81" fmla="*/ 777 h 10000"/>
              <a:gd name="connsiteX82" fmla="*/ 3496 w 10000"/>
              <a:gd name="connsiteY82" fmla="*/ 597 h 10000"/>
              <a:gd name="connsiteX83" fmla="*/ 3278 w 10000"/>
              <a:gd name="connsiteY83" fmla="*/ 204 h 10000"/>
              <a:gd name="connsiteX84" fmla="*/ 3270 w 10000"/>
              <a:gd name="connsiteY84" fmla="*/ 49 h 10000"/>
              <a:gd name="connsiteX85" fmla="*/ 3178 w 10000"/>
              <a:gd name="connsiteY85" fmla="*/ 188 h 10000"/>
              <a:gd name="connsiteX86" fmla="*/ 3081 w 10000"/>
              <a:gd name="connsiteY86" fmla="*/ 482 h 10000"/>
              <a:gd name="connsiteX87" fmla="*/ 2920 w 10000"/>
              <a:gd name="connsiteY87" fmla="*/ 679 h 10000"/>
              <a:gd name="connsiteX88" fmla="*/ 2759 w 10000"/>
              <a:gd name="connsiteY88" fmla="*/ 850 h 10000"/>
              <a:gd name="connsiteX89" fmla="*/ 2211 w 10000"/>
              <a:gd name="connsiteY89" fmla="*/ 883 h 10000"/>
              <a:gd name="connsiteX90" fmla="*/ 1945 w 10000"/>
              <a:gd name="connsiteY90" fmla="*/ 777 h 10000"/>
              <a:gd name="connsiteX91" fmla="*/ 1845 w 10000"/>
              <a:gd name="connsiteY91" fmla="*/ 711 h 10000"/>
              <a:gd name="connsiteX92" fmla="*/ 1700 w 10000"/>
              <a:gd name="connsiteY92" fmla="*/ 433 h 10000"/>
              <a:gd name="connsiteX93" fmla="*/ 1635 w 10000"/>
              <a:gd name="connsiteY93" fmla="*/ 368 h 10000"/>
              <a:gd name="connsiteX94" fmla="*/ 1615 w 10000"/>
              <a:gd name="connsiteY94" fmla="*/ 188 h 10000"/>
              <a:gd name="connsiteX95" fmla="*/ 1591 w 10000"/>
              <a:gd name="connsiteY95" fmla="*/ 57 h 10000"/>
              <a:gd name="connsiteX96" fmla="*/ 1458 w 10000"/>
              <a:gd name="connsiteY96" fmla="*/ 507 h 10000"/>
              <a:gd name="connsiteX97" fmla="*/ 1236 w 10000"/>
              <a:gd name="connsiteY97" fmla="*/ 744 h 10000"/>
              <a:gd name="connsiteX98" fmla="*/ 950 w 10000"/>
              <a:gd name="connsiteY98" fmla="*/ 875 h 10000"/>
              <a:gd name="connsiteX99" fmla="*/ 830 w 10000"/>
              <a:gd name="connsiteY99" fmla="*/ 875 h 10000"/>
              <a:gd name="connsiteX100" fmla="*/ 475 w 10000"/>
              <a:gd name="connsiteY100" fmla="*/ 834 h 10000"/>
              <a:gd name="connsiteX101" fmla="*/ 306 w 10000"/>
              <a:gd name="connsiteY101" fmla="*/ 703 h 10000"/>
              <a:gd name="connsiteX102" fmla="*/ 0 w 10000"/>
              <a:gd name="connsiteY102" fmla="*/ 409 h 10000"/>
              <a:gd name="connsiteX103" fmla="*/ 8 w 10000"/>
              <a:gd name="connsiteY10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7926 w 10000"/>
              <a:gd name="connsiteY57" fmla="*/ 654 h 10000"/>
              <a:gd name="connsiteX58" fmla="*/ 6766 w 10000"/>
              <a:gd name="connsiteY58" fmla="*/ 654 h 10000"/>
              <a:gd name="connsiteX59" fmla="*/ 6621 w 10000"/>
              <a:gd name="connsiteY59" fmla="*/ 572 h 10000"/>
              <a:gd name="connsiteX60" fmla="*/ 6629 w 10000"/>
              <a:gd name="connsiteY60" fmla="*/ 589 h 10000"/>
              <a:gd name="connsiteX61" fmla="*/ 6577 w 10000"/>
              <a:gd name="connsiteY61" fmla="*/ 523 h 10000"/>
              <a:gd name="connsiteX62" fmla="*/ 6460 w 10000"/>
              <a:gd name="connsiteY62" fmla="*/ 311 h 10000"/>
              <a:gd name="connsiteX63" fmla="*/ 6444 w 10000"/>
              <a:gd name="connsiteY63" fmla="*/ 155 h 10000"/>
              <a:gd name="connsiteX64" fmla="*/ 6251 w 10000"/>
              <a:gd name="connsiteY64" fmla="*/ 491 h 10000"/>
              <a:gd name="connsiteX65" fmla="*/ 6126 w 10000"/>
              <a:gd name="connsiteY65" fmla="*/ 597 h 10000"/>
              <a:gd name="connsiteX66" fmla="*/ 6061 w 10000"/>
              <a:gd name="connsiteY66" fmla="*/ 662 h 10000"/>
              <a:gd name="connsiteX67" fmla="*/ 5844 w 10000"/>
              <a:gd name="connsiteY67" fmla="*/ 793 h 10000"/>
              <a:gd name="connsiteX68" fmla="*/ 5671 w 10000"/>
              <a:gd name="connsiteY68" fmla="*/ 883 h 10000"/>
              <a:gd name="connsiteX69" fmla="*/ 5300 w 10000"/>
              <a:gd name="connsiteY69" fmla="*/ 875 h 10000"/>
              <a:gd name="connsiteX70" fmla="*/ 5034 w 10000"/>
              <a:gd name="connsiteY70" fmla="*/ 687 h 10000"/>
              <a:gd name="connsiteX71" fmla="*/ 4917 w 10000"/>
              <a:gd name="connsiteY71" fmla="*/ 531 h 10000"/>
              <a:gd name="connsiteX72" fmla="*/ 4821 w 10000"/>
              <a:gd name="connsiteY72" fmla="*/ 425 h 10000"/>
              <a:gd name="connsiteX73" fmla="*/ 4736 w 10000"/>
              <a:gd name="connsiteY73" fmla="*/ 0 h 10000"/>
              <a:gd name="connsiteX74" fmla="*/ 4736 w 10000"/>
              <a:gd name="connsiteY74" fmla="*/ 90 h 10000"/>
              <a:gd name="connsiteX75" fmla="*/ 4668 w 10000"/>
              <a:gd name="connsiteY75" fmla="*/ 335 h 10000"/>
              <a:gd name="connsiteX76" fmla="*/ 4555 w 10000"/>
              <a:gd name="connsiteY76" fmla="*/ 507 h 10000"/>
              <a:gd name="connsiteX77" fmla="*/ 4337 w 10000"/>
              <a:gd name="connsiteY77" fmla="*/ 744 h 10000"/>
              <a:gd name="connsiteX78" fmla="*/ 4148 w 10000"/>
              <a:gd name="connsiteY78" fmla="*/ 883 h 10000"/>
              <a:gd name="connsiteX79" fmla="*/ 3858 w 10000"/>
              <a:gd name="connsiteY79" fmla="*/ 883 h 10000"/>
              <a:gd name="connsiteX80" fmla="*/ 3737 w 10000"/>
              <a:gd name="connsiteY80" fmla="*/ 777 h 10000"/>
              <a:gd name="connsiteX81" fmla="*/ 3496 w 10000"/>
              <a:gd name="connsiteY81" fmla="*/ 597 h 10000"/>
              <a:gd name="connsiteX82" fmla="*/ 3278 w 10000"/>
              <a:gd name="connsiteY82" fmla="*/ 204 h 10000"/>
              <a:gd name="connsiteX83" fmla="*/ 3270 w 10000"/>
              <a:gd name="connsiteY83" fmla="*/ 49 h 10000"/>
              <a:gd name="connsiteX84" fmla="*/ 3178 w 10000"/>
              <a:gd name="connsiteY84" fmla="*/ 188 h 10000"/>
              <a:gd name="connsiteX85" fmla="*/ 3081 w 10000"/>
              <a:gd name="connsiteY85" fmla="*/ 482 h 10000"/>
              <a:gd name="connsiteX86" fmla="*/ 2920 w 10000"/>
              <a:gd name="connsiteY86" fmla="*/ 679 h 10000"/>
              <a:gd name="connsiteX87" fmla="*/ 2759 w 10000"/>
              <a:gd name="connsiteY87" fmla="*/ 850 h 10000"/>
              <a:gd name="connsiteX88" fmla="*/ 2211 w 10000"/>
              <a:gd name="connsiteY88" fmla="*/ 883 h 10000"/>
              <a:gd name="connsiteX89" fmla="*/ 1945 w 10000"/>
              <a:gd name="connsiteY89" fmla="*/ 777 h 10000"/>
              <a:gd name="connsiteX90" fmla="*/ 1845 w 10000"/>
              <a:gd name="connsiteY90" fmla="*/ 711 h 10000"/>
              <a:gd name="connsiteX91" fmla="*/ 1700 w 10000"/>
              <a:gd name="connsiteY91" fmla="*/ 433 h 10000"/>
              <a:gd name="connsiteX92" fmla="*/ 1635 w 10000"/>
              <a:gd name="connsiteY92" fmla="*/ 368 h 10000"/>
              <a:gd name="connsiteX93" fmla="*/ 1615 w 10000"/>
              <a:gd name="connsiteY93" fmla="*/ 188 h 10000"/>
              <a:gd name="connsiteX94" fmla="*/ 1591 w 10000"/>
              <a:gd name="connsiteY94" fmla="*/ 57 h 10000"/>
              <a:gd name="connsiteX95" fmla="*/ 1458 w 10000"/>
              <a:gd name="connsiteY95" fmla="*/ 507 h 10000"/>
              <a:gd name="connsiteX96" fmla="*/ 1236 w 10000"/>
              <a:gd name="connsiteY96" fmla="*/ 744 h 10000"/>
              <a:gd name="connsiteX97" fmla="*/ 950 w 10000"/>
              <a:gd name="connsiteY97" fmla="*/ 875 h 10000"/>
              <a:gd name="connsiteX98" fmla="*/ 830 w 10000"/>
              <a:gd name="connsiteY98" fmla="*/ 875 h 10000"/>
              <a:gd name="connsiteX99" fmla="*/ 475 w 10000"/>
              <a:gd name="connsiteY99" fmla="*/ 834 h 10000"/>
              <a:gd name="connsiteX100" fmla="*/ 306 w 10000"/>
              <a:gd name="connsiteY100" fmla="*/ 703 h 10000"/>
              <a:gd name="connsiteX101" fmla="*/ 0 w 10000"/>
              <a:gd name="connsiteY101" fmla="*/ 409 h 10000"/>
              <a:gd name="connsiteX102" fmla="*/ 8 w 10000"/>
              <a:gd name="connsiteY10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6766 w 10000"/>
              <a:gd name="connsiteY57" fmla="*/ 654 h 10000"/>
              <a:gd name="connsiteX58" fmla="*/ 6621 w 10000"/>
              <a:gd name="connsiteY58" fmla="*/ 572 h 10000"/>
              <a:gd name="connsiteX59" fmla="*/ 6629 w 10000"/>
              <a:gd name="connsiteY59" fmla="*/ 589 h 10000"/>
              <a:gd name="connsiteX60" fmla="*/ 6577 w 10000"/>
              <a:gd name="connsiteY60" fmla="*/ 523 h 10000"/>
              <a:gd name="connsiteX61" fmla="*/ 6460 w 10000"/>
              <a:gd name="connsiteY61" fmla="*/ 311 h 10000"/>
              <a:gd name="connsiteX62" fmla="*/ 6444 w 10000"/>
              <a:gd name="connsiteY62" fmla="*/ 155 h 10000"/>
              <a:gd name="connsiteX63" fmla="*/ 6251 w 10000"/>
              <a:gd name="connsiteY63" fmla="*/ 491 h 10000"/>
              <a:gd name="connsiteX64" fmla="*/ 6126 w 10000"/>
              <a:gd name="connsiteY64" fmla="*/ 597 h 10000"/>
              <a:gd name="connsiteX65" fmla="*/ 6061 w 10000"/>
              <a:gd name="connsiteY65" fmla="*/ 662 h 10000"/>
              <a:gd name="connsiteX66" fmla="*/ 5844 w 10000"/>
              <a:gd name="connsiteY66" fmla="*/ 793 h 10000"/>
              <a:gd name="connsiteX67" fmla="*/ 5671 w 10000"/>
              <a:gd name="connsiteY67" fmla="*/ 883 h 10000"/>
              <a:gd name="connsiteX68" fmla="*/ 5300 w 10000"/>
              <a:gd name="connsiteY68" fmla="*/ 875 h 10000"/>
              <a:gd name="connsiteX69" fmla="*/ 5034 w 10000"/>
              <a:gd name="connsiteY69" fmla="*/ 687 h 10000"/>
              <a:gd name="connsiteX70" fmla="*/ 4917 w 10000"/>
              <a:gd name="connsiteY70" fmla="*/ 531 h 10000"/>
              <a:gd name="connsiteX71" fmla="*/ 4821 w 10000"/>
              <a:gd name="connsiteY71" fmla="*/ 425 h 10000"/>
              <a:gd name="connsiteX72" fmla="*/ 4736 w 10000"/>
              <a:gd name="connsiteY72" fmla="*/ 0 h 10000"/>
              <a:gd name="connsiteX73" fmla="*/ 4736 w 10000"/>
              <a:gd name="connsiteY73" fmla="*/ 90 h 10000"/>
              <a:gd name="connsiteX74" fmla="*/ 4668 w 10000"/>
              <a:gd name="connsiteY74" fmla="*/ 335 h 10000"/>
              <a:gd name="connsiteX75" fmla="*/ 4555 w 10000"/>
              <a:gd name="connsiteY75" fmla="*/ 507 h 10000"/>
              <a:gd name="connsiteX76" fmla="*/ 4337 w 10000"/>
              <a:gd name="connsiteY76" fmla="*/ 744 h 10000"/>
              <a:gd name="connsiteX77" fmla="*/ 4148 w 10000"/>
              <a:gd name="connsiteY77" fmla="*/ 883 h 10000"/>
              <a:gd name="connsiteX78" fmla="*/ 3858 w 10000"/>
              <a:gd name="connsiteY78" fmla="*/ 883 h 10000"/>
              <a:gd name="connsiteX79" fmla="*/ 3737 w 10000"/>
              <a:gd name="connsiteY79" fmla="*/ 777 h 10000"/>
              <a:gd name="connsiteX80" fmla="*/ 3496 w 10000"/>
              <a:gd name="connsiteY80" fmla="*/ 597 h 10000"/>
              <a:gd name="connsiteX81" fmla="*/ 3278 w 10000"/>
              <a:gd name="connsiteY81" fmla="*/ 204 h 10000"/>
              <a:gd name="connsiteX82" fmla="*/ 3270 w 10000"/>
              <a:gd name="connsiteY82" fmla="*/ 49 h 10000"/>
              <a:gd name="connsiteX83" fmla="*/ 3178 w 10000"/>
              <a:gd name="connsiteY83" fmla="*/ 188 h 10000"/>
              <a:gd name="connsiteX84" fmla="*/ 3081 w 10000"/>
              <a:gd name="connsiteY84" fmla="*/ 482 h 10000"/>
              <a:gd name="connsiteX85" fmla="*/ 2920 w 10000"/>
              <a:gd name="connsiteY85" fmla="*/ 679 h 10000"/>
              <a:gd name="connsiteX86" fmla="*/ 2759 w 10000"/>
              <a:gd name="connsiteY86" fmla="*/ 850 h 10000"/>
              <a:gd name="connsiteX87" fmla="*/ 2211 w 10000"/>
              <a:gd name="connsiteY87" fmla="*/ 883 h 10000"/>
              <a:gd name="connsiteX88" fmla="*/ 1945 w 10000"/>
              <a:gd name="connsiteY88" fmla="*/ 777 h 10000"/>
              <a:gd name="connsiteX89" fmla="*/ 1845 w 10000"/>
              <a:gd name="connsiteY89" fmla="*/ 711 h 10000"/>
              <a:gd name="connsiteX90" fmla="*/ 1700 w 10000"/>
              <a:gd name="connsiteY90" fmla="*/ 433 h 10000"/>
              <a:gd name="connsiteX91" fmla="*/ 1635 w 10000"/>
              <a:gd name="connsiteY91" fmla="*/ 368 h 10000"/>
              <a:gd name="connsiteX92" fmla="*/ 1615 w 10000"/>
              <a:gd name="connsiteY92" fmla="*/ 188 h 10000"/>
              <a:gd name="connsiteX93" fmla="*/ 1591 w 10000"/>
              <a:gd name="connsiteY93" fmla="*/ 57 h 10000"/>
              <a:gd name="connsiteX94" fmla="*/ 1458 w 10000"/>
              <a:gd name="connsiteY94" fmla="*/ 507 h 10000"/>
              <a:gd name="connsiteX95" fmla="*/ 1236 w 10000"/>
              <a:gd name="connsiteY95" fmla="*/ 744 h 10000"/>
              <a:gd name="connsiteX96" fmla="*/ 950 w 10000"/>
              <a:gd name="connsiteY96" fmla="*/ 875 h 10000"/>
              <a:gd name="connsiteX97" fmla="*/ 830 w 10000"/>
              <a:gd name="connsiteY97" fmla="*/ 875 h 10000"/>
              <a:gd name="connsiteX98" fmla="*/ 475 w 10000"/>
              <a:gd name="connsiteY98" fmla="*/ 834 h 10000"/>
              <a:gd name="connsiteX99" fmla="*/ 306 w 10000"/>
              <a:gd name="connsiteY99" fmla="*/ 703 h 10000"/>
              <a:gd name="connsiteX100" fmla="*/ 0 w 10000"/>
              <a:gd name="connsiteY100" fmla="*/ 409 h 10000"/>
              <a:gd name="connsiteX101" fmla="*/ 8 w 10000"/>
              <a:gd name="connsiteY10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6766 w 10000"/>
              <a:gd name="connsiteY56" fmla="*/ 654 h 10000"/>
              <a:gd name="connsiteX57" fmla="*/ 6621 w 10000"/>
              <a:gd name="connsiteY57" fmla="*/ 572 h 10000"/>
              <a:gd name="connsiteX58" fmla="*/ 6629 w 10000"/>
              <a:gd name="connsiteY58" fmla="*/ 589 h 10000"/>
              <a:gd name="connsiteX59" fmla="*/ 6577 w 10000"/>
              <a:gd name="connsiteY59" fmla="*/ 523 h 10000"/>
              <a:gd name="connsiteX60" fmla="*/ 6460 w 10000"/>
              <a:gd name="connsiteY60" fmla="*/ 311 h 10000"/>
              <a:gd name="connsiteX61" fmla="*/ 6444 w 10000"/>
              <a:gd name="connsiteY61" fmla="*/ 155 h 10000"/>
              <a:gd name="connsiteX62" fmla="*/ 6251 w 10000"/>
              <a:gd name="connsiteY62" fmla="*/ 491 h 10000"/>
              <a:gd name="connsiteX63" fmla="*/ 6126 w 10000"/>
              <a:gd name="connsiteY63" fmla="*/ 597 h 10000"/>
              <a:gd name="connsiteX64" fmla="*/ 6061 w 10000"/>
              <a:gd name="connsiteY64" fmla="*/ 662 h 10000"/>
              <a:gd name="connsiteX65" fmla="*/ 5844 w 10000"/>
              <a:gd name="connsiteY65" fmla="*/ 793 h 10000"/>
              <a:gd name="connsiteX66" fmla="*/ 5671 w 10000"/>
              <a:gd name="connsiteY66" fmla="*/ 883 h 10000"/>
              <a:gd name="connsiteX67" fmla="*/ 5300 w 10000"/>
              <a:gd name="connsiteY67" fmla="*/ 875 h 10000"/>
              <a:gd name="connsiteX68" fmla="*/ 5034 w 10000"/>
              <a:gd name="connsiteY68" fmla="*/ 687 h 10000"/>
              <a:gd name="connsiteX69" fmla="*/ 4917 w 10000"/>
              <a:gd name="connsiteY69" fmla="*/ 531 h 10000"/>
              <a:gd name="connsiteX70" fmla="*/ 4821 w 10000"/>
              <a:gd name="connsiteY70" fmla="*/ 425 h 10000"/>
              <a:gd name="connsiteX71" fmla="*/ 4736 w 10000"/>
              <a:gd name="connsiteY71" fmla="*/ 0 h 10000"/>
              <a:gd name="connsiteX72" fmla="*/ 4736 w 10000"/>
              <a:gd name="connsiteY72" fmla="*/ 90 h 10000"/>
              <a:gd name="connsiteX73" fmla="*/ 4668 w 10000"/>
              <a:gd name="connsiteY73" fmla="*/ 335 h 10000"/>
              <a:gd name="connsiteX74" fmla="*/ 4555 w 10000"/>
              <a:gd name="connsiteY74" fmla="*/ 507 h 10000"/>
              <a:gd name="connsiteX75" fmla="*/ 4337 w 10000"/>
              <a:gd name="connsiteY75" fmla="*/ 744 h 10000"/>
              <a:gd name="connsiteX76" fmla="*/ 4148 w 10000"/>
              <a:gd name="connsiteY76" fmla="*/ 883 h 10000"/>
              <a:gd name="connsiteX77" fmla="*/ 3858 w 10000"/>
              <a:gd name="connsiteY77" fmla="*/ 883 h 10000"/>
              <a:gd name="connsiteX78" fmla="*/ 3737 w 10000"/>
              <a:gd name="connsiteY78" fmla="*/ 777 h 10000"/>
              <a:gd name="connsiteX79" fmla="*/ 3496 w 10000"/>
              <a:gd name="connsiteY79" fmla="*/ 597 h 10000"/>
              <a:gd name="connsiteX80" fmla="*/ 3278 w 10000"/>
              <a:gd name="connsiteY80" fmla="*/ 204 h 10000"/>
              <a:gd name="connsiteX81" fmla="*/ 3270 w 10000"/>
              <a:gd name="connsiteY81" fmla="*/ 49 h 10000"/>
              <a:gd name="connsiteX82" fmla="*/ 3178 w 10000"/>
              <a:gd name="connsiteY82" fmla="*/ 188 h 10000"/>
              <a:gd name="connsiteX83" fmla="*/ 3081 w 10000"/>
              <a:gd name="connsiteY83" fmla="*/ 482 h 10000"/>
              <a:gd name="connsiteX84" fmla="*/ 2920 w 10000"/>
              <a:gd name="connsiteY84" fmla="*/ 679 h 10000"/>
              <a:gd name="connsiteX85" fmla="*/ 2759 w 10000"/>
              <a:gd name="connsiteY85" fmla="*/ 850 h 10000"/>
              <a:gd name="connsiteX86" fmla="*/ 2211 w 10000"/>
              <a:gd name="connsiteY86" fmla="*/ 883 h 10000"/>
              <a:gd name="connsiteX87" fmla="*/ 1945 w 10000"/>
              <a:gd name="connsiteY87" fmla="*/ 777 h 10000"/>
              <a:gd name="connsiteX88" fmla="*/ 1845 w 10000"/>
              <a:gd name="connsiteY88" fmla="*/ 711 h 10000"/>
              <a:gd name="connsiteX89" fmla="*/ 1700 w 10000"/>
              <a:gd name="connsiteY89" fmla="*/ 433 h 10000"/>
              <a:gd name="connsiteX90" fmla="*/ 1635 w 10000"/>
              <a:gd name="connsiteY90" fmla="*/ 368 h 10000"/>
              <a:gd name="connsiteX91" fmla="*/ 1615 w 10000"/>
              <a:gd name="connsiteY91" fmla="*/ 188 h 10000"/>
              <a:gd name="connsiteX92" fmla="*/ 1591 w 10000"/>
              <a:gd name="connsiteY92" fmla="*/ 57 h 10000"/>
              <a:gd name="connsiteX93" fmla="*/ 1458 w 10000"/>
              <a:gd name="connsiteY93" fmla="*/ 507 h 10000"/>
              <a:gd name="connsiteX94" fmla="*/ 1236 w 10000"/>
              <a:gd name="connsiteY94" fmla="*/ 744 h 10000"/>
              <a:gd name="connsiteX95" fmla="*/ 950 w 10000"/>
              <a:gd name="connsiteY95" fmla="*/ 875 h 10000"/>
              <a:gd name="connsiteX96" fmla="*/ 830 w 10000"/>
              <a:gd name="connsiteY96" fmla="*/ 875 h 10000"/>
              <a:gd name="connsiteX97" fmla="*/ 475 w 10000"/>
              <a:gd name="connsiteY97" fmla="*/ 834 h 10000"/>
              <a:gd name="connsiteX98" fmla="*/ 306 w 10000"/>
              <a:gd name="connsiteY98" fmla="*/ 703 h 10000"/>
              <a:gd name="connsiteX99" fmla="*/ 0 w 10000"/>
              <a:gd name="connsiteY99" fmla="*/ 409 h 10000"/>
              <a:gd name="connsiteX100" fmla="*/ 8 w 10000"/>
              <a:gd name="connsiteY10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6766 w 10000"/>
              <a:gd name="connsiteY55" fmla="*/ 654 h 10000"/>
              <a:gd name="connsiteX56" fmla="*/ 6621 w 10000"/>
              <a:gd name="connsiteY56" fmla="*/ 572 h 10000"/>
              <a:gd name="connsiteX57" fmla="*/ 6629 w 10000"/>
              <a:gd name="connsiteY57" fmla="*/ 589 h 10000"/>
              <a:gd name="connsiteX58" fmla="*/ 6577 w 10000"/>
              <a:gd name="connsiteY58" fmla="*/ 523 h 10000"/>
              <a:gd name="connsiteX59" fmla="*/ 6460 w 10000"/>
              <a:gd name="connsiteY59" fmla="*/ 311 h 10000"/>
              <a:gd name="connsiteX60" fmla="*/ 6444 w 10000"/>
              <a:gd name="connsiteY60" fmla="*/ 155 h 10000"/>
              <a:gd name="connsiteX61" fmla="*/ 6251 w 10000"/>
              <a:gd name="connsiteY61" fmla="*/ 491 h 10000"/>
              <a:gd name="connsiteX62" fmla="*/ 6126 w 10000"/>
              <a:gd name="connsiteY62" fmla="*/ 597 h 10000"/>
              <a:gd name="connsiteX63" fmla="*/ 6061 w 10000"/>
              <a:gd name="connsiteY63" fmla="*/ 662 h 10000"/>
              <a:gd name="connsiteX64" fmla="*/ 5844 w 10000"/>
              <a:gd name="connsiteY64" fmla="*/ 793 h 10000"/>
              <a:gd name="connsiteX65" fmla="*/ 5671 w 10000"/>
              <a:gd name="connsiteY65" fmla="*/ 883 h 10000"/>
              <a:gd name="connsiteX66" fmla="*/ 5300 w 10000"/>
              <a:gd name="connsiteY66" fmla="*/ 875 h 10000"/>
              <a:gd name="connsiteX67" fmla="*/ 5034 w 10000"/>
              <a:gd name="connsiteY67" fmla="*/ 687 h 10000"/>
              <a:gd name="connsiteX68" fmla="*/ 4917 w 10000"/>
              <a:gd name="connsiteY68" fmla="*/ 531 h 10000"/>
              <a:gd name="connsiteX69" fmla="*/ 4821 w 10000"/>
              <a:gd name="connsiteY69" fmla="*/ 425 h 10000"/>
              <a:gd name="connsiteX70" fmla="*/ 4736 w 10000"/>
              <a:gd name="connsiteY70" fmla="*/ 0 h 10000"/>
              <a:gd name="connsiteX71" fmla="*/ 4736 w 10000"/>
              <a:gd name="connsiteY71" fmla="*/ 90 h 10000"/>
              <a:gd name="connsiteX72" fmla="*/ 4668 w 10000"/>
              <a:gd name="connsiteY72" fmla="*/ 335 h 10000"/>
              <a:gd name="connsiteX73" fmla="*/ 4555 w 10000"/>
              <a:gd name="connsiteY73" fmla="*/ 507 h 10000"/>
              <a:gd name="connsiteX74" fmla="*/ 4337 w 10000"/>
              <a:gd name="connsiteY74" fmla="*/ 744 h 10000"/>
              <a:gd name="connsiteX75" fmla="*/ 4148 w 10000"/>
              <a:gd name="connsiteY75" fmla="*/ 883 h 10000"/>
              <a:gd name="connsiteX76" fmla="*/ 3858 w 10000"/>
              <a:gd name="connsiteY76" fmla="*/ 883 h 10000"/>
              <a:gd name="connsiteX77" fmla="*/ 3737 w 10000"/>
              <a:gd name="connsiteY77" fmla="*/ 777 h 10000"/>
              <a:gd name="connsiteX78" fmla="*/ 3496 w 10000"/>
              <a:gd name="connsiteY78" fmla="*/ 597 h 10000"/>
              <a:gd name="connsiteX79" fmla="*/ 3278 w 10000"/>
              <a:gd name="connsiteY79" fmla="*/ 204 h 10000"/>
              <a:gd name="connsiteX80" fmla="*/ 3270 w 10000"/>
              <a:gd name="connsiteY80" fmla="*/ 49 h 10000"/>
              <a:gd name="connsiteX81" fmla="*/ 3178 w 10000"/>
              <a:gd name="connsiteY81" fmla="*/ 188 h 10000"/>
              <a:gd name="connsiteX82" fmla="*/ 3081 w 10000"/>
              <a:gd name="connsiteY82" fmla="*/ 482 h 10000"/>
              <a:gd name="connsiteX83" fmla="*/ 2920 w 10000"/>
              <a:gd name="connsiteY83" fmla="*/ 679 h 10000"/>
              <a:gd name="connsiteX84" fmla="*/ 2759 w 10000"/>
              <a:gd name="connsiteY84" fmla="*/ 850 h 10000"/>
              <a:gd name="connsiteX85" fmla="*/ 2211 w 10000"/>
              <a:gd name="connsiteY85" fmla="*/ 883 h 10000"/>
              <a:gd name="connsiteX86" fmla="*/ 1945 w 10000"/>
              <a:gd name="connsiteY86" fmla="*/ 777 h 10000"/>
              <a:gd name="connsiteX87" fmla="*/ 1845 w 10000"/>
              <a:gd name="connsiteY87" fmla="*/ 711 h 10000"/>
              <a:gd name="connsiteX88" fmla="*/ 1700 w 10000"/>
              <a:gd name="connsiteY88" fmla="*/ 433 h 10000"/>
              <a:gd name="connsiteX89" fmla="*/ 1635 w 10000"/>
              <a:gd name="connsiteY89" fmla="*/ 368 h 10000"/>
              <a:gd name="connsiteX90" fmla="*/ 1615 w 10000"/>
              <a:gd name="connsiteY90" fmla="*/ 188 h 10000"/>
              <a:gd name="connsiteX91" fmla="*/ 1591 w 10000"/>
              <a:gd name="connsiteY91" fmla="*/ 57 h 10000"/>
              <a:gd name="connsiteX92" fmla="*/ 1458 w 10000"/>
              <a:gd name="connsiteY92" fmla="*/ 507 h 10000"/>
              <a:gd name="connsiteX93" fmla="*/ 1236 w 10000"/>
              <a:gd name="connsiteY93" fmla="*/ 744 h 10000"/>
              <a:gd name="connsiteX94" fmla="*/ 950 w 10000"/>
              <a:gd name="connsiteY94" fmla="*/ 875 h 10000"/>
              <a:gd name="connsiteX95" fmla="*/ 830 w 10000"/>
              <a:gd name="connsiteY95" fmla="*/ 875 h 10000"/>
              <a:gd name="connsiteX96" fmla="*/ 475 w 10000"/>
              <a:gd name="connsiteY96" fmla="*/ 834 h 10000"/>
              <a:gd name="connsiteX97" fmla="*/ 306 w 10000"/>
              <a:gd name="connsiteY97" fmla="*/ 703 h 10000"/>
              <a:gd name="connsiteX98" fmla="*/ 0 w 10000"/>
              <a:gd name="connsiteY98" fmla="*/ 409 h 10000"/>
              <a:gd name="connsiteX99" fmla="*/ 8 w 10000"/>
              <a:gd name="connsiteY9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6766 w 10000"/>
              <a:gd name="connsiteY54" fmla="*/ 654 h 10000"/>
              <a:gd name="connsiteX55" fmla="*/ 6621 w 10000"/>
              <a:gd name="connsiteY55" fmla="*/ 572 h 10000"/>
              <a:gd name="connsiteX56" fmla="*/ 6629 w 10000"/>
              <a:gd name="connsiteY56" fmla="*/ 589 h 10000"/>
              <a:gd name="connsiteX57" fmla="*/ 6577 w 10000"/>
              <a:gd name="connsiteY57" fmla="*/ 523 h 10000"/>
              <a:gd name="connsiteX58" fmla="*/ 6460 w 10000"/>
              <a:gd name="connsiteY58" fmla="*/ 311 h 10000"/>
              <a:gd name="connsiteX59" fmla="*/ 6444 w 10000"/>
              <a:gd name="connsiteY59" fmla="*/ 155 h 10000"/>
              <a:gd name="connsiteX60" fmla="*/ 6251 w 10000"/>
              <a:gd name="connsiteY60" fmla="*/ 491 h 10000"/>
              <a:gd name="connsiteX61" fmla="*/ 6126 w 10000"/>
              <a:gd name="connsiteY61" fmla="*/ 597 h 10000"/>
              <a:gd name="connsiteX62" fmla="*/ 6061 w 10000"/>
              <a:gd name="connsiteY62" fmla="*/ 662 h 10000"/>
              <a:gd name="connsiteX63" fmla="*/ 5844 w 10000"/>
              <a:gd name="connsiteY63" fmla="*/ 793 h 10000"/>
              <a:gd name="connsiteX64" fmla="*/ 5671 w 10000"/>
              <a:gd name="connsiteY64" fmla="*/ 883 h 10000"/>
              <a:gd name="connsiteX65" fmla="*/ 5300 w 10000"/>
              <a:gd name="connsiteY65" fmla="*/ 875 h 10000"/>
              <a:gd name="connsiteX66" fmla="*/ 5034 w 10000"/>
              <a:gd name="connsiteY66" fmla="*/ 687 h 10000"/>
              <a:gd name="connsiteX67" fmla="*/ 4917 w 10000"/>
              <a:gd name="connsiteY67" fmla="*/ 531 h 10000"/>
              <a:gd name="connsiteX68" fmla="*/ 4821 w 10000"/>
              <a:gd name="connsiteY68" fmla="*/ 425 h 10000"/>
              <a:gd name="connsiteX69" fmla="*/ 4736 w 10000"/>
              <a:gd name="connsiteY69" fmla="*/ 0 h 10000"/>
              <a:gd name="connsiteX70" fmla="*/ 4736 w 10000"/>
              <a:gd name="connsiteY70" fmla="*/ 90 h 10000"/>
              <a:gd name="connsiteX71" fmla="*/ 4668 w 10000"/>
              <a:gd name="connsiteY71" fmla="*/ 335 h 10000"/>
              <a:gd name="connsiteX72" fmla="*/ 4555 w 10000"/>
              <a:gd name="connsiteY72" fmla="*/ 507 h 10000"/>
              <a:gd name="connsiteX73" fmla="*/ 4337 w 10000"/>
              <a:gd name="connsiteY73" fmla="*/ 744 h 10000"/>
              <a:gd name="connsiteX74" fmla="*/ 4148 w 10000"/>
              <a:gd name="connsiteY74" fmla="*/ 883 h 10000"/>
              <a:gd name="connsiteX75" fmla="*/ 3858 w 10000"/>
              <a:gd name="connsiteY75" fmla="*/ 883 h 10000"/>
              <a:gd name="connsiteX76" fmla="*/ 3737 w 10000"/>
              <a:gd name="connsiteY76" fmla="*/ 777 h 10000"/>
              <a:gd name="connsiteX77" fmla="*/ 3496 w 10000"/>
              <a:gd name="connsiteY77" fmla="*/ 597 h 10000"/>
              <a:gd name="connsiteX78" fmla="*/ 3278 w 10000"/>
              <a:gd name="connsiteY78" fmla="*/ 204 h 10000"/>
              <a:gd name="connsiteX79" fmla="*/ 3270 w 10000"/>
              <a:gd name="connsiteY79" fmla="*/ 49 h 10000"/>
              <a:gd name="connsiteX80" fmla="*/ 3178 w 10000"/>
              <a:gd name="connsiteY80" fmla="*/ 188 h 10000"/>
              <a:gd name="connsiteX81" fmla="*/ 3081 w 10000"/>
              <a:gd name="connsiteY81" fmla="*/ 482 h 10000"/>
              <a:gd name="connsiteX82" fmla="*/ 2920 w 10000"/>
              <a:gd name="connsiteY82" fmla="*/ 679 h 10000"/>
              <a:gd name="connsiteX83" fmla="*/ 2759 w 10000"/>
              <a:gd name="connsiteY83" fmla="*/ 850 h 10000"/>
              <a:gd name="connsiteX84" fmla="*/ 2211 w 10000"/>
              <a:gd name="connsiteY84" fmla="*/ 883 h 10000"/>
              <a:gd name="connsiteX85" fmla="*/ 1945 w 10000"/>
              <a:gd name="connsiteY85" fmla="*/ 777 h 10000"/>
              <a:gd name="connsiteX86" fmla="*/ 1845 w 10000"/>
              <a:gd name="connsiteY86" fmla="*/ 711 h 10000"/>
              <a:gd name="connsiteX87" fmla="*/ 1700 w 10000"/>
              <a:gd name="connsiteY87" fmla="*/ 433 h 10000"/>
              <a:gd name="connsiteX88" fmla="*/ 1635 w 10000"/>
              <a:gd name="connsiteY88" fmla="*/ 368 h 10000"/>
              <a:gd name="connsiteX89" fmla="*/ 1615 w 10000"/>
              <a:gd name="connsiteY89" fmla="*/ 188 h 10000"/>
              <a:gd name="connsiteX90" fmla="*/ 1591 w 10000"/>
              <a:gd name="connsiteY90" fmla="*/ 57 h 10000"/>
              <a:gd name="connsiteX91" fmla="*/ 1458 w 10000"/>
              <a:gd name="connsiteY91" fmla="*/ 507 h 10000"/>
              <a:gd name="connsiteX92" fmla="*/ 1236 w 10000"/>
              <a:gd name="connsiteY92" fmla="*/ 744 h 10000"/>
              <a:gd name="connsiteX93" fmla="*/ 950 w 10000"/>
              <a:gd name="connsiteY93" fmla="*/ 875 h 10000"/>
              <a:gd name="connsiteX94" fmla="*/ 830 w 10000"/>
              <a:gd name="connsiteY94" fmla="*/ 875 h 10000"/>
              <a:gd name="connsiteX95" fmla="*/ 475 w 10000"/>
              <a:gd name="connsiteY95" fmla="*/ 834 h 10000"/>
              <a:gd name="connsiteX96" fmla="*/ 306 w 10000"/>
              <a:gd name="connsiteY96" fmla="*/ 703 h 10000"/>
              <a:gd name="connsiteX97" fmla="*/ 0 w 10000"/>
              <a:gd name="connsiteY97" fmla="*/ 409 h 10000"/>
              <a:gd name="connsiteX98" fmla="*/ 8 w 10000"/>
              <a:gd name="connsiteY9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211 w 10000"/>
              <a:gd name="connsiteY52" fmla="*/ 621 h 10000"/>
              <a:gd name="connsiteX53" fmla="*/ 6766 w 10000"/>
              <a:gd name="connsiteY53" fmla="*/ 654 h 10000"/>
              <a:gd name="connsiteX54" fmla="*/ 6621 w 10000"/>
              <a:gd name="connsiteY54" fmla="*/ 572 h 10000"/>
              <a:gd name="connsiteX55" fmla="*/ 6629 w 10000"/>
              <a:gd name="connsiteY55" fmla="*/ 589 h 10000"/>
              <a:gd name="connsiteX56" fmla="*/ 6577 w 10000"/>
              <a:gd name="connsiteY56" fmla="*/ 523 h 10000"/>
              <a:gd name="connsiteX57" fmla="*/ 6460 w 10000"/>
              <a:gd name="connsiteY57" fmla="*/ 311 h 10000"/>
              <a:gd name="connsiteX58" fmla="*/ 6444 w 10000"/>
              <a:gd name="connsiteY58" fmla="*/ 155 h 10000"/>
              <a:gd name="connsiteX59" fmla="*/ 6251 w 10000"/>
              <a:gd name="connsiteY59" fmla="*/ 491 h 10000"/>
              <a:gd name="connsiteX60" fmla="*/ 6126 w 10000"/>
              <a:gd name="connsiteY60" fmla="*/ 597 h 10000"/>
              <a:gd name="connsiteX61" fmla="*/ 6061 w 10000"/>
              <a:gd name="connsiteY61" fmla="*/ 662 h 10000"/>
              <a:gd name="connsiteX62" fmla="*/ 5844 w 10000"/>
              <a:gd name="connsiteY62" fmla="*/ 793 h 10000"/>
              <a:gd name="connsiteX63" fmla="*/ 5671 w 10000"/>
              <a:gd name="connsiteY63" fmla="*/ 883 h 10000"/>
              <a:gd name="connsiteX64" fmla="*/ 5300 w 10000"/>
              <a:gd name="connsiteY64" fmla="*/ 875 h 10000"/>
              <a:gd name="connsiteX65" fmla="*/ 5034 w 10000"/>
              <a:gd name="connsiteY65" fmla="*/ 687 h 10000"/>
              <a:gd name="connsiteX66" fmla="*/ 4917 w 10000"/>
              <a:gd name="connsiteY66" fmla="*/ 531 h 10000"/>
              <a:gd name="connsiteX67" fmla="*/ 4821 w 10000"/>
              <a:gd name="connsiteY67" fmla="*/ 425 h 10000"/>
              <a:gd name="connsiteX68" fmla="*/ 4736 w 10000"/>
              <a:gd name="connsiteY68" fmla="*/ 0 h 10000"/>
              <a:gd name="connsiteX69" fmla="*/ 4736 w 10000"/>
              <a:gd name="connsiteY69" fmla="*/ 90 h 10000"/>
              <a:gd name="connsiteX70" fmla="*/ 4668 w 10000"/>
              <a:gd name="connsiteY70" fmla="*/ 335 h 10000"/>
              <a:gd name="connsiteX71" fmla="*/ 4555 w 10000"/>
              <a:gd name="connsiteY71" fmla="*/ 507 h 10000"/>
              <a:gd name="connsiteX72" fmla="*/ 4337 w 10000"/>
              <a:gd name="connsiteY72" fmla="*/ 744 h 10000"/>
              <a:gd name="connsiteX73" fmla="*/ 4148 w 10000"/>
              <a:gd name="connsiteY73" fmla="*/ 883 h 10000"/>
              <a:gd name="connsiteX74" fmla="*/ 3858 w 10000"/>
              <a:gd name="connsiteY74" fmla="*/ 883 h 10000"/>
              <a:gd name="connsiteX75" fmla="*/ 3737 w 10000"/>
              <a:gd name="connsiteY75" fmla="*/ 777 h 10000"/>
              <a:gd name="connsiteX76" fmla="*/ 3496 w 10000"/>
              <a:gd name="connsiteY76" fmla="*/ 597 h 10000"/>
              <a:gd name="connsiteX77" fmla="*/ 3278 w 10000"/>
              <a:gd name="connsiteY77" fmla="*/ 204 h 10000"/>
              <a:gd name="connsiteX78" fmla="*/ 3270 w 10000"/>
              <a:gd name="connsiteY78" fmla="*/ 49 h 10000"/>
              <a:gd name="connsiteX79" fmla="*/ 3178 w 10000"/>
              <a:gd name="connsiteY79" fmla="*/ 188 h 10000"/>
              <a:gd name="connsiteX80" fmla="*/ 3081 w 10000"/>
              <a:gd name="connsiteY80" fmla="*/ 482 h 10000"/>
              <a:gd name="connsiteX81" fmla="*/ 2920 w 10000"/>
              <a:gd name="connsiteY81" fmla="*/ 679 h 10000"/>
              <a:gd name="connsiteX82" fmla="*/ 2759 w 10000"/>
              <a:gd name="connsiteY82" fmla="*/ 850 h 10000"/>
              <a:gd name="connsiteX83" fmla="*/ 2211 w 10000"/>
              <a:gd name="connsiteY83" fmla="*/ 883 h 10000"/>
              <a:gd name="connsiteX84" fmla="*/ 1945 w 10000"/>
              <a:gd name="connsiteY84" fmla="*/ 777 h 10000"/>
              <a:gd name="connsiteX85" fmla="*/ 1845 w 10000"/>
              <a:gd name="connsiteY85" fmla="*/ 711 h 10000"/>
              <a:gd name="connsiteX86" fmla="*/ 1700 w 10000"/>
              <a:gd name="connsiteY86" fmla="*/ 433 h 10000"/>
              <a:gd name="connsiteX87" fmla="*/ 1635 w 10000"/>
              <a:gd name="connsiteY87" fmla="*/ 368 h 10000"/>
              <a:gd name="connsiteX88" fmla="*/ 1615 w 10000"/>
              <a:gd name="connsiteY88" fmla="*/ 188 h 10000"/>
              <a:gd name="connsiteX89" fmla="*/ 1591 w 10000"/>
              <a:gd name="connsiteY89" fmla="*/ 57 h 10000"/>
              <a:gd name="connsiteX90" fmla="*/ 1458 w 10000"/>
              <a:gd name="connsiteY90" fmla="*/ 507 h 10000"/>
              <a:gd name="connsiteX91" fmla="*/ 1236 w 10000"/>
              <a:gd name="connsiteY91" fmla="*/ 744 h 10000"/>
              <a:gd name="connsiteX92" fmla="*/ 950 w 10000"/>
              <a:gd name="connsiteY92" fmla="*/ 875 h 10000"/>
              <a:gd name="connsiteX93" fmla="*/ 830 w 10000"/>
              <a:gd name="connsiteY93" fmla="*/ 875 h 10000"/>
              <a:gd name="connsiteX94" fmla="*/ 475 w 10000"/>
              <a:gd name="connsiteY94" fmla="*/ 834 h 10000"/>
              <a:gd name="connsiteX95" fmla="*/ 306 w 10000"/>
              <a:gd name="connsiteY95" fmla="*/ 703 h 10000"/>
              <a:gd name="connsiteX96" fmla="*/ 0 w 10000"/>
              <a:gd name="connsiteY96" fmla="*/ 409 h 10000"/>
              <a:gd name="connsiteX97" fmla="*/ 8 w 10000"/>
              <a:gd name="connsiteY9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6766 w 10000"/>
              <a:gd name="connsiteY52" fmla="*/ 654 h 10000"/>
              <a:gd name="connsiteX53" fmla="*/ 6621 w 10000"/>
              <a:gd name="connsiteY53" fmla="*/ 572 h 10000"/>
              <a:gd name="connsiteX54" fmla="*/ 6629 w 10000"/>
              <a:gd name="connsiteY54" fmla="*/ 589 h 10000"/>
              <a:gd name="connsiteX55" fmla="*/ 6577 w 10000"/>
              <a:gd name="connsiteY55" fmla="*/ 523 h 10000"/>
              <a:gd name="connsiteX56" fmla="*/ 6460 w 10000"/>
              <a:gd name="connsiteY56" fmla="*/ 311 h 10000"/>
              <a:gd name="connsiteX57" fmla="*/ 6444 w 10000"/>
              <a:gd name="connsiteY57" fmla="*/ 155 h 10000"/>
              <a:gd name="connsiteX58" fmla="*/ 6251 w 10000"/>
              <a:gd name="connsiteY58" fmla="*/ 491 h 10000"/>
              <a:gd name="connsiteX59" fmla="*/ 6126 w 10000"/>
              <a:gd name="connsiteY59" fmla="*/ 597 h 10000"/>
              <a:gd name="connsiteX60" fmla="*/ 6061 w 10000"/>
              <a:gd name="connsiteY60" fmla="*/ 662 h 10000"/>
              <a:gd name="connsiteX61" fmla="*/ 5844 w 10000"/>
              <a:gd name="connsiteY61" fmla="*/ 793 h 10000"/>
              <a:gd name="connsiteX62" fmla="*/ 5671 w 10000"/>
              <a:gd name="connsiteY62" fmla="*/ 883 h 10000"/>
              <a:gd name="connsiteX63" fmla="*/ 5300 w 10000"/>
              <a:gd name="connsiteY63" fmla="*/ 875 h 10000"/>
              <a:gd name="connsiteX64" fmla="*/ 5034 w 10000"/>
              <a:gd name="connsiteY64" fmla="*/ 687 h 10000"/>
              <a:gd name="connsiteX65" fmla="*/ 4917 w 10000"/>
              <a:gd name="connsiteY65" fmla="*/ 531 h 10000"/>
              <a:gd name="connsiteX66" fmla="*/ 4821 w 10000"/>
              <a:gd name="connsiteY66" fmla="*/ 425 h 10000"/>
              <a:gd name="connsiteX67" fmla="*/ 4736 w 10000"/>
              <a:gd name="connsiteY67" fmla="*/ 0 h 10000"/>
              <a:gd name="connsiteX68" fmla="*/ 4736 w 10000"/>
              <a:gd name="connsiteY68" fmla="*/ 90 h 10000"/>
              <a:gd name="connsiteX69" fmla="*/ 4668 w 10000"/>
              <a:gd name="connsiteY69" fmla="*/ 335 h 10000"/>
              <a:gd name="connsiteX70" fmla="*/ 4555 w 10000"/>
              <a:gd name="connsiteY70" fmla="*/ 507 h 10000"/>
              <a:gd name="connsiteX71" fmla="*/ 4337 w 10000"/>
              <a:gd name="connsiteY71" fmla="*/ 744 h 10000"/>
              <a:gd name="connsiteX72" fmla="*/ 4148 w 10000"/>
              <a:gd name="connsiteY72" fmla="*/ 883 h 10000"/>
              <a:gd name="connsiteX73" fmla="*/ 3858 w 10000"/>
              <a:gd name="connsiteY73" fmla="*/ 883 h 10000"/>
              <a:gd name="connsiteX74" fmla="*/ 3737 w 10000"/>
              <a:gd name="connsiteY74" fmla="*/ 777 h 10000"/>
              <a:gd name="connsiteX75" fmla="*/ 3496 w 10000"/>
              <a:gd name="connsiteY75" fmla="*/ 597 h 10000"/>
              <a:gd name="connsiteX76" fmla="*/ 3278 w 10000"/>
              <a:gd name="connsiteY76" fmla="*/ 204 h 10000"/>
              <a:gd name="connsiteX77" fmla="*/ 3270 w 10000"/>
              <a:gd name="connsiteY77" fmla="*/ 49 h 10000"/>
              <a:gd name="connsiteX78" fmla="*/ 3178 w 10000"/>
              <a:gd name="connsiteY78" fmla="*/ 188 h 10000"/>
              <a:gd name="connsiteX79" fmla="*/ 3081 w 10000"/>
              <a:gd name="connsiteY79" fmla="*/ 482 h 10000"/>
              <a:gd name="connsiteX80" fmla="*/ 2920 w 10000"/>
              <a:gd name="connsiteY80" fmla="*/ 679 h 10000"/>
              <a:gd name="connsiteX81" fmla="*/ 2759 w 10000"/>
              <a:gd name="connsiteY81" fmla="*/ 850 h 10000"/>
              <a:gd name="connsiteX82" fmla="*/ 2211 w 10000"/>
              <a:gd name="connsiteY82" fmla="*/ 883 h 10000"/>
              <a:gd name="connsiteX83" fmla="*/ 1945 w 10000"/>
              <a:gd name="connsiteY83" fmla="*/ 777 h 10000"/>
              <a:gd name="connsiteX84" fmla="*/ 1845 w 10000"/>
              <a:gd name="connsiteY84" fmla="*/ 711 h 10000"/>
              <a:gd name="connsiteX85" fmla="*/ 1700 w 10000"/>
              <a:gd name="connsiteY85" fmla="*/ 433 h 10000"/>
              <a:gd name="connsiteX86" fmla="*/ 1635 w 10000"/>
              <a:gd name="connsiteY86" fmla="*/ 368 h 10000"/>
              <a:gd name="connsiteX87" fmla="*/ 1615 w 10000"/>
              <a:gd name="connsiteY87" fmla="*/ 188 h 10000"/>
              <a:gd name="connsiteX88" fmla="*/ 1591 w 10000"/>
              <a:gd name="connsiteY88" fmla="*/ 57 h 10000"/>
              <a:gd name="connsiteX89" fmla="*/ 1458 w 10000"/>
              <a:gd name="connsiteY89" fmla="*/ 507 h 10000"/>
              <a:gd name="connsiteX90" fmla="*/ 1236 w 10000"/>
              <a:gd name="connsiteY90" fmla="*/ 744 h 10000"/>
              <a:gd name="connsiteX91" fmla="*/ 950 w 10000"/>
              <a:gd name="connsiteY91" fmla="*/ 875 h 10000"/>
              <a:gd name="connsiteX92" fmla="*/ 830 w 10000"/>
              <a:gd name="connsiteY92" fmla="*/ 875 h 10000"/>
              <a:gd name="connsiteX93" fmla="*/ 475 w 10000"/>
              <a:gd name="connsiteY93" fmla="*/ 834 h 10000"/>
              <a:gd name="connsiteX94" fmla="*/ 306 w 10000"/>
              <a:gd name="connsiteY94" fmla="*/ 703 h 10000"/>
              <a:gd name="connsiteX95" fmla="*/ 0 w 10000"/>
              <a:gd name="connsiteY95" fmla="*/ 409 h 10000"/>
              <a:gd name="connsiteX96" fmla="*/ 8 w 10000"/>
              <a:gd name="connsiteY9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6766 w 10000"/>
              <a:gd name="connsiteY51" fmla="*/ 654 h 10000"/>
              <a:gd name="connsiteX52" fmla="*/ 6621 w 10000"/>
              <a:gd name="connsiteY52" fmla="*/ 572 h 10000"/>
              <a:gd name="connsiteX53" fmla="*/ 6629 w 10000"/>
              <a:gd name="connsiteY53" fmla="*/ 589 h 10000"/>
              <a:gd name="connsiteX54" fmla="*/ 6577 w 10000"/>
              <a:gd name="connsiteY54" fmla="*/ 523 h 10000"/>
              <a:gd name="connsiteX55" fmla="*/ 6460 w 10000"/>
              <a:gd name="connsiteY55" fmla="*/ 311 h 10000"/>
              <a:gd name="connsiteX56" fmla="*/ 6444 w 10000"/>
              <a:gd name="connsiteY56" fmla="*/ 155 h 10000"/>
              <a:gd name="connsiteX57" fmla="*/ 6251 w 10000"/>
              <a:gd name="connsiteY57" fmla="*/ 491 h 10000"/>
              <a:gd name="connsiteX58" fmla="*/ 6126 w 10000"/>
              <a:gd name="connsiteY58" fmla="*/ 597 h 10000"/>
              <a:gd name="connsiteX59" fmla="*/ 6061 w 10000"/>
              <a:gd name="connsiteY59" fmla="*/ 662 h 10000"/>
              <a:gd name="connsiteX60" fmla="*/ 5844 w 10000"/>
              <a:gd name="connsiteY60" fmla="*/ 793 h 10000"/>
              <a:gd name="connsiteX61" fmla="*/ 5671 w 10000"/>
              <a:gd name="connsiteY61" fmla="*/ 883 h 10000"/>
              <a:gd name="connsiteX62" fmla="*/ 5300 w 10000"/>
              <a:gd name="connsiteY62" fmla="*/ 875 h 10000"/>
              <a:gd name="connsiteX63" fmla="*/ 5034 w 10000"/>
              <a:gd name="connsiteY63" fmla="*/ 687 h 10000"/>
              <a:gd name="connsiteX64" fmla="*/ 4917 w 10000"/>
              <a:gd name="connsiteY64" fmla="*/ 531 h 10000"/>
              <a:gd name="connsiteX65" fmla="*/ 4821 w 10000"/>
              <a:gd name="connsiteY65" fmla="*/ 425 h 10000"/>
              <a:gd name="connsiteX66" fmla="*/ 4736 w 10000"/>
              <a:gd name="connsiteY66" fmla="*/ 0 h 10000"/>
              <a:gd name="connsiteX67" fmla="*/ 4736 w 10000"/>
              <a:gd name="connsiteY67" fmla="*/ 90 h 10000"/>
              <a:gd name="connsiteX68" fmla="*/ 4668 w 10000"/>
              <a:gd name="connsiteY68" fmla="*/ 335 h 10000"/>
              <a:gd name="connsiteX69" fmla="*/ 4555 w 10000"/>
              <a:gd name="connsiteY69" fmla="*/ 507 h 10000"/>
              <a:gd name="connsiteX70" fmla="*/ 4337 w 10000"/>
              <a:gd name="connsiteY70" fmla="*/ 744 h 10000"/>
              <a:gd name="connsiteX71" fmla="*/ 4148 w 10000"/>
              <a:gd name="connsiteY71" fmla="*/ 883 h 10000"/>
              <a:gd name="connsiteX72" fmla="*/ 3858 w 10000"/>
              <a:gd name="connsiteY72" fmla="*/ 883 h 10000"/>
              <a:gd name="connsiteX73" fmla="*/ 3737 w 10000"/>
              <a:gd name="connsiteY73" fmla="*/ 777 h 10000"/>
              <a:gd name="connsiteX74" fmla="*/ 3496 w 10000"/>
              <a:gd name="connsiteY74" fmla="*/ 597 h 10000"/>
              <a:gd name="connsiteX75" fmla="*/ 3278 w 10000"/>
              <a:gd name="connsiteY75" fmla="*/ 204 h 10000"/>
              <a:gd name="connsiteX76" fmla="*/ 3270 w 10000"/>
              <a:gd name="connsiteY76" fmla="*/ 49 h 10000"/>
              <a:gd name="connsiteX77" fmla="*/ 3178 w 10000"/>
              <a:gd name="connsiteY77" fmla="*/ 188 h 10000"/>
              <a:gd name="connsiteX78" fmla="*/ 3081 w 10000"/>
              <a:gd name="connsiteY78" fmla="*/ 482 h 10000"/>
              <a:gd name="connsiteX79" fmla="*/ 2920 w 10000"/>
              <a:gd name="connsiteY79" fmla="*/ 679 h 10000"/>
              <a:gd name="connsiteX80" fmla="*/ 2759 w 10000"/>
              <a:gd name="connsiteY80" fmla="*/ 850 h 10000"/>
              <a:gd name="connsiteX81" fmla="*/ 2211 w 10000"/>
              <a:gd name="connsiteY81" fmla="*/ 883 h 10000"/>
              <a:gd name="connsiteX82" fmla="*/ 1945 w 10000"/>
              <a:gd name="connsiteY82" fmla="*/ 777 h 10000"/>
              <a:gd name="connsiteX83" fmla="*/ 1845 w 10000"/>
              <a:gd name="connsiteY83" fmla="*/ 711 h 10000"/>
              <a:gd name="connsiteX84" fmla="*/ 1700 w 10000"/>
              <a:gd name="connsiteY84" fmla="*/ 433 h 10000"/>
              <a:gd name="connsiteX85" fmla="*/ 1635 w 10000"/>
              <a:gd name="connsiteY85" fmla="*/ 368 h 10000"/>
              <a:gd name="connsiteX86" fmla="*/ 1615 w 10000"/>
              <a:gd name="connsiteY86" fmla="*/ 188 h 10000"/>
              <a:gd name="connsiteX87" fmla="*/ 1591 w 10000"/>
              <a:gd name="connsiteY87" fmla="*/ 57 h 10000"/>
              <a:gd name="connsiteX88" fmla="*/ 1458 w 10000"/>
              <a:gd name="connsiteY88" fmla="*/ 507 h 10000"/>
              <a:gd name="connsiteX89" fmla="*/ 1236 w 10000"/>
              <a:gd name="connsiteY89" fmla="*/ 744 h 10000"/>
              <a:gd name="connsiteX90" fmla="*/ 950 w 10000"/>
              <a:gd name="connsiteY90" fmla="*/ 875 h 10000"/>
              <a:gd name="connsiteX91" fmla="*/ 830 w 10000"/>
              <a:gd name="connsiteY91" fmla="*/ 875 h 10000"/>
              <a:gd name="connsiteX92" fmla="*/ 475 w 10000"/>
              <a:gd name="connsiteY92" fmla="*/ 834 h 10000"/>
              <a:gd name="connsiteX93" fmla="*/ 306 w 10000"/>
              <a:gd name="connsiteY93" fmla="*/ 703 h 10000"/>
              <a:gd name="connsiteX94" fmla="*/ 0 w 10000"/>
              <a:gd name="connsiteY94" fmla="*/ 409 h 10000"/>
              <a:gd name="connsiteX95" fmla="*/ 8 w 10000"/>
              <a:gd name="connsiteY9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9992 w 10000"/>
              <a:gd name="connsiteY43" fmla="*/ 2273 h 10000"/>
              <a:gd name="connsiteX44" fmla="*/ 10000 w 10000"/>
              <a:gd name="connsiteY44" fmla="*/ 589 h 10000"/>
              <a:gd name="connsiteX45" fmla="*/ 9509 w 10000"/>
              <a:gd name="connsiteY45" fmla="*/ 621 h 10000"/>
              <a:gd name="connsiteX46" fmla="*/ 9436 w 10000"/>
              <a:gd name="connsiteY46" fmla="*/ 621 h 10000"/>
              <a:gd name="connsiteX47" fmla="*/ 9372 w 10000"/>
              <a:gd name="connsiteY47" fmla="*/ 621 h 10000"/>
              <a:gd name="connsiteX48" fmla="*/ 9356 w 10000"/>
              <a:gd name="connsiteY48" fmla="*/ 621 h 10000"/>
              <a:gd name="connsiteX49" fmla="*/ 9436 w 10000"/>
              <a:gd name="connsiteY49" fmla="*/ 638 h 10000"/>
              <a:gd name="connsiteX50" fmla="*/ 6766 w 10000"/>
              <a:gd name="connsiteY50" fmla="*/ 654 h 10000"/>
              <a:gd name="connsiteX51" fmla="*/ 6621 w 10000"/>
              <a:gd name="connsiteY51" fmla="*/ 572 h 10000"/>
              <a:gd name="connsiteX52" fmla="*/ 6629 w 10000"/>
              <a:gd name="connsiteY52" fmla="*/ 589 h 10000"/>
              <a:gd name="connsiteX53" fmla="*/ 6577 w 10000"/>
              <a:gd name="connsiteY53" fmla="*/ 523 h 10000"/>
              <a:gd name="connsiteX54" fmla="*/ 6460 w 10000"/>
              <a:gd name="connsiteY54" fmla="*/ 311 h 10000"/>
              <a:gd name="connsiteX55" fmla="*/ 6444 w 10000"/>
              <a:gd name="connsiteY55" fmla="*/ 155 h 10000"/>
              <a:gd name="connsiteX56" fmla="*/ 6251 w 10000"/>
              <a:gd name="connsiteY56" fmla="*/ 491 h 10000"/>
              <a:gd name="connsiteX57" fmla="*/ 6126 w 10000"/>
              <a:gd name="connsiteY57" fmla="*/ 597 h 10000"/>
              <a:gd name="connsiteX58" fmla="*/ 6061 w 10000"/>
              <a:gd name="connsiteY58" fmla="*/ 662 h 10000"/>
              <a:gd name="connsiteX59" fmla="*/ 5844 w 10000"/>
              <a:gd name="connsiteY59" fmla="*/ 793 h 10000"/>
              <a:gd name="connsiteX60" fmla="*/ 5671 w 10000"/>
              <a:gd name="connsiteY60" fmla="*/ 883 h 10000"/>
              <a:gd name="connsiteX61" fmla="*/ 5300 w 10000"/>
              <a:gd name="connsiteY61" fmla="*/ 875 h 10000"/>
              <a:gd name="connsiteX62" fmla="*/ 5034 w 10000"/>
              <a:gd name="connsiteY62" fmla="*/ 687 h 10000"/>
              <a:gd name="connsiteX63" fmla="*/ 4917 w 10000"/>
              <a:gd name="connsiteY63" fmla="*/ 531 h 10000"/>
              <a:gd name="connsiteX64" fmla="*/ 4821 w 10000"/>
              <a:gd name="connsiteY64" fmla="*/ 425 h 10000"/>
              <a:gd name="connsiteX65" fmla="*/ 4736 w 10000"/>
              <a:gd name="connsiteY65" fmla="*/ 0 h 10000"/>
              <a:gd name="connsiteX66" fmla="*/ 4736 w 10000"/>
              <a:gd name="connsiteY66" fmla="*/ 90 h 10000"/>
              <a:gd name="connsiteX67" fmla="*/ 4668 w 10000"/>
              <a:gd name="connsiteY67" fmla="*/ 335 h 10000"/>
              <a:gd name="connsiteX68" fmla="*/ 4555 w 10000"/>
              <a:gd name="connsiteY68" fmla="*/ 507 h 10000"/>
              <a:gd name="connsiteX69" fmla="*/ 4337 w 10000"/>
              <a:gd name="connsiteY69" fmla="*/ 744 h 10000"/>
              <a:gd name="connsiteX70" fmla="*/ 4148 w 10000"/>
              <a:gd name="connsiteY70" fmla="*/ 883 h 10000"/>
              <a:gd name="connsiteX71" fmla="*/ 3858 w 10000"/>
              <a:gd name="connsiteY71" fmla="*/ 883 h 10000"/>
              <a:gd name="connsiteX72" fmla="*/ 3737 w 10000"/>
              <a:gd name="connsiteY72" fmla="*/ 777 h 10000"/>
              <a:gd name="connsiteX73" fmla="*/ 3496 w 10000"/>
              <a:gd name="connsiteY73" fmla="*/ 597 h 10000"/>
              <a:gd name="connsiteX74" fmla="*/ 3278 w 10000"/>
              <a:gd name="connsiteY74" fmla="*/ 204 h 10000"/>
              <a:gd name="connsiteX75" fmla="*/ 3270 w 10000"/>
              <a:gd name="connsiteY75" fmla="*/ 49 h 10000"/>
              <a:gd name="connsiteX76" fmla="*/ 3178 w 10000"/>
              <a:gd name="connsiteY76" fmla="*/ 188 h 10000"/>
              <a:gd name="connsiteX77" fmla="*/ 3081 w 10000"/>
              <a:gd name="connsiteY77" fmla="*/ 482 h 10000"/>
              <a:gd name="connsiteX78" fmla="*/ 2920 w 10000"/>
              <a:gd name="connsiteY78" fmla="*/ 679 h 10000"/>
              <a:gd name="connsiteX79" fmla="*/ 2759 w 10000"/>
              <a:gd name="connsiteY79" fmla="*/ 850 h 10000"/>
              <a:gd name="connsiteX80" fmla="*/ 2211 w 10000"/>
              <a:gd name="connsiteY80" fmla="*/ 883 h 10000"/>
              <a:gd name="connsiteX81" fmla="*/ 1945 w 10000"/>
              <a:gd name="connsiteY81" fmla="*/ 777 h 10000"/>
              <a:gd name="connsiteX82" fmla="*/ 1845 w 10000"/>
              <a:gd name="connsiteY82" fmla="*/ 711 h 10000"/>
              <a:gd name="connsiteX83" fmla="*/ 1700 w 10000"/>
              <a:gd name="connsiteY83" fmla="*/ 433 h 10000"/>
              <a:gd name="connsiteX84" fmla="*/ 1635 w 10000"/>
              <a:gd name="connsiteY84" fmla="*/ 368 h 10000"/>
              <a:gd name="connsiteX85" fmla="*/ 1615 w 10000"/>
              <a:gd name="connsiteY85" fmla="*/ 188 h 10000"/>
              <a:gd name="connsiteX86" fmla="*/ 1591 w 10000"/>
              <a:gd name="connsiteY86" fmla="*/ 57 h 10000"/>
              <a:gd name="connsiteX87" fmla="*/ 1458 w 10000"/>
              <a:gd name="connsiteY87" fmla="*/ 507 h 10000"/>
              <a:gd name="connsiteX88" fmla="*/ 1236 w 10000"/>
              <a:gd name="connsiteY88" fmla="*/ 744 h 10000"/>
              <a:gd name="connsiteX89" fmla="*/ 950 w 10000"/>
              <a:gd name="connsiteY89" fmla="*/ 875 h 10000"/>
              <a:gd name="connsiteX90" fmla="*/ 830 w 10000"/>
              <a:gd name="connsiteY90" fmla="*/ 875 h 10000"/>
              <a:gd name="connsiteX91" fmla="*/ 475 w 10000"/>
              <a:gd name="connsiteY91" fmla="*/ 834 h 10000"/>
              <a:gd name="connsiteX92" fmla="*/ 306 w 10000"/>
              <a:gd name="connsiteY92" fmla="*/ 703 h 10000"/>
              <a:gd name="connsiteX93" fmla="*/ 0 w 10000"/>
              <a:gd name="connsiteY93" fmla="*/ 409 h 10000"/>
              <a:gd name="connsiteX94" fmla="*/ 8 w 10000"/>
              <a:gd name="connsiteY9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9436 w 10000"/>
              <a:gd name="connsiteY48" fmla="*/ 638 h 10000"/>
              <a:gd name="connsiteX49" fmla="*/ 6766 w 10000"/>
              <a:gd name="connsiteY49" fmla="*/ 654 h 10000"/>
              <a:gd name="connsiteX50" fmla="*/ 6621 w 10000"/>
              <a:gd name="connsiteY50" fmla="*/ 572 h 10000"/>
              <a:gd name="connsiteX51" fmla="*/ 6629 w 10000"/>
              <a:gd name="connsiteY51" fmla="*/ 589 h 10000"/>
              <a:gd name="connsiteX52" fmla="*/ 6577 w 10000"/>
              <a:gd name="connsiteY52" fmla="*/ 523 h 10000"/>
              <a:gd name="connsiteX53" fmla="*/ 6460 w 10000"/>
              <a:gd name="connsiteY53" fmla="*/ 311 h 10000"/>
              <a:gd name="connsiteX54" fmla="*/ 6444 w 10000"/>
              <a:gd name="connsiteY54" fmla="*/ 155 h 10000"/>
              <a:gd name="connsiteX55" fmla="*/ 6251 w 10000"/>
              <a:gd name="connsiteY55" fmla="*/ 491 h 10000"/>
              <a:gd name="connsiteX56" fmla="*/ 6126 w 10000"/>
              <a:gd name="connsiteY56" fmla="*/ 597 h 10000"/>
              <a:gd name="connsiteX57" fmla="*/ 6061 w 10000"/>
              <a:gd name="connsiteY57" fmla="*/ 662 h 10000"/>
              <a:gd name="connsiteX58" fmla="*/ 5844 w 10000"/>
              <a:gd name="connsiteY58" fmla="*/ 793 h 10000"/>
              <a:gd name="connsiteX59" fmla="*/ 5671 w 10000"/>
              <a:gd name="connsiteY59" fmla="*/ 883 h 10000"/>
              <a:gd name="connsiteX60" fmla="*/ 5300 w 10000"/>
              <a:gd name="connsiteY60" fmla="*/ 875 h 10000"/>
              <a:gd name="connsiteX61" fmla="*/ 5034 w 10000"/>
              <a:gd name="connsiteY61" fmla="*/ 687 h 10000"/>
              <a:gd name="connsiteX62" fmla="*/ 4917 w 10000"/>
              <a:gd name="connsiteY62" fmla="*/ 531 h 10000"/>
              <a:gd name="connsiteX63" fmla="*/ 4821 w 10000"/>
              <a:gd name="connsiteY63" fmla="*/ 425 h 10000"/>
              <a:gd name="connsiteX64" fmla="*/ 4736 w 10000"/>
              <a:gd name="connsiteY64" fmla="*/ 0 h 10000"/>
              <a:gd name="connsiteX65" fmla="*/ 4736 w 10000"/>
              <a:gd name="connsiteY65" fmla="*/ 90 h 10000"/>
              <a:gd name="connsiteX66" fmla="*/ 4668 w 10000"/>
              <a:gd name="connsiteY66" fmla="*/ 335 h 10000"/>
              <a:gd name="connsiteX67" fmla="*/ 4555 w 10000"/>
              <a:gd name="connsiteY67" fmla="*/ 507 h 10000"/>
              <a:gd name="connsiteX68" fmla="*/ 4337 w 10000"/>
              <a:gd name="connsiteY68" fmla="*/ 744 h 10000"/>
              <a:gd name="connsiteX69" fmla="*/ 4148 w 10000"/>
              <a:gd name="connsiteY69" fmla="*/ 883 h 10000"/>
              <a:gd name="connsiteX70" fmla="*/ 3858 w 10000"/>
              <a:gd name="connsiteY70" fmla="*/ 883 h 10000"/>
              <a:gd name="connsiteX71" fmla="*/ 3737 w 10000"/>
              <a:gd name="connsiteY71" fmla="*/ 777 h 10000"/>
              <a:gd name="connsiteX72" fmla="*/ 3496 w 10000"/>
              <a:gd name="connsiteY72" fmla="*/ 597 h 10000"/>
              <a:gd name="connsiteX73" fmla="*/ 3278 w 10000"/>
              <a:gd name="connsiteY73" fmla="*/ 204 h 10000"/>
              <a:gd name="connsiteX74" fmla="*/ 3270 w 10000"/>
              <a:gd name="connsiteY74" fmla="*/ 49 h 10000"/>
              <a:gd name="connsiteX75" fmla="*/ 3178 w 10000"/>
              <a:gd name="connsiteY75" fmla="*/ 188 h 10000"/>
              <a:gd name="connsiteX76" fmla="*/ 3081 w 10000"/>
              <a:gd name="connsiteY76" fmla="*/ 482 h 10000"/>
              <a:gd name="connsiteX77" fmla="*/ 2920 w 10000"/>
              <a:gd name="connsiteY77" fmla="*/ 679 h 10000"/>
              <a:gd name="connsiteX78" fmla="*/ 2759 w 10000"/>
              <a:gd name="connsiteY78" fmla="*/ 850 h 10000"/>
              <a:gd name="connsiteX79" fmla="*/ 2211 w 10000"/>
              <a:gd name="connsiteY79" fmla="*/ 883 h 10000"/>
              <a:gd name="connsiteX80" fmla="*/ 1945 w 10000"/>
              <a:gd name="connsiteY80" fmla="*/ 777 h 10000"/>
              <a:gd name="connsiteX81" fmla="*/ 1845 w 10000"/>
              <a:gd name="connsiteY81" fmla="*/ 711 h 10000"/>
              <a:gd name="connsiteX82" fmla="*/ 1700 w 10000"/>
              <a:gd name="connsiteY82" fmla="*/ 433 h 10000"/>
              <a:gd name="connsiteX83" fmla="*/ 1635 w 10000"/>
              <a:gd name="connsiteY83" fmla="*/ 368 h 10000"/>
              <a:gd name="connsiteX84" fmla="*/ 1615 w 10000"/>
              <a:gd name="connsiteY84" fmla="*/ 188 h 10000"/>
              <a:gd name="connsiteX85" fmla="*/ 1591 w 10000"/>
              <a:gd name="connsiteY85" fmla="*/ 57 h 10000"/>
              <a:gd name="connsiteX86" fmla="*/ 1458 w 10000"/>
              <a:gd name="connsiteY86" fmla="*/ 507 h 10000"/>
              <a:gd name="connsiteX87" fmla="*/ 1236 w 10000"/>
              <a:gd name="connsiteY87" fmla="*/ 744 h 10000"/>
              <a:gd name="connsiteX88" fmla="*/ 950 w 10000"/>
              <a:gd name="connsiteY88" fmla="*/ 875 h 10000"/>
              <a:gd name="connsiteX89" fmla="*/ 830 w 10000"/>
              <a:gd name="connsiteY89" fmla="*/ 875 h 10000"/>
              <a:gd name="connsiteX90" fmla="*/ 475 w 10000"/>
              <a:gd name="connsiteY90" fmla="*/ 834 h 10000"/>
              <a:gd name="connsiteX91" fmla="*/ 306 w 10000"/>
              <a:gd name="connsiteY91" fmla="*/ 703 h 10000"/>
              <a:gd name="connsiteX92" fmla="*/ 0 w 10000"/>
              <a:gd name="connsiteY92" fmla="*/ 409 h 10000"/>
              <a:gd name="connsiteX93" fmla="*/ 8 w 10000"/>
              <a:gd name="connsiteY9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6766 w 10000"/>
              <a:gd name="connsiteY48" fmla="*/ 654 h 10000"/>
              <a:gd name="connsiteX49" fmla="*/ 6621 w 10000"/>
              <a:gd name="connsiteY49" fmla="*/ 572 h 10000"/>
              <a:gd name="connsiteX50" fmla="*/ 6629 w 10000"/>
              <a:gd name="connsiteY50" fmla="*/ 589 h 10000"/>
              <a:gd name="connsiteX51" fmla="*/ 6577 w 10000"/>
              <a:gd name="connsiteY51" fmla="*/ 523 h 10000"/>
              <a:gd name="connsiteX52" fmla="*/ 6460 w 10000"/>
              <a:gd name="connsiteY52" fmla="*/ 311 h 10000"/>
              <a:gd name="connsiteX53" fmla="*/ 6444 w 10000"/>
              <a:gd name="connsiteY53" fmla="*/ 155 h 10000"/>
              <a:gd name="connsiteX54" fmla="*/ 6251 w 10000"/>
              <a:gd name="connsiteY54" fmla="*/ 491 h 10000"/>
              <a:gd name="connsiteX55" fmla="*/ 6126 w 10000"/>
              <a:gd name="connsiteY55" fmla="*/ 597 h 10000"/>
              <a:gd name="connsiteX56" fmla="*/ 6061 w 10000"/>
              <a:gd name="connsiteY56" fmla="*/ 662 h 10000"/>
              <a:gd name="connsiteX57" fmla="*/ 5844 w 10000"/>
              <a:gd name="connsiteY57" fmla="*/ 793 h 10000"/>
              <a:gd name="connsiteX58" fmla="*/ 5671 w 10000"/>
              <a:gd name="connsiteY58" fmla="*/ 883 h 10000"/>
              <a:gd name="connsiteX59" fmla="*/ 5300 w 10000"/>
              <a:gd name="connsiteY59" fmla="*/ 875 h 10000"/>
              <a:gd name="connsiteX60" fmla="*/ 5034 w 10000"/>
              <a:gd name="connsiteY60" fmla="*/ 687 h 10000"/>
              <a:gd name="connsiteX61" fmla="*/ 4917 w 10000"/>
              <a:gd name="connsiteY61" fmla="*/ 531 h 10000"/>
              <a:gd name="connsiteX62" fmla="*/ 4821 w 10000"/>
              <a:gd name="connsiteY62" fmla="*/ 425 h 10000"/>
              <a:gd name="connsiteX63" fmla="*/ 4736 w 10000"/>
              <a:gd name="connsiteY63" fmla="*/ 0 h 10000"/>
              <a:gd name="connsiteX64" fmla="*/ 4736 w 10000"/>
              <a:gd name="connsiteY64" fmla="*/ 90 h 10000"/>
              <a:gd name="connsiteX65" fmla="*/ 4668 w 10000"/>
              <a:gd name="connsiteY65" fmla="*/ 335 h 10000"/>
              <a:gd name="connsiteX66" fmla="*/ 4555 w 10000"/>
              <a:gd name="connsiteY66" fmla="*/ 507 h 10000"/>
              <a:gd name="connsiteX67" fmla="*/ 4337 w 10000"/>
              <a:gd name="connsiteY67" fmla="*/ 744 h 10000"/>
              <a:gd name="connsiteX68" fmla="*/ 4148 w 10000"/>
              <a:gd name="connsiteY68" fmla="*/ 883 h 10000"/>
              <a:gd name="connsiteX69" fmla="*/ 3858 w 10000"/>
              <a:gd name="connsiteY69" fmla="*/ 883 h 10000"/>
              <a:gd name="connsiteX70" fmla="*/ 3737 w 10000"/>
              <a:gd name="connsiteY70" fmla="*/ 777 h 10000"/>
              <a:gd name="connsiteX71" fmla="*/ 3496 w 10000"/>
              <a:gd name="connsiteY71" fmla="*/ 597 h 10000"/>
              <a:gd name="connsiteX72" fmla="*/ 3278 w 10000"/>
              <a:gd name="connsiteY72" fmla="*/ 204 h 10000"/>
              <a:gd name="connsiteX73" fmla="*/ 3270 w 10000"/>
              <a:gd name="connsiteY73" fmla="*/ 49 h 10000"/>
              <a:gd name="connsiteX74" fmla="*/ 3178 w 10000"/>
              <a:gd name="connsiteY74" fmla="*/ 188 h 10000"/>
              <a:gd name="connsiteX75" fmla="*/ 3081 w 10000"/>
              <a:gd name="connsiteY75" fmla="*/ 482 h 10000"/>
              <a:gd name="connsiteX76" fmla="*/ 2920 w 10000"/>
              <a:gd name="connsiteY76" fmla="*/ 679 h 10000"/>
              <a:gd name="connsiteX77" fmla="*/ 2759 w 10000"/>
              <a:gd name="connsiteY77" fmla="*/ 850 h 10000"/>
              <a:gd name="connsiteX78" fmla="*/ 2211 w 10000"/>
              <a:gd name="connsiteY78" fmla="*/ 883 h 10000"/>
              <a:gd name="connsiteX79" fmla="*/ 1945 w 10000"/>
              <a:gd name="connsiteY79" fmla="*/ 777 h 10000"/>
              <a:gd name="connsiteX80" fmla="*/ 1845 w 10000"/>
              <a:gd name="connsiteY80" fmla="*/ 711 h 10000"/>
              <a:gd name="connsiteX81" fmla="*/ 1700 w 10000"/>
              <a:gd name="connsiteY81" fmla="*/ 433 h 10000"/>
              <a:gd name="connsiteX82" fmla="*/ 1635 w 10000"/>
              <a:gd name="connsiteY82" fmla="*/ 368 h 10000"/>
              <a:gd name="connsiteX83" fmla="*/ 1615 w 10000"/>
              <a:gd name="connsiteY83" fmla="*/ 188 h 10000"/>
              <a:gd name="connsiteX84" fmla="*/ 1591 w 10000"/>
              <a:gd name="connsiteY84" fmla="*/ 57 h 10000"/>
              <a:gd name="connsiteX85" fmla="*/ 1458 w 10000"/>
              <a:gd name="connsiteY85" fmla="*/ 507 h 10000"/>
              <a:gd name="connsiteX86" fmla="*/ 1236 w 10000"/>
              <a:gd name="connsiteY86" fmla="*/ 744 h 10000"/>
              <a:gd name="connsiteX87" fmla="*/ 950 w 10000"/>
              <a:gd name="connsiteY87" fmla="*/ 875 h 10000"/>
              <a:gd name="connsiteX88" fmla="*/ 830 w 10000"/>
              <a:gd name="connsiteY88" fmla="*/ 875 h 10000"/>
              <a:gd name="connsiteX89" fmla="*/ 475 w 10000"/>
              <a:gd name="connsiteY89" fmla="*/ 834 h 10000"/>
              <a:gd name="connsiteX90" fmla="*/ 306 w 10000"/>
              <a:gd name="connsiteY90" fmla="*/ 703 h 10000"/>
              <a:gd name="connsiteX91" fmla="*/ 0 w 10000"/>
              <a:gd name="connsiteY91" fmla="*/ 409 h 10000"/>
              <a:gd name="connsiteX92" fmla="*/ 8 w 10000"/>
              <a:gd name="connsiteY9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6766 w 10000"/>
              <a:gd name="connsiteY47" fmla="*/ 654 h 10000"/>
              <a:gd name="connsiteX48" fmla="*/ 6621 w 10000"/>
              <a:gd name="connsiteY48" fmla="*/ 572 h 10000"/>
              <a:gd name="connsiteX49" fmla="*/ 6629 w 10000"/>
              <a:gd name="connsiteY49" fmla="*/ 589 h 10000"/>
              <a:gd name="connsiteX50" fmla="*/ 6577 w 10000"/>
              <a:gd name="connsiteY50" fmla="*/ 523 h 10000"/>
              <a:gd name="connsiteX51" fmla="*/ 6460 w 10000"/>
              <a:gd name="connsiteY51" fmla="*/ 311 h 10000"/>
              <a:gd name="connsiteX52" fmla="*/ 6444 w 10000"/>
              <a:gd name="connsiteY52" fmla="*/ 155 h 10000"/>
              <a:gd name="connsiteX53" fmla="*/ 6251 w 10000"/>
              <a:gd name="connsiteY53" fmla="*/ 491 h 10000"/>
              <a:gd name="connsiteX54" fmla="*/ 6126 w 10000"/>
              <a:gd name="connsiteY54" fmla="*/ 597 h 10000"/>
              <a:gd name="connsiteX55" fmla="*/ 6061 w 10000"/>
              <a:gd name="connsiteY55" fmla="*/ 662 h 10000"/>
              <a:gd name="connsiteX56" fmla="*/ 5844 w 10000"/>
              <a:gd name="connsiteY56" fmla="*/ 793 h 10000"/>
              <a:gd name="connsiteX57" fmla="*/ 5671 w 10000"/>
              <a:gd name="connsiteY57" fmla="*/ 883 h 10000"/>
              <a:gd name="connsiteX58" fmla="*/ 5300 w 10000"/>
              <a:gd name="connsiteY58" fmla="*/ 875 h 10000"/>
              <a:gd name="connsiteX59" fmla="*/ 5034 w 10000"/>
              <a:gd name="connsiteY59" fmla="*/ 687 h 10000"/>
              <a:gd name="connsiteX60" fmla="*/ 4917 w 10000"/>
              <a:gd name="connsiteY60" fmla="*/ 531 h 10000"/>
              <a:gd name="connsiteX61" fmla="*/ 4821 w 10000"/>
              <a:gd name="connsiteY61" fmla="*/ 425 h 10000"/>
              <a:gd name="connsiteX62" fmla="*/ 4736 w 10000"/>
              <a:gd name="connsiteY62" fmla="*/ 0 h 10000"/>
              <a:gd name="connsiteX63" fmla="*/ 4736 w 10000"/>
              <a:gd name="connsiteY63" fmla="*/ 90 h 10000"/>
              <a:gd name="connsiteX64" fmla="*/ 4668 w 10000"/>
              <a:gd name="connsiteY64" fmla="*/ 335 h 10000"/>
              <a:gd name="connsiteX65" fmla="*/ 4555 w 10000"/>
              <a:gd name="connsiteY65" fmla="*/ 507 h 10000"/>
              <a:gd name="connsiteX66" fmla="*/ 4337 w 10000"/>
              <a:gd name="connsiteY66" fmla="*/ 744 h 10000"/>
              <a:gd name="connsiteX67" fmla="*/ 4148 w 10000"/>
              <a:gd name="connsiteY67" fmla="*/ 883 h 10000"/>
              <a:gd name="connsiteX68" fmla="*/ 3858 w 10000"/>
              <a:gd name="connsiteY68" fmla="*/ 883 h 10000"/>
              <a:gd name="connsiteX69" fmla="*/ 3737 w 10000"/>
              <a:gd name="connsiteY69" fmla="*/ 777 h 10000"/>
              <a:gd name="connsiteX70" fmla="*/ 3496 w 10000"/>
              <a:gd name="connsiteY70" fmla="*/ 597 h 10000"/>
              <a:gd name="connsiteX71" fmla="*/ 3278 w 10000"/>
              <a:gd name="connsiteY71" fmla="*/ 204 h 10000"/>
              <a:gd name="connsiteX72" fmla="*/ 3270 w 10000"/>
              <a:gd name="connsiteY72" fmla="*/ 49 h 10000"/>
              <a:gd name="connsiteX73" fmla="*/ 3178 w 10000"/>
              <a:gd name="connsiteY73" fmla="*/ 188 h 10000"/>
              <a:gd name="connsiteX74" fmla="*/ 3081 w 10000"/>
              <a:gd name="connsiteY74" fmla="*/ 482 h 10000"/>
              <a:gd name="connsiteX75" fmla="*/ 2920 w 10000"/>
              <a:gd name="connsiteY75" fmla="*/ 679 h 10000"/>
              <a:gd name="connsiteX76" fmla="*/ 2759 w 10000"/>
              <a:gd name="connsiteY76" fmla="*/ 850 h 10000"/>
              <a:gd name="connsiteX77" fmla="*/ 2211 w 10000"/>
              <a:gd name="connsiteY77" fmla="*/ 883 h 10000"/>
              <a:gd name="connsiteX78" fmla="*/ 1945 w 10000"/>
              <a:gd name="connsiteY78" fmla="*/ 777 h 10000"/>
              <a:gd name="connsiteX79" fmla="*/ 1845 w 10000"/>
              <a:gd name="connsiteY79" fmla="*/ 711 h 10000"/>
              <a:gd name="connsiteX80" fmla="*/ 1700 w 10000"/>
              <a:gd name="connsiteY80" fmla="*/ 433 h 10000"/>
              <a:gd name="connsiteX81" fmla="*/ 1635 w 10000"/>
              <a:gd name="connsiteY81" fmla="*/ 368 h 10000"/>
              <a:gd name="connsiteX82" fmla="*/ 1615 w 10000"/>
              <a:gd name="connsiteY82" fmla="*/ 188 h 10000"/>
              <a:gd name="connsiteX83" fmla="*/ 1591 w 10000"/>
              <a:gd name="connsiteY83" fmla="*/ 57 h 10000"/>
              <a:gd name="connsiteX84" fmla="*/ 1458 w 10000"/>
              <a:gd name="connsiteY84" fmla="*/ 507 h 10000"/>
              <a:gd name="connsiteX85" fmla="*/ 1236 w 10000"/>
              <a:gd name="connsiteY85" fmla="*/ 744 h 10000"/>
              <a:gd name="connsiteX86" fmla="*/ 950 w 10000"/>
              <a:gd name="connsiteY86" fmla="*/ 875 h 10000"/>
              <a:gd name="connsiteX87" fmla="*/ 830 w 10000"/>
              <a:gd name="connsiteY87" fmla="*/ 875 h 10000"/>
              <a:gd name="connsiteX88" fmla="*/ 475 w 10000"/>
              <a:gd name="connsiteY88" fmla="*/ 834 h 10000"/>
              <a:gd name="connsiteX89" fmla="*/ 306 w 10000"/>
              <a:gd name="connsiteY89" fmla="*/ 703 h 10000"/>
              <a:gd name="connsiteX90" fmla="*/ 0 w 10000"/>
              <a:gd name="connsiteY90" fmla="*/ 409 h 10000"/>
              <a:gd name="connsiteX91" fmla="*/ 8 w 10000"/>
              <a:gd name="connsiteY9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6766 w 10000"/>
              <a:gd name="connsiteY46" fmla="*/ 654 h 10000"/>
              <a:gd name="connsiteX47" fmla="*/ 6621 w 10000"/>
              <a:gd name="connsiteY47" fmla="*/ 572 h 10000"/>
              <a:gd name="connsiteX48" fmla="*/ 6629 w 10000"/>
              <a:gd name="connsiteY48" fmla="*/ 589 h 10000"/>
              <a:gd name="connsiteX49" fmla="*/ 6577 w 10000"/>
              <a:gd name="connsiteY49" fmla="*/ 523 h 10000"/>
              <a:gd name="connsiteX50" fmla="*/ 6460 w 10000"/>
              <a:gd name="connsiteY50" fmla="*/ 311 h 10000"/>
              <a:gd name="connsiteX51" fmla="*/ 6444 w 10000"/>
              <a:gd name="connsiteY51" fmla="*/ 155 h 10000"/>
              <a:gd name="connsiteX52" fmla="*/ 6251 w 10000"/>
              <a:gd name="connsiteY52" fmla="*/ 491 h 10000"/>
              <a:gd name="connsiteX53" fmla="*/ 6126 w 10000"/>
              <a:gd name="connsiteY53" fmla="*/ 597 h 10000"/>
              <a:gd name="connsiteX54" fmla="*/ 6061 w 10000"/>
              <a:gd name="connsiteY54" fmla="*/ 662 h 10000"/>
              <a:gd name="connsiteX55" fmla="*/ 5844 w 10000"/>
              <a:gd name="connsiteY55" fmla="*/ 793 h 10000"/>
              <a:gd name="connsiteX56" fmla="*/ 5671 w 10000"/>
              <a:gd name="connsiteY56" fmla="*/ 883 h 10000"/>
              <a:gd name="connsiteX57" fmla="*/ 5300 w 10000"/>
              <a:gd name="connsiteY57" fmla="*/ 875 h 10000"/>
              <a:gd name="connsiteX58" fmla="*/ 5034 w 10000"/>
              <a:gd name="connsiteY58" fmla="*/ 687 h 10000"/>
              <a:gd name="connsiteX59" fmla="*/ 4917 w 10000"/>
              <a:gd name="connsiteY59" fmla="*/ 531 h 10000"/>
              <a:gd name="connsiteX60" fmla="*/ 4821 w 10000"/>
              <a:gd name="connsiteY60" fmla="*/ 425 h 10000"/>
              <a:gd name="connsiteX61" fmla="*/ 4736 w 10000"/>
              <a:gd name="connsiteY61" fmla="*/ 0 h 10000"/>
              <a:gd name="connsiteX62" fmla="*/ 4736 w 10000"/>
              <a:gd name="connsiteY62" fmla="*/ 90 h 10000"/>
              <a:gd name="connsiteX63" fmla="*/ 4668 w 10000"/>
              <a:gd name="connsiteY63" fmla="*/ 335 h 10000"/>
              <a:gd name="connsiteX64" fmla="*/ 4555 w 10000"/>
              <a:gd name="connsiteY64" fmla="*/ 507 h 10000"/>
              <a:gd name="connsiteX65" fmla="*/ 4337 w 10000"/>
              <a:gd name="connsiteY65" fmla="*/ 744 h 10000"/>
              <a:gd name="connsiteX66" fmla="*/ 4148 w 10000"/>
              <a:gd name="connsiteY66" fmla="*/ 883 h 10000"/>
              <a:gd name="connsiteX67" fmla="*/ 3858 w 10000"/>
              <a:gd name="connsiteY67" fmla="*/ 883 h 10000"/>
              <a:gd name="connsiteX68" fmla="*/ 3737 w 10000"/>
              <a:gd name="connsiteY68" fmla="*/ 777 h 10000"/>
              <a:gd name="connsiteX69" fmla="*/ 3496 w 10000"/>
              <a:gd name="connsiteY69" fmla="*/ 597 h 10000"/>
              <a:gd name="connsiteX70" fmla="*/ 3278 w 10000"/>
              <a:gd name="connsiteY70" fmla="*/ 204 h 10000"/>
              <a:gd name="connsiteX71" fmla="*/ 3270 w 10000"/>
              <a:gd name="connsiteY71" fmla="*/ 49 h 10000"/>
              <a:gd name="connsiteX72" fmla="*/ 3178 w 10000"/>
              <a:gd name="connsiteY72" fmla="*/ 188 h 10000"/>
              <a:gd name="connsiteX73" fmla="*/ 3081 w 10000"/>
              <a:gd name="connsiteY73" fmla="*/ 482 h 10000"/>
              <a:gd name="connsiteX74" fmla="*/ 2920 w 10000"/>
              <a:gd name="connsiteY74" fmla="*/ 679 h 10000"/>
              <a:gd name="connsiteX75" fmla="*/ 2759 w 10000"/>
              <a:gd name="connsiteY75" fmla="*/ 850 h 10000"/>
              <a:gd name="connsiteX76" fmla="*/ 2211 w 10000"/>
              <a:gd name="connsiteY76" fmla="*/ 883 h 10000"/>
              <a:gd name="connsiteX77" fmla="*/ 1945 w 10000"/>
              <a:gd name="connsiteY77" fmla="*/ 777 h 10000"/>
              <a:gd name="connsiteX78" fmla="*/ 1845 w 10000"/>
              <a:gd name="connsiteY78" fmla="*/ 711 h 10000"/>
              <a:gd name="connsiteX79" fmla="*/ 1700 w 10000"/>
              <a:gd name="connsiteY79" fmla="*/ 433 h 10000"/>
              <a:gd name="connsiteX80" fmla="*/ 1635 w 10000"/>
              <a:gd name="connsiteY80" fmla="*/ 368 h 10000"/>
              <a:gd name="connsiteX81" fmla="*/ 1615 w 10000"/>
              <a:gd name="connsiteY81" fmla="*/ 188 h 10000"/>
              <a:gd name="connsiteX82" fmla="*/ 1591 w 10000"/>
              <a:gd name="connsiteY82" fmla="*/ 57 h 10000"/>
              <a:gd name="connsiteX83" fmla="*/ 1458 w 10000"/>
              <a:gd name="connsiteY83" fmla="*/ 507 h 10000"/>
              <a:gd name="connsiteX84" fmla="*/ 1236 w 10000"/>
              <a:gd name="connsiteY84" fmla="*/ 744 h 10000"/>
              <a:gd name="connsiteX85" fmla="*/ 950 w 10000"/>
              <a:gd name="connsiteY85" fmla="*/ 875 h 10000"/>
              <a:gd name="connsiteX86" fmla="*/ 830 w 10000"/>
              <a:gd name="connsiteY86" fmla="*/ 875 h 10000"/>
              <a:gd name="connsiteX87" fmla="*/ 475 w 10000"/>
              <a:gd name="connsiteY87" fmla="*/ 834 h 10000"/>
              <a:gd name="connsiteX88" fmla="*/ 306 w 10000"/>
              <a:gd name="connsiteY88" fmla="*/ 703 h 10000"/>
              <a:gd name="connsiteX89" fmla="*/ 0 w 10000"/>
              <a:gd name="connsiteY89" fmla="*/ 409 h 10000"/>
              <a:gd name="connsiteX90" fmla="*/ 8 w 10000"/>
              <a:gd name="connsiteY9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6766 w 10000"/>
              <a:gd name="connsiteY45" fmla="*/ 654 h 10000"/>
              <a:gd name="connsiteX46" fmla="*/ 6621 w 10000"/>
              <a:gd name="connsiteY46" fmla="*/ 572 h 10000"/>
              <a:gd name="connsiteX47" fmla="*/ 6629 w 10000"/>
              <a:gd name="connsiteY47" fmla="*/ 589 h 10000"/>
              <a:gd name="connsiteX48" fmla="*/ 6577 w 10000"/>
              <a:gd name="connsiteY48" fmla="*/ 523 h 10000"/>
              <a:gd name="connsiteX49" fmla="*/ 6460 w 10000"/>
              <a:gd name="connsiteY49" fmla="*/ 311 h 10000"/>
              <a:gd name="connsiteX50" fmla="*/ 6444 w 10000"/>
              <a:gd name="connsiteY50" fmla="*/ 155 h 10000"/>
              <a:gd name="connsiteX51" fmla="*/ 6251 w 10000"/>
              <a:gd name="connsiteY51" fmla="*/ 491 h 10000"/>
              <a:gd name="connsiteX52" fmla="*/ 6126 w 10000"/>
              <a:gd name="connsiteY52" fmla="*/ 597 h 10000"/>
              <a:gd name="connsiteX53" fmla="*/ 6061 w 10000"/>
              <a:gd name="connsiteY53" fmla="*/ 662 h 10000"/>
              <a:gd name="connsiteX54" fmla="*/ 5844 w 10000"/>
              <a:gd name="connsiteY54" fmla="*/ 793 h 10000"/>
              <a:gd name="connsiteX55" fmla="*/ 5671 w 10000"/>
              <a:gd name="connsiteY55" fmla="*/ 883 h 10000"/>
              <a:gd name="connsiteX56" fmla="*/ 5300 w 10000"/>
              <a:gd name="connsiteY56" fmla="*/ 875 h 10000"/>
              <a:gd name="connsiteX57" fmla="*/ 5034 w 10000"/>
              <a:gd name="connsiteY57" fmla="*/ 687 h 10000"/>
              <a:gd name="connsiteX58" fmla="*/ 4917 w 10000"/>
              <a:gd name="connsiteY58" fmla="*/ 531 h 10000"/>
              <a:gd name="connsiteX59" fmla="*/ 4821 w 10000"/>
              <a:gd name="connsiteY59" fmla="*/ 425 h 10000"/>
              <a:gd name="connsiteX60" fmla="*/ 4736 w 10000"/>
              <a:gd name="connsiteY60" fmla="*/ 0 h 10000"/>
              <a:gd name="connsiteX61" fmla="*/ 4736 w 10000"/>
              <a:gd name="connsiteY61" fmla="*/ 90 h 10000"/>
              <a:gd name="connsiteX62" fmla="*/ 4668 w 10000"/>
              <a:gd name="connsiteY62" fmla="*/ 335 h 10000"/>
              <a:gd name="connsiteX63" fmla="*/ 4555 w 10000"/>
              <a:gd name="connsiteY63" fmla="*/ 507 h 10000"/>
              <a:gd name="connsiteX64" fmla="*/ 4337 w 10000"/>
              <a:gd name="connsiteY64" fmla="*/ 744 h 10000"/>
              <a:gd name="connsiteX65" fmla="*/ 4148 w 10000"/>
              <a:gd name="connsiteY65" fmla="*/ 883 h 10000"/>
              <a:gd name="connsiteX66" fmla="*/ 3858 w 10000"/>
              <a:gd name="connsiteY66" fmla="*/ 883 h 10000"/>
              <a:gd name="connsiteX67" fmla="*/ 3737 w 10000"/>
              <a:gd name="connsiteY67" fmla="*/ 777 h 10000"/>
              <a:gd name="connsiteX68" fmla="*/ 3496 w 10000"/>
              <a:gd name="connsiteY68" fmla="*/ 597 h 10000"/>
              <a:gd name="connsiteX69" fmla="*/ 3278 w 10000"/>
              <a:gd name="connsiteY69" fmla="*/ 204 h 10000"/>
              <a:gd name="connsiteX70" fmla="*/ 3270 w 10000"/>
              <a:gd name="connsiteY70" fmla="*/ 49 h 10000"/>
              <a:gd name="connsiteX71" fmla="*/ 3178 w 10000"/>
              <a:gd name="connsiteY71" fmla="*/ 188 h 10000"/>
              <a:gd name="connsiteX72" fmla="*/ 3081 w 10000"/>
              <a:gd name="connsiteY72" fmla="*/ 482 h 10000"/>
              <a:gd name="connsiteX73" fmla="*/ 2920 w 10000"/>
              <a:gd name="connsiteY73" fmla="*/ 679 h 10000"/>
              <a:gd name="connsiteX74" fmla="*/ 2759 w 10000"/>
              <a:gd name="connsiteY74" fmla="*/ 850 h 10000"/>
              <a:gd name="connsiteX75" fmla="*/ 2211 w 10000"/>
              <a:gd name="connsiteY75" fmla="*/ 883 h 10000"/>
              <a:gd name="connsiteX76" fmla="*/ 1945 w 10000"/>
              <a:gd name="connsiteY76" fmla="*/ 777 h 10000"/>
              <a:gd name="connsiteX77" fmla="*/ 1845 w 10000"/>
              <a:gd name="connsiteY77" fmla="*/ 711 h 10000"/>
              <a:gd name="connsiteX78" fmla="*/ 1700 w 10000"/>
              <a:gd name="connsiteY78" fmla="*/ 433 h 10000"/>
              <a:gd name="connsiteX79" fmla="*/ 1635 w 10000"/>
              <a:gd name="connsiteY79" fmla="*/ 368 h 10000"/>
              <a:gd name="connsiteX80" fmla="*/ 1615 w 10000"/>
              <a:gd name="connsiteY80" fmla="*/ 188 h 10000"/>
              <a:gd name="connsiteX81" fmla="*/ 1591 w 10000"/>
              <a:gd name="connsiteY81" fmla="*/ 57 h 10000"/>
              <a:gd name="connsiteX82" fmla="*/ 1458 w 10000"/>
              <a:gd name="connsiteY82" fmla="*/ 507 h 10000"/>
              <a:gd name="connsiteX83" fmla="*/ 1236 w 10000"/>
              <a:gd name="connsiteY83" fmla="*/ 744 h 10000"/>
              <a:gd name="connsiteX84" fmla="*/ 950 w 10000"/>
              <a:gd name="connsiteY84" fmla="*/ 875 h 10000"/>
              <a:gd name="connsiteX85" fmla="*/ 830 w 10000"/>
              <a:gd name="connsiteY85" fmla="*/ 875 h 10000"/>
              <a:gd name="connsiteX86" fmla="*/ 475 w 10000"/>
              <a:gd name="connsiteY86" fmla="*/ 834 h 10000"/>
              <a:gd name="connsiteX87" fmla="*/ 306 w 10000"/>
              <a:gd name="connsiteY87" fmla="*/ 703 h 10000"/>
              <a:gd name="connsiteX88" fmla="*/ 0 w 10000"/>
              <a:gd name="connsiteY88" fmla="*/ 409 h 10000"/>
              <a:gd name="connsiteX89" fmla="*/ 8 w 10000"/>
              <a:gd name="connsiteY8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6766 w 10000"/>
              <a:gd name="connsiteY44" fmla="*/ 654 h 10000"/>
              <a:gd name="connsiteX45" fmla="*/ 6621 w 10000"/>
              <a:gd name="connsiteY45" fmla="*/ 572 h 10000"/>
              <a:gd name="connsiteX46" fmla="*/ 6629 w 10000"/>
              <a:gd name="connsiteY46" fmla="*/ 589 h 10000"/>
              <a:gd name="connsiteX47" fmla="*/ 6577 w 10000"/>
              <a:gd name="connsiteY47" fmla="*/ 523 h 10000"/>
              <a:gd name="connsiteX48" fmla="*/ 6460 w 10000"/>
              <a:gd name="connsiteY48" fmla="*/ 311 h 10000"/>
              <a:gd name="connsiteX49" fmla="*/ 6444 w 10000"/>
              <a:gd name="connsiteY49" fmla="*/ 155 h 10000"/>
              <a:gd name="connsiteX50" fmla="*/ 6251 w 10000"/>
              <a:gd name="connsiteY50" fmla="*/ 491 h 10000"/>
              <a:gd name="connsiteX51" fmla="*/ 6126 w 10000"/>
              <a:gd name="connsiteY51" fmla="*/ 597 h 10000"/>
              <a:gd name="connsiteX52" fmla="*/ 6061 w 10000"/>
              <a:gd name="connsiteY52" fmla="*/ 662 h 10000"/>
              <a:gd name="connsiteX53" fmla="*/ 5844 w 10000"/>
              <a:gd name="connsiteY53" fmla="*/ 793 h 10000"/>
              <a:gd name="connsiteX54" fmla="*/ 5671 w 10000"/>
              <a:gd name="connsiteY54" fmla="*/ 883 h 10000"/>
              <a:gd name="connsiteX55" fmla="*/ 5300 w 10000"/>
              <a:gd name="connsiteY55" fmla="*/ 875 h 10000"/>
              <a:gd name="connsiteX56" fmla="*/ 5034 w 10000"/>
              <a:gd name="connsiteY56" fmla="*/ 687 h 10000"/>
              <a:gd name="connsiteX57" fmla="*/ 4917 w 10000"/>
              <a:gd name="connsiteY57" fmla="*/ 531 h 10000"/>
              <a:gd name="connsiteX58" fmla="*/ 4821 w 10000"/>
              <a:gd name="connsiteY58" fmla="*/ 425 h 10000"/>
              <a:gd name="connsiteX59" fmla="*/ 4736 w 10000"/>
              <a:gd name="connsiteY59" fmla="*/ 0 h 10000"/>
              <a:gd name="connsiteX60" fmla="*/ 4736 w 10000"/>
              <a:gd name="connsiteY60" fmla="*/ 90 h 10000"/>
              <a:gd name="connsiteX61" fmla="*/ 4668 w 10000"/>
              <a:gd name="connsiteY61" fmla="*/ 335 h 10000"/>
              <a:gd name="connsiteX62" fmla="*/ 4555 w 10000"/>
              <a:gd name="connsiteY62" fmla="*/ 507 h 10000"/>
              <a:gd name="connsiteX63" fmla="*/ 4337 w 10000"/>
              <a:gd name="connsiteY63" fmla="*/ 744 h 10000"/>
              <a:gd name="connsiteX64" fmla="*/ 4148 w 10000"/>
              <a:gd name="connsiteY64" fmla="*/ 883 h 10000"/>
              <a:gd name="connsiteX65" fmla="*/ 3858 w 10000"/>
              <a:gd name="connsiteY65" fmla="*/ 883 h 10000"/>
              <a:gd name="connsiteX66" fmla="*/ 3737 w 10000"/>
              <a:gd name="connsiteY66" fmla="*/ 777 h 10000"/>
              <a:gd name="connsiteX67" fmla="*/ 3496 w 10000"/>
              <a:gd name="connsiteY67" fmla="*/ 597 h 10000"/>
              <a:gd name="connsiteX68" fmla="*/ 3278 w 10000"/>
              <a:gd name="connsiteY68" fmla="*/ 204 h 10000"/>
              <a:gd name="connsiteX69" fmla="*/ 3270 w 10000"/>
              <a:gd name="connsiteY69" fmla="*/ 49 h 10000"/>
              <a:gd name="connsiteX70" fmla="*/ 3178 w 10000"/>
              <a:gd name="connsiteY70" fmla="*/ 188 h 10000"/>
              <a:gd name="connsiteX71" fmla="*/ 3081 w 10000"/>
              <a:gd name="connsiteY71" fmla="*/ 482 h 10000"/>
              <a:gd name="connsiteX72" fmla="*/ 2920 w 10000"/>
              <a:gd name="connsiteY72" fmla="*/ 679 h 10000"/>
              <a:gd name="connsiteX73" fmla="*/ 2759 w 10000"/>
              <a:gd name="connsiteY73" fmla="*/ 850 h 10000"/>
              <a:gd name="connsiteX74" fmla="*/ 2211 w 10000"/>
              <a:gd name="connsiteY74" fmla="*/ 883 h 10000"/>
              <a:gd name="connsiteX75" fmla="*/ 1945 w 10000"/>
              <a:gd name="connsiteY75" fmla="*/ 777 h 10000"/>
              <a:gd name="connsiteX76" fmla="*/ 1845 w 10000"/>
              <a:gd name="connsiteY76" fmla="*/ 711 h 10000"/>
              <a:gd name="connsiteX77" fmla="*/ 1700 w 10000"/>
              <a:gd name="connsiteY77" fmla="*/ 433 h 10000"/>
              <a:gd name="connsiteX78" fmla="*/ 1635 w 10000"/>
              <a:gd name="connsiteY78" fmla="*/ 368 h 10000"/>
              <a:gd name="connsiteX79" fmla="*/ 1615 w 10000"/>
              <a:gd name="connsiteY79" fmla="*/ 188 h 10000"/>
              <a:gd name="connsiteX80" fmla="*/ 1591 w 10000"/>
              <a:gd name="connsiteY80" fmla="*/ 57 h 10000"/>
              <a:gd name="connsiteX81" fmla="*/ 1458 w 10000"/>
              <a:gd name="connsiteY81" fmla="*/ 507 h 10000"/>
              <a:gd name="connsiteX82" fmla="*/ 1236 w 10000"/>
              <a:gd name="connsiteY82" fmla="*/ 744 h 10000"/>
              <a:gd name="connsiteX83" fmla="*/ 950 w 10000"/>
              <a:gd name="connsiteY83" fmla="*/ 875 h 10000"/>
              <a:gd name="connsiteX84" fmla="*/ 830 w 10000"/>
              <a:gd name="connsiteY84" fmla="*/ 875 h 10000"/>
              <a:gd name="connsiteX85" fmla="*/ 475 w 10000"/>
              <a:gd name="connsiteY85" fmla="*/ 834 h 10000"/>
              <a:gd name="connsiteX86" fmla="*/ 306 w 10000"/>
              <a:gd name="connsiteY86" fmla="*/ 703 h 10000"/>
              <a:gd name="connsiteX87" fmla="*/ 0 w 10000"/>
              <a:gd name="connsiteY87" fmla="*/ 409 h 10000"/>
              <a:gd name="connsiteX88" fmla="*/ 8 w 10000"/>
              <a:gd name="connsiteY88" fmla="*/ 409 h 10000"/>
              <a:gd name="connsiteX0" fmla="*/ 8 w 9992"/>
              <a:gd name="connsiteY0" fmla="*/ 409 h 10000"/>
              <a:gd name="connsiteX1" fmla="*/ 8 w 9992"/>
              <a:gd name="connsiteY1" fmla="*/ 5388 h 10000"/>
              <a:gd name="connsiteX2" fmla="*/ 8 w 9992"/>
              <a:gd name="connsiteY2" fmla="*/ 7792 h 10000"/>
              <a:gd name="connsiteX3" fmla="*/ 209 w 9992"/>
              <a:gd name="connsiteY3" fmla="*/ 8373 h 10000"/>
              <a:gd name="connsiteX4" fmla="*/ 310 w 9992"/>
              <a:gd name="connsiteY4" fmla="*/ 8594 h 10000"/>
              <a:gd name="connsiteX5" fmla="*/ 532 w 9992"/>
              <a:gd name="connsiteY5" fmla="*/ 8986 h 10000"/>
              <a:gd name="connsiteX6" fmla="*/ 677 w 9992"/>
              <a:gd name="connsiteY6" fmla="*/ 9215 h 10000"/>
              <a:gd name="connsiteX7" fmla="*/ 789 w 9992"/>
              <a:gd name="connsiteY7" fmla="*/ 9346 h 10000"/>
              <a:gd name="connsiteX8" fmla="*/ 910 w 9992"/>
              <a:gd name="connsiteY8" fmla="*/ 9485 h 10000"/>
              <a:gd name="connsiteX9" fmla="*/ 1083 w 9992"/>
              <a:gd name="connsiteY9" fmla="*/ 9624 h 10000"/>
              <a:gd name="connsiteX10" fmla="*/ 1281 w 9992"/>
              <a:gd name="connsiteY10" fmla="*/ 9738 h 10000"/>
              <a:gd name="connsiteX11" fmla="*/ 1482 w 9992"/>
              <a:gd name="connsiteY11" fmla="*/ 9845 h 10000"/>
              <a:gd name="connsiteX12" fmla="*/ 1599 w 9992"/>
              <a:gd name="connsiteY12" fmla="*/ 9902 h 10000"/>
              <a:gd name="connsiteX13" fmla="*/ 1752 w 9992"/>
              <a:gd name="connsiteY13" fmla="*/ 9943 h 10000"/>
              <a:gd name="connsiteX14" fmla="*/ 1990 w 9992"/>
              <a:gd name="connsiteY14" fmla="*/ 10000 h 10000"/>
              <a:gd name="connsiteX15" fmla="*/ 2175 w 9992"/>
              <a:gd name="connsiteY15" fmla="*/ 10000 h 10000"/>
              <a:gd name="connsiteX16" fmla="*/ 2372 w 9992"/>
              <a:gd name="connsiteY16" fmla="*/ 10000 h 10000"/>
              <a:gd name="connsiteX17" fmla="*/ 2586 w 9992"/>
              <a:gd name="connsiteY17" fmla="*/ 9951 h 10000"/>
              <a:gd name="connsiteX18" fmla="*/ 2799 w 9992"/>
              <a:gd name="connsiteY18" fmla="*/ 9902 h 10000"/>
              <a:gd name="connsiteX19" fmla="*/ 2960 w 9992"/>
              <a:gd name="connsiteY19" fmla="*/ 9836 h 10000"/>
              <a:gd name="connsiteX20" fmla="*/ 3129 w 9992"/>
              <a:gd name="connsiteY20" fmla="*/ 9755 h 10000"/>
              <a:gd name="connsiteX21" fmla="*/ 3351 w 9992"/>
              <a:gd name="connsiteY21" fmla="*/ 9624 h 10000"/>
              <a:gd name="connsiteX22" fmla="*/ 3605 w 9992"/>
              <a:gd name="connsiteY22" fmla="*/ 9436 h 10000"/>
              <a:gd name="connsiteX23" fmla="*/ 3806 w 9992"/>
              <a:gd name="connsiteY23" fmla="*/ 9240 h 10000"/>
              <a:gd name="connsiteX24" fmla="*/ 3971 w 9992"/>
              <a:gd name="connsiteY24" fmla="*/ 8994 h 10000"/>
              <a:gd name="connsiteX25" fmla="*/ 4140 w 9992"/>
              <a:gd name="connsiteY25" fmla="*/ 8626 h 10000"/>
              <a:gd name="connsiteX26" fmla="*/ 4317 w 9992"/>
              <a:gd name="connsiteY26" fmla="*/ 8209 h 10000"/>
              <a:gd name="connsiteX27" fmla="*/ 4482 w 9992"/>
              <a:gd name="connsiteY27" fmla="*/ 7776 h 10000"/>
              <a:gd name="connsiteX28" fmla="*/ 4648 w 9992"/>
              <a:gd name="connsiteY28" fmla="*/ 7261 h 10000"/>
              <a:gd name="connsiteX29" fmla="*/ 4861 w 9992"/>
              <a:gd name="connsiteY29" fmla="*/ 6566 h 10000"/>
              <a:gd name="connsiteX30" fmla="*/ 5171 w 9992"/>
              <a:gd name="connsiteY30" fmla="*/ 5487 h 10000"/>
              <a:gd name="connsiteX31" fmla="*/ 5340 w 9992"/>
              <a:gd name="connsiteY31" fmla="*/ 4980 h 10000"/>
              <a:gd name="connsiteX32" fmla="*/ 5505 w 9992"/>
              <a:gd name="connsiteY32" fmla="*/ 4530 h 10000"/>
              <a:gd name="connsiteX33" fmla="*/ 5671 w 9992"/>
              <a:gd name="connsiteY33" fmla="*/ 4146 h 10000"/>
              <a:gd name="connsiteX34" fmla="*/ 5799 w 9992"/>
              <a:gd name="connsiteY34" fmla="*/ 3900 h 10000"/>
              <a:gd name="connsiteX35" fmla="*/ 5981 w 9992"/>
              <a:gd name="connsiteY35" fmla="*/ 3573 h 10000"/>
              <a:gd name="connsiteX36" fmla="*/ 6142 w 9992"/>
              <a:gd name="connsiteY36" fmla="*/ 3312 h 10000"/>
              <a:gd name="connsiteX37" fmla="*/ 6315 w 9992"/>
              <a:gd name="connsiteY37" fmla="*/ 3050 h 10000"/>
              <a:gd name="connsiteX38" fmla="*/ 6480 w 9992"/>
              <a:gd name="connsiteY38" fmla="*/ 2813 h 10000"/>
              <a:gd name="connsiteX39" fmla="*/ 6581 w 9992"/>
              <a:gd name="connsiteY39" fmla="*/ 2690 h 10000"/>
              <a:gd name="connsiteX40" fmla="*/ 6669 w 9992"/>
              <a:gd name="connsiteY40" fmla="*/ 2567 h 10000"/>
              <a:gd name="connsiteX41" fmla="*/ 6871 w 9992"/>
              <a:gd name="connsiteY41" fmla="*/ 2363 h 10000"/>
              <a:gd name="connsiteX42" fmla="*/ 9992 w 9992"/>
              <a:gd name="connsiteY42" fmla="*/ 2273 h 10000"/>
              <a:gd name="connsiteX43" fmla="*/ 6766 w 9992"/>
              <a:gd name="connsiteY43" fmla="*/ 654 h 10000"/>
              <a:gd name="connsiteX44" fmla="*/ 6621 w 9992"/>
              <a:gd name="connsiteY44" fmla="*/ 572 h 10000"/>
              <a:gd name="connsiteX45" fmla="*/ 6629 w 9992"/>
              <a:gd name="connsiteY45" fmla="*/ 589 h 10000"/>
              <a:gd name="connsiteX46" fmla="*/ 6577 w 9992"/>
              <a:gd name="connsiteY46" fmla="*/ 523 h 10000"/>
              <a:gd name="connsiteX47" fmla="*/ 6460 w 9992"/>
              <a:gd name="connsiteY47" fmla="*/ 311 h 10000"/>
              <a:gd name="connsiteX48" fmla="*/ 6444 w 9992"/>
              <a:gd name="connsiteY48" fmla="*/ 155 h 10000"/>
              <a:gd name="connsiteX49" fmla="*/ 6251 w 9992"/>
              <a:gd name="connsiteY49" fmla="*/ 491 h 10000"/>
              <a:gd name="connsiteX50" fmla="*/ 6126 w 9992"/>
              <a:gd name="connsiteY50" fmla="*/ 597 h 10000"/>
              <a:gd name="connsiteX51" fmla="*/ 6061 w 9992"/>
              <a:gd name="connsiteY51" fmla="*/ 662 h 10000"/>
              <a:gd name="connsiteX52" fmla="*/ 5844 w 9992"/>
              <a:gd name="connsiteY52" fmla="*/ 793 h 10000"/>
              <a:gd name="connsiteX53" fmla="*/ 5671 w 9992"/>
              <a:gd name="connsiteY53" fmla="*/ 883 h 10000"/>
              <a:gd name="connsiteX54" fmla="*/ 5300 w 9992"/>
              <a:gd name="connsiteY54" fmla="*/ 875 h 10000"/>
              <a:gd name="connsiteX55" fmla="*/ 5034 w 9992"/>
              <a:gd name="connsiteY55" fmla="*/ 687 h 10000"/>
              <a:gd name="connsiteX56" fmla="*/ 4917 w 9992"/>
              <a:gd name="connsiteY56" fmla="*/ 531 h 10000"/>
              <a:gd name="connsiteX57" fmla="*/ 4821 w 9992"/>
              <a:gd name="connsiteY57" fmla="*/ 425 h 10000"/>
              <a:gd name="connsiteX58" fmla="*/ 4736 w 9992"/>
              <a:gd name="connsiteY58" fmla="*/ 0 h 10000"/>
              <a:gd name="connsiteX59" fmla="*/ 4736 w 9992"/>
              <a:gd name="connsiteY59" fmla="*/ 90 h 10000"/>
              <a:gd name="connsiteX60" fmla="*/ 4668 w 9992"/>
              <a:gd name="connsiteY60" fmla="*/ 335 h 10000"/>
              <a:gd name="connsiteX61" fmla="*/ 4555 w 9992"/>
              <a:gd name="connsiteY61" fmla="*/ 507 h 10000"/>
              <a:gd name="connsiteX62" fmla="*/ 4337 w 9992"/>
              <a:gd name="connsiteY62" fmla="*/ 744 h 10000"/>
              <a:gd name="connsiteX63" fmla="*/ 4148 w 9992"/>
              <a:gd name="connsiteY63" fmla="*/ 883 h 10000"/>
              <a:gd name="connsiteX64" fmla="*/ 3858 w 9992"/>
              <a:gd name="connsiteY64" fmla="*/ 883 h 10000"/>
              <a:gd name="connsiteX65" fmla="*/ 3737 w 9992"/>
              <a:gd name="connsiteY65" fmla="*/ 777 h 10000"/>
              <a:gd name="connsiteX66" fmla="*/ 3496 w 9992"/>
              <a:gd name="connsiteY66" fmla="*/ 597 h 10000"/>
              <a:gd name="connsiteX67" fmla="*/ 3278 w 9992"/>
              <a:gd name="connsiteY67" fmla="*/ 204 h 10000"/>
              <a:gd name="connsiteX68" fmla="*/ 3270 w 9992"/>
              <a:gd name="connsiteY68" fmla="*/ 49 h 10000"/>
              <a:gd name="connsiteX69" fmla="*/ 3178 w 9992"/>
              <a:gd name="connsiteY69" fmla="*/ 188 h 10000"/>
              <a:gd name="connsiteX70" fmla="*/ 3081 w 9992"/>
              <a:gd name="connsiteY70" fmla="*/ 482 h 10000"/>
              <a:gd name="connsiteX71" fmla="*/ 2920 w 9992"/>
              <a:gd name="connsiteY71" fmla="*/ 679 h 10000"/>
              <a:gd name="connsiteX72" fmla="*/ 2759 w 9992"/>
              <a:gd name="connsiteY72" fmla="*/ 850 h 10000"/>
              <a:gd name="connsiteX73" fmla="*/ 2211 w 9992"/>
              <a:gd name="connsiteY73" fmla="*/ 883 h 10000"/>
              <a:gd name="connsiteX74" fmla="*/ 1945 w 9992"/>
              <a:gd name="connsiteY74" fmla="*/ 777 h 10000"/>
              <a:gd name="connsiteX75" fmla="*/ 1845 w 9992"/>
              <a:gd name="connsiteY75" fmla="*/ 711 h 10000"/>
              <a:gd name="connsiteX76" fmla="*/ 1700 w 9992"/>
              <a:gd name="connsiteY76" fmla="*/ 433 h 10000"/>
              <a:gd name="connsiteX77" fmla="*/ 1635 w 9992"/>
              <a:gd name="connsiteY77" fmla="*/ 368 h 10000"/>
              <a:gd name="connsiteX78" fmla="*/ 1615 w 9992"/>
              <a:gd name="connsiteY78" fmla="*/ 188 h 10000"/>
              <a:gd name="connsiteX79" fmla="*/ 1591 w 9992"/>
              <a:gd name="connsiteY79" fmla="*/ 57 h 10000"/>
              <a:gd name="connsiteX80" fmla="*/ 1458 w 9992"/>
              <a:gd name="connsiteY80" fmla="*/ 507 h 10000"/>
              <a:gd name="connsiteX81" fmla="*/ 1236 w 9992"/>
              <a:gd name="connsiteY81" fmla="*/ 744 h 10000"/>
              <a:gd name="connsiteX82" fmla="*/ 950 w 9992"/>
              <a:gd name="connsiteY82" fmla="*/ 875 h 10000"/>
              <a:gd name="connsiteX83" fmla="*/ 830 w 9992"/>
              <a:gd name="connsiteY83" fmla="*/ 875 h 10000"/>
              <a:gd name="connsiteX84" fmla="*/ 475 w 9992"/>
              <a:gd name="connsiteY84" fmla="*/ 834 h 10000"/>
              <a:gd name="connsiteX85" fmla="*/ 306 w 9992"/>
              <a:gd name="connsiteY85" fmla="*/ 703 h 10000"/>
              <a:gd name="connsiteX86" fmla="*/ 0 w 9992"/>
              <a:gd name="connsiteY86" fmla="*/ 409 h 10000"/>
              <a:gd name="connsiteX87" fmla="*/ 8 w 9992"/>
              <a:gd name="connsiteY87" fmla="*/ 409 h 10000"/>
              <a:gd name="connsiteX0" fmla="*/ 8 w 6877"/>
              <a:gd name="connsiteY0" fmla="*/ 409 h 10000"/>
              <a:gd name="connsiteX1" fmla="*/ 8 w 6877"/>
              <a:gd name="connsiteY1" fmla="*/ 5388 h 10000"/>
              <a:gd name="connsiteX2" fmla="*/ 8 w 6877"/>
              <a:gd name="connsiteY2" fmla="*/ 7792 h 10000"/>
              <a:gd name="connsiteX3" fmla="*/ 209 w 6877"/>
              <a:gd name="connsiteY3" fmla="*/ 8373 h 10000"/>
              <a:gd name="connsiteX4" fmla="*/ 310 w 6877"/>
              <a:gd name="connsiteY4" fmla="*/ 8594 h 10000"/>
              <a:gd name="connsiteX5" fmla="*/ 532 w 6877"/>
              <a:gd name="connsiteY5" fmla="*/ 8986 h 10000"/>
              <a:gd name="connsiteX6" fmla="*/ 678 w 6877"/>
              <a:gd name="connsiteY6" fmla="*/ 9215 h 10000"/>
              <a:gd name="connsiteX7" fmla="*/ 790 w 6877"/>
              <a:gd name="connsiteY7" fmla="*/ 9346 h 10000"/>
              <a:gd name="connsiteX8" fmla="*/ 911 w 6877"/>
              <a:gd name="connsiteY8" fmla="*/ 9485 h 10000"/>
              <a:gd name="connsiteX9" fmla="*/ 1084 w 6877"/>
              <a:gd name="connsiteY9" fmla="*/ 9624 h 10000"/>
              <a:gd name="connsiteX10" fmla="*/ 1282 w 6877"/>
              <a:gd name="connsiteY10" fmla="*/ 9738 h 10000"/>
              <a:gd name="connsiteX11" fmla="*/ 1483 w 6877"/>
              <a:gd name="connsiteY11" fmla="*/ 9845 h 10000"/>
              <a:gd name="connsiteX12" fmla="*/ 1600 w 6877"/>
              <a:gd name="connsiteY12" fmla="*/ 9902 h 10000"/>
              <a:gd name="connsiteX13" fmla="*/ 1753 w 6877"/>
              <a:gd name="connsiteY13" fmla="*/ 9943 h 10000"/>
              <a:gd name="connsiteX14" fmla="*/ 1992 w 6877"/>
              <a:gd name="connsiteY14" fmla="*/ 10000 h 10000"/>
              <a:gd name="connsiteX15" fmla="*/ 2177 w 6877"/>
              <a:gd name="connsiteY15" fmla="*/ 10000 h 10000"/>
              <a:gd name="connsiteX16" fmla="*/ 2374 w 6877"/>
              <a:gd name="connsiteY16" fmla="*/ 10000 h 10000"/>
              <a:gd name="connsiteX17" fmla="*/ 2588 w 6877"/>
              <a:gd name="connsiteY17" fmla="*/ 9951 h 10000"/>
              <a:gd name="connsiteX18" fmla="*/ 2801 w 6877"/>
              <a:gd name="connsiteY18" fmla="*/ 9902 h 10000"/>
              <a:gd name="connsiteX19" fmla="*/ 2962 w 6877"/>
              <a:gd name="connsiteY19" fmla="*/ 9836 h 10000"/>
              <a:gd name="connsiteX20" fmla="*/ 3132 w 6877"/>
              <a:gd name="connsiteY20" fmla="*/ 9755 h 10000"/>
              <a:gd name="connsiteX21" fmla="*/ 3354 w 6877"/>
              <a:gd name="connsiteY21" fmla="*/ 9624 h 10000"/>
              <a:gd name="connsiteX22" fmla="*/ 3608 w 6877"/>
              <a:gd name="connsiteY22" fmla="*/ 9436 h 10000"/>
              <a:gd name="connsiteX23" fmla="*/ 3809 w 6877"/>
              <a:gd name="connsiteY23" fmla="*/ 9240 h 10000"/>
              <a:gd name="connsiteX24" fmla="*/ 3974 w 6877"/>
              <a:gd name="connsiteY24" fmla="*/ 8994 h 10000"/>
              <a:gd name="connsiteX25" fmla="*/ 4143 w 6877"/>
              <a:gd name="connsiteY25" fmla="*/ 8626 h 10000"/>
              <a:gd name="connsiteX26" fmla="*/ 4320 w 6877"/>
              <a:gd name="connsiteY26" fmla="*/ 8209 h 10000"/>
              <a:gd name="connsiteX27" fmla="*/ 4486 w 6877"/>
              <a:gd name="connsiteY27" fmla="*/ 7776 h 10000"/>
              <a:gd name="connsiteX28" fmla="*/ 4652 w 6877"/>
              <a:gd name="connsiteY28" fmla="*/ 7261 h 10000"/>
              <a:gd name="connsiteX29" fmla="*/ 4865 w 6877"/>
              <a:gd name="connsiteY29" fmla="*/ 6566 h 10000"/>
              <a:gd name="connsiteX30" fmla="*/ 5175 w 6877"/>
              <a:gd name="connsiteY30" fmla="*/ 5487 h 10000"/>
              <a:gd name="connsiteX31" fmla="*/ 5344 w 6877"/>
              <a:gd name="connsiteY31" fmla="*/ 4980 h 10000"/>
              <a:gd name="connsiteX32" fmla="*/ 5509 w 6877"/>
              <a:gd name="connsiteY32" fmla="*/ 4530 h 10000"/>
              <a:gd name="connsiteX33" fmla="*/ 5676 w 6877"/>
              <a:gd name="connsiteY33" fmla="*/ 4146 h 10000"/>
              <a:gd name="connsiteX34" fmla="*/ 5804 w 6877"/>
              <a:gd name="connsiteY34" fmla="*/ 3900 h 10000"/>
              <a:gd name="connsiteX35" fmla="*/ 5986 w 6877"/>
              <a:gd name="connsiteY35" fmla="*/ 3573 h 10000"/>
              <a:gd name="connsiteX36" fmla="*/ 6147 w 6877"/>
              <a:gd name="connsiteY36" fmla="*/ 3312 h 10000"/>
              <a:gd name="connsiteX37" fmla="*/ 6320 w 6877"/>
              <a:gd name="connsiteY37" fmla="*/ 3050 h 10000"/>
              <a:gd name="connsiteX38" fmla="*/ 6485 w 6877"/>
              <a:gd name="connsiteY38" fmla="*/ 2813 h 10000"/>
              <a:gd name="connsiteX39" fmla="*/ 6586 w 6877"/>
              <a:gd name="connsiteY39" fmla="*/ 2690 h 10000"/>
              <a:gd name="connsiteX40" fmla="*/ 6674 w 6877"/>
              <a:gd name="connsiteY40" fmla="*/ 2567 h 10000"/>
              <a:gd name="connsiteX41" fmla="*/ 6877 w 6877"/>
              <a:gd name="connsiteY41" fmla="*/ 2363 h 10000"/>
              <a:gd name="connsiteX42" fmla="*/ 6771 w 6877"/>
              <a:gd name="connsiteY42" fmla="*/ 654 h 10000"/>
              <a:gd name="connsiteX43" fmla="*/ 6626 w 6877"/>
              <a:gd name="connsiteY43" fmla="*/ 572 h 10000"/>
              <a:gd name="connsiteX44" fmla="*/ 6634 w 6877"/>
              <a:gd name="connsiteY44" fmla="*/ 589 h 10000"/>
              <a:gd name="connsiteX45" fmla="*/ 6582 w 6877"/>
              <a:gd name="connsiteY45" fmla="*/ 523 h 10000"/>
              <a:gd name="connsiteX46" fmla="*/ 6465 w 6877"/>
              <a:gd name="connsiteY46" fmla="*/ 311 h 10000"/>
              <a:gd name="connsiteX47" fmla="*/ 6449 w 6877"/>
              <a:gd name="connsiteY47" fmla="*/ 155 h 10000"/>
              <a:gd name="connsiteX48" fmla="*/ 6256 w 6877"/>
              <a:gd name="connsiteY48" fmla="*/ 491 h 10000"/>
              <a:gd name="connsiteX49" fmla="*/ 6131 w 6877"/>
              <a:gd name="connsiteY49" fmla="*/ 597 h 10000"/>
              <a:gd name="connsiteX50" fmla="*/ 6066 w 6877"/>
              <a:gd name="connsiteY50" fmla="*/ 662 h 10000"/>
              <a:gd name="connsiteX51" fmla="*/ 5849 w 6877"/>
              <a:gd name="connsiteY51" fmla="*/ 793 h 10000"/>
              <a:gd name="connsiteX52" fmla="*/ 5676 w 6877"/>
              <a:gd name="connsiteY52" fmla="*/ 883 h 10000"/>
              <a:gd name="connsiteX53" fmla="*/ 5304 w 6877"/>
              <a:gd name="connsiteY53" fmla="*/ 875 h 10000"/>
              <a:gd name="connsiteX54" fmla="*/ 5038 w 6877"/>
              <a:gd name="connsiteY54" fmla="*/ 687 h 10000"/>
              <a:gd name="connsiteX55" fmla="*/ 4921 w 6877"/>
              <a:gd name="connsiteY55" fmla="*/ 531 h 10000"/>
              <a:gd name="connsiteX56" fmla="*/ 4825 w 6877"/>
              <a:gd name="connsiteY56" fmla="*/ 425 h 10000"/>
              <a:gd name="connsiteX57" fmla="*/ 4740 w 6877"/>
              <a:gd name="connsiteY57" fmla="*/ 0 h 10000"/>
              <a:gd name="connsiteX58" fmla="*/ 4740 w 6877"/>
              <a:gd name="connsiteY58" fmla="*/ 90 h 10000"/>
              <a:gd name="connsiteX59" fmla="*/ 4672 w 6877"/>
              <a:gd name="connsiteY59" fmla="*/ 335 h 10000"/>
              <a:gd name="connsiteX60" fmla="*/ 4559 w 6877"/>
              <a:gd name="connsiteY60" fmla="*/ 507 h 10000"/>
              <a:gd name="connsiteX61" fmla="*/ 4340 w 6877"/>
              <a:gd name="connsiteY61" fmla="*/ 744 h 10000"/>
              <a:gd name="connsiteX62" fmla="*/ 4151 w 6877"/>
              <a:gd name="connsiteY62" fmla="*/ 883 h 10000"/>
              <a:gd name="connsiteX63" fmla="*/ 3861 w 6877"/>
              <a:gd name="connsiteY63" fmla="*/ 883 h 10000"/>
              <a:gd name="connsiteX64" fmla="*/ 3740 w 6877"/>
              <a:gd name="connsiteY64" fmla="*/ 777 h 10000"/>
              <a:gd name="connsiteX65" fmla="*/ 3499 w 6877"/>
              <a:gd name="connsiteY65" fmla="*/ 597 h 10000"/>
              <a:gd name="connsiteX66" fmla="*/ 3281 w 6877"/>
              <a:gd name="connsiteY66" fmla="*/ 204 h 10000"/>
              <a:gd name="connsiteX67" fmla="*/ 3273 w 6877"/>
              <a:gd name="connsiteY67" fmla="*/ 49 h 10000"/>
              <a:gd name="connsiteX68" fmla="*/ 3181 w 6877"/>
              <a:gd name="connsiteY68" fmla="*/ 188 h 10000"/>
              <a:gd name="connsiteX69" fmla="*/ 3083 w 6877"/>
              <a:gd name="connsiteY69" fmla="*/ 482 h 10000"/>
              <a:gd name="connsiteX70" fmla="*/ 2922 w 6877"/>
              <a:gd name="connsiteY70" fmla="*/ 679 h 10000"/>
              <a:gd name="connsiteX71" fmla="*/ 2761 w 6877"/>
              <a:gd name="connsiteY71" fmla="*/ 850 h 10000"/>
              <a:gd name="connsiteX72" fmla="*/ 2213 w 6877"/>
              <a:gd name="connsiteY72" fmla="*/ 883 h 10000"/>
              <a:gd name="connsiteX73" fmla="*/ 1947 w 6877"/>
              <a:gd name="connsiteY73" fmla="*/ 777 h 10000"/>
              <a:gd name="connsiteX74" fmla="*/ 1846 w 6877"/>
              <a:gd name="connsiteY74" fmla="*/ 711 h 10000"/>
              <a:gd name="connsiteX75" fmla="*/ 1701 w 6877"/>
              <a:gd name="connsiteY75" fmla="*/ 433 h 10000"/>
              <a:gd name="connsiteX76" fmla="*/ 1636 w 6877"/>
              <a:gd name="connsiteY76" fmla="*/ 368 h 10000"/>
              <a:gd name="connsiteX77" fmla="*/ 1616 w 6877"/>
              <a:gd name="connsiteY77" fmla="*/ 188 h 10000"/>
              <a:gd name="connsiteX78" fmla="*/ 1592 w 6877"/>
              <a:gd name="connsiteY78" fmla="*/ 57 h 10000"/>
              <a:gd name="connsiteX79" fmla="*/ 1459 w 6877"/>
              <a:gd name="connsiteY79" fmla="*/ 507 h 10000"/>
              <a:gd name="connsiteX80" fmla="*/ 1237 w 6877"/>
              <a:gd name="connsiteY80" fmla="*/ 744 h 10000"/>
              <a:gd name="connsiteX81" fmla="*/ 951 w 6877"/>
              <a:gd name="connsiteY81" fmla="*/ 875 h 10000"/>
              <a:gd name="connsiteX82" fmla="*/ 831 w 6877"/>
              <a:gd name="connsiteY82" fmla="*/ 875 h 10000"/>
              <a:gd name="connsiteX83" fmla="*/ 475 w 6877"/>
              <a:gd name="connsiteY83" fmla="*/ 834 h 10000"/>
              <a:gd name="connsiteX84" fmla="*/ 306 w 6877"/>
              <a:gd name="connsiteY84" fmla="*/ 703 h 10000"/>
              <a:gd name="connsiteX85" fmla="*/ 0 w 6877"/>
              <a:gd name="connsiteY85" fmla="*/ 409 h 10000"/>
              <a:gd name="connsiteX86" fmla="*/ 8 w 6877"/>
              <a:gd name="connsiteY86" fmla="*/ 409 h 10000"/>
              <a:gd name="connsiteX0" fmla="*/ 12 w 9846"/>
              <a:gd name="connsiteY0" fmla="*/ 409 h 10000"/>
              <a:gd name="connsiteX1" fmla="*/ 12 w 9846"/>
              <a:gd name="connsiteY1" fmla="*/ 5388 h 10000"/>
              <a:gd name="connsiteX2" fmla="*/ 12 w 9846"/>
              <a:gd name="connsiteY2" fmla="*/ 7792 h 10000"/>
              <a:gd name="connsiteX3" fmla="*/ 304 w 9846"/>
              <a:gd name="connsiteY3" fmla="*/ 8373 h 10000"/>
              <a:gd name="connsiteX4" fmla="*/ 451 w 9846"/>
              <a:gd name="connsiteY4" fmla="*/ 8594 h 10000"/>
              <a:gd name="connsiteX5" fmla="*/ 774 w 9846"/>
              <a:gd name="connsiteY5" fmla="*/ 8986 h 10000"/>
              <a:gd name="connsiteX6" fmla="*/ 986 w 9846"/>
              <a:gd name="connsiteY6" fmla="*/ 9215 h 10000"/>
              <a:gd name="connsiteX7" fmla="*/ 1149 w 9846"/>
              <a:gd name="connsiteY7" fmla="*/ 9346 h 10000"/>
              <a:gd name="connsiteX8" fmla="*/ 1325 w 9846"/>
              <a:gd name="connsiteY8" fmla="*/ 9485 h 10000"/>
              <a:gd name="connsiteX9" fmla="*/ 1576 w 9846"/>
              <a:gd name="connsiteY9" fmla="*/ 9624 h 10000"/>
              <a:gd name="connsiteX10" fmla="*/ 1864 w 9846"/>
              <a:gd name="connsiteY10" fmla="*/ 9738 h 10000"/>
              <a:gd name="connsiteX11" fmla="*/ 2156 w 9846"/>
              <a:gd name="connsiteY11" fmla="*/ 9845 h 10000"/>
              <a:gd name="connsiteX12" fmla="*/ 2327 w 9846"/>
              <a:gd name="connsiteY12" fmla="*/ 9902 h 10000"/>
              <a:gd name="connsiteX13" fmla="*/ 2549 w 9846"/>
              <a:gd name="connsiteY13" fmla="*/ 9943 h 10000"/>
              <a:gd name="connsiteX14" fmla="*/ 2897 w 9846"/>
              <a:gd name="connsiteY14" fmla="*/ 10000 h 10000"/>
              <a:gd name="connsiteX15" fmla="*/ 3166 w 9846"/>
              <a:gd name="connsiteY15" fmla="*/ 10000 h 10000"/>
              <a:gd name="connsiteX16" fmla="*/ 3452 w 9846"/>
              <a:gd name="connsiteY16" fmla="*/ 10000 h 10000"/>
              <a:gd name="connsiteX17" fmla="*/ 3763 w 9846"/>
              <a:gd name="connsiteY17" fmla="*/ 9951 h 10000"/>
              <a:gd name="connsiteX18" fmla="*/ 4073 w 9846"/>
              <a:gd name="connsiteY18" fmla="*/ 9902 h 10000"/>
              <a:gd name="connsiteX19" fmla="*/ 4307 w 9846"/>
              <a:gd name="connsiteY19" fmla="*/ 9836 h 10000"/>
              <a:gd name="connsiteX20" fmla="*/ 4554 w 9846"/>
              <a:gd name="connsiteY20" fmla="*/ 9755 h 10000"/>
              <a:gd name="connsiteX21" fmla="*/ 4877 w 9846"/>
              <a:gd name="connsiteY21" fmla="*/ 9624 h 10000"/>
              <a:gd name="connsiteX22" fmla="*/ 5246 w 9846"/>
              <a:gd name="connsiteY22" fmla="*/ 9436 h 10000"/>
              <a:gd name="connsiteX23" fmla="*/ 5539 w 9846"/>
              <a:gd name="connsiteY23" fmla="*/ 9240 h 10000"/>
              <a:gd name="connsiteX24" fmla="*/ 5779 w 9846"/>
              <a:gd name="connsiteY24" fmla="*/ 8994 h 10000"/>
              <a:gd name="connsiteX25" fmla="*/ 6024 w 9846"/>
              <a:gd name="connsiteY25" fmla="*/ 8626 h 10000"/>
              <a:gd name="connsiteX26" fmla="*/ 6282 w 9846"/>
              <a:gd name="connsiteY26" fmla="*/ 8209 h 10000"/>
              <a:gd name="connsiteX27" fmla="*/ 6523 w 9846"/>
              <a:gd name="connsiteY27" fmla="*/ 7776 h 10000"/>
              <a:gd name="connsiteX28" fmla="*/ 6765 w 9846"/>
              <a:gd name="connsiteY28" fmla="*/ 7261 h 10000"/>
              <a:gd name="connsiteX29" fmla="*/ 7074 w 9846"/>
              <a:gd name="connsiteY29" fmla="*/ 6566 h 10000"/>
              <a:gd name="connsiteX30" fmla="*/ 7525 w 9846"/>
              <a:gd name="connsiteY30" fmla="*/ 5487 h 10000"/>
              <a:gd name="connsiteX31" fmla="*/ 7771 w 9846"/>
              <a:gd name="connsiteY31" fmla="*/ 4980 h 10000"/>
              <a:gd name="connsiteX32" fmla="*/ 8011 w 9846"/>
              <a:gd name="connsiteY32" fmla="*/ 4530 h 10000"/>
              <a:gd name="connsiteX33" fmla="*/ 8254 w 9846"/>
              <a:gd name="connsiteY33" fmla="*/ 4146 h 10000"/>
              <a:gd name="connsiteX34" fmla="*/ 8440 w 9846"/>
              <a:gd name="connsiteY34" fmla="*/ 3900 h 10000"/>
              <a:gd name="connsiteX35" fmla="*/ 8704 w 9846"/>
              <a:gd name="connsiteY35" fmla="*/ 3573 h 10000"/>
              <a:gd name="connsiteX36" fmla="*/ 8938 w 9846"/>
              <a:gd name="connsiteY36" fmla="*/ 3312 h 10000"/>
              <a:gd name="connsiteX37" fmla="*/ 9190 w 9846"/>
              <a:gd name="connsiteY37" fmla="*/ 3050 h 10000"/>
              <a:gd name="connsiteX38" fmla="*/ 9430 w 9846"/>
              <a:gd name="connsiteY38" fmla="*/ 2813 h 10000"/>
              <a:gd name="connsiteX39" fmla="*/ 9577 w 9846"/>
              <a:gd name="connsiteY39" fmla="*/ 2690 h 10000"/>
              <a:gd name="connsiteX40" fmla="*/ 9705 w 9846"/>
              <a:gd name="connsiteY40" fmla="*/ 2567 h 10000"/>
              <a:gd name="connsiteX41" fmla="*/ 9846 w 9846"/>
              <a:gd name="connsiteY41" fmla="*/ 654 h 10000"/>
              <a:gd name="connsiteX42" fmla="*/ 9635 w 9846"/>
              <a:gd name="connsiteY42" fmla="*/ 572 h 10000"/>
              <a:gd name="connsiteX43" fmla="*/ 9647 w 9846"/>
              <a:gd name="connsiteY43" fmla="*/ 589 h 10000"/>
              <a:gd name="connsiteX44" fmla="*/ 9571 w 9846"/>
              <a:gd name="connsiteY44" fmla="*/ 523 h 10000"/>
              <a:gd name="connsiteX45" fmla="*/ 9401 w 9846"/>
              <a:gd name="connsiteY45" fmla="*/ 311 h 10000"/>
              <a:gd name="connsiteX46" fmla="*/ 9378 w 9846"/>
              <a:gd name="connsiteY46" fmla="*/ 155 h 10000"/>
              <a:gd name="connsiteX47" fmla="*/ 9097 w 9846"/>
              <a:gd name="connsiteY47" fmla="*/ 491 h 10000"/>
              <a:gd name="connsiteX48" fmla="*/ 8915 w 9846"/>
              <a:gd name="connsiteY48" fmla="*/ 597 h 10000"/>
              <a:gd name="connsiteX49" fmla="*/ 8821 w 9846"/>
              <a:gd name="connsiteY49" fmla="*/ 662 h 10000"/>
              <a:gd name="connsiteX50" fmla="*/ 8505 w 9846"/>
              <a:gd name="connsiteY50" fmla="*/ 793 h 10000"/>
              <a:gd name="connsiteX51" fmla="*/ 8254 w 9846"/>
              <a:gd name="connsiteY51" fmla="*/ 883 h 10000"/>
              <a:gd name="connsiteX52" fmla="*/ 7713 w 9846"/>
              <a:gd name="connsiteY52" fmla="*/ 875 h 10000"/>
              <a:gd name="connsiteX53" fmla="*/ 7326 w 9846"/>
              <a:gd name="connsiteY53" fmla="*/ 687 h 10000"/>
              <a:gd name="connsiteX54" fmla="*/ 7156 w 9846"/>
              <a:gd name="connsiteY54" fmla="*/ 531 h 10000"/>
              <a:gd name="connsiteX55" fmla="*/ 7016 w 9846"/>
              <a:gd name="connsiteY55" fmla="*/ 425 h 10000"/>
              <a:gd name="connsiteX56" fmla="*/ 6893 w 9846"/>
              <a:gd name="connsiteY56" fmla="*/ 0 h 10000"/>
              <a:gd name="connsiteX57" fmla="*/ 6893 w 9846"/>
              <a:gd name="connsiteY57" fmla="*/ 90 h 10000"/>
              <a:gd name="connsiteX58" fmla="*/ 6794 w 9846"/>
              <a:gd name="connsiteY58" fmla="*/ 335 h 10000"/>
              <a:gd name="connsiteX59" fmla="*/ 6629 w 9846"/>
              <a:gd name="connsiteY59" fmla="*/ 507 h 10000"/>
              <a:gd name="connsiteX60" fmla="*/ 6311 w 9846"/>
              <a:gd name="connsiteY60" fmla="*/ 744 h 10000"/>
              <a:gd name="connsiteX61" fmla="*/ 6036 w 9846"/>
              <a:gd name="connsiteY61" fmla="*/ 883 h 10000"/>
              <a:gd name="connsiteX62" fmla="*/ 5614 w 9846"/>
              <a:gd name="connsiteY62" fmla="*/ 883 h 10000"/>
              <a:gd name="connsiteX63" fmla="*/ 5438 w 9846"/>
              <a:gd name="connsiteY63" fmla="*/ 777 h 10000"/>
              <a:gd name="connsiteX64" fmla="*/ 5088 w 9846"/>
              <a:gd name="connsiteY64" fmla="*/ 597 h 10000"/>
              <a:gd name="connsiteX65" fmla="*/ 4771 w 9846"/>
              <a:gd name="connsiteY65" fmla="*/ 204 h 10000"/>
              <a:gd name="connsiteX66" fmla="*/ 4759 w 9846"/>
              <a:gd name="connsiteY66" fmla="*/ 49 h 10000"/>
              <a:gd name="connsiteX67" fmla="*/ 4626 w 9846"/>
              <a:gd name="connsiteY67" fmla="*/ 188 h 10000"/>
              <a:gd name="connsiteX68" fmla="*/ 4483 w 9846"/>
              <a:gd name="connsiteY68" fmla="*/ 482 h 10000"/>
              <a:gd name="connsiteX69" fmla="*/ 4249 w 9846"/>
              <a:gd name="connsiteY69" fmla="*/ 679 h 10000"/>
              <a:gd name="connsiteX70" fmla="*/ 4015 w 9846"/>
              <a:gd name="connsiteY70" fmla="*/ 850 h 10000"/>
              <a:gd name="connsiteX71" fmla="*/ 3218 w 9846"/>
              <a:gd name="connsiteY71" fmla="*/ 883 h 10000"/>
              <a:gd name="connsiteX72" fmla="*/ 2831 w 9846"/>
              <a:gd name="connsiteY72" fmla="*/ 777 h 10000"/>
              <a:gd name="connsiteX73" fmla="*/ 2684 w 9846"/>
              <a:gd name="connsiteY73" fmla="*/ 711 h 10000"/>
              <a:gd name="connsiteX74" fmla="*/ 2473 w 9846"/>
              <a:gd name="connsiteY74" fmla="*/ 433 h 10000"/>
              <a:gd name="connsiteX75" fmla="*/ 2379 w 9846"/>
              <a:gd name="connsiteY75" fmla="*/ 368 h 10000"/>
              <a:gd name="connsiteX76" fmla="*/ 2350 w 9846"/>
              <a:gd name="connsiteY76" fmla="*/ 188 h 10000"/>
              <a:gd name="connsiteX77" fmla="*/ 2315 w 9846"/>
              <a:gd name="connsiteY77" fmla="*/ 57 h 10000"/>
              <a:gd name="connsiteX78" fmla="*/ 2122 w 9846"/>
              <a:gd name="connsiteY78" fmla="*/ 507 h 10000"/>
              <a:gd name="connsiteX79" fmla="*/ 1799 w 9846"/>
              <a:gd name="connsiteY79" fmla="*/ 744 h 10000"/>
              <a:gd name="connsiteX80" fmla="*/ 1383 w 9846"/>
              <a:gd name="connsiteY80" fmla="*/ 875 h 10000"/>
              <a:gd name="connsiteX81" fmla="*/ 1208 w 9846"/>
              <a:gd name="connsiteY81" fmla="*/ 875 h 10000"/>
              <a:gd name="connsiteX82" fmla="*/ 691 w 9846"/>
              <a:gd name="connsiteY82" fmla="*/ 834 h 10000"/>
              <a:gd name="connsiteX83" fmla="*/ 445 w 9846"/>
              <a:gd name="connsiteY83" fmla="*/ 703 h 10000"/>
              <a:gd name="connsiteX84" fmla="*/ 0 w 9846"/>
              <a:gd name="connsiteY84" fmla="*/ 409 h 10000"/>
              <a:gd name="connsiteX85" fmla="*/ 12 w 9846"/>
              <a:gd name="connsiteY85" fmla="*/ 409 h 10000"/>
              <a:gd name="connsiteX0" fmla="*/ 12 w 10000"/>
              <a:gd name="connsiteY0" fmla="*/ 409 h 10000"/>
              <a:gd name="connsiteX1" fmla="*/ 12 w 10000"/>
              <a:gd name="connsiteY1" fmla="*/ 5388 h 10000"/>
              <a:gd name="connsiteX2" fmla="*/ 12 w 10000"/>
              <a:gd name="connsiteY2" fmla="*/ 7792 h 10000"/>
              <a:gd name="connsiteX3" fmla="*/ 309 w 10000"/>
              <a:gd name="connsiteY3" fmla="*/ 8373 h 10000"/>
              <a:gd name="connsiteX4" fmla="*/ 458 w 10000"/>
              <a:gd name="connsiteY4" fmla="*/ 8594 h 10000"/>
              <a:gd name="connsiteX5" fmla="*/ 786 w 10000"/>
              <a:gd name="connsiteY5" fmla="*/ 8986 h 10000"/>
              <a:gd name="connsiteX6" fmla="*/ 1001 w 10000"/>
              <a:gd name="connsiteY6" fmla="*/ 9215 h 10000"/>
              <a:gd name="connsiteX7" fmla="*/ 1167 w 10000"/>
              <a:gd name="connsiteY7" fmla="*/ 9346 h 10000"/>
              <a:gd name="connsiteX8" fmla="*/ 1346 w 10000"/>
              <a:gd name="connsiteY8" fmla="*/ 9485 h 10000"/>
              <a:gd name="connsiteX9" fmla="*/ 1601 w 10000"/>
              <a:gd name="connsiteY9" fmla="*/ 9624 h 10000"/>
              <a:gd name="connsiteX10" fmla="*/ 1893 w 10000"/>
              <a:gd name="connsiteY10" fmla="*/ 9738 h 10000"/>
              <a:gd name="connsiteX11" fmla="*/ 2190 w 10000"/>
              <a:gd name="connsiteY11" fmla="*/ 9845 h 10000"/>
              <a:gd name="connsiteX12" fmla="*/ 2363 w 10000"/>
              <a:gd name="connsiteY12" fmla="*/ 9902 h 10000"/>
              <a:gd name="connsiteX13" fmla="*/ 2589 w 10000"/>
              <a:gd name="connsiteY13" fmla="*/ 9943 h 10000"/>
              <a:gd name="connsiteX14" fmla="*/ 2942 w 10000"/>
              <a:gd name="connsiteY14" fmla="*/ 10000 h 10000"/>
              <a:gd name="connsiteX15" fmla="*/ 3216 w 10000"/>
              <a:gd name="connsiteY15" fmla="*/ 10000 h 10000"/>
              <a:gd name="connsiteX16" fmla="*/ 3506 w 10000"/>
              <a:gd name="connsiteY16" fmla="*/ 10000 h 10000"/>
              <a:gd name="connsiteX17" fmla="*/ 3822 w 10000"/>
              <a:gd name="connsiteY17" fmla="*/ 9951 h 10000"/>
              <a:gd name="connsiteX18" fmla="*/ 4137 w 10000"/>
              <a:gd name="connsiteY18" fmla="*/ 9902 h 10000"/>
              <a:gd name="connsiteX19" fmla="*/ 4374 w 10000"/>
              <a:gd name="connsiteY19" fmla="*/ 9836 h 10000"/>
              <a:gd name="connsiteX20" fmla="*/ 4625 w 10000"/>
              <a:gd name="connsiteY20" fmla="*/ 9755 h 10000"/>
              <a:gd name="connsiteX21" fmla="*/ 4953 w 10000"/>
              <a:gd name="connsiteY21" fmla="*/ 9624 h 10000"/>
              <a:gd name="connsiteX22" fmla="*/ 5328 w 10000"/>
              <a:gd name="connsiteY22" fmla="*/ 9436 h 10000"/>
              <a:gd name="connsiteX23" fmla="*/ 5626 w 10000"/>
              <a:gd name="connsiteY23" fmla="*/ 9240 h 10000"/>
              <a:gd name="connsiteX24" fmla="*/ 5869 w 10000"/>
              <a:gd name="connsiteY24" fmla="*/ 8994 h 10000"/>
              <a:gd name="connsiteX25" fmla="*/ 6118 w 10000"/>
              <a:gd name="connsiteY25" fmla="*/ 8626 h 10000"/>
              <a:gd name="connsiteX26" fmla="*/ 6380 w 10000"/>
              <a:gd name="connsiteY26" fmla="*/ 8209 h 10000"/>
              <a:gd name="connsiteX27" fmla="*/ 6625 w 10000"/>
              <a:gd name="connsiteY27" fmla="*/ 7776 h 10000"/>
              <a:gd name="connsiteX28" fmla="*/ 6871 w 10000"/>
              <a:gd name="connsiteY28" fmla="*/ 7261 h 10000"/>
              <a:gd name="connsiteX29" fmla="*/ 7185 w 10000"/>
              <a:gd name="connsiteY29" fmla="*/ 6566 h 10000"/>
              <a:gd name="connsiteX30" fmla="*/ 7643 w 10000"/>
              <a:gd name="connsiteY30" fmla="*/ 5487 h 10000"/>
              <a:gd name="connsiteX31" fmla="*/ 7893 w 10000"/>
              <a:gd name="connsiteY31" fmla="*/ 4980 h 10000"/>
              <a:gd name="connsiteX32" fmla="*/ 8136 w 10000"/>
              <a:gd name="connsiteY32" fmla="*/ 4530 h 10000"/>
              <a:gd name="connsiteX33" fmla="*/ 8383 w 10000"/>
              <a:gd name="connsiteY33" fmla="*/ 4146 h 10000"/>
              <a:gd name="connsiteX34" fmla="*/ 8572 w 10000"/>
              <a:gd name="connsiteY34" fmla="*/ 3900 h 10000"/>
              <a:gd name="connsiteX35" fmla="*/ 8840 w 10000"/>
              <a:gd name="connsiteY35" fmla="*/ 3573 h 10000"/>
              <a:gd name="connsiteX36" fmla="*/ 9078 w 10000"/>
              <a:gd name="connsiteY36" fmla="*/ 3312 h 10000"/>
              <a:gd name="connsiteX37" fmla="*/ 9334 w 10000"/>
              <a:gd name="connsiteY37" fmla="*/ 3050 h 10000"/>
              <a:gd name="connsiteX38" fmla="*/ 9577 w 10000"/>
              <a:gd name="connsiteY38" fmla="*/ 2813 h 10000"/>
              <a:gd name="connsiteX39" fmla="*/ 9727 w 10000"/>
              <a:gd name="connsiteY39" fmla="*/ 2690 h 10000"/>
              <a:gd name="connsiteX40" fmla="*/ 9857 w 10000"/>
              <a:gd name="connsiteY40" fmla="*/ 2567 h 10000"/>
              <a:gd name="connsiteX41" fmla="*/ 10000 w 10000"/>
              <a:gd name="connsiteY41" fmla="*/ 654 h 10000"/>
              <a:gd name="connsiteX42" fmla="*/ 9786 w 10000"/>
              <a:gd name="connsiteY42" fmla="*/ 572 h 10000"/>
              <a:gd name="connsiteX43" fmla="*/ 9834 w 10000"/>
              <a:gd name="connsiteY43" fmla="*/ 1178 h 10000"/>
              <a:gd name="connsiteX44" fmla="*/ 9721 w 10000"/>
              <a:gd name="connsiteY44" fmla="*/ 523 h 10000"/>
              <a:gd name="connsiteX45" fmla="*/ 9548 w 10000"/>
              <a:gd name="connsiteY45" fmla="*/ 311 h 10000"/>
              <a:gd name="connsiteX46" fmla="*/ 9525 w 10000"/>
              <a:gd name="connsiteY46" fmla="*/ 155 h 10000"/>
              <a:gd name="connsiteX47" fmla="*/ 9239 w 10000"/>
              <a:gd name="connsiteY47" fmla="*/ 491 h 10000"/>
              <a:gd name="connsiteX48" fmla="*/ 9054 w 10000"/>
              <a:gd name="connsiteY48" fmla="*/ 597 h 10000"/>
              <a:gd name="connsiteX49" fmla="*/ 8959 w 10000"/>
              <a:gd name="connsiteY49" fmla="*/ 662 h 10000"/>
              <a:gd name="connsiteX50" fmla="*/ 8638 w 10000"/>
              <a:gd name="connsiteY50" fmla="*/ 793 h 10000"/>
              <a:gd name="connsiteX51" fmla="*/ 8383 w 10000"/>
              <a:gd name="connsiteY51" fmla="*/ 883 h 10000"/>
              <a:gd name="connsiteX52" fmla="*/ 7834 w 10000"/>
              <a:gd name="connsiteY52" fmla="*/ 875 h 10000"/>
              <a:gd name="connsiteX53" fmla="*/ 7441 w 10000"/>
              <a:gd name="connsiteY53" fmla="*/ 687 h 10000"/>
              <a:gd name="connsiteX54" fmla="*/ 7268 w 10000"/>
              <a:gd name="connsiteY54" fmla="*/ 531 h 10000"/>
              <a:gd name="connsiteX55" fmla="*/ 7126 w 10000"/>
              <a:gd name="connsiteY55" fmla="*/ 425 h 10000"/>
              <a:gd name="connsiteX56" fmla="*/ 7001 w 10000"/>
              <a:gd name="connsiteY56" fmla="*/ 0 h 10000"/>
              <a:gd name="connsiteX57" fmla="*/ 7001 w 10000"/>
              <a:gd name="connsiteY57" fmla="*/ 90 h 10000"/>
              <a:gd name="connsiteX58" fmla="*/ 6900 w 10000"/>
              <a:gd name="connsiteY58" fmla="*/ 335 h 10000"/>
              <a:gd name="connsiteX59" fmla="*/ 6733 w 10000"/>
              <a:gd name="connsiteY59" fmla="*/ 507 h 10000"/>
              <a:gd name="connsiteX60" fmla="*/ 6410 w 10000"/>
              <a:gd name="connsiteY60" fmla="*/ 744 h 10000"/>
              <a:gd name="connsiteX61" fmla="*/ 6130 w 10000"/>
              <a:gd name="connsiteY61" fmla="*/ 883 h 10000"/>
              <a:gd name="connsiteX62" fmla="*/ 5702 w 10000"/>
              <a:gd name="connsiteY62" fmla="*/ 883 h 10000"/>
              <a:gd name="connsiteX63" fmla="*/ 5523 w 10000"/>
              <a:gd name="connsiteY63" fmla="*/ 777 h 10000"/>
              <a:gd name="connsiteX64" fmla="*/ 5168 w 10000"/>
              <a:gd name="connsiteY64" fmla="*/ 597 h 10000"/>
              <a:gd name="connsiteX65" fmla="*/ 4846 w 10000"/>
              <a:gd name="connsiteY65" fmla="*/ 204 h 10000"/>
              <a:gd name="connsiteX66" fmla="*/ 4833 w 10000"/>
              <a:gd name="connsiteY66" fmla="*/ 49 h 10000"/>
              <a:gd name="connsiteX67" fmla="*/ 4698 w 10000"/>
              <a:gd name="connsiteY67" fmla="*/ 188 h 10000"/>
              <a:gd name="connsiteX68" fmla="*/ 4553 w 10000"/>
              <a:gd name="connsiteY68" fmla="*/ 482 h 10000"/>
              <a:gd name="connsiteX69" fmla="*/ 4315 w 10000"/>
              <a:gd name="connsiteY69" fmla="*/ 679 h 10000"/>
              <a:gd name="connsiteX70" fmla="*/ 4078 w 10000"/>
              <a:gd name="connsiteY70" fmla="*/ 850 h 10000"/>
              <a:gd name="connsiteX71" fmla="*/ 3268 w 10000"/>
              <a:gd name="connsiteY71" fmla="*/ 883 h 10000"/>
              <a:gd name="connsiteX72" fmla="*/ 2875 w 10000"/>
              <a:gd name="connsiteY72" fmla="*/ 777 h 10000"/>
              <a:gd name="connsiteX73" fmla="*/ 2726 w 10000"/>
              <a:gd name="connsiteY73" fmla="*/ 711 h 10000"/>
              <a:gd name="connsiteX74" fmla="*/ 2512 w 10000"/>
              <a:gd name="connsiteY74" fmla="*/ 433 h 10000"/>
              <a:gd name="connsiteX75" fmla="*/ 2416 w 10000"/>
              <a:gd name="connsiteY75" fmla="*/ 368 h 10000"/>
              <a:gd name="connsiteX76" fmla="*/ 2387 w 10000"/>
              <a:gd name="connsiteY76" fmla="*/ 188 h 10000"/>
              <a:gd name="connsiteX77" fmla="*/ 2351 w 10000"/>
              <a:gd name="connsiteY77" fmla="*/ 57 h 10000"/>
              <a:gd name="connsiteX78" fmla="*/ 2155 w 10000"/>
              <a:gd name="connsiteY78" fmla="*/ 507 h 10000"/>
              <a:gd name="connsiteX79" fmla="*/ 1827 w 10000"/>
              <a:gd name="connsiteY79" fmla="*/ 744 h 10000"/>
              <a:gd name="connsiteX80" fmla="*/ 1405 w 10000"/>
              <a:gd name="connsiteY80" fmla="*/ 875 h 10000"/>
              <a:gd name="connsiteX81" fmla="*/ 1227 w 10000"/>
              <a:gd name="connsiteY81" fmla="*/ 875 h 10000"/>
              <a:gd name="connsiteX82" fmla="*/ 702 w 10000"/>
              <a:gd name="connsiteY82" fmla="*/ 834 h 10000"/>
              <a:gd name="connsiteX83" fmla="*/ 452 w 10000"/>
              <a:gd name="connsiteY83" fmla="*/ 703 h 10000"/>
              <a:gd name="connsiteX84" fmla="*/ 0 w 10000"/>
              <a:gd name="connsiteY84" fmla="*/ 409 h 10000"/>
              <a:gd name="connsiteX85" fmla="*/ 12 w 10000"/>
              <a:gd name="connsiteY85" fmla="*/ 409 h 10000"/>
              <a:gd name="connsiteX0" fmla="*/ 12 w 9857"/>
              <a:gd name="connsiteY0" fmla="*/ 409 h 10000"/>
              <a:gd name="connsiteX1" fmla="*/ 12 w 9857"/>
              <a:gd name="connsiteY1" fmla="*/ 5388 h 10000"/>
              <a:gd name="connsiteX2" fmla="*/ 12 w 9857"/>
              <a:gd name="connsiteY2" fmla="*/ 7792 h 10000"/>
              <a:gd name="connsiteX3" fmla="*/ 309 w 9857"/>
              <a:gd name="connsiteY3" fmla="*/ 8373 h 10000"/>
              <a:gd name="connsiteX4" fmla="*/ 458 w 9857"/>
              <a:gd name="connsiteY4" fmla="*/ 8594 h 10000"/>
              <a:gd name="connsiteX5" fmla="*/ 786 w 9857"/>
              <a:gd name="connsiteY5" fmla="*/ 8986 h 10000"/>
              <a:gd name="connsiteX6" fmla="*/ 1001 w 9857"/>
              <a:gd name="connsiteY6" fmla="*/ 9215 h 10000"/>
              <a:gd name="connsiteX7" fmla="*/ 1167 w 9857"/>
              <a:gd name="connsiteY7" fmla="*/ 9346 h 10000"/>
              <a:gd name="connsiteX8" fmla="*/ 1346 w 9857"/>
              <a:gd name="connsiteY8" fmla="*/ 9485 h 10000"/>
              <a:gd name="connsiteX9" fmla="*/ 1601 w 9857"/>
              <a:gd name="connsiteY9" fmla="*/ 9624 h 10000"/>
              <a:gd name="connsiteX10" fmla="*/ 1893 w 9857"/>
              <a:gd name="connsiteY10" fmla="*/ 9738 h 10000"/>
              <a:gd name="connsiteX11" fmla="*/ 2190 w 9857"/>
              <a:gd name="connsiteY11" fmla="*/ 9845 h 10000"/>
              <a:gd name="connsiteX12" fmla="*/ 2363 w 9857"/>
              <a:gd name="connsiteY12" fmla="*/ 9902 h 10000"/>
              <a:gd name="connsiteX13" fmla="*/ 2589 w 9857"/>
              <a:gd name="connsiteY13" fmla="*/ 9943 h 10000"/>
              <a:gd name="connsiteX14" fmla="*/ 2942 w 9857"/>
              <a:gd name="connsiteY14" fmla="*/ 10000 h 10000"/>
              <a:gd name="connsiteX15" fmla="*/ 3216 w 9857"/>
              <a:gd name="connsiteY15" fmla="*/ 10000 h 10000"/>
              <a:gd name="connsiteX16" fmla="*/ 3506 w 9857"/>
              <a:gd name="connsiteY16" fmla="*/ 10000 h 10000"/>
              <a:gd name="connsiteX17" fmla="*/ 3822 w 9857"/>
              <a:gd name="connsiteY17" fmla="*/ 9951 h 10000"/>
              <a:gd name="connsiteX18" fmla="*/ 4137 w 9857"/>
              <a:gd name="connsiteY18" fmla="*/ 9902 h 10000"/>
              <a:gd name="connsiteX19" fmla="*/ 4374 w 9857"/>
              <a:gd name="connsiteY19" fmla="*/ 9836 h 10000"/>
              <a:gd name="connsiteX20" fmla="*/ 4625 w 9857"/>
              <a:gd name="connsiteY20" fmla="*/ 9755 h 10000"/>
              <a:gd name="connsiteX21" fmla="*/ 4953 w 9857"/>
              <a:gd name="connsiteY21" fmla="*/ 9624 h 10000"/>
              <a:gd name="connsiteX22" fmla="*/ 5328 w 9857"/>
              <a:gd name="connsiteY22" fmla="*/ 9436 h 10000"/>
              <a:gd name="connsiteX23" fmla="*/ 5626 w 9857"/>
              <a:gd name="connsiteY23" fmla="*/ 9240 h 10000"/>
              <a:gd name="connsiteX24" fmla="*/ 5869 w 9857"/>
              <a:gd name="connsiteY24" fmla="*/ 8994 h 10000"/>
              <a:gd name="connsiteX25" fmla="*/ 6118 w 9857"/>
              <a:gd name="connsiteY25" fmla="*/ 8626 h 10000"/>
              <a:gd name="connsiteX26" fmla="*/ 6380 w 9857"/>
              <a:gd name="connsiteY26" fmla="*/ 8209 h 10000"/>
              <a:gd name="connsiteX27" fmla="*/ 6625 w 9857"/>
              <a:gd name="connsiteY27" fmla="*/ 7776 h 10000"/>
              <a:gd name="connsiteX28" fmla="*/ 6871 w 9857"/>
              <a:gd name="connsiteY28" fmla="*/ 7261 h 10000"/>
              <a:gd name="connsiteX29" fmla="*/ 7185 w 9857"/>
              <a:gd name="connsiteY29" fmla="*/ 6566 h 10000"/>
              <a:gd name="connsiteX30" fmla="*/ 7643 w 9857"/>
              <a:gd name="connsiteY30" fmla="*/ 5487 h 10000"/>
              <a:gd name="connsiteX31" fmla="*/ 7893 w 9857"/>
              <a:gd name="connsiteY31" fmla="*/ 4980 h 10000"/>
              <a:gd name="connsiteX32" fmla="*/ 8136 w 9857"/>
              <a:gd name="connsiteY32" fmla="*/ 4530 h 10000"/>
              <a:gd name="connsiteX33" fmla="*/ 8383 w 9857"/>
              <a:gd name="connsiteY33" fmla="*/ 4146 h 10000"/>
              <a:gd name="connsiteX34" fmla="*/ 8572 w 9857"/>
              <a:gd name="connsiteY34" fmla="*/ 3900 h 10000"/>
              <a:gd name="connsiteX35" fmla="*/ 8840 w 9857"/>
              <a:gd name="connsiteY35" fmla="*/ 3573 h 10000"/>
              <a:gd name="connsiteX36" fmla="*/ 9078 w 9857"/>
              <a:gd name="connsiteY36" fmla="*/ 3312 h 10000"/>
              <a:gd name="connsiteX37" fmla="*/ 9334 w 9857"/>
              <a:gd name="connsiteY37" fmla="*/ 3050 h 10000"/>
              <a:gd name="connsiteX38" fmla="*/ 9577 w 9857"/>
              <a:gd name="connsiteY38" fmla="*/ 2813 h 10000"/>
              <a:gd name="connsiteX39" fmla="*/ 9727 w 9857"/>
              <a:gd name="connsiteY39" fmla="*/ 2690 h 10000"/>
              <a:gd name="connsiteX40" fmla="*/ 9857 w 9857"/>
              <a:gd name="connsiteY40" fmla="*/ 2567 h 10000"/>
              <a:gd name="connsiteX41" fmla="*/ 9786 w 9857"/>
              <a:gd name="connsiteY41" fmla="*/ 572 h 10000"/>
              <a:gd name="connsiteX42" fmla="*/ 9834 w 9857"/>
              <a:gd name="connsiteY42" fmla="*/ 1178 h 10000"/>
              <a:gd name="connsiteX43" fmla="*/ 9721 w 9857"/>
              <a:gd name="connsiteY43" fmla="*/ 523 h 10000"/>
              <a:gd name="connsiteX44" fmla="*/ 9548 w 9857"/>
              <a:gd name="connsiteY44" fmla="*/ 311 h 10000"/>
              <a:gd name="connsiteX45" fmla="*/ 9525 w 9857"/>
              <a:gd name="connsiteY45" fmla="*/ 155 h 10000"/>
              <a:gd name="connsiteX46" fmla="*/ 9239 w 9857"/>
              <a:gd name="connsiteY46" fmla="*/ 491 h 10000"/>
              <a:gd name="connsiteX47" fmla="*/ 9054 w 9857"/>
              <a:gd name="connsiteY47" fmla="*/ 597 h 10000"/>
              <a:gd name="connsiteX48" fmla="*/ 8959 w 9857"/>
              <a:gd name="connsiteY48" fmla="*/ 662 h 10000"/>
              <a:gd name="connsiteX49" fmla="*/ 8638 w 9857"/>
              <a:gd name="connsiteY49" fmla="*/ 793 h 10000"/>
              <a:gd name="connsiteX50" fmla="*/ 8383 w 9857"/>
              <a:gd name="connsiteY50" fmla="*/ 883 h 10000"/>
              <a:gd name="connsiteX51" fmla="*/ 7834 w 9857"/>
              <a:gd name="connsiteY51" fmla="*/ 875 h 10000"/>
              <a:gd name="connsiteX52" fmla="*/ 7441 w 9857"/>
              <a:gd name="connsiteY52" fmla="*/ 687 h 10000"/>
              <a:gd name="connsiteX53" fmla="*/ 7268 w 9857"/>
              <a:gd name="connsiteY53" fmla="*/ 531 h 10000"/>
              <a:gd name="connsiteX54" fmla="*/ 7126 w 9857"/>
              <a:gd name="connsiteY54" fmla="*/ 425 h 10000"/>
              <a:gd name="connsiteX55" fmla="*/ 7001 w 9857"/>
              <a:gd name="connsiteY55" fmla="*/ 0 h 10000"/>
              <a:gd name="connsiteX56" fmla="*/ 7001 w 9857"/>
              <a:gd name="connsiteY56" fmla="*/ 90 h 10000"/>
              <a:gd name="connsiteX57" fmla="*/ 6900 w 9857"/>
              <a:gd name="connsiteY57" fmla="*/ 335 h 10000"/>
              <a:gd name="connsiteX58" fmla="*/ 6733 w 9857"/>
              <a:gd name="connsiteY58" fmla="*/ 507 h 10000"/>
              <a:gd name="connsiteX59" fmla="*/ 6410 w 9857"/>
              <a:gd name="connsiteY59" fmla="*/ 744 h 10000"/>
              <a:gd name="connsiteX60" fmla="*/ 6130 w 9857"/>
              <a:gd name="connsiteY60" fmla="*/ 883 h 10000"/>
              <a:gd name="connsiteX61" fmla="*/ 5702 w 9857"/>
              <a:gd name="connsiteY61" fmla="*/ 883 h 10000"/>
              <a:gd name="connsiteX62" fmla="*/ 5523 w 9857"/>
              <a:gd name="connsiteY62" fmla="*/ 777 h 10000"/>
              <a:gd name="connsiteX63" fmla="*/ 5168 w 9857"/>
              <a:gd name="connsiteY63" fmla="*/ 597 h 10000"/>
              <a:gd name="connsiteX64" fmla="*/ 4846 w 9857"/>
              <a:gd name="connsiteY64" fmla="*/ 204 h 10000"/>
              <a:gd name="connsiteX65" fmla="*/ 4833 w 9857"/>
              <a:gd name="connsiteY65" fmla="*/ 49 h 10000"/>
              <a:gd name="connsiteX66" fmla="*/ 4698 w 9857"/>
              <a:gd name="connsiteY66" fmla="*/ 188 h 10000"/>
              <a:gd name="connsiteX67" fmla="*/ 4553 w 9857"/>
              <a:gd name="connsiteY67" fmla="*/ 482 h 10000"/>
              <a:gd name="connsiteX68" fmla="*/ 4315 w 9857"/>
              <a:gd name="connsiteY68" fmla="*/ 679 h 10000"/>
              <a:gd name="connsiteX69" fmla="*/ 4078 w 9857"/>
              <a:gd name="connsiteY69" fmla="*/ 850 h 10000"/>
              <a:gd name="connsiteX70" fmla="*/ 3268 w 9857"/>
              <a:gd name="connsiteY70" fmla="*/ 883 h 10000"/>
              <a:gd name="connsiteX71" fmla="*/ 2875 w 9857"/>
              <a:gd name="connsiteY71" fmla="*/ 777 h 10000"/>
              <a:gd name="connsiteX72" fmla="*/ 2726 w 9857"/>
              <a:gd name="connsiteY72" fmla="*/ 711 h 10000"/>
              <a:gd name="connsiteX73" fmla="*/ 2512 w 9857"/>
              <a:gd name="connsiteY73" fmla="*/ 433 h 10000"/>
              <a:gd name="connsiteX74" fmla="*/ 2416 w 9857"/>
              <a:gd name="connsiteY74" fmla="*/ 368 h 10000"/>
              <a:gd name="connsiteX75" fmla="*/ 2387 w 9857"/>
              <a:gd name="connsiteY75" fmla="*/ 188 h 10000"/>
              <a:gd name="connsiteX76" fmla="*/ 2351 w 9857"/>
              <a:gd name="connsiteY76" fmla="*/ 57 h 10000"/>
              <a:gd name="connsiteX77" fmla="*/ 2155 w 9857"/>
              <a:gd name="connsiteY77" fmla="*/ 507 h 10000"/>
              <a:gd name="connsiteX78" fmla="*/ 1827 w 9857"/>
              <a:gd name="connsiteY78" fmla="*/ 744 h 10000"/>
              <a:gd name="connsiteX79" fmla="*/ 1405 w 9857"/>
              <a:gd name="connsiteY79" fmla="*/ 875 h 10000"/>
              <a:gd name="connsiteX80" fmla="*/ 1227 w 9857"/>
              <a:gd name="connsiteY80" fmla="*/ 875 h 10000"/>
              <a:gd name="connsiteX81" fmla="*/ 702 w 9857"/>
              <a:gd name="connsiteY81" fmla="*/ 834 h 10000"/>
              <a:gd name="connsiteX82" fmla="*/ 452 w 9857"/>
              <a:gd name="connsiteY82" fmla="*/ 703 h 10000"/>
              <a:gd name="connsiteX83" fmla="*/ 0 w 9857"/>
              <a:gd name="connsiteY83" fmla="*/ 409 h 10000"/>
              <a:gd name="connsiteX84" fmla="*/ 12 w 9857"/>
              <a:gd name="connsiteY84" fmla="*/ 4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857" h="10000">
                <a:moveTo>
                  <a:pt x="12" y="409"/>
                </a:moveTo>
                <a:lnTo>
                  <a:pt x="12" y="5388"/>
                </a:lnTo>
                <a:lnTo>
                  <a:pt x="12" y="7792"/>
                </a:lnTo>
                <a:lnTo>
                  <a:pt x="309" y="8373"/>
                </a:lnTo>
                <a:cubicBezTo>
                  <a:pt x="359" y="8447"/>
                  <a:pt x="407" y="8520"/>
                  <a:pt x="458" y="8594"/>
                </a:cubicBezTo>
                <a:lnTo>
                  <a:pt x="786" y="8986"/>
                </a:lnTo>
                <a:lnTo>
                  <a:pt x="1001" y="9215"/>
                </a:lnTo>
                <a:cubicBezTo>
                  <a:pt x="1056" y="9259"/>
                  <a:pt x="1112" y="9302"/>
                  <a:pt x="1167" y="9346"/>
                </a:cubicBezTo>
                <a:lnTo>
                  <a:pt x="1346" y="9485"/>
                </a:lnTo>
                <a:lnTo>
                  <a:pt x="1601" y="9624"/>
                </a:lnTo>
                <a:lnTo>
                  <a:pt x="1893" y="9738"/>
                </a:lnTo>
                <a:lnTo>
                  <a:pt x="2190" y="9845"/>
                </a:lnTo>
                <a:lnTo>
                  <a:pt x="2363" y="9902"/>
                </a:lnTo>
                <a:lnTo>
                  <a:pt x="2589" y="9943"/>
                </a:lnTo>
                <a:lnTo>
                  <a:pt x="2942" y="10000"/>
                </a:lnTo>
                <a:lnTo>
                  <a:pt x="3216" y="10000"/>
                </a:lnTo>
                <a:lnTo>
                  <a:pt x="3506" y="10000"/>
                </a:lnTo>
                <a:lnTo>
                  <a:pt x="3822" y="9951"/>
                </a:lnTo>
                <a:lnTo>
                  <a:pt x="4137" y="9902"/>
                </a:lnTo>
                <a:lnTo>
                  <a:pt x="4374" y="9836"/>
                </a:lnTo>
                <a:lnTo>
                  <a:pt x="4625" y="9755"/>
                </a:lnTo>
                <a:lnTo>
                  <a:pt x="4953" y="9624"/>
                </a:lnTo>
                <a:lnTo>
                  <a:pt x="5328" y="9436"/>
                </a:lnTo>
                <a:lnTo>
                  <a:pt x="5626" y="9240"/>
                </a:lnTo>
                <a:lnTo>
                  <a:pt x="5869" y="8994"/>
                </a:lnTo>
                <a:cubicBezTo>
                  <a:pt x="5952" y="8871"/>
                  <a:pt x="6036" y="8749"/>
                  <a:pt x="6118" y="8626"/>
                </a:cubicBezTo>
                <a:lnTo>
                  <a:pt x="6380" y="8209"/>
                </a:lnTo>
                <a:cubicBezTo>
                  <a:pt x="6462" y="8065"/>
                  <a:pt x="6543" y="7920"/>
                  <a:pt x="6625" y="7776"/>
                </a:cubicBezTo>
                <a:cubicBezTo>
                  <a:pt x="6706" y="7604"/>
                  <a:pt x="6790" y="7433"/>
                  <a:pt x="6871" y="7261"/>
                </a:cubicBezTo>
                <a:lnTo>
                  <a:pt x="7185" y="6566"/>
                </a:lnTo>
                <a:lnTo>
                  <a:pt x="7643" y="5487"/>
                </a:lnTo>
                <a:lnTo>
                  <a:pt x="7893" y="4980"/>
                </a:lnTo>
                <a:lnTo>
                  <a:pt x="8136" y="4530"/>
                </a:lnTo>
                <a:lnTo>
                  <a:pt x="8383" y="4146"/>
                </a:lnTo>
                <a:cubicBezTo>
                  <a:pt x="8446" y="4064"/>
                  <a:pt x="8508" y="3982"/>
                  <a:pt x="8572" y="3900"/>
                </a:cubicBezTo>
                <a:lnTo>
                  <a:pt x="8840" y="3573"/>
                </a:lnTo>
                <a:lnTo>
                  <a:pt x="9078" y="3312"/>
                </a:lnTo>
                <a:cubicBezTo>
                  <a:pt x="9164" y="3225"/>
                  <a:pt x="9248" y="3137"/>
                  <a:pt x="9334" y="3050"/>
                </a:cubicBezTo>
                <a:lnTo>
                  <a:pt x="9577" y="2813"/>
                </a:lnTo>
                <a:lnTo>
                  <a:pt x="9727" y="2690"/>
                </a:lnTo>
                <a:cubicBezTo>
                  <a:pt x="9769" y="2649"/>
                  <a:pt x="9814" y="2608"/>
                  <a:pt x="9857" y="2567"/>
                </a:cubicBezTo>
                <a:cubicBezTo>
                  <a:pt x="9867" y="2214"/>
                  <a:pt x="9790" y="803"/>
                  <a:pt x="9786" y="572"/>
                </a:cubicBezTo>
                <a:cubicBezTo>
                  <a:pt x="9790" y="578"/>
                  <a:pt x="9829" y="1172"/>
                  <a:pt x="9834" y="1178"/>
                </a:cubicBezTo>
                <a:cubicBezTo>
                  <a:pt x="9808" y="1156"/>
                  <a:pt x="9746" y="545"/>
                  <a:pt x="9721" y="523"/>
                </a:cubicBezTo>
                <a:lnTo>
                  <a:pt x="9548" y="311"/>
                </a:lnTo>
                <a:cubicBezTo>
                  <a:pt x="9541" y="259"/>
                  <a:pt x="9532" y="207"/>
                  <a:pt x="9525" y="155"/>
                </a:cubicBezTo>
                <a:lnTo>
                  <a:pt x="9239" y="491"/>
                </a:lnTo>
                <a:lnTo>
                  <a:pt x="9054" y="597"/>
                </a:lnTo>
                <a:cubicBezTo>
                  <a:pt x="9023" y="619"/>
                  <a:pt x="8990" y="640"/>
                  <a:pt x="8959" y="662"/>
                </a:cubicBezTo>
                <a:lnTo>
                  <a:pt x="8638" y="793"/>
                </a:lnTo>
                <a:lnTo>
                  <a:pt x="8383" y="883"/>
                </a:lnTo>
                <a:lnTo>
                  <a:pt x="7834" y="875"/>
                </a:lnTo>
                <a:lnTo>
                  <a:pt x="7441" y="687"/>
                </a:lnTo>
                <a:lnTo>
                  <a:pt x="7268" y="531"/>
                </a:lnTo>
                <a:cubicBezTo>
                  <a:pt x="7220" y="496"/>
                  <a:pt x="7173" y="460"/>
                  <a:pt x="7126" y="425"/>
                </a:cubicBezTo>
                <a:cubicBezTo>
                  <a:pt x="7084" y="283"/>
                  <a:pt x="7041" y="142"/>
                  <a:pt x="7001" y="0"/>
                </a:cubicBezTo>
                <a:lnTo>
                  <a:pt x="7001" y="90"/>
                </a:lnTo>
                <a:cubicBezTo>
                  <a:pt x="6966" y="172"/>
                  <a:pt x="6934" y="253"/>
                  <a:pt x="6900" y="335"/>
                </a:cubicBezTo>
                <a:cubicBezTo>
                  <a:pt x="6843" y="392"/>
                  <a:pt x="6790" y="450"/>
                  <a:pt x="6733" y="507"/>
                </a:cubicBezTo>
                <a:lnTo>
                  <a:pt x="6410" y="744"/>
                </a:lnTo>
                <a:lnTo>
                  <a:pt x="6130" y="883"/>
                </a:lnTo>
                <a:lnTo>
                  <a:pt x="5702" y="883"/>
                </a:lnTo>
                <a:lnTo>
                  <a:pt x="5523" y="777"/>
                </a:lnTo>
                <a:lnTo>
                  <a:pt x="5168" y="597"/>
                </a:lnTo>
                <a:lnTo>
                  <a:pt x="4846" y="204"/>
                </a:lnTo>
                <a:cubicBezTo>
                  <a:pt x="4842" y="152"/>
                  <a:pt x="4839" y="101"/>
                  <a:pt x="4833" y="49"/>
                </a:cubicBezTo>
                <a:cubicBezTo>
                  <a:pt x="4788" y="95"/>
                  <a:pt x="4744" y="142"/>
                  <a:pt x="4698" y="188"/>
                </a:cubicBezTo>
                <a:cubicBezTo>
                  <a:pt x="4651" y="286"/>
                  <a:pt x="4601" y="384"/>
                  <a:pt x="4553" y="482"/>
                </a:cubicBezTo>
                <a:lnTo>
                  <a:pt x="4315" y="679"/>
                </a:lnTo>
                <a:lnTo>
                  <a:pt x="4078" y="850"/>
                </a:lnTo>
                <a:lnTo>
                  <a:pt x="3268" y="883"/>
                </a:lnTo>
                <a:lnTo>
                  <a:pt x="2875" y="777"/>
                </a:lnTo>
                <a:lnTo>
                  <a:pt x="2726" y="711"/>
                </a:lnTo>
                <a:cubicBezTo>
                  <a:pt x="2656" y="618"/>
                  <a:pt x="2583" y="526"/>
                  <a:pt x="2512" y="433"/>
                </a:cubicBezTo>
                <a:cubicBezTo>
                  <a:pt x="2480" y="411"/>
                  <a:pt x="2448" y="390"/>
                  <a:pt x="2416" y="368"/>
                </a:cubicBezTo>
                <a:cubicBezTo>
                  <a:pt x="2406" y="308"/>
                  <a:pt x="2397" y="248"/>
                  <a:pt x="2387" y="188"/>
                </a:cubicBezTo>
                <a:cubicBezTo>
                  <a:pt x="2375" y="144"/>
                  <a:pt x="2363" y="101"/>
                  <a:pt x="2351" y="57"/>
                </a:cubicBezTo>
                <a:cubicBezTo>
                  <a:pt x="2286" y="207"/>
                  <a:pt x="2220" y="357"/>
                  <a:pt x="2155" y="507"/>
                </a:cubicBezTo>
                <a:lnTo>
                  <a:pt x="1827" y="744"/>
                </a:lnTo>
                <a:lnTo>
                  <a:pt x="1405" y="875"/>
                </a:lnTo>
                <a:lnTo>
                  <a:pt x="1227" y="875"/>
                </a:lnTo>
                <a:lnTo>
                  <a:pt x="702" y="834"/>
                </a:lnTo>
                <a:lnTo>
                  <a:pt x="452" y="703"/>
                </a:lnTo>
                <a:lnTo>
                  <a:pt x="0" y="409"/>
                </a:lnTo>
                <a:lnTo>
                  <a:pt x="12" y="409"/>
                </a:lnTo>
                <a:close/>
              </a:path>
            </a:pathLst>
          </a:custGeom>
          <a:solidFill>
            <a:schemeClr val="bg1"/>
          </a:solidFill>
          <a:ln w="9525" cap="rnd">
            <a:noFill/>
            <a:round/>
            <a:headEnd type="none" w="sm" len="sm"/>
            <a:tailEnd type="none" w="sm" len="sm"/>
          </a:ln>
          <a:effectLst/>
        </p:spPr>
        <p:txBody>
          <a:bodyPr/>
          <a:lstStyle/>
          <a:p>
            <a:endParaRPr lang="en-US"/>
          </a:p>
        </p:txBody>
      </p:sp>
      <p:sp>
        <p:nvSpPr>
          <p:cNvPr id="20" name="Freeform: Shape 19">
            <a:extLst>
              <a:ext uri="{FF2B5EF4-FFF2-40B4-BE49-F238E27FC236}">
                <a16:creationId xmlns:a16="http://schemas.microsoft.com/office/drawing/2014/main" id="{C6AE8D8F-C578-4DBD-8FB2-0DE34E8FD425}"/>
              </a:ext>
            </a:extLst>
          </p:cNvPr>
          <p:cNvSpPr/>
          <p:nvPr/>
        </p:nvSpPr>
        <p:spPr>
          <a:xfrm>
            <a:off x="4115213" y="4276000"/>
            <a:ext cx="2199447" cy="1133682"/>
          </a:xfrm>
          <a:custGeom>
            <a:avLst/>
            <a:gdLst>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06896 w 2276061"/>
              <a:gd name="connsiteY23" fmla="*/ 258417 h 1262269"/>
              <a:gd name="connsiteX24" fmla="*/ 437322 w 2276061"/>
              <a:gd name="connsiteY24" fmla="*/ 308113 h 1262269"/>
              <a:gd name="connsiteX25" fmla="*/ 377687 w 2276061"/>
              <a:gd name="connsiteY25" fmla="*/ 327991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06896 w 2276061"/>
              <a:gd name="connsiteY23" fmla="*/ 258417 h 1262269"/>
              <a:gd name="connsiteX24" fmla="*/ 437322 w 2276061"/>
              <a:gd name="connsiteY24" fmla="*/ 308113 h 1262269"/>
              <a:gd name="connsiteX25" fmla="*/ 377687 w 2276061"/>
              <a:gd name="connsiteY25" fmla="*/ 327991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06896 w 2276061"/>
              <a:gd name="connsiteY23" fmla="*/ 258417 h 1262269"/>
              <a:gd name="connsiteX24" fmla="*/ 437322 w 2276061"/>
              <a:gd name="connsiteY24" fmla="*/ 308113 h 1262269"/>
              <a:gd name="connsiteX25" fmla="*/ 377687 w 2276061"/>
              <a:gd name="connsiteY25" fmla="*/ 327991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06896 w 2276061"/>
              <a:gd name="connsiteY23" fmla="*/ 258417 h 1262269"/>
              <a:gd name="connsiteX24" fmla="*/ 437322 w 2276061"/>
              <a:gd name="connsiteY24" fmla="*/ 308113 h 1262269"/>
              <a:gd name="connsiteX25" fmla="*/ 377687 w 2276061"/>
              <a:gd name="connsiteY25" fmla="*/ 327991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437322 w 2276061"/>
              <a:gd name="connsiteY24" fmla="*/ 308113 h 1262269"/>
              <a:gd name="connsiteX25" fmla="*/ 377687 w 2276061"/>
              <a:gd name="connsiteY25" fmla="*/ 327991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437322 w 2276061"/>
              <a:gd name="connsiteY24" fmla="*/ 308113 h 1262269"/>
              <a:gd name="connsiteX25" fmla="*/ 377687 w 2276061"/>
              <a:gd name="connsiteY25" fmla="*/ 377687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446847 w 2276061"/>
              <a:gd name="connsiteY24" fmla="*/ 355738 h 1262269"/>
              <a:gd name="connsiteX25" fmla="*/ 377687 w 2276061"/>
              <a:gd name="connsiteY25" fmla="*/ 377687 h 1262269"/>
              <a:gd name="connsiteX26" fmla="*/ 337930 w 2276061"/>
              <a:gd name="connsiteY26" fmla="*/ 347869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446847 w 2276061"/>
              <a:gd name="connsiteY24" fmla="*/ 355738 h 1262269"/>
              <a:gd name="connsiteX25" fmla="*/ 377687 w 2276061"/>
              <a:gd name="connsiteY25" fmla="*/ 377687 h 1262269"/>
              <a:gd name="connsiteX26" fmla="*/ 242680 w 2276061"/>
              <a:gd name="connsiteY26" fmla="*/ 314531 h 1262269"/>
              <a:gd name="connsiteX27" fmla="*/ 59635 w 2276061"/>
              <a:gd name="connsiteY27" fmla="*/ 168965 h 1262269"/>
              <a:gd name="connsiteX28" fmla="*/ 9939 w 2276061"/>
              <a:gd name="connsiteY28" fmla="*/ 119269 h 1262269"/>
              <a:gd name="connsiteX29" fmla="*/ 0 w 2276061"/>
              <a:gd name="connsiteY29"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377687 w 2276061"/>
              <a:gd name="connsiteY24" fmla="*/ 377687 h 1262269"/>
              <a:gd name="connsiteX25" fmla="*/ 242680 w 2276061"/>
              <a:gd name="connsiteY25" fmla="*/ 314531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43609 w 2276061"/>
              <a:gd name="connsiteY21" fmla="*/ 298173 h 1262269"/>
              <a:gd name="connsiteX22" fmla="*/ 695739 w 2276061"/>
              <a:gd name="connsiteY22" fmla="*/ 139147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00747 w 2276061"/>
              <a:gd name="connsiteY21" fmla="*/ 324367 h 1262269"/>
              <a:gd name="connsiteX22" fmla="*/ 695739 w 2276061"/>
              <a:gd name="connsiteY22" fmla="*/ 139147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00747 w 2276061"/>
              <a:gd name="connsiteY21" fmla="*/ 324367 h 1262269"/>
              <a:gd name="connsiteX22" fmla="*/ 695739 w 2276061"/>
              <a:gd name="connsiteY22" fmla="*/ 139147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51113 w 2276061"/>
              <a:gd name="connsiteY19" fmla="*/ 119269 h 1262269"/>
              <a:gd name="connsiteX20" fmla="*/ 1192696 w 2276061"/>
              <a:gd name="connsiteY20" fmla="*/ 258417 h 1262269"/>
              <a:gd name="connsiteX21" fmla="*/ 1000747 w 2276061"/>
              <a:gd name="connsiteY21" fmla="*/ 324367 h 1262269"/>
              <a:gd name="connsiteX22" fmla="*/ 719552 w 2276061"/>
              <a:gd name="connsiteY22" fmla="*/ 229634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0200 w 2276061"/>
              <a:gd name="connsiteY18" fmla="*/ 228600 h 1262269"/>
              <a:gd name="connsiteX19" fmla="*/ 1422538 w 2276061"/>
              <a:gd name="connsiteY19" fmla="*/ 176419 h 1262269"/>
              <a:gd name="connsiteX20" fmla="*/ 1192696 w 2276061"/>
              <a:gd name="connsiteY20" fmla="*/ 258417 h 1262269"/>
              <a:gd name="connsiteX21" fmla="*/ 1000747 w 2276061"/>
              <a:gd name="connsiteY21" fmla="*/ 324367 h 1262269"/>
              <a:gd name="connsiteX22" fmla="*/ 719552 w 2276061"/>
              <a:gd name="connsiteY22" fmla="*/ 229634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58009 w 2276061"/>
              <a:gd name="connsiteY17" fmla="*/ 208721 h 1262269"/>
              <a:gd name="connsiteX18" fmla="*/ 1609725 w 2276061"/>
              <a:gd name="connsiteY18" fmla="*/ 261937 h 1262269"/>
              <a:gd name="connsiteX19" fmla="*/ 1422538 w 2276061"/>
              <a:gd name="connsiteY19" fmla="*/ 176419 h 1262269"/>
              <a:gd name="connsiteX20" fmla="*/ 1192696 w 2276061"/>
              <a:gd name="connsiteY20" fmla="*/ 258417 h 1262269"/>
              <a:gd name="connsiteX21" fmla="*/ 1000747 w 2276061"/>
              <a:gd name="connsiteY21" fmla="*/ 324367 h 1262269"/>
              <a:gd name="connsiteX22" fmla="*/ 719552 w 2276061"/>
              <a:gd name="connsiteY22" fmla="*/ 229634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76061"/>
              <a:gd name="connsiteY0" fmla="*/ 755373 h 1262269"/>
              <a:gd name="connsiteX1" fmla="*/ 99391 w 2276061"/>
              <a:gd name="connsiteY1" fmla="*/ 914400 h 1262269"/>
              <a:gd name="connsiteX2" fmla="*/ 168965 w 2276061"/>
              <a:gd name="connsiteY2" fmla="*/ 974034 h 1262269"/>
              <a:gd name="connsiteX3" fmla="*/ 268357 w 2276061"/>
              <a:gd name="connsiteY3" fmla="*/ 1073426 h 1262269"/>
              <a:gd name="connsiteX4" fmla="*/ 367748 w 2276061"/>
              <a:gd name="connsiteY4" fmla="*/ 1143000 h 1262269"/>
              <a:gd name="connsiteX5" fmla="*/ 506896 w 2276061"/>
              <a:gd name="connsiteY5" fmla="*/ 1192695 h 1262269"/>
              <a:gd name="connsiteX6" fmla="*/ 695739 w 2276061"/>
              <a:gd name="connsiteY6" fmla="*/ 1242391 h 1262269"/>
              <a:gd name="connsiteX7" fmla="*/ 1023730 w 2276061"/>
              <a:gd name="connsiteY7" fmla="*/ 1262269 h 1262269"/>
              <a:gd name="connsiteX8" fmla="*/ 1113183 w 2276061"/>
              <a:gd name="connsiteY8" fmla="*/ 1242391 h 1262269"/>
              <a:gd name="connsiteX9" fmla="*/ 1371600 w 2276061"/>
              <a:gd name="connsiteY9" fmla="*/ 1182756 h 1262269"/>
              <a:gd name="connsiteX10" fmla="*/ 1451113 w 2276061"/>
              <a:gd name="connsiteY10" fmla="*/ 1133060 h 1262269"/>
              <a:gd name="connsiteX11" fmla="*/ 1600200 w 2276061"/>
              <a:gd name="connsiteY11" fmla="*/ 1073426 h 1262269"/>
              <a:gd name="connsiteX12" fmla="*/ 1649896 w 2276061"/>
              <a:gd name="connsiteY12" fmla="*/ 1003852 h 1262269"/>
              <a:gd name="connsiteX13" fmla="*/ 1808922 w 2276061"/>
              <a:gd name="connsiteY13" fmla="*/ 805069 h 1262269"/>
              <a:gd name="connsiteX14" fmla="*/ 1938130 w 2276061"/>
              <a:gd name="connsiteY14" fmla="*/ 556591 h 1262269"/>
              <a:gd name="connsiteX15" fmla="*/ 2087217 w 2276061"/>
              <a:gd name="connsiteY15" fmla="*/ 298173 h 1262269"/>
              <a:gd name="connsiteX16" fmla="*/ 2276061 w 2276061"/>
              <a:gd name="connsiteY16" fmla="*/ 0 h 1262269"/>
              <a:gd name="connsiteX17" fmla="*/ 1946102 w 2276061"/>
              <a:gd name="connsiteY17" fmla="*/ 239677 h 1262269"/>
              <a:gd name="connsiteX18" fmla="*/ 1609725 w 2276061"/>
              <a:gd name="connsiteY18" fmla="*/ 261937 h 1262269"/>
              <a:gd name="connsiteX19" fmla="*/ 1422538 w 2276061"/>
              <a:gd name="connsiteY19" fmla="*/ 176419 h 1262269"/>
              <a:gd name="connsiteX20" fmla="*/ 1192696 w 2276061"/>
              <a:gd name="connsiteY20" fmla="*/ 258417 h 1262269"/>
              <a:gd name="connsiteX21" fmla="*/ 1000747 w 2276061"/>
              <a:gd name="connsiteY21" fmla="*/ 324367 h 1262269"/>
              <a:gd name="connsiteX22" fmla="*/ 719552 w 2276061"/>
              <a:gd name="connsiteY22" fmla="*/ 229634 h 1262269"/>
              <a:gd name="connsiteX23" fmla="*/ 516835 w 2276061"/>
              <a:gd name="connsiteY23" fmla="*/ 327991 h 1262269"/>
              <a:gd name="connsiteX24" fmla="*/ 377687 w 2276061"/>
              <a:gd name="connsiteY24" fmla="*/ 377687 h 1262269"/>
              <a:gd name="connsiteX25" fmla="*/ 206962 w 2276061"/>
              <a:gd name="connsiteY25" fmla="*/ 316912 h 1262269"/>
              <a:gd name="connsiteX26" fmla="*/ 59635 w 2276061"/>
              <a:gd name="connsiteY26" fmla="*/ 168965 h 1262269"/>
              <a:gd name="connsiteX27" fmla="*/ 9939 w 2276061"/>
              <a:gd name="connsiteY27" fmla="*/ 119269 h 1262269"/>
              <a:gd name="connsiteX28" fmla="*/ 0 w 2276061"/>
              <a:gd name="connsiteY28" fmla="*/ 755373 h 1262269"/>
              <a:gd name="connsiteX0" fmla="*/ 0 w 2221292"/>
              <a:gd name="connsiteY0" fmla="*/ 664886 h 1171782"/>
              <a:gd name="connsiteX1" fmla="*/ 99391 w 2221292"/>
              <a:gd name="connsiteY1" fmla="*/ 823913 h 1171782"/>
              <a:gd name="connsiteX2" fmla="*/ 168965 w 2221292"/>
              <a:gd name="connsiteY2" fmla="*/ 883547 h 1171782"/>
              <a:gd name="connsiteX3" fmla="*/ 268357 w 2221292"/>
              <a:gd name="connsiteY3" fmla="*/ 982939 h 1171782"/>
              <a:gd name="connsiteX4" fmla="*/ 367748 w 2221292"/>
              <a:gd name="connsiteY4" fmla="*/ 1052513 h 1171782"/>
              <a:gd name="connsiteX5" fmla="*/ 506896 w 2221292"/>
              <a:gd name="connsiteY5" fmla="*/ 1102208 h 1171782"/>
              <a:gd name="connsiteX6" fmla="*/ 695739 w 2221292"/>
              <a:gd name="connsiteY6" fmla="*/ 1151904 h 1171782"/>
              <a:gd name="connsiteX7" fmla="*/ 1023730 w 2221292"/>
              <a:gd name="connsiteY7" fmla="*/ 1171782 h 1171782"/>
              <a:gd name="connsiteX8" fmla="*/ 1113183 w 2221292"/>
              <a:gd name="connsiteY8" fmla="*/ 1151904 h 1171782"/>
              <a:gd name="connsiteX9" fmla="*/ 1371600 w 2221292"/>
              <a:gd name="connsiteY9" fmla="*/ 1092269 h 1171782"/>
              <a:gd name="connsiteX10" fmla="*/ 1451113 w 2221292"/>
              <a:gd name="connsiteY10" fmla="*/ 1042573 h 1171782"/>
              <a:gd name="connsiteX11" fmla="*/ 1600200 w 2221292"/>
              <a:gd name="connsiteY11" fmla="*/ 982939 h 1171782"/>
              <a:gd name="connsiteX12" fmla="*/ 1649896 w 2221292"/>
              <a:gd name="connsiteY12" fmla="*/ 913365 h 1171782"/>
              <a:gd name="connsiteX13" fmla="*/ 1808922 w 2221292"/>
              <a:gd name="connsiteY13" fmla="*/ 714582 h 1171782"/>
              <a:gd name="connsiteX14" fmla="*/ 1938130 w 2221292"/>
              <a:gd name="connsiteY14" fmla="*/ 466104 h 1171782"/>
              <a:gd name="connsiteX15" fmla="*/ 2087217 w 2221292"/>
              <a:gd name="connsiteY15" fmla="*/ 207686 h 1171782"/>
              <a:gd name="connsiteX16" fmla="*/ 2221292 w 2221292"/>
              <a:gd name="connsiteY16" fmla="*/ 0 h 1171782"/>
              <a:gd name="connsiteX17" fmla="*/ 1946102 w 2221292"/>
              <a:gd name="connsiteY17" fmla="*/ 149190 h 1171782"/>
              <a:gd name="connsiteX18" fmla="*/ 1609725 w 2221292"/>
              <a:gd name="connsiteY18" fmla="*/ 171450 h 1171782"/>
              <a:gd name="connsiteX19" fmla="*/ 1422538 w 2221292"/>
              <a:gd name="connsiteY19" fmla="*/ 85932 h 1171782"/>
              <a:gd name="connsiteX20" fmla="*/ 1192696 w 2221292"/>
              <a:gd name="connsiteY20" fmla="*/ 167930 h 1171782"/>
              <a:gd name="connsiteX21" fmla="*/ 1000747 w 2221292"/>
              <a:gd name="connsiteY21" fmla="*/ 233880 h 1171782"/>
              <a:gd name="connsiteX22" fmla="*/ 719552 w 2221292"/>
              <a:gd name="connsiteY22" fmla="*/ 139147 h 1171782"/>
              <a:gd name="connsiteX23" fmla="*/ 516835 w 2221292"/>
              <a:gd name="connsiteY23" fmla="*/ 237504 h 1171782"/>
              <a:gd name="connsiteX24" fmla="*/ 377687 w 2221292"/>
              <a:gd name="connsiteY24" fmla="*/ 287200 h 1171782"/>
              <a:gd name="connsiteX25" fmla="*/ 206962 w 2221292"/>
              <a:gd name="connsiteY25" fmla="*/ 226425 h 1171782"/>
              <a:gd name="connsiteX26" fmla="*/ 59635 w 2221292"/>
              <a:gd name="connsiteY26" fmla="*/ 78478 h 1171782"/>
              <a:gd name="connsiteX27" fmla="*/ 9939 w 2221292"/>
              <a:gd name="connsiteY27" fmla="*/ 28782 h 1171782"/>
              <a:gd name="connsiteX28" fmla="*/ 0 w 2221292"/>
              <a:gd name="connsiteY28" fmla="*/ 664886 h 1171782"/>
              <a:gd name="connsiteX0" fmla="*/ 0 w 2221292"/>
              <a:gd name="connsiteY0" fmla="*/ 664886 h 1171782"/>
              <a:gd name="connsiteX1" fmla="*/ 99391 w 2221292"/>
              <a:gd name="connsiteY1" fmla="*/ 823913 h 1171782"/>
              <a:gd name="connsiteX2" fmla="*/ 168965 w 2221292"/>
              <a:gd name="connsiteY2" fmla="*/ 883547 h 1171782"/>
              <a:gd name="connsiteX3" fmla="*/ 268357 w 2221292"/>
              <a:gd name="connsiteY3" fmla="*/ 982939 h 1171782"/>
              <a:gd name="connsiteX4" fmla="*/ 367748 w 2221292"/>
              <a:gd name="connsiteY4" fmla="*/ 1052513 h 1171782"/>
              <a:gd name="connsiteX5" fmla="*/ 506896 w 2221292"/>
              <a:gd name="connsiteY5" fmla="*/ 1102208 h 1171782"/>
              <a:gd name="connsiteX6" fmla="*/ 695739 w 2221292"/>
              <a:gd name="connsiteY6" fmla="*/ 1151904 h 1171782"/>
              <a:gd name="connsiteX7" fmla="*/ 1023730 w 2221292"/>
              <a:gd name="connsiteY7" fmla="*/ 1171782 h 1171782"/>
              <a:gd name="connsiteX8" fmla="*/ 1113183 w 2221292"/>
              <a:gd name="connsiteY8" fmla="*/ 1151904 h 1171782"/>
              <a:gd name="connsiteX9" fmla="*/ 1371600 w 2221292"/>
              <a:gd name="connsiteY9" fmla="*/ 1092269 h 1171782"/>
              <a:gd name="connsiteX10" fmla="*/ 1600200 w 2221292"/>
              <a:gd name="connsiteY10" fmla="*/ 982939 h 1171782"/>
              <a:gd name="connsiteX11" fmla="*/ 1649896 w 2221292"/>
              <a:gd name="connsiteY11" fmla="*/ 913365 h 1171782"/>
              <a:gd name="connsiteX12" fmla="*/ 1808922 w 2221292"/>
              <a:gd name="connsiteY12" fmla="*/ 714582 h 1171782"/>
              <a:gd name="connsiteX13" fmla="*/ 1938130 w 2221292"/>
              <a:gd name="connsiteY13" fmla="*/ 466104 h 1171782"/>
              <a:gd name="connsiteX14" fmla="*/ 2087217 w 2221292"/>
              <a:gd name="connsiteY14" fmla="*/ 207686 h 1171782"/>
              <a:gd name="connsiteX15" fmla="*/ 2221292 w 2221292"/>
              <a:gd name="connsiteY15" fmla="*/ 0 h 1171782"/>
              <a:gd name="connsiteX16" fmla="*/ 1946102 w 2221292"/>
              <a:gd name="connsiteY16" fmla="*/ 149190 h 1171782"/>
              <a:gd name="connsiteX17" fmla="*/ 1609725 w 2221292"/>
              <a:gd name="connsiteY17" fmla="*/ 171450 h 1171782"/>
              <a:gd name="connsiteX18" fmla="*/ 1422538 w 2221292"/>
              <a:gd name="connsiteY18" fmla="*/ 85932 h 1171782"/>
              <a:gd name="connsiteX19" fmla="*/ 1192696 w 2221292"/>
              <a:gd name="connsiteY19" fmla="*/ 167930 h 1171782"/>
              <a:gd name="connsiteX20" fmla="*/ 1000747 w 2221292"/>
              <a:gd name="connsiteY20" fmla="*/ 233880 h 1171782"/>
              <a:gd name="connsiteX21" fmla="*/ 719552 w 2221292"/>
              <a:gd name="connsiteY21" fmla="*/ 139147 h 1171782"/>
              <a:gd name="connsiteX22" fmla="*/ 516835 w 2221292"/>
              <a:gd name="connsiteY22" fmla="*/ 237504 h 1171782"/>
              <a:gd name="connsiteX23" fmla="*/ 377687 w 2221292"/>
              <a:gd name="connsiteY23" fmla="*/ 287200 h 1171782"/>
              <a:gd name="connsiteX24" fmla="*/ 206962 w 2221292"/>
              <a:gd name="connsiteY24" fmla="*/ 226425 h 1171782"/>
              <a:gd name="connsiteX25" fmla="*/ 59635 w 2221292"/>
              <a:gd name="connsiteY25" fmla="*/ 78478 h 1171782"/>
              <a:gd name="connsiteX26" fmla="*/ 9939 w 2221292"/>
              <a:gd name="connsiteY26" fmla="*/ 28782 h 1171782"/>
              <a:gd name="connsiteX27" fmla="*/ 0 w 2221292"/>
              <a:gd name="connsiteY27" fmla="*/ 664886 h 1171782"/>
              <a:gd name="connsiteX0" fmla="*/ 0 w 2221292"/>
              <a:gd name="connsiteY0" fmla="*/ 664886 h 1171782"/>
              <a:gd name="connsiteX1" fmla="*/ 99391 w 2221292"/>
              <a:gd name="connsiteY1" fmla="*/ 823913 h 1171782"/>
              <a:gd name="connsiteX2" fmla="*/ 168965 w 2221292"/>
              <a:gd name="connsiteY2" fmla="*/ 883547 h 1171782"/>
              <a:gd name="connsiteX3" fmla="*/ 268357 w 2221292"/>
              <a:gd name="connsiteY3" fmla="*/ 982939 h 1171782"/>
              <a:gd name="connsiteX4" fmla="*/ 367748 w 2221292"/>
              <a:gd name="connsiteY4" fmla="*/ 1052513 h 1171782"/>
              <a:gd name="connsiteX5" fmla="*/ 506896 w 2221292"/>
              <a:gd name="connsiteY5" fmla="*/ 1102208 h 1171782"/>
              <a:gd name="connsiteX6" fmla="*/ 695739 w 2221292"/>
              <a:gd name="connsiteY6" fmla="*/ 1151904 h 1171782"/>
              <a:gd name="connsiteX7" fmla="*/ 1023730 w 2221292"/>
              <a:gd name="connsiteY7" fmla="*/ 1171782 h 1171782"/>
              <a:gd name="connsiteX8" fmla="*/ 1113183 w 2221292"/>
              <a:gd name="connsiteY8" fmla="*/ 1151904 h 1171782"/>
              <a:gd name="connsiteX9" fmla="*/ 1371600 w 2221292"/>
              <a:gd name="connsiteY9" fmla="*/ 1092269 h 1171782"/>
              <a:gd name="connsiteX10" fmla="*/ 1649896 w 2221292"/>
              <a:gd name="connsiteY10" fmla="*/ 913365 h 1171782"/>
              <a:gd name="connsiteX11" fmla="*/ 1808922 w 2221292"/>
              <a:gd name="connsiteY11" fmla="*/ 714582 h 1171782"/>
              <a:gd name="connsiteX12" fmla="*/ 1938130 w 2221292"/>
              <a:gd name="connsiteY12" fmla="*/ 466104 h 1171782"/>
              <a:gd name="connsiteX13" fmla="*/ 2087217 w 2221292"/>
              <a:gd name="connsiteY13" fmla="*/ 207686 h 1171782"/>
              <a:gd name="connsiteX14" fmla="*/ 2221292 w 2221292"/>
              <a:gd name="connsiteY14" fmla="*/ 0 h 1171782"/>
              <a:gd name="connsiteX15" fmla="*/ 1946102 w 2221292"/>
              <a:gd name="connsiteY15" fmla="*/ 149190 h 1171782"/>
              <a:gd name="connsiteX16" fmla="*/ 1609725 w 2221292"/>
              <a:gd name="connsiteY16" fmla="*/ 171450 h 1171782"/>
              <a:gd name="connsiteX17" fmla="*/ 1422538 w 2221292"/>
              <a:gd name="connsiteY17" fmla="*/ 85932 h 1171782"/>
              <a:gd name="connsiteX18" fmla="*/ 1192696 w 2221292"/>
              <a:gd name="connsiteY18" fmla="*/ 167930 h 1171782"/>
              <a:gd name="connsiteX19" fmla="*/ 1000747 w 2221292"/>
              <a:gd name="connsiteY19" fmla="*/ 233880 h 1171782"/>
              <a:gd name="connsiteX20" fmla="*/ 719552 w 2221292"/>
              <a:gd name="connsiteY20" fmla="*/ 139147 h 1171782"/>
              <a:gd name="connsiteX21" fmla="*/ 516835 w 2221292"/>
              <a:gd name="connsiteY21" fmla="*/ 237504 h 1171782"/>
              <a:gd name="connsiteX22" fmla="*/ 377687 w 2221292"/>
              <a:gd name="connsiteY22" fmla="*/ 287200 h 1171782"/>
              <a:gd name="connsiteX23" fmla="*/ 206962 w 2221292"/>
              <a:gd name="connsiteY23" fmla="*/ 226425 h 1171782"/>
              <a:gd name="connsiteX24" fmla="*/ 59635 w 2221292"/>
              <a:gd name="connsiteY24" fmla="*/ 78478 h 1171782"/>
              <a:gd name="connsiteX25" fmla="*/ 9939 w 2221292"/>
              <a:gd name="connsiteY25" fmla="*/ 28782 h 1171782"/>
              <a:gd name="connsiteX26" fmla="*/ 0 w 2221292"/>
              <a:gd name="connsiteY26" fmla="*/ 664886 h 1171782"/>
              <a:gd name="connsiteX0" fmla="*/ 0 w 2218910"/>
              <a:gd name="connsiteY0" fmla="*/ 705368 h 1171782"/>
              <a:gd name="connsiteX1" fmla="*/ 97009 w 2218910"/>
              <a:gd name="connsiteY1" fmla="*/ 823913 h 1171782"/>
              <a:gd name="connsiteX2" fmla="*/ 166583 w 2218910"/>
              <a:gd name="connsiteY2" fmla="*/ 883547 h 1171782"/>
              <a:gd name="connsiteX3" fmla="*/ 265975 w 2218910"/>
              <a:gd name="connsiteY3" fmla="*/ 982939 h 1171782"/>
              <a:gd name="connsiteX4" fmla="*/ 365366 w 2218910"/>
              <a:gd name="connsiteY4" fmla="*/ 1052513 h 1171782"/>
              <a:gd name="connsiteX5" fmla="*/ 504514 w 2218910"/>
              <a:gd name="connsiteY5" fmla="*/ 1102208 h 1171782"/>
              <a:gd name="connsiteX6" fmla="*/ 693357 w 2218910"/>
              <a:gd name="connsiteY6" fmla="*/ 1151904 h 1171782"/>
              <a:gd name="connsiteX7" fmla="*/ 1021348 w 2218910"/>
              <a:gd name="connsiteY7" fmla="*/ 1171782 h 1171782"/>
              <a:gd name="connsiteX8" fmla="*/ 1110801 w 2218910"/>
              <a:gd name="connsiteY8" fmla="*/ 1151904 h 1171782"/>
              <a:gd name="connsiteX9" fmla="*/ 1369218 w 2218910"/>
              <a:gd name="connsiteY9" fmla="*/ 1092269 h 1171782"/>
              <a:gd name="connsiteX10" fmla="*/ 1647514 w 2218910"/>
              <a:gd name="connsiteY10" fmla="*/ 913365 h 1171782"/>
              <a:gd name="connsiteX11" fmla="*/ 1806540 w 2218910"/>
              <a:gd name="connsiteY11" fmla="*/ 714582 h 1171782"/>
              <a:gd name="connsiteX12" fmla="*/ 1935748 w 2218910"/>
              <a:gd name="connsiteY12" fmla="*/ 466104 h 1171782"/>
              <a:gd name="connsiteX13" fmla="*/ 2084835 w 2218910"/>
              <a:gd name="connsiteY13" fmla="*/ 207686 h 1171782"/>
              <a:gd name="connsiteX14" fmla="*/ 2218910 w 2218910"/>
              <a:gd name="connsiteY14" fmla="*/ 0 h 1171782"/>
              <a:gd name="connsiteX15" fmla="*/ 1943720 w 2218910"/>
              <a:gd name="connsiteY15" fmla="*/ 149190 h 1171782"/>
              <a:gd name="connsiteX16" fmla="*/ 1607343 w 2218910"/>
              <a:gd name="connsiteY16" fmla="*/ 171450 h 1171782"/>
              <a:gd name="connsiteX17" fmla="*/ 1420156 w 2218910"/>
              <a:gd name="connsiteY17" fmla="*/ 85932 h 1171782"/>
              <a:gd name="connsiteX18" fmla="*/ 1190314 w 2218910"/>
              <a:gd name="connsiteY18" fmla="*/ 167930 h 1171782"/>
              <a:gd name="connsiteX19" fmla="*/ 998365 w 2218910"/>
              <a:gd name="connsiteY19" fmla="*/ 233880 h 1171782"/>
              <a:gd name="connsiteX20" fmla="*/ 717170 w 2218910"/>
              <a:gd name="connsiteY20" fmla="*/ 139147 h 1171782"/>
              <a:gd name="connsiteX21" fmla="*/ 514453 w 2218910"/>
              <a:gd name="connsiteY21" fmla="*/ 237504 h 1171782"/>
              <a:gd name="connsiteX22" fmla="*/ 375305 w 2218910"/>
              <a:gd name="connsiteY22" fmla="*/ 287200 h 1171782"/>
              <a:gd name="connsiteX23" fmla="*/ 204580 w 2218910"/>
              <a:gd name="connsiteY23" fmla="*/ 226425 h 1171782"/>
              <a:gd name="connsiteX24" fmla="*/ 57253 w 2218910"/>
              <a:gd name="connsiteY24" fmla="*/ 78478 h 1171782"/>
              <a:gd name="connsiteX25" fmla="*/ 7557 w 2218910"/>
              <a:gd name="connsiteY25" fmla="*/ 28782 h 1171782"/>
              <a:gd name="connsiteX26" fmla="*/ 0 w 2218910"/>
              <a:gd name="connsiteY26" fmla="*/ 705368 h 1171782"/>
              <a:gd name="connsiteX0" fmla="*/ 0 w 2218910"/>
              <a:gd name="connsiteY0" fmla="*/ 705368 h 1171782"/>
              <a:gd name="connsiteX1" fmla="*/ 97009 w 2218910"/>
              <a:gd name="connsiteY1" fmla="*/ 823913 h 1171782"/>
              <a:gd name="connsiteX2" fmla="*/ 265975 w 2218910"/>
              <a:gd name="connsiteY2" fmla="*/ 982939 h 1171782"/>
              <a:gd name="connsiteX3" fmla="*/ 365366 w 2218910"/>
              <a:gd name="connsiteY3" fmla="*/ 1052513 h 1171782"/>
              <a:gd name="connsiteX4" fmla="*/ 504514 w 2218910"/>
              <a:gd name="connsiteY4" fmla="*/ 1102208 h 1171782"/>
              <a:gd name="connsiteX5" fmla="*/ 693357 w 2218910"/>
              <a:gd name="connsiteY5" fmla="*/ 1151904 h 1171782"/>
              <a:gd name="connsiteX6" fmla="*/ 1021348 w 2218910"/>
              <a:gd name="connsiteY6" fmla="*/ 1171782 h 1171782"/>
              <a:gd name="connsiteX7" fmla="*/ 1110801 w 2218910"/>
              <a:gd name="connsiteY7" fmla="*/ 1151904 h 1171782"/>
              <a:gd name="connsiteX8" fmla="*/ 1369218 w 2218910"/>
              <a:gd name="connsiteY8" fmla="*/ 1092269 h 1171782"/>
              <a:gd name="connsiteX9" fmla="*/ 1647514 w 2218910"/>
              <a:gd name="connsiteY9" fmla="*/ 913365 h 1171782"/>
              <a:gd name="connsiteX10" fmla="*/ 1806540 w 2218910"/>
              <a:gd name="connsiteY10" fmla="*/ 714582 h 1171782"/>
              <a:gd name="connsiteX11" fmla="*/ 1935748 w 2218910"/>
              <a:gd name="connsiteY11" fmla="*/ 466104 h 1171782"/>
              <a:gd name="connsiteX12" fmla="*/ 2084835 w 2218910"/>
              <a:gd name="connsiteY12" fmla="*/ 207686 h 1171782"/>
              <a:gd name="connsiteX13" fmla="*/ 2218910 w 2218910"/>
              <a:gd name="connsiteY13" fmla="*/ 0 h 1171782"/>
              <a:gd name="connsiteX14" fmla="*/ 1943720 w 2218910"/>
              <a:gd name="connsiteY14" fmla="*/ 149190 h 1171782"/>
              <a:gd name="connsiteX15" fmla="*/ 1607343 w 2218910"/>
              <a:gd name="connsiteY15" fmla="*/ 171450 h 1171782"/>
              <a:gd name="connsiteX16" fmla="*/ 1420156 w 2218910"/>
              <a:gd name="connsiteY16" fmla="*/ 85932 h 1171782"/>
              <a:gd name="connsiteX17" fmla="*/ 1190314 w 2218910"/>
              <a:gd name="connsiteY17" fmla="*/ 167930 h 1171782"/>
              <a:gd name="connsiteX18" fmla="*/ 998365 w 2218910"/>
              <a:gd name="connsiteY18" fmla="*/ 233880 h 1171782"/>
              <a:gd name="connsiteX19" fmla="*/ 717170 w 2218910"/>
              <a:gd name="connsiteY19" fmla="*/ 139147 h 1171782"/>
              <a:gd name="connsiteX20" fmla="*/ 514453 w 2218910"/>
              <a:gd name="connsiteY20" fmla="*/ 237504 h 1171782"/>
              <a:gd name="connsiteX21" fmla="*/ 375305 w 2218910"/>
              <a:gd name="connsiteY21" fmla="*/ 287200 h 1171782"/>
              <a:gd name="connsiteX22" fmla="*/ 204580 w 2218910"/>
              <a:gd name="connsiteY22" fmla="*/ 226425 h 1171782"/>
              <a:gd name="connsiteX23" fmla="*/ 57253 w 2218910"/>
              <a:gd name="connsiteY23" fmla="*/ 78478 h 1171782"/>
              <a:gd name="connsiteX24" fmla="*/ 7557 w 2218910"/>
              <a:gd name="connsiteY24" fmla="*/ 28782 h 1171782"/>
              <a:gd name="connsiteX25" fmla="*/ 0 w 2218910"/>
              <a:gd name="connsiteY25" fmla="*/ 705368 h 1171782"/>
              <a:gd name="connsiteX0" fmla="*/ 0 w 2218910"/>
              <a:gd name="connsiteY0" fmla="*/ 705368 h 1171782"/>
              <a:gd name="connsiteX1" fmla="*/ 265975 w 2218910"/>
              <a:gd name="connsiteY1" fmla="*/ 982939 h 1171782"/>
              <a:gd name="connsiteX2" fmla="*/ 365366 w 2218910"/>
              <a:gd name="connsiteY2" fmla="*/ 1052513 h 1171782"/>
              <a:gd name="connsiteX3" fmla="*/ 504514 w 2218910"/>
              <a:gd name="connsiteY3" fmla="*/ 1102208 h 1171782"/>
              <a:gd name="connsiteX4" fmla="*/ 693357 w 2218910"/>
              <a:gd name="connsiteY4" fmla="*/ 1151904 h 1171782"/>
              <a:gd name="connsiteX5" fmla="*/ 1021348 w 2218910"/>
              <a:gd name="connsiteY5" fmla="*/ 1171782 h 1171782"/>
              <a:gd name="connsiteX6" fmla="*/ 1110801 w 2218910"/>
              <a:gd name="connsiteY6" fmla="*/ 1151904 h 1171782"/>
              <a:gd name="connsiteX7" fmla="*/ 1369218 w 2218910"/>
              <a:gd name="connsiteY7" fmla="*/ 1092269 h 1171782"/>
              <a:gd name="connsiteX8" fmla="*/ 1647514 w 2218910"/>
              <a:gd name="connsiteY8" fmla="*/ 913365 h 1171782"/>
              <a:gd name="connsiteX9" fmla="*/ 1806540 w 2218910"/>
              <a:gd name="connsiteY9" fmla="*/ 714582 h 1171782"/>
              <a:gd name="connsiteX10" fmla="*/ 1935748 w 2218910"/>
              <a:gd name="connsiteY10" fmla="*/ 466104 h 1171782"/>
              <a:gd name="connsiteX11" fmla="*/ 2084835 w 2218910"/>
              <a:gd name="connsiteY11" fmla="*/ 207686 h 1171782"/>
              <a:gd name="connsiteX12" fmla="*/ 2218910 w 2218910"/>
              <a:gd name="connsiteY12" fmla="*/ 0 h 1171782"/>
              <a:gd name="connsiteX13" fmla="*/ 1943720 w 2218910"/>
              <a:gd name="connsiteY13" fmla="*/ 149190 h 1171782"/>
              <a:gd name="connsiteX14" fmla="*/ 1607343 w 2218910"/>
              <a:gd name="connsiteY14" fmla="*/ 171450 h 1171782"/>
              <a:gd name="connsiteX15" fmla="*/ 1420156 w 2218910"/>
              <a:gd name="connsiteY15" fmla="*/ 85932 h 1171782"/>
              <a:gd name="connsiteX16" fmla="*/ 1190314 w 2218910"/>
              <a:gd name="connsiteY16" fmla="*/ 167930 h 1171782"/>
              <a:gd name="connsiteX17" fmla="*/ 998365 w 2218910"/>
              <a:gd name="connsiteY17" fmla="*/ 233880 h 1171782"/>
              <a:gd name="connsiteX18" fmla="*/ 717170 w 2218910"/>
              <a:gd name="connsiteY18" fmla="*/ 139147 h 1171782"/>
              <a:gd name="connsiteX19" fmla="*/ 514453 w 2218910"/>
              <a:gd name="connsiteY19" fmla="*/ 237504 h 1171782"/>
              <a:gd name="connsiteX20" fmla="*/ 375305 w 2218910"/>
              <a:gd name="connsiteY20" fmla="*/ 287200 h 1171782"/>
              <a:gd name="connsiteX21" fmla="*/ 204580 w 2218910"/>
              <a:gd name="connsiteY21" fmla="*/ 226425 h 1171782"/>
              <a:gd name="connsiteX22" fmla="*/ 57253 w 2218910"/>
              <a:gd name="connsiteY22" fmla="*/ 78478 h 1171782"/>
              <a:gd name="connsiteX23" fmla="*/ 7557 w 2218910"/>
              <a:gd name="connsiteY23" fmla="*/ 28782 h 1171782"/>
              <a:gd name="connsiteX24" fmla="*/ 0 w 2218910"/>
              <a:gd name="connsiteY24" fmla="*/ 705368 h 1171782"/>
              <a:gd name="connsiteX0" fmla="*/ 0 w 2218910"/>
              <a:gd name="connsiteY0" fmla="*/ 705368 h 1171782"/>
              <a:gd name="connsiteX1" fmla="*/ 265975 w 2218910"/>
              <a:gd name="connsiteY1" fmla="*/ 982939 h 1171782"/>
              <a:gd name="connsiteX2" fmla="*/ 365366 w 2218910"/>
              <a:gd name="connsiteY2" fmla="*/ 1052513 h 1171782"/>
              <a:gd name="connsiteX3" fmla="*/ 504514 w 2218910"/>
              <a:gd name="connsiteY3" fmla="*/ 1102208 h 1171782"/>
              <a:gd name="connsiteX4" fmla="*/ 693357 w 2218910"/>
              <a:gd name="connsiteY4" fmla="*/ 1151904 h 1171782"/>
              <a:gd name="connsiteX5" fmla="*/ 1021348 w 2218910"/>
              <a:gd name="connsiteY5" fmla="*/ 1171782 h 1171782"/>
              <a:gd name="connsiteX6" fmla="*/ 1110801 w 2218910"/>
              <a:gd name="connsiteY6" fmla="*/ 1151904 h 1171782"/>
              <a:gd name="connsiteX7" fmla="*/ 1369218 w 2218910"/>
              <a:gd name="connsiteY7" fmla="*/ 1092269 h 1171782"/>
              <a:gd name="connsiteX8" fmla="*/ 1647514 w 2218910"/>
              <a:gd name="connsiteY8" fmla="*/ 913365 h 1171782"/>
              <a:gd name="connsiteX9" fmla="*/ 1806540 w 2218910"/>
              <a:gd name="connsiteY9" fmla="*/ 714582 h 1171782"/>
              <a:gd name="connsiteX10" fmla="*/ 1935748 w 2218910"/>
              <a:gd name="connsiteY10" fmla="*/ 466104 h 1171782"/>
              <a:gd name="connsiteX11" fmla="*/ 2084835 w 2218910"/>
              <a:gd name="connsiteY11" fmla="*/ 207686 h 1171782"/>
              <a:gd name="connsiteX12" fmla="*/ 2218910 w 2218910"/>
              <a:gd name="connsiteY12" fmla="*/ 0 h 1171782"/>
              <a:gd name="connsiteX13" fmla="*/ 1943720 w 2218910"/>
              <a:gd name="connsiteY13" fmla="*/ 149190 h 1171782"/>
              <a:gd name="connsiteX14" fmla="*/ 1607343 w 2218910"/>
              <a:gd name="connsiteY14" fmla="*/ 171450 h 1171782"/>
              <a:gd name="connsiteX15" fmla="*/ 1420156 w 2218910"/>
              <a:gd name="connsiteY15" fmla="*/ 85932 h 1171782"/>
              <a:gd name="connsiteX16" fmla="*/ 1190314 w 2218910"/>
              <a:gd name="connsiteY16" fmla="*/ 167930 h 1171782"/>
              <a:gd name="connsiteX17" fmla="*/ 998365 w 2218910"/>
              <a:gd name="connsiteY17" fmla="*/ 233880 h 1171782"/>
              <a:gd name="connsiteX18" fmla="*/ 717170 w 2218910"/>
              <a:gd name="connsiteY18" fmla="*/ 139147 h 1171782"/>
              <a:gd name="connsiteX19" fmla="*/ 514453 w 2218910"/>
              <a:gd name="connsiteY19" fmla="*/ 237504 h 1171782"/>
              <a:gd name="connsiteX20" fmla="*/ 375305 w 2218910"/>
              <a:gd name="connsiteY20" fmla="*/ 287200 h 1171782"/>
              <a:gd name="connsiteX21" fmla="*/ 204580 w 2218910"/>
              <a:gd name="connsiteY21" fmla="*/ 226425 h 1171782"/>
              <a:gd name="connsiteX22" fmla="*/ 57253 w 2218910"/>
              <a:gd name="connsiteY22" fmla="*/ 78478 h 1171782"/>
              <a:gd name="connsiteX23" fmla="*/ 7557 w 2218910"/>
              <a:gd name="connsiteY23" fmla="*/ 28782 h 1171782"/>
              <a:gd name="connsiteX24" fmla="*/ 0 w 2218910"/>
              <a:gd name="connsiteY24" fmla="*/ 705368 h 1171782"/>
              <a:gd name="connsiteX0" fmla="*/ 0 w 2218910"/>
              <a:gd name="connsiteY0" fmla="*/ 705368 h 1171782"/>
              <a:gd name="connsiteX1" fmla="*/ 265975 w 2218910"/>
              <a:gd name="connsiteY1" fmla="*/ 1001989 h 1171782"/>
              <a:gd name="connsiteX2" fmla="*/ 365366 w 2218910"/>
              <a:gd name="connsiteY2" fmla="*/ 1052513 h 1171782"/>
              <a:gd name="connsiteX3" fmla="*/ 504514 w 2218910"/>
              <a:gd name="connsiteY3" fmla="*/ 1102208 h 1171782"/>
              <a:gd name="connsiteX4" fmla="*/ 693357 w 2218910"/>
              <a:gd name="connsiteY4" fmla="*/ 1151904 h 1171782"/>
              <a:gd name="connsiteX5" fmla="*/ 1021348 w 2218910"/>
              <a:gd name="connsiteY5" fmla="*/ 1171782 h 1171782"/>
              <a:gd name="connsiteX6" fmla="*/ 1110801 w 2218910"/>
              <a:gd name="connsiteY6" fmla="*/ 1151904 h 1171782"/>
              <a:gd name="connsiteX7" fmla="*/ 1369218 w 2218910"/>
              <a:gd name="connsiteY7" fmla="*/ 1092269 h 1171782"/>
              <a:gd name="connsiteX8" fmla="*/ 1647514 w 2218910"/>
              <a:gd name="connsiteY8" fmla="*/ 913365 h 1171782"/>
              <a:gd name="connsiteX9" fmla="*/ 1806540 w 2218910"/>
              <a:gd name="connsiteY9" fmla="*/ 714582 h 1171782"/>
              <a:gd name="connsiteX10" fmla="*/ 1935748 w 2218910"/>
              <a:gd name="connsiteY10" fmla="*/ 466104 h 1171782"/>
              <a:gd name="connsiteX11" fmla="*/ 2084835 w 2218910"/>
              <a:gd name="connsiteY11" fmla="*/ 207686 h 1171782"/>
              <a:gd name="connsiteX12" fmla="*/ 2218910 w 2218910"/>
              <a:gd name="connsiteY12" fmla="*/ 0 h 1171782"/>
              <a:gd name="connsiteX13" fmla="*/ 1943720 w 2218910"/>
              <a:gd name="connsiteY13" fmla="*/ 149190 h 1171782"/>
              <a:gd name="connsiteX14" fmla="*/ 1607343 w 2218910"/>
              <a:gd name="connsiteY14" fmla="*/ 171450 h 1171782"/>
              <a:gd name="connsiteX15" fmla="*/ 1420156 w 2218910"/>
              <a:gd name="connsiteY15" fmla="*/ 85932 h 1171782"/>
              <a:gd name="connsiteX16" fmla="*/ 1190314 w 2218910"/>
              <a:gd name="connsiteY16" fmla="*/ 167930 h 1171782"/>
              <a:gd name="connsiteX17" fmla="*/ 998365 w 2218910"/>
              <a:gd name="connsiteY17" fmla="*/ 233880 h 1171782"/>
              <a:gd name="connsiteX18" fmla="*/ 717170 w 2218910"/>
              <a:gd name="connsiteY18" fmla="*/ 139147 h 1171782"/>
              <a:gd name="connsiteX19" fmla="*/ 514453 w 2218910"/>
              <a:gd name="connsiteY19" fmla="*/ 237504 h 1171782"/>
              <a:gd name="connsiteX20" fmla="*/ 375305 w 2218910"/>
              <a:gd name="connsiteY20" fmla="*/ 287200 h 1171782"/>
              <a:gd name="connsiteX21" fmla="*/ 204580 w 2218910"/>
              <a:gd name="connsiteY21" fmla="*/ 226425 h 1171782"/>
              <a:gd name="connsiteX22" fmla="*/ 57253 w 2218910"/>
              <a:gd name="connsiteY22" fmla="*/ 78478 h 1171782"/>
              <a:gd name="connsiteX23" fmla="*/ 7557 w 2218910"/>
              <a:gd name="connsiteY23" fmla="*/ 28782 h 1171782"/>
              <a:gd name="connsiteX24" fmla="*/ 0 w 2218910"/>
              <a:gd name="connsiteY24" fmla="*/ 705368 h 1171782"/>
              <a:gd name="connsiteX0" fmla="*/ 0 w 2218910"/>
              <a:gd name="connsiteY0" fmla="*/ 705368 h 1171782"/>
              <a:gd name="connsiteX1" fmla="*/ 365366 w 2218910"/>
              <a:gd name="connsiteY1" fmla="*/ 1052513 h 1171782"/>
              <a:gd name="connsiteX2" fmla="*/ 504514 w 2218910"/>
              <a:gd name="connsiteY2" fmla="*/ 1102208 h 1171782"/>
              <a:gd name="connsiteX3" fmla="*/ 693357 w 2218910"/>
              <a:gd name="connsiteY3" fmla="*/ 1151904 h 1171782"/>
              <a:gd name="connsiteX4" fmla="*/ 1021348 w 2218910"/>
              <a:gd name="connsiteY4" fmla="*/ 1171782 h 1171782"/>
              <a:gd name="connsiteX5" fmla="*/ 1110801 w 2218910"/>
              <a:gd name="connsiteY5" fmla="*/ 1151904 h 1171782"/>
              <a:gd name="connsiteX6" fmla="*/ 1369218 w 2218910"/>
              <a:gd name="connsiteY6" fmla="*/ 1092269 h 1171782"/>
              <a:gd name="connsiteX7" fmla="*/ 1647514 w 2218910"/>
              <a:gd name="connsiteY7" fmla="*/ 913365 h 1171782"/>
              <a:gd name="connsiteX8" fmla="*/ 1806540 w 2218910"/>
              <a:gd name="connsiteY8" fmla="*/ 714582 h 1171782"/>
              <a:gd name="connsiteX9" fmla="*/ 1935748 w 2218910"/>
              <a:gd name="connsiteY9" fmla="*/ 466104 h 1171782"/>
              <a:gd name="connsiteX10" fmla="*/ 2084835 w 2218910"/>
              <a:gd name="connsiteY10" fmla="*/ 207686 h 1171782"/>
              <a:gd name="connsiteX11" fmla="*/ 2218910 w 2218910"/>
              <a:gd name="connsiteY11" fmla="*/ 0 h 1171782"/>
              <a:gd name="connsiteX12" fmla="*/ 1943720 w 2218910"/>
              <a:gd name="connsiteY12" fmla="*/ 149190 h 1171782"/>
              <a:gd name="connsiteX13" fmla="*/ 1607343 w 2218910"/>
              <a:gd name="connsiteY13" fmla="*/ 171450 h 1171782"/>
              <a:gd name="connsiteX14" fmla="*/ 1420156 w 2218910"/>
              <a:gd name="connsiteY14" fmla="*/ 85932 h 1171782"/>
              <a:gd name="connsiteX15" fmla="*/ 1190314 w 2218910"/>
              <a:gd name="connsiteY15" fmla="*/ 167930 h 1171782"/>
              <a:gd name="connsiteX16" fmla="*/ 998365 w 2218910"/>
              <a:gd name="connsiteY16" fmla="*/ 233880 h 1171782"/>
              <a:gd name="connsiteX17" fmla="*/ 717170 w 2218910"/>
              <a:gd name="connsiteY17" fmla="*/ 139147 h 1171782"/>
              <a:gd name="connsiteX18" fmla="*/ 514453 w 2218910"/>
              <a:gd name="connsiteY18" fmla="*/ 237504 h 1171782"/>
              <a:gd name="connsiteX19" fmla="*/ 375305 w 2218910"/>
              <a:gd name="connsiteY19" fmla="*/ 287200 h 1171782"/>
              <a:gd name="connsiteX20" fmla="*/ 204580 w 2218910"/>
              <a:gd name="connsiteY20" fmla="*/ 226425 h 1171782"/>
              <a:gd name="connsiteX21" fmla="*/ 57253 w 2218910"/>
              <a:gd name="connsiteY21" fmla="*/ 78478 h 1171782"/>
              <a:gd name="connsiteX22" fmla="*/ 7557 w 2218910"/>
              <a:gd name="connsiteY22" fmla="*/ 28782 h 1171782"/>
              <a:gd name="connsiteX23" fmla="*/ 0 w 2218910"/>
              <a:gd name="connsiteY23" fmla="*/ 705368 h 1171782"/>
              <a:gd name="connsiteX0" fmla="*/ 0 w 2218910"/>
              <a:gd name="connsiteY0" fmla="*/ 705368 h 1171782"/>
              <a:gd name="connsiteX1" fmla="*/ 365366 w 2218910"/>
              <a:gd name="connsiteY1" fmla="*/ 1052513 h 1171782"/>
              <a:gd name="connsiteX2" fmla="*/ 693357 w 2218910"/>
              <a:gd name="connsiteY2" fmla="*/ 1151904 h 1171782"/>
              <a:gd name="connsiteX3" fmla="*/ 1021348 w 2218910"/>
              <a:gd name="connsiteY3" fmla="*/ 1171782 h 1171782"/>
              <a:gd name="connsiteX4" fmla="*/ 1110801 w 2218910"/>
              <a:gd name="connsiteY4" fmla="*/ 1151904 h 1171782"/>
              <a:gd name="connsiteX5" fmla="*/ 1369218 w 2218910"/>
              <a:gd name="connsiteY5" fmla="*/ 1092269 h 1171782"/>
              <a:gd name="connsiteX6" fmla="*/ 1647514 w 2218910"/>
              <a:gd name="connsiteY6" fmla="*/ 913365 h 1171782"/>
              <a:gd name="connsiteX7" fmla="*/ 1806540 w 2218910"/>
              <a:gd name="connsiteY7" fmla="*/ 714582 h 1171782"/>
              <a:gd name="connsiteX8" fmla="*/ 1935748 w 2218910"/>
              <a:gd name="connsiteY8" fmla="*/ 466104 h 1171782"/>
              <a:gd name="connsiteX9" fmla="*/ 2084835 w 2218910"/>
              <a:gd name="connsiteY9" fmla="*/ 207686 h 1171782"/>
              <a:gd name="connsiteX10" fmla="*/ 2218910 w 2218910"/>
              <a:gd name="connsiteY10" fmla="*/ 0 h 1171782"/>
              <a:gd name="connsiteX11" fmla="*/ 1943720 w 2218910"/>
              <a:gd name="connsiteY11" fmla="*/ 149190 h 1171782"/>
              <a:gd name="connsiteX12" fmla="*/ 1607343 w 2218910"/>
              <a:gd name="connsiteY12" fmla="*/ 171450 h 1171782"/>
              <a:gd name="connsiteX13" fmla="*/ 1420156 w 2218910"/>
              <a:gd name="connsiteY13" fmla="*/ 85932 h 1171782"/>
              <a:gd name="connsiteX14" fmla="*/ 1190314 w 2218910"/>
              <a:gd name="connsiteY14" fmla="*/ 167930 h 1171782"/>
              <a:gd name="connsiteX15" fmla="*/ 998365 w 2218910"/>
              <a:gd name="connsiteY15" fmla="*/ 233880 h 1171782"/>
              <a:gd name="connsiteX16" fmla="*/ 717170 w 2218910"/>
              <a:gd name="connsiteY16" fmla="*/ 139147 h 1171782"/>
              <a:gd name="connsiteX17" fmla="*/ 514453 w 2218910"/>
              <a:gd name="connsiteY17" fmla="*/ 237504 h 1171782"/>
              <a:gd name="connsiteX18" fmla="*/ 375305 w 2218910"/>
              <a:gd name="connsiteY18" fmla="*/ 287200 h 1171782"/>
              <a:gd name="connsiteX19" fmla="*/ 204580 w 2218910"/>
              <a:gd name="connsiteY19" fmla="*/ 226425 h 1171782"/>
              <a:gd name="connsiteX20" fmla="*/ 57253 w 2218910"/>
              <a:gd name="connsiteY20" fmla="*/ 78478 h 1171782"/>
              <a:gd name="connsiteX21" fmla="*/ 7557 w 2218910"/>
              <a:gd name="connsiteY21" fmla="*/ 28782 h 1171782"/>
              <a:gd name="connsiteX22" fmla="*/ 0 w 2218910"/>
              <a:gd name="connsiteY22" fmla="*/ 705368 h 1171782"/>
              <a:gd name="connsiteX0" fmla="*/ 0 w 2218910"/>
              <a:gd name="connsiteY0" fmla="*/ 705368 h 1171782"/>
              <a:gd name="connsiteX1" fmla="*/ 365366 w 2218910"/>
              <a:gd name="connsiteY1" fmla="*/ 1052513 h 1171782"/>
              <a:gd name="connsiteX2" fmla="*/ 1021348 w 2218910"/>
              <a:gd name="connsiteY2" fmla="*/ 1171782 h 1171782"/>
              <a:gd name="connsiteX3" fmla="*/ 1110801 w 2218910"/>
              <a:gd name="connsiteY3" fmla="*/ 1151904 h 1171782"/>
              <a:gd name="connsiteX4" fmla="*/ 1369218 w 2218910"/>
              <a:gd name="connsiteY4" fmla="*/ 1092269 h 1171782"/>
              <a:gd name="connsiteX5" fmla="*/ 1647514 w 2218910"/>
              <a:gd name="connsiteY5" fmla="*/ 913365 h 1171782"/>
              <a:gd name="connsiteX6" fmla="*/ 1806540 w 2218910"/>
              <a:gd name="connsiteY6" fmla="*/ 714582 h 1171782"/>
              <a:gd name="connsiteX7" fmla="*/ 1935748 w 2218910"/>
              <a:gd name="connsiteY7" fmla="*/ 466104 h 1171782"/>
              <a:gd name="connsiteX8" fmla="*/ 2084835 w 2218910"/>
              <a:gd name="connsiteY8" fmla="*/ 207686 h 1171782"/>
              <a:gd name="connsiteX9" fmla="*/ 2218910 w 2218910"/>
              <a:gd name="connsiteY9" fmla="*/ 0 h 1171782"/>
              <a:gd name="connsiteX10" fmla="*/ 1943720 w 2218910"/>
              <a:gd name="connsiteY10" fmla="*/ 149190 h 1171782"/>
              <a:gd name="connsiteX11" fmla="*/ 1607343 w 2218910"/>
              <a:gd name="connsiteY11" fmla="*/ 171450 h 1171782"/>
              <a:gd name="connsiteX12" fmla="*/ 1420156 w 2218910"/>
              <a:gd name="connsiteY12" fmla="*/ 85932 h 1171782"/>
              <a:gd name="connsiteX13" fmla="*/ 1190314 w 2218910"/>
              <a:gd name="connsiteY13" fmla="*/ 167930 h 1171782"/>
              <a:gd name="connsiteX14" fmla="*/ 998365 w 2218910"/>
              <a:gd name="connsiteY14" fmla="*/ 233880 h 1171782"/>
              <a:gd name="connsiteX15" fmla="*/ 717170 w 2218910"/>
              <a:gd name="connsiteY15" fmla="*/ 139147 h 1171782"/>
              <a:gd name="connsiteX16" fmla="*/ 514453 w 2218910"/>
              <a:gd name="connsiteY16" fmla="*/ 237504 h 1171782"/>
              <a:gd name="connsiteX17" fmla="*/ 375305 w 2218910"/>
              <a:gd name="connsiteY17" fmla="*/ 287200 h 1171782"/>
              <a:gd name="connsiteX18" fmla="*/ 204580 w 2218910"/>
              <a:gd name="connsiteY18" fmla="*/ 226425 h 1171782"/>
              <a:gd name="connsiteX19" fmla="*/ 57253 w 2218910"/>
              <a:gd name="connsiteY19" fmla="*/ 78478 h 1171782"/>
              <a:gd name="connsiteX20" fmla="*/ 7557 w 2218910"/>
              <a:gd name="connsiteY20" fmla="*/ 28782 h 1171782"/>
              <a:gd name="connsiteX21" fmla="*/ 0 w 2218910"/>
              <a:gd name="connsiteY21" fmla="*/ 705368 h 1171782"/>
              <a:gd name="connsiteX0" fmla="*/ 0 w 2218910"/>
              <a:gd name="connsiteY0" fmla="*/ 705368 h 1171782"/>
              <a:gd name="connsiteX1" fmla="*/ 365366 w 2218910"/>
              <a:gd name="connsiteY1" fmla="*/ 1052513 h 1171782"/>
              <a:gd name="connsiteX2" fmla="*/ 1021348 w 2218910"/>
              <a:gd name="connsiteY2" fmla="*/ 1171782 h 1171782"/>
              <a:gd name="connsiteX3" fmla="*/ 1110801 w 2218910"/>
              <a:gd name="connsiteY3" fmla="*/ 1151904 h 1171782"/>
              <a:gd name="connsiteX4" fmla="*/ 1369218 w 2218910"/>
              <a:gd name="connsiteY4" fmla="*/ 1092269 h 1171782"/>
              <a:gd name="connsiteX5" fmla="*/ 1647514 w 2218910"/>
              <a:gd name="connsiteY5" fmla="*/ 913365 h 1171782"/>
              <a:gd name="connsiteX6" fmla="*/ 1806540 w 2218910"/>
              <a:gd name="connsiteY6" fmla="*/ 714582 h 1171782"/>
              <a:gd name="connsiteX7" fmla="*/ 1935748 w 2218910"/>
              <a:gd name="connsiteY7" fmla="*/ 466104 h 1171782"/>
              <a:gd name="connsiteX8" fmla="*/ 2084835 w 2218910"/>
              <a:gd name="connsiteY8" fmla="*/ 207686 h 1171782"/>
              <a:gd name="connsiteX9" fmla="*/ 2218910 w 2218910"/>
              <a:gd name="connsiteY9" fmla="*/ 0 h 1171782"/>
              <a:gd name="connsiteX10" fmla="*/ 1943720 w 2218910"/>
              <a:gd name="connsiteY10" fmla="*/ 149190 h 1171782"/>
              <a:gd name="connsiteX11" fmla="*/ 1607343 w 2218910"/>
              <a:gd name="connsiteY11" fmla="*/ 171450 h 1171782"/>
              <a:gd name="connsiteX12" fmla="*/ 1420156 w 2218910"/>
              <a:gd name="connsiteY12" fmla="*/ 85932 h 1171782"/>
              <a:gd name="connsiteX13" fmla="*/ 1190314 w 2218910"/>
              <a:gd name="connsiteY13" fmla="*/ 167930 h 1171782"/>
              <a:gd name="connsiteX14" fmla="*/ 998365 w 2218910"/>
              <a:gd name="connsiteY14" fmla="*/ 233880 h 1171782"/>
              <a:gd name="connsiteX15" fmla="*/ 717170 w 2218910"/>
              <a:gd name="connsiteY15" fmla="*/ 139147 h 1171782"/>
              <a:gd name="connsiteX16" fmla="*/ 514453 w 2218910"/>
              <a:gd name="connsiteY16" fmla="*/ 237504 h 1171782"/>
              <a:gd name="connsiteX17" fmla="*/ 375305 w 2218910"/>
              <a:gd name="connsiteY17" fmla="*/ 287200 h 1171782"/>
              <a:gd name="connsiteX18" fmla="*/ 204580 w 2218910"/>
              <a:gd name="connsiteY18" fmla="*/ 226425 h 1171782"/>
              <a:gd name="connsiteX19" fmla="*/ 57253 w 2218910"/>
              <a:gd name="connsiteY19" fmla="*/ 78478 h 1171782"/>
              <a:gd name="connsiteX20" fmla="*/ 7557 w 2218910"/>
              <a:gd name="connsiteY20" fmla="*/ 28782 h 1171782"/>
              <a:gd name="connsiteX21" fmla="*/ 0 w 2218910"/>
              <a:gd name="connsiteY21" fmla="*/ 705368 h 1171782"/>
              <a:gd name="connsiteX0" fmla="*/ 0 w 2218910"/>
              <a:gd name="connsiteY0" fmla="*/ 705368 h 1171782"/>
              <a:gd name="connsiteX1" fmla="*/ 365366 w 2218910"/>
              <a:gd name="connsiteY1" fmla="*/ 1052513 h 1171782"/>
              <a:gd name="connsiteX2" fmla="*/ 1021348 w 2218910"/>
              <a:gd name="connsiteY2" fmla="*/ 1171782 h 1171782"/>
              <a:gd name="connsiteX3" fmla="*/ 1369218 w 2218910"/>
              <a:gd name="connsiteY3" fmla="*/ 1092269 h 1171782"/>
              <a:gd name="connsiteX4" fmla="*/ 1647514 w 2218910"/>
              <a:gd name="connsiteY4" fmla="*/ 913365 h 1171782"/>
              <a:gd name="connsiteX5" fmla="*/ 1806540 w 2218910"/>
              <a:gd name="connsiteY5" fmla="*/ 714582 h 1171782"/>
              <a:gd name="connsiteX6" fmla="*/ 1935748 w 2218910"/>
              <a:gd name="connsiteY6" fmla="*/ 466104 h 1171782"/>
              <a:gd name="connsiteX7" fmla="*/ 2084835 w 2218910"/>
              <a:gd name="connsiteY7" fmla="*/ 207686 h 1171782"/>
              <a:gd name="connsiteX8" fmla="*/ 2218910 w 2218910"/>
              <a:gd name="connsiteY8" fmla="*/ 0 h 1171782"/>
              <a:gd name="connsiteX9" fmla="*/ 1943720 w 2218910"/>
              <a:gd name="connsiteY9" fmla="*/ 149190 h 1171782"/>
              <a:gd name="connsiteX10" fmla="*/ 1607343 w 2218910"/>
              <a:gd name="connsiteY10" fmla="*/ 171450 h 1171782"/>
              <a:gd name="connsiteX11" fmla="*/ 1420156 w 2218910"/>
              <a:gd name="connsiteY11" fmla="*/ 85932 h 1171782"/>
              <a:gd name="connsiteX12" fmla="*/ 1190314 w 2218910"/>
              <a:gd name="connsiteY12" fmla="*/ 167930 h 1171782"/>
              <a:gd name="connsiteX13" fmla="*/ 998365 w 2218910"/>
              <a:gd name="connsiteY13" fmla="*/ 233880 h 1171782"/>
              <a:gd name="connsiteX14" fmla="*/ 717170 w 2218910"/>
              <a:gd name="connsiteY14" fmla="*/ 139147 h 1171782"/>
              <a:gd name="connsiteX15" fmla="*/ 514453 w 2218910"/>
              <a:gd name="connsiteY15" fmla="*/ 237504 h 1171782"/>
              <a:gd name="connsiteX16" fmla="*/ 375305 w 2218910"/>
              <a:gd name="connsiteY16" fmla="*/ 287200 h 1171782"/>
              <a:gd name="connsiteX17" fmla="*/ 204580 w 2218910"/>
              <a:gd name="connsiteY17" fmla="*/ 226425 h 1171782"/>
              <a:gd name="connsiteX18" fmla="*/ 57253 w 2218910"/>
              <a:gd name="connsiteY18" fmla="*/ 78478 h 1171782"/>
              <a:gd name="connsiteX19" fmla="*/ 7557 w 2218910"/>
              <a:gd name="connsiteY19" fmla="*/ 28782 h 1171782"/>
              <a:gd name="connsiteX20" fmla="*/ 0 w 2218910"/>
              <a:gd name="connsiteY20" fmla="*/ 705368 h 1171782"/>
              <a:gd name="connsiteX0" fmla="*/ 0 w 2218910"/>
              <a:gd name="connsiteY0" fmla="*/ 705368 h 1172460"/>
              <a:gd name="connsiteX1" fmla="*/ 365366 w 2218910"/>
              <a:gd name="connsiteY1" fmla="*/ 1052513 h 1172460"/>
              <a:gd name="connsiteX2" fmla="*/ 1021348 w 2218910"/>
              <a:gd name="connsiteY2" fmla="*/ 1171782 h 1172460"/>
              <a:gd name="connsiteX3" fmla="*/ 1369218 w 2218910"/>
              <a:gd name="connsiteY3" fmla="*/ 1092269 h 1172460"/>
              <a:gd name="connsiteX4" fmla="*/ 1647514 w 2218910"/>
              <a:gd name="connsiteY4" fmla="*/ 913365 h 1172460"/>
              <a:gd name="connsiteX5" fmla="*/ 1806540 w 2218910"/>
              <a:gd name="connsiteY5" fmla="*/ 714582 h 1172460"/>
              <a:gd name="connsiteX6" fmla="*/ 1935748 w 2218910"/>
              <a:gd name="connsiteY6" fmla="*/ 466104 h 1172460"/>
              <a:gd name="connsiteX7" fmla="*/ 2084835 w 2218910"/>
              <a:gd name="connsiteY7" fmla="*/ 207686 h 1172460"/>
              <a:gd name="connsiteX8" fmla="*/ 2218910 w 2218910"/>
              <a:gd name="connsiteY8" fmla="*/ 0 h 1172460"/>
              <a:gd name="connsiteX9" fmla="*/ 1943720 w 2218910"/>
              <a:gd name="connsiteY9" fmla="*/ 149190 h 1172460"/>
              <a:gd name="connsiteX10" fmla="*/ 1607343 w 2218910"/>
              <a:gd name="connsiteY10" fmla="*/ 171450 h 1172460"/>
              <a:gd name="connsiteX11" fmla="*/ 1420156 w 2218910"/>
              <a:gd name="connsiteY11" fmla="*/ 85932 h 1172460"/>
              <a:gd name="connsiteX12" fmla="*/ 1190314 w 2218910"/>
              <a:gd name="connsiteY12" fmla="*/ 167930 h 1172460"/>
              <a:gd name="connsiteX13" fmla="*/ 998365 w 2218910"/>
              <a:gd name="connsiteY13" fmla="*/ 233880 h 1172460"/>
              <a:gd name="connsiteX14" fmla="*/ 717170 w 2218910"/>
              <a:gd name="connsiteY14" fmla="*/ 139147 h 1172460"/>
              <a:gd name="connsiteX15" fmla="*/ 514453 w 2218910"/>
              <a:gd name="connsiteY15" fmla="*/ 237504 h 1172460"/>
              <a:gd name="connsiteX16" fmla="*/ 375305 w 2218910"/>
              <a:gd name="connsiteY16" fmla="*/ 287200 h 1172460"/>
              <a:gd name="connsiteX17" fmla="*/ 204580 w 2218910"/>
              <a:gd name="connsiteY17" fmla="*/ 226425 h 1172460"/>
              <a:gd name="connsiteX18" fmla="*/ 57253 w 2218910"/>
              <a:gd name="connsiteY18" fmla="*/ 78478 h 1172460"/>
              <a:gd name="connsiteX19" fmla="*/ 7557 w 2218910"/>
              <a:gd name="connsiteY19" fmla="*/ 28782 h 1172460"/>
              <a:gd name="connsiteX20" fmla="*/ 0 w 2218910"/>
              <a:gd name="connsiteY20" fmla="*/ 705368 h 1172460"/>
              <a:gd name="connsiteX0" fmla="*/ 0 w 2218910"/>
              <a:gd name="connsiteY0" fmla="*/ 705368 h 1165429"/>
              <a:gd name="connsiteX1" fmla="*/ 365366 w 2218910"/>
              <a:gd name="connsiteY1" fmla="*/ 1052513 h 1165429"/>
              <a:gd name="connsiteX2" fmla="*/ 957054 w 2218910"/>
              <a:gd name="connsiteY2" fmla="*/ 1164638 h 1165429"/>
              <a:gd name="connsiteX3" fmla="*/ 1369218 w 2218910"/>
              <a:gd name="connsiteY3" fmla="*/ 1092269 h 1165429"/>
              <a:gd name="connsiteX4" fmla="*/ 1647514 w 2218910"/>
              <a:gd name="connsiteY4" fmla="*/ 913365 h 1165429"/>
              <a:gd name="connsiteX5" fmla="*/ 1806540 w 2218910"/>
              <a:gd name="connsiteY5" fmla="*/ 714582 h 1165429"/>
              <a:gd name="connsiteX6" fmla="*/ 1935748 w 2218910"/>
              <a:gd name="connsiteY6" fmla="*/ 466104 h 1165429"/>
              <a:gd name="connsiteX7" fmla="*/ 2084835 w 2218910"/>
              <a:gd name="connsiteY7" fmla="*/ 207686 h 1165429"/>
              <a:gd name="connsiteX8" fmla="*/ 2218910 w 2218910"/>
              <a:gd name="connsiteY8" fmla="*/ 0 h 1165429"/>
              <a:gd name="connsiteX9" fmla="*/ 1943720 w 2218910"/>
              <a:gd name="connsiteY9" fmla="*/ 149190 h 1165429"/>
              <a:gd name="connsiteX10" fmla="*/ 1607343 w 2218910"/>
              <a:gd name="connsiteY10" fmla="*/ 171450 h 1165429"/>
              <a:gd name="connsiteX11" fmla="*/ 1420156 w 2218910"/>
              <a:gd name="connsiteY11" fmla="*/ 85932 h 1165429"/>
              <a:gd name="connsiteX12" fmla="*/ 1190314 w 2218910"/>
              <a:gd name="connsiteY12" fmla="*/ 167930 h 1165429"/>
              <a:gd name="connsiteX13" fmla="*/ 998365 w 2218910"/>
              <a:gd name="connsiteY13" fmla="*/ 233880 h 1165429"/>
              <a:gd name="connsiteX14" fmla="*/ 717170 w 2218910"/>
              <a:gd name="connsiteY14" fmla="*/ 139147 h 1165429"/>
              <a:gd name="connsiteX15" fmla="*/ 514453 w 2218910"/>
              <a:gd name="connsiteY15" fmla="*/ 237504 h 1165429"/>
              <a:gd name="connsiteX16" fmla="*/ 375305 w 2218910"/>
              <a:gd name="connsiteY16" fmla="*/ 287200 h 1165429"/>
              <a:gd name="connsiteX17" fmla="*/ 204580 w 2218910"/>
              <a:gd name="connsiteY17" fmla="*/ 226425 h 1165429"/>
              <a:gd name="connsiteX18" fmla="*/ 57253 w 2218910"/>
              <a:gd name="connsiteY18" fmla="*/ 78478 h 1165429"/>
              <a:gd name="connsiteX19" fmla="*/ 7557 w 2218910"/>
              <a:gd name="connsiteY19" fmla="*/ 28782 h 1165429"/>
              <a:gd name="connsiteX20" fmla="*/ 0 w 2218910"/>
              <a:gd name="connsiteY20" fmla="*/ 705368 h 1165429"/>
              <a:gd name="connsiteX0" fmla="*/ 0 w 2218910"/>
              <a:gd name="connsiteY0" fmla="*/ 705368 h 1164638"/>
              <a:gd name="connsiteX1" fmla="*/ 365366 w 2218910"/>
              <a:gd name="connsiteY1" fmla="*/ 1052513 h 1164638"/>
              <a:gd name="connsiteX2" fmla="*/ 957054 w 2218910"/>
              <a:gd name="connsiteY2" fmla="*/ 1164638 h 1164638"/>
              <a:gd name="connsiteX3" fmla="*/ 1369218 w 2218910"/>
              <a:gd name="connsiteY3" fmla="*/ 1092269 h 1164638"/>
              <a:gd name="connsiteX4" fmla="*/ 1647514 w 2218910"/>
              <a:gd name="connsiteY4" fmla="*/ 913365 h 1164638"/>
              <a:gd name="connsiteX5" fmla="*/ 1806540 w 2218910"/>
              <a:gd name="connsiteY5" fmla="*/ 714582 h 1164638"/>
              <a:gd name="connsiteX6" fmla="*/ 1935748 w 2218910"/>
              <a:gd name="connsiteY6" fmla="*/ 466104 h 1164638"/>
              <a:gd name="connsiteX7" fmla="*/ 2084835 w 2218910"/>
              <a:gd name="connsiteY7" fmla="*/ 207686 h 1164638"/>
              <a:gd name="connsiteX8" fmla="*/ 2218910 w 2218910"/>
              <a:gd name="connsiteY8" fmla="*/ 0 h 1164638"/>
              <a:gd name="connsiteX9" fmla="*/ 1943720 w 2218910"/>
              <a:gd name="connsiteY9" fmla="*/ 149190 h 1164638"/>
              <a:gd name="connsiteX10" fmla="*/ 1607343 w 2218910"/>
              <a:gd name="connsiteY10" fmla="*/ 171450 h 1164638"/>
              <a:gd name="connsiteX11" fmla="*/ 1420156 w 2218910"/>
              <a:gd name="connsiteY11" fmla="*/ 85932 h 1164638"/>
              <a:gd name="connsiteX12" fmla="*/ 1190314 w 2218910"/>
              <a:gd name="connsiteY12" fmla="*/ 167930 h 1164638"/>
              <a:gd name="connsiteX13" fmla="*/ 998365 w 2218910"/>
              <a:gd name="connsiteY13" fmla="*/ 233880 h 1164638"/>
              <a:gd name="connsiteX14" fmla="*/ 717170 w 2218910"/>
              <a:gd name="connsiteY14" fmla="*/ 139147 h 1164638"/>
              <a:gd name="connsiteX15" fmla="*/ 514453 w 2218910"/>
              <a:gd name="connsiteY15" fmla="*/ 237504 h 1164638"/>
              <a:gd name="connsiteX16" fmla="*/ 375305 w 2218910"/>
              <a:gd name="connsiteY16" fmla="*/ 287200 h 1164638"/>
              <a:gd name="connsiteX17" fmla="*/ 204580 w 2218910"/>
              <a:gd name="connsiteY17" fmla="*/ 226425 h 1164638"/>
              <a:gd name="connsiteX18" fmla="*/ 57253 w 2218910"/>
              <a:gd name="connsiteY18" fmla="*/ 78478 h 1164638"/>
              <a:gd name="connsiteX19" fmla="*/ 7557 w 2218910"/>
              <a:gd name="connsiteY19" fmla="*/ 28782 h 1164638"/>
              <a:gd name="connsiteX20" fmla="*/ 0 w 2218910"/>
              <a:gd name="connsiteY20" fmla="*/ 705368 h 1164638"/>
              <a:gd name="connsiteX0" fmla="*/ 1968 w 2220878"/>
              <a:gd name="connsiteY0" fmla="*/ 705368 h 1164638"/>
              <a:gd name="connsiteX1" fmla="*/ 367334 w 2220878"/>
              <a:gd name="connsiteY1" fmla="*/ 1052513 h 1164638"/>
              <a:gd name="connsiteX2" fmla="*/ 959022 w 2220878"/>
              <a:gd name="connsiteY2" fmla="*/ 1164638 h 1164638"/>
              <a:gd name="connsiteX3" fmla="*/ 1371186 w 2220878"/>
              <a:gd name="connsiteY3" fmla="*/ 1092269 h 1164638"/>
              <a:gd name="connsiteX4" fmla="*/ 1649482 w 2220878"/>
              <a:gd name="connsiteY4" fmla="*/ 913365 h 1164638"/>
              <a:gd name="connsiteX5" fmla="*/ 1808508 w 2220878"/>
              <a:gd name="connsiteY5" fmla="*/ 714582 h 1164638"/>
              <a:gd name="connsiteX6" fmla="*/ 1937716 w 2220878"/>
              <a:gd name="connsiteY6" fmla="*/ 466104 h 1164638"/>
              <a:gd name="connsiteX7" fmla="*/ 2086803 w 2220878"/>
              <a:gd name="connsiteY7" fmla="*/ 207686 h 1164638"/>
              <a:gd name="connsiteX8" fmla="*/ 2220878 w 2220878"/>
              <a:gd name="connsiteY8" fmla="*/ 0 h 1164638"/>
              <a:gd name="connsiteX9" fmla="*/ 1945688 w 2220878"/>
              <a:gd name="connsiteY9" fmla="*/ 149190 h 1164638"/>
              <a:gd name="connsiteX10" fmla="*/ 1609311 w 2220878"/>
              <a:gd name="connsiteY10" fmla="*/ 171450 h 1164638"/>
              <a:gd name="connsiteX11" fmla="*/ 1422124 w 2220878"/>
              <a:gd name="connsiteY11" fmla="*/ 85932 h 1164638"/>
              <a:gd name="connsiteX12" fmla="*/ 1192282 w 2220878"/>
              <a:gd name="connsiteY12" fmla="*/ 167930 h 1164638"/>
              <a:gd name="connsiteX13" fmla="*/ 1000333 w 2220878"/>
              <a:gd name="connsiteY13" fmla="*/ 233880 h 1164638"/>
              <a:gd name="connsiteX14" fmla="*/ 719138 w 2220878"/>
              <a:gd name="connsiteY14" fmla="*/ 139147 h 1164638"/>
              <a:gd name="connsiteX15" fmla="*/ 516421 w 2220878"/>
              <a:gd name="connsiteY15" fmla="*/ 237504 h 1164638"/>
              <a:gd name="connsiteX16" fmla="*/ 377273 w 2220878"/>
              <a:gd name="connsiteY16" fmla="*/ 287200 h 1164638"/>
              <a:gd name="connsiteX17" fmla="*/ 206548 w 2220878"/>
              <a:gd name="connsiteY17" fmla="*/ 226425 h 1164638"/>
              <a:gd name="connsiteX18" fmla="*/ 59221 w 2220878"/>
              <a:gd name="connsiteY18" fmla="*/ 78478 h 1164638"/>
              <a:gd name="connsiteX19" fmla="*/ 0 w 2220878"/>
              <a:gd name="connsiteY19" fmla="*/ 81169 h 1164638"/>
              <a:gd name="connsiteX20" fmla="*/ 1968 w 2220878"/>
              <a:gd name="connsiteY20" fmla="*/ 705368 h 1164638"/>
              <a:gd name="connsiteX0" fmla="*/ 1968 w 2220878"/>
              <a:gd name="connsiteY0" fmla="*/ 705368 h 1164638"/>
              <a:gd name="connsiteX1" fmla="*/ 367334 w 2220878"/>
              <a:gd name="connsiteY1" fmla="*/ 1052513 h 1164638"/>
              <a:gd name="connsiteX2" fmla="*/ 959022 w 2220878"/>
              <a:gd name="connsiteY2" fmla="*/ 1164638 h 1164638"/>
              <a:gd name="connsiteX3" fmla="*/ 1371186 w 2220878"/>
              <a:gd name="connsiteY3" fmla="*/ 1092269 h 1164638"/>
              <a:gd name="connsiteX4" fmla="*/ 1649482 w 2220878"/>
              <a:gd name="connsiteY4" fmla="*/ 913365 h 1164638"/>
              <a:gd name="connsiteX5" fmla="*/ 1808508 w 2220878"/>
              <a:gd name="connsiteY5" fmla="*/ 714582 h 1164638"/>
              <a:gd name="connsiteX6" fmla="*/ 1937716 w 2220878"/>
              <a:gd name="connsiteY6" fmla="*/ 466104 h 1164638"/>
              <a:gd name="connsiteX7" fmla="*/ 2086803 w 2220878"/>
              <a:gd name="connsiteY7" fmla="*/ 207686 h 1164638"/>
              <a:gd name="connsiteX8" fmla="*/ 2220878 w 2220878"/>
              <a:gd name="connsiteY8" fmla="*/ 0 h 1164638"/>
              <a:gd name="connsiteX9" fmla="*/ 1945688 w 2220878"/>
              <a:gd name="connsiteY9" fmla="*/ 149190 h 1164638"/>
              <a:gd name="connsiteX10" fmla="*/ 1609311 w 2220878"/>
              <a:gd name="connsiteY10" fmla="*/ 171450 h 1164638"/>
              <a:gd name="connsiteX11" fmla="*/ 1422124 w 2220878"/>
              <a:gd name="connsiteY11" fmla="*/ 85932 h 1164638"/>
              <a:gd name="connsiteX12" fmla="*/ 1192282 w 2220878"/>
              <a:gd name="connsiteY12" fmla="*/ 167930 h 1164638"/>
              <a:gd name="connsiteX13" fmla="*/ 1000333 w 2220878"/>
              <a:gd name="connsiteY13" fmla="*/ 233880 h 1164638"/>
              <a:gd name="connsiteX14" fmla="*/ 719138 w 2220878"/>
              <a:gd name="connsiteY14" fmla="*/ 139147 h 1164638"/>
              <a:gd name="connsiteX15" fmla="*/ 516421 w 2220878"/>
              <a:gd name="connsiteY15" fmla="*/ 237504 h 1164638"/>
              <a:gd name="connsiteX16" fmla="*/ 377273 w 2220878"/>
              <a:gd name="connsiteY16" fmla="*/ 287200 h 1164638"/>
              <a:gd name="connsiteX17" fmla="*/ 206548 w 2220878"/>
              <a:gd name="connsiteY17" fmla="*/ 226425 h 1164638"/>
              <a:gd name="connsiteX18" fmla="*/ 0 w 2220878"/>
              <a:gd name="connsiteY18" fmla="*/ 81169 h 1164638"/>
              <a:gd name="connsiteX19" fmla="*/ 1968 w 2220878"/>
              <a:gd name="connsiteY19" fmla="*/ 705368 h 1164638"/>
              <a:gd name="connsiteX0" fmla="*/ 1968 w 2199447"/>
              <a:gd name="connsiteY0" fmla="*/ 674412 h 1133682"/>
              <a:gd name="connsiteX1" fmla="*/ 367334 w 2199447"/>
              <a:gd name="connsiteY1" fmla="*/ 1021557 h 1133682"/>
              <a:gd name="connsiteX2" fmla="*/ 959022 w 2199447"/>
              <a:gd name="connsiteY2" fmla="*/ 1133682 h 1133682"/>
              <a:gd name="connsiteX3" fmla="*/ 1371186 w 2199447"/>
              <a:gd name="connsiteY3" fmla="*/ 1061313 h 1133682"/>
              <a:gd name="connsiteX4" fmla="*/ 1649482 w 2199447"/>
              <a:gd name="connsiteY4" fmla="*/ 882409 h 1133682"/>
              <a:gd name="connsiteX5" fmla="*/ 1808508 w 2199447"/>
              <a:gd name="connsiteY5" fmla="*/ 683626 h 1133682"/>
              <a:gd name="connsiteX6" fmla="*/ 1937716 w 2199447"/>
              <a:gd name="connsiteY6" fmla="*/ 435148 h 1133682"/>
              <a:gd name="connsiteX7" fmla="*/ 2086803 w 2199447"/>
              <a:gd name="connsiteY7" fmla="*/ 176730 h 1133682"/>
              <a:gd name="connsiteX8" fmla="*/ 2199447 w 2199447"/>
              <a:gd name="connsiteY8" fmla="*/ 0 h 1133682"/>
              <a:gd name="connsiteX9" fmla="*/ 1945688 w 2199447"/>
              <a:gd name="connsiteY9" fmla="*/ 118234 h 1133682"/>
              <a:gd name="connsiteX10" fmla="*/ 1609311 w 2199447"/>
              <a:gd name="connsiteY10" fmla="*/ 140494 h 1133682"/>
              <a:gd name="connsiteX11" fmla="*/ 1422124 w 2199447"/>
              <a:gd name="connsiteY11" fmla="*/ 54976 h 1133682"/>
              <a:gd name="connsiteX12" fmla="*/ 1192282 w 2199447"/>
              <a:gd name="connsiteY12" fmla="*/ 136974 h 1133682"/>
              <a:gd name="connsiteX13" fmla="*/ 1000333 w 2199447"/>
              <a:gd name="connsiteY13" fmla="*/ 202924 h 1133682"/>
              <a:gd name="connsiteX14" fmla="*/ 719138 w 2199447"/>
              <a:gd name="connsiteY14" fmla="*/ 108191 h 1133682"/>
              <a:gd name="connsiteX15" fmla="*/ 516421 w 2199447"/>
              <a:gd name="connsiteY15" fmla="*/ 206548 h 1133682"/>
              <a:gd name="connsiteX16" fmla="*/ 377273 w 2199447"/>
              <a:gd name="connsiteY16" fmla="*/ 256244 h 1133682"/>
              <a:gd name="connsiteX17" fmla="*/ 206548 w 2199447"/>
              <a:gd name="connsiteY17" fmla="*/ 195469 h 1133682"/>
              <a:gd name="connsiteX18" fmla="*/ 0 w 2199447"/>
              <a:gd name="connsiteY18" fmla="*/ 50213 h 1133682"/>
              <a:gd name="connsiteX19" fmla="*/ 1968 w 2199447"/>
              <a:gd name="connsiteY19" fmla="*/ 674412 h 1133682"/>
              <a:gd name="connsiteX0" fmla="*/ 1968 w 2199447"/>
              <a:gd name="connsiteY0" fmla="*/ 674412 h 1133682"/>
              <a:gd name="connsiteX1" fmla="*/ 367334 w 2199447"/>
              <a:gd name="connsiteY1" fmla="*/ 1021557 h 1133682"/>
              <a:gd name="connsiteX2" fmla="*/ 959022 w 2199447"/>
              <a:gd name="connsiteY2" fmla="*/ 1133682 h 1133682"/>
              <a:gd name="connsiteX3" fmla="*/ 1371186 w 2199447"/>
              <a:gd name="connsiteY3" fmla="*/ 1061313 h 1133682"/>
              <a:gd name="connsiteX4" fmla="*/ 1649482 w 2199447"/>
              <a:gd name="connsiteY4" fmla="*/ 882409 h 1133682"/>
              <a:gd name="connsiteX5" fmla="*/ 1808508 w 2199447"/>
              <a:gd name="connsiteY5" fmla="*/ 683626 h 1133682"/>
              <a:gd name="connsiteX6" fmla="*/ 1937716 w 2199447"/>
              <a:gd name="connsiteY6" fmla="*/ 435148 h 1133682"/>
              <a:gd name="connsiteX7" fmla="*/ 2070134 w 2199447"/>
              <a:gd name="connsiteY7" fmla="*/ 183874 h 1133682"/>
              <a:gd name="connsiteX8" fmla="*/ 2199447 w 2199447"/>
              <a:gd name="connsiteY8" fmla="*/ 0 h 1133682"/>
              <a:gd name="connsiteX9" fmla="*/ 1945688 w 2199447"/>
              <a:gd name="connsiteY9" fmla="*/ 118234 h 1133682"/>
              <a:gd name="connsiteX10" fmla="*/ 1609311 w 2199447"/>
              <a:gd name="connsiteY10" fmla="*/ 140494 h 1133682"/>
              <a:gd name="connsiteX11" fmla="*/ 1422124 w 2199447"/>
              <a:gd name="connsiteY11" fmla="*/ 54976 h 1133682"/>
              <a:gd name="connsiteX12" fmla="*/ 1192282 w 2199447"/>
              <a:gd name="connsiteY12" fmla="*/ 136974 h 1133682"/>
              <a:gd name="connsiteX13" fmla="*/ 1000333 w 2199447"/>
              <a:gd name="connsiteY13" fmla="*/ 202924 h 1133682"/>
              <a:gd name="connsiteX14" fmla="*/ 719138 w 2199447"/>
              <a:gd name="connsiteY14" fmla="*/ 108191 h 1133682"/>
              <a:gd name="connsiteX15" fmla="*/ 516421 w 2199447"/>
              <a:gd name="connsiteY15" fmla="*/ 206548 h 1133682"/>
              <a:gd name="connsiteX16" fmla="*/ 377273 w 2199447"/>
              <a:gd name="connsiteY16" fmla="*/ 256244 h 1133682"/>
              <a:gd name="connsiteX17" fmla="*/ 206548 w 2199447"/>
              <a:gd name="connsiteY17" fmla="*/ 195469 h 1133682"/>
              <a:gd name="connsiteX18" fmla="*/ 0 w 2199447"/>
              <a:gd name="connsiteY18" fmla="*/ 50213 h 1133682"/>
              <a:gd name="connsiteX19" fmla="*/ 1968 w 2199447"/>
              <a:gd name="connsiteY19" fmla="*/ 674412 h 1133682"/>
              <a:gd name="connsiteX0" fmla="*/ 1968 w 2199447"/>
              <a:gd name="connsiteY0" fmla="*/ 674412 h 1133682"/>
              <a:gd name="connsiteX1" fmla="*/ 367334 w 2199447"/>
              <a:gd name="connsiteY1" fmla="*/ 1021557 h 1133682"/>
              <a:gd name="connsiteX2" fmla="*/ 959022 w 2199447"/>
              <a:gd name="connsiteY2" fmla="*/ 1133682 h 1133682"/>
              <a:gd name="connsiteX3" fmla="*/ 1371186 w 2199447"/>
              <a:gd name="connsiteY3" fmla="*/ 1061313 h 1133682"/>
              <a:gd name="connsiteX4" fmla="*/ 1649482 w 2199447"/>
              <a:gd name="connsiteY4" fmla="*/ 882409 h 1133682"/>
              <a:gd name="connsiteX5" fmla="*/ 1808508 w 2199447"/>
              <a:gd name="connsiteY5" fmla="*/ 683626 h 1133682"/>
              <a:gd name="connsiteX6" fmla="*/ 1937716 w 2199447"/>
              <a:gd name="connsiteY6" fmla="*/ 435148 h 1133682"/>
              <a:gd name="connsiteX7" fmla="*/ 2070134 w 2199447"/>
              <a:gd name="connsiteY7" fmla="*/ 183874 h 1133682"/>
              <a:gd name="connsiteX8" fmla="*/ 2199447 w 2199447"/>
              <a:gd name="connsiteY8" fmla="*/ 0 h 1133682"/>
              <a:gd name="connsiteX9" fmla="*/ 1945688 w 2199447"/>
              <a:gd name="connsiteY9" fmla="*/ 118234 h 1133682"/>
              <a:gd name="connsiteX10" fmla="*/ 1609311 w 2199447"/>
              <a:gd name="connsiteY10" fmla="*/ 140494 h 1133682"/>
              <a:gd name="connsiteX11" fmla="*/ 1422124 w 2199447"/>
              <a:gd name="connsiteY11" fmla="*/ 54976 h 1133682"/>
              <a:gd name="connsiteX12" fmla="*/ 1192282 w 2199447"/>
              <a:gd name="connsiteY12" fmla="*/ 136974 h 1133682"/>
              <a:gd name="connsiteX13" fmla="*/ 1000333 w 2199447"/>
              <a:gd name="connsiteY13" fmla="*/ 202924 h 1133682"/>
              <a:gd name="connsiteX14" fmla="*/ 719138 w 2199447"/>
              <a:gd name="connsiteY14" fmla="*/ 108191 h 1133682"/>
              <a:gd name="connsiteX15" fmla="*/ 516421 w 2199447"/>
              <a:gd name="connsiteY15" fmla="*/ 206548 h 1133682"/>
              <a:gd name="connsiteX16" fmla="*/ 377273 w 2199447"/>
              <a:gd name="connsiteY16" fmla="*/ 256244 h 1133682"/>
              <a:gd name="connsiteX17" fmla="*/ 206548 w 2199447"/>
              <a:gd name="connsiteY17" fmla="*/ 195469 h 1133682"/>
              <a:gd name="connsiteX18" fmla="*/ 0 w 2199447"/>
              <a:gd name="connsiteY18" fmla="*/ 50213 h 1133682"/>
              <a:gd name="connsiteX19" fmla="*/ 1968 w 2199447"/>
              <a:gd name="connsiteY19" fmla="*/ 674412 h 1133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9447" h="1133682">
                <a:moveTo>
                  <a:pt x="1968" y="674412"/>
                </a:moveTo>
                <a:cubicBezTo>
                  <a:pt x="61603" y="845034"/>
                  <a:pt x="283249" y="955417"/>
                  <a:pt x="367334" y="1021557"/>
                </a:cubicBezTo>
                <a:cubicBezTo>
                  <a:pt x="537559" y="1099293"/>
                  <a:pt x="834783" y="1117117"/>
                  <a:pt x="959022" y="1133682"/>
                </a:cubicBezTo>
                <a:cubicBezTo>
                  <a:pt x="1126331" y="1130783"/>
                  <a:pt x="1266825" y="1104383"/>
                  <a:pt x="1371186" y="1061313"/>
                </a:cubicBezTo>
                <a:cubicBezTo>
                  <a:pt x="1460638" y="1021556"/>
                  <a:pt x="1576595" y="945357"/>
                  <a:pt x="1649482" y="882409"/>
                </a:cubicBezTo>
                <a:cubicBezTo>
                  <a:pt x="1722369" y="819461"/>
                  <a:pt x="1755499" y="749887"/>
                  <a:pt x="1808508" y="683626"/>
                </a:cubicBezTo>
                <a:lnTo>
                  <a:pt x="1937716" y="435148"/>
                </a:lnTo>
                <a:cubicBezTo>
                  <a:pt x="1981855" y="351390"/>
                  <a:pt x="2021233" y="262869"/>
                  <a:pt x="2070134" y="183874"/>
                </a:cubicBezTo>
                <a:lnTo>
                  <a:pt x="2199447" y="0"/>
                </a:lnTo>
                <a:lnTo>
                  <a:pt x="1945688" y="118234"/>
                </a:lnTo>
                <a:cubicBezTo>
                  <a:pt x="1833045" y="156334"/>
                  <a:pt x="1693794" y="155403"/>
                  <a:pt x="1609311" y="140494"/>
                </a:cubicBezTo>
                <a:lnTo>
                  <a:pt x="1422124" y="54976"/>
                </a:lnTo>
                <a:cubicBezTo>
                  <a:pt x="1354207" y="59946"/>
                  <a:pt x="1260199" y="107157"/>
                  <a:pt x="1192282" y="136974"/>
                </a:cubicBezTo>
                <a:lnTo>
                  <a:pt x="1000333" y="202924"/>
                </a:lnTo>
                <a:cubicBezTo>
                  <a:pt x="917507" y="183046"/>
                  <a:pt x="808590" y="114817"/>
                  <a:pt x="719138" y="108191"/>
                </a:cubicBezTo>
                <a:cubicBezTo>
                  <a:pt x="638486" y="108795"/>
                  <a:pt x="569429" y="166791"/>
                  <a:pt x="516421" y="206548"/>
                </a:cubicBezTo>
                <a:cubicBezTo>
                  <a:pt x="463413" y="246305"/>
                  <a:pt x="428918" y="258090"/>
                  <a:pt x="377273" y="256244"/>
                </a:cubicBezTo>
                <a:cubicBezTo>
                  <a:pt x="325628" y="254398"/>
                  <a:pt x="219800" y="205408"/>
                  <a:pt x="206548" y="195469"/>
                </a:cubicBezTo>
                <a:cubicBezTo>
                  <a:pt x="143669" y="161131"/>
                  <a:pt x="34097" y="-29611"/>
                  <a:pt x="0" y="50213"/>
                </a:cubicBezTo>
                <a:lnTo>
                  <a:pt x="1968" y="674412"/>
                </a:lnTo>
                <a:close/>
              </a:path>
            </a:pathLst>
          </a:custGeom>
          <a:solidFill>
            <a:srgbClr val="013365"/>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82900BBD-FE48-4341-9705-4591AD46ECE0}"/>
              </a:ext>
            </a:extLst>
          </p:cNvPr>
          <p:cNvSpPr>
            <a:spLocks noChangeArrowheads="1"/>
          </p:cNvSpPr>
          <p:nvPr/>
        </p:nvSpPr>
        <p:spPr bwMode="auto">
          <a:xfrm>
            <a:off x="6731000" y="2533650"/>
            <a:ext cx="1309688" cy="1331913"/>
          </a:xfrm>
          <a:prstGeom prst="rect">
            <a:avLst/>
          </a:prstGeom>
          <a:solidFill>
            <a:srgbClr val="B1143B"/>
          </a:solidFill>
          <a:ln w="9525">
            <a:solidFill>
              <a:schemeClr val="tx1"/>
            </a:solidFill>
            <a:miter lim="800000"/>
            <a:headEnd/>
            <a:tailEnd/>
          </a:ln>
          <a:effectLst/>
        </p:spPr>
        <p:txBody>
          <a:bodyPr wrap="none" anchor="ctr"/>
          <a:lstStyle/>
          <a:p>
            <a:endParaRPr lang="en-US"/>
          </a:p>
        </p:txBody>
      </p:sp>
      <p:grpSp>
        <p:nvGrpSpPr>
          <p:cNvPr id="10" name="Group 19">
            <a:extLst>
              <a:ext uri="{FF2B5EF4-FFF2-40B4-BE49-F238E27FC236}">
                <a16:creationId xmlns:a16="http://schemas.microsoft.com/office/drawing/2014/main" id="{77979C1E-D4CF-4922-BF9D-B9C5669C6765}"/>
              </a:ext>
            </a:extLst>
          </p:cNvPr>
          <p:cNvGrpSpPr>
            <a:grpSpLocks/>
          </p:cNvGrpSpPr>
          <p:nvPr/>
        </p:nvGrpSpPr>
        <p:grpSpPr bwMode="auto">
          <a:xfrm>
            <a:off x="6894513" y="2973388"/>
            <a:ext cx="990600" cy="409575"/>
            <a:chOff x="4878" y="2442"/>
            <a:chExt cx="624" cy="258"/>
          </a:xfrm>
          <a:solidFill>
            <a:schemeClr val="accent1">
              <a:lumMod val="90000"/>
            </a:schemeClr>
          </a:solidFill>
        </p:grpSpPr>
        <p:sp>
          <p:nvSpPr>
            <p:cNvPr id="11" name="Rectangle 20">
              <a:extLst>
                <a:ext uri="{FF2B5EF4-FFF2-40B4-BE49-F238E27FC236}">
                  <a16:creationId xmlns:a16="http://schemas.microsoft.com/office/drawing/2014/main" id="{E2C9C124-E041-42A8-9981-8A1669845926}"/>
                </a:ext>
              </a:extLst>
            </p:cNvPr>
            <p:cNvSpPr>
              <a:spLocks noChangeArrowheads="1"/>
            </p:cNvSpPr>
            <p:nvPr/>
          </p:nvSpPr>
          <p:spPr bwMode="auto">
            <a:xfrm>
              <a:off x="4878"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2" name="Line 21">
              <a:extLst>
                <a:ext uri="{FF2B5EF4-FFF2-40B4-BE49-F238E27FC236}">
                  <a16:creationId xmlns:a16="http://schemas.microsoft.com/office/drawing/2014/main" id="{235DF7CD-D9B3-44BA-A1EB-36AD6D0EACB5}"/>
                </a:ext>
              </a:extLst>
            </p:cNvPr>
            <p:cNvSpPr>
              <a:spLocks noChangeShapeType="1"/>
            </p:cNvSpPr>
            <p:nvPr/>
          </p:nvSpPr>
          <p:spPr bwMode="auto">
            <a:xfrm>
              <a:off x="4881" y="2580"/>
              <a:ext cx="217"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3" name="Rectangle 22">
              <a:extLst>
                <a:ext uri="{FF2B5EF4-FFF2-40B4-BE49-F238E27FC236}">
                  <a16:creationId xmlns:a16="http://schemas.microsoft.com/office/drawing/2014/main" id="{FB005C1F-F746-478B-B899-015B947B9EB9}"/>
                </a:ext>
              </a:extLst>
            </p:cNvPr>
            <p:cNvSpPr>
              <a:spLocks noChangeArrowheads="1"/>
            </p:cNvSpPr>
            <p:nvPr/>
          </p:nvSpPr>
          <p:spPr bwMode="auto">
            <a:xfrm>
              <a:off x="5280"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4" name="Line 23">
              <a:extLst>
                <a:ext uri="{FF2B5EF4-FFF2-40B4-BE49-F238E27FC236}">
                  <a16:creationId xmlns:a16="http://schemas.microsoft.com/office/drawing/2014/main" id="{C4E7BA49-3877-47D3-9995-8D9D1BBE29C8}"/>
                </a:ext>
              </a:extLst>
            </p:cNvPr>
            <p:cNvSpPr>
              <a:spLocks noChangeShapeType="1"/>
            </p:cNvSpPr>
            <p:nvPr/>
          </p:nvSpPr>
          <p:spPr bwMode="auto">
            <a:xfrm>
              <a:off x="5281" y="2580"/>
              <a:ext cx="220"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5" name="Line 24">
              <a:extLst>
                <a:ext uri="{FF2B5EF4-FFF2-40B4-BE49-F238E27FC236}">
                  <a16:creationId xmlns:a16="http://schemas.microsoft.com/office/drawing/2014/main" id="{2A5201F6-0005-4EDE-BD43-EFBBEBC2632D}"/>
                </a:ext>
              </a:extLst>
            </p:cNvPr>
            <p:cNvSpPr>
              <a:spLocks noChangeShapeType="1"/>
            </p:cNvSpPr>
            <p:nvPr/>
          </p:nvSpPr>
          <p:spPr bwMode="auto">
            <a:xfrm>
              <a:off x="4986"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sp>
          <p:nvSpPr>
            <p:cNvPr id="16" name="Line 25">
              <a:extLst>
                <a:ext uri="{FF2B5EF4-FFF2-40B4-BE49-F238E27FC236}">
                  <a16:creationId xmlns:a16="http://schemas.microsoft.com/office/drawing/2014/main" id="{1C5DADE4-FBEF-4D78-BB32-6F33D802CB6F}"/>
                </a:ext>
              </a:extLst>
            </p:cNvPr>
            <p:cNvSpPr>
              <a:spLocks noChangeShapeType="1"/>
            </p:cNvSpPr>
            <p:nvPr/>
          </p:nvSpPr>
          <p:spPr bwMode="auto">
            <a:xfrm>
              <a:off x="5392"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grpSp>
      <p:sp>
        <p:nvSpPr>
          <p:cNvPr id="18" name="Line 17">
            <a:extLst>
              <a:ext uri="{FF2B5EF4-FFF2-40B4-BE49-F238E27FC236}">
                <a16:creationId xmlns:a16="http://schemas.microsoft.com/office/drawing/2014/main" id="{F9CDF738-A6F1-43BC-8CFB-762C919BF8B1}"/>
              </a:ext>
            </a:extLst>
          </p:cNvPr>
          <p:cNvSpPr>
            <a:spLocks noChangeShapeType="1"/>
          </p:cNvSpPr>
          <p:nvPr/>
        </p:nvSpPr>
        <p:spPr bwMode="auto">
          <a:xfrm flipH="1">
            <a:off x="3101976" y="3874294"/>
            <a:ext cx="4141788" cy="15875"/>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1" name="Title 1">
            <a:extLst>
              <a:ext uri="{FF2B5EF4-FFF2-40B4-BE49-F238E27FC236}">
                <a16:creationId xmlns:a16="http://schemas.microsoft.com/office/drawing/2014/main" id="{EBFDA22E-E7BE-0F44-8403-5DDC6B28A1A8}"/>
              </a:ext>
            </a:extLst>
          </p:cNvPr>
          <p:cNvSpPr txBox="1">
            <a:spLocks/>
          </p:cNvSpPr>
          <p:nvPr/>
        </p:nvSpPr>
        <p:spPr>
          <a:xfrm>
            <a:off x="457200" y="713740"/>
            <a:ext cx="6248400" cy="596900"/>
          </a:xfrm>
          <a:prstGeom prst="rect">
            <a:avLst/>
          </a:prstGeom>
        </p:spPr>
        <p:txBody>
          <a:bodyPr>
            <a:normAutofit/>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Before Mitigation (Pre-Mitigation)</a:t>
            </a:r>
            <a:endParaRPr lang="en-US" sz="1000" kern="0" dirty="0">
              <a:solidFill>
                <a:srgbClr val="FCAD22"/>
              </a:solidFill>
            </a:endParaRPr>
          </a:p>
        </p:txBody>
      </p:sp>
      <p:sp>
        <p:nvSpPr>
          <p:cNvPr id="4" name="Slide Number Placeholder 3">
            <a:extLst>
              <a:ext uri="{FF2B5EF4-FFF2-40B4-BE49-F238E27FC236}">
                <a16:creationId xmlns:a16="http://schemas.microsoft.com/office/drawing/2014/main" id="{80A84852-ECC0-4149-9D59-D4051D78C75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13</a:t>
            </a:fld>
            <a:endParaRPr lang="en-US" b="1" dirty="0">
              <a:solidFill>
                <a:srgbClr val="B1143B"/>
              </a:solidFill>
            </a:endParaRPr>
          </a:p>
        </p:txBody>
      </p:sp>
    </p:spTree>
    <p:extLst>
      <p:ext uri="{BB962C8B-B14F-4D97-AF65-F5344CB8AC3E}">
        <p14:creationId xmlns:p14="http://schemas.microsoft.com/office/powerpoint/2010/main" val="3582545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Example of a Hazard Mitigation Project</a:t>
            </a:r>
          </a:p>
        </p:txBody>
      </p:sp>
      <p:sp>
        <p:nvSpPr>
          <p:cNvPr id="6" name="Rectangle 6">
            <a:extLst>
              <a:ext uri="{FF2B5EF4-FFF2-40B4-BE49-F238E27FC236}">
                <a16:creationId xmlns:a16="http://schemas.microsoft.com/office/drawing/2014/main" id="{2C0DF4EE-FC85-4358-8D12-C40C3FE60003}"/>
              </a:ext>
            </a:extLst>
          </p:cNvPr>
          <p:cNvSpPr>
            <a:spLocks noChangeArrowheads="1"/>
          </p:cNvSpPr>
          <p:nvPr/>
        </p:nvSpPr>
        <p:spPr bwMode="auto">
          <a:xfrm>
            <a:off x="6834188" y="2038350"/>
            <a:ext cx="230187" cy="346075"/>
          </a:xfrm>
          <a:prstGeom prst="rect">
            <a:avLst/>
          </a:prstGeom>
          <a:solidFill>
            <a:srgbClr val="825444"/>
          </a:solidFill>
          <a:ln w="12700">
            <a:solidFill>
              <a:schemeClr val="bg2"/>
            </a:solidFill>
            <a:miter lim="800000"/>
            <a:headEnd/>
            <a:tailEnd/>
          </a:ln>
          <a:effectLst/>
        </p:spPr>
        <p:txBody>
          <a:bodyPr wrap="none" anchor="ctr"/>
          <a:lstStyle/>
          <a:p>
            <a:endParaRPr lang="en-US"/>
          </a:p>
        </p:txBody>
      </p:sp>
      <p:sp>
        <p:nvSpPr>
          <p:cNvPr id="7" name="Freeform 7">
            <a:extLst>
              <a:ext uri="{FF2B5EF4-FFF2-40B4-BE49-F238E27FC236}">
                <a16:creationId xmlns:a16="http://schemas.microsoft.com/office/drawing/2014/main" id="{DA41C6AC-D310-497F-95AA-3A6AF7CCDA17}"/>
              </a:ext>
            </a:extLst>
          </p:cNvPr>
          <p:cNvSpPr>
            <a:spLocks/>
          </p:cNvSpPr>
          <p:nvPr/>
        </p:nvSpPr>
        <p:spPr bwMode="auto">
          <a:xfrm>
            <a:off x="6461125" y="2054225"/>
            <a:ext cx="1830388" cy="479425"/>
          </a:xfrm>
          <a:custGeom>
            <a:avLst/>
            <a:gdLst/>
            <a:ahLst/>
            <a:cxnLst>
              <a:cxn ang="0">
                <a:pos x="44" y="301"/>
              </a:cxn>
              <a:cxn ang="0">
                <a:pos x="1152" y="301"/>
              </a:cxn>
              <a:cxn ang="0">
                <a:pos x="620" y="0"/>
              </a:cxn>
              <a:cxn ang="0">
                <a:pos x="0" y="301"/>
              </a:cxn>
            </a:cxnLst>
            <a:rect l="0" t="0" r="r" b="b"/>
            <a:pathLst>
              <a:path w="1153" h="302">
                <a:moveTo>
                  <a:pt x="44" y="301"/>
                </a:moveTo>
                <a:lnTo>
                  <a:pt x="1152" y="301"/>
                </a:lnTo>
                <a:lnTo>
                  <a:pt x="620" y="0"/>
                </a:lnTo>
                <a:lnTo>
                  <a:pt x="0" y="301"/>
                </a:lnTo>
              </a:path>
            </a:pathLst>
          </a:custGeom>
          <a:solidFill>
            <a:srgbClr val="B1143B"/>
          </a:solidFill>
          <a:ln w="12700" cap="rnd" cmpd="sng">
            <a:solidFill>
              <a:schemeClr val="bg2"/>
            </a:solidFill>
            <a:prstDash val="solid"/>
            <a:round/>
            <a:headEnd type="none" w="sm" len="sm"/>
            <a:tailEnd type="none" w="sm" len="sm"/>
          </a:ln>
          <a:effectLst/>
        </p:spPr>
        <p:txBody>
          <a:bodyPr/>
          <a:lstStyle/>
          <a:p>
            <a:endParaRPr lang="en-US"/>
          </a:p>
        </p:txBody>
      </p:sp>
      <p:sp>
        <p:nvSpPr>
          <p:cNvPr id="8" name="Rectangle 9">
            <a:extLst>
              <a:ext uri="{FF2B5EF4-FFF2-40B4-BE49-F238E27FC236}">
                <a16:creationId xmlns:a16="http://schemas.microsoft.com/office/drawing/2014/main" id="{441EB051-0548-4670-B95A-CFBA8E5E6C07}"/>
              </a:ext>
            </a:extLst>
          </p:cNvPr>
          <p:cNvSpPr>
            <a:spLocks noChangeArrowheads="1"/>
          </p:cNvSpPr>
          <p:nvPr/>
        </p:nvSpPr>
        <p:spPr bwMode="auto">
          <a:xfrm>
            <a:off x="4127500" y="3629025"/>
            <a:ext cx="4391025" cy="2058988"/>
          </a:xfrm>
          <a:prstGeom prst="rect">
            <a:avLst/>
          </a:prstGeom>
          <a:solidFill>
            <a:srgbClr val="825444"/>
          </a:solidFill>
          <a:ln w="9525">
            <a:noFill/>
            <a:miter lim="800000"/>
            <a:headEnd/>
            <a:tailEnd/>
          </a:ln>
          <a:effectLst/>
        </p:spPr>
        <p:txBody>
          <a:bodyPr wrap="none" anchor="ctr"/>
          <a:lstStyle/>
          <a:p>
            <a:endParaRPr lang="en-US"/>
          </a:p>
        </p:txBody>
      </p:sp>
      <p:sp>
        <p:nvSpPr>
          <p:cNvPr id="17" name="Rectangle 28">
            <a:extLst>
              <a:ext uri="{FF2B5EF4-FFF2-40B4-BE49-F238E27FC236}">
                <a16:creationId xmlns:a16="http://schemas.microsoft.com/office/drawing/2014/main" id="{3E34C7B9-4551-4142-BDE7-340857C80BE3}"/>
              </a:ext>
            </a:extLst>
          </p:cNvPr>
          <p:cNvSpPr>
            <a:spLocks noChangeArrowheads="1"/>
          </p:cNvSpPr>
          <p:nvPr/>
        </p:nvSpPr>
        <p:spPr bwMode="auto">
          <a:xfrm>
            <a:off x="734218" y="3416364"/>
            <a:ext cx="3000375" cy="831639"/>
          </a:xfrm>
          <a:prstGeom prst="rect">
            <a:avLst/>
          </a:prstGeom>
          <a:noFill/>
          <a:ln w="9525">
            <a:noFill/>
            <a:miter lim="800000"/>
            <a:headEnd/>
            <a:tailEnd/>
          </a:ln>
          <a:effectLst/>
        </p:spPr>
        <p:txBody>
          <a:bodyPr wrap="square" lIns="92075" tIns="46038" rIns="92075" bIns="46038">
            <a:spAutoFit/>
          </a:bodyPr>
          <a:lstStyle/>
          <a:p>
            <a:r>
              <a:rPr lang="en-US" sz="2400" b="1" dirty="0"/>
              <a:t>5-year flood = 500’</a:t>
            </a:r>
          </a:p>
          <a:p>
            <a:r>
              <a:rPr lang="en-US" sz="2400" b="1" dirty="0"/>
              <a:t>(FFE = 500’)</a:t>
            </a:r>
          </a:p>
        </p:txBody>
      </p:sp>
      <p:sp>
        <p:nvSpPr>
          <p:cNvPr id="19" name="Freeform 10">
            <a:extLst>
              <a:ext uri="{FF2B5EF4-FFF2-40B4-BE49-F238E27FC236}">
                <a16:creationId xmlns:a16="http://schemas.microsoft.com/office/drawing/2014/main" id="{FD5DC96D-DCD7-43D3-B12C-7C6C28B05590}"/>
              </a:ext>
            </a:extLst>
          </p:cNvPr>
          <p:cNvSpPr>
            <a:spLocks/>
          </p:cNvSpPr>
          <p:nvPr/>
        </p:nvSpPr>
        <p:spPr bwMode="auto">
          <a:xfrm>
            <a:off x="4114800" y="3429000"/>
            <a:ext cx="2628734" cy="1941513"/>
          </a:xfrm>
          <a:custGeom>
            <a:avLst/>
            <a:gdLst>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7467 w 10000"/>
              <a:gd name="connsiteY66" fmla="*/ 670 h 10000"/>
              <a:gd name="connsiteX67" fmla="*/ 6766 w 10000"/>
              <a:gd name="connsiteY67" fmla="*/ 654 h 10000"/>
              <a:gd name="connsiteX68" fmla="*/ 6621 w 10000"/>
              <a:gd name="connsiteY68" fmla="*/ 572 h 10000"/>
              <a:gd name="connsiteX69" fmla="*/ 6629 w 10000"/>
              <a:gd name="connsiteY69" fmla="*/ 589 h 10000"/>
              <a:gd name="connsiteX70" fmla="*/ 6577 w 10000"/>
              <a:gd name="connsiteY70" fmla="*/ 523 h 10000"/>
              <a:gd name="connsiteX71" fmla="*/ 6460 w 10000"/>
              <a:gd name="connsiteY71" fmla="*/ 311 h 10000"/>
              <a:gd name="connsiteX72" fmla="*/ 6444 w 10000"/>
              <a:gd name="connsiteY72" fmla="*/ 155 h 10000"/>
              <a:gd name="connsiteX73" fmla="*/ 6251 w 10000"/>
              <a:gd name="connsiteY73" fmla="*/ 491 h 10000"/>
              <a:gd name="connsiteX74" fmla="*/ 6126 w 10000"/>
              <a:gd name="connsiteY74" fmla="*/ 597 h 10000"/>
              <a:gd name="connsiteX75" fmla="*/ 6061 w 10000"/>
              <a:gd name="connsiteY75" fmla="*/ 662 h 10000"/>
              <a:gd name="connsiteX76" fmla="*/ 5844 w 10000"/>
              <a:gd name="connsiteY76" fmla="*/ 793 h 10000"/>
              <a:gd name="connsiteX77" fmla="*/ 5671 w 10000"/>
              <a:gd name="connsiteY77" fmla="*/ 883 h 10000"/>
              <a:gd name="connsiteX78" fmla="*/ 5300 w 10000"/>
              <a:gd name="connsiteY78" fmla="*/ 875 h 10000"/>
              <a:gd name="connsiteX79" fmla="*/ 5034 w 10000"/>
              <a:gd name="connsiteY79" fmla="*/ 687 h 10000"/>
              <a:gd name="connsiteX80" fmla="*/ 4917 w 10000"/>
              <a:gd name="connsiteY80" fmla="*/ 531 h 10000"/>
              <a:gd name="connsiteX81" fmla="*/ 4821 w 10000"/>
              <a:gd name="connsiteY81" fmla="*/ 425 h 10000"/>
              <a:gd name="connsiteX82" fmla="*/ 4736 w 10000"/>
              <a:gd name="connsiteY82" fmla="*/ 0 h 10000"/>
              <a:gd name="connsiteX83" fmla="*/ 4736 w 10000"/>
              <a:gd name="connsiteY83" fmla="*/ 90 h 10000"/>
              <a:gd name="connsiteX84" fmla="*/ 4668 w 10000"/>
              <a:gd name="connsiteY84" fmla="*/ 335 h 10000"/>
              <a:gd name="connsiteX85" fmla="*/ 4555 w 10000"/>
              <a:gd name="connsiteY85" fmla="*/ 507 h 10000"/>
              <a:gd name="connsiteX86" fmla="*/ 4337 w 10000"/>
              <a:gd name="connsiteY86" fmla="*/ 744 h 10000"/>
              <a:gd name="connsiteX87" fmla="*/ 4148 w 10000"/>
              <a:gd name="connsiteY87" fmla="*/ 883 h 10000"/>
              <a:gd name="connsiteX88" fmla="*/ 3858 w 10000"/>
              <a:gd name="connsiteY88" fmla="*/ 883 h 10000"/>
              <a:gd name="connsiteX89" fmla="*/ 3737 w 10000"/>
              <a:gd name="connsiteY89" fmla="*/ 777 h 10000"/>
              <a:gd name="connsiteX90" fmla="*/ 3496 w 10000"/>
              <a:gd name="connsiteY90" fmla="*/ 597 h 10000"/>
              <a:gd name="connsiteX91" fmla="*/ 3278 w 10000"/>
              <a:gd name="connsiteY91" fmla="*/ 204 h 10000"/>
              <a:gd name="connsiteX92" fmla="*/ 3270 w 10000"/>
              <a:gd name="connsiteY92" fmla="*/ 49 h 10000"/>
              <a:gd name="connsiteX93" fmla="*/ 3178 w 10000"/>
              <a:gd name="connsiteY93" fmla="*/ 188 h 10000"/>
              <a:gd name="connsiteX94" fmla="*/ 3081 w 10000"/>
              <a:gd name="connsiteY94" fmla="*/ 482 h 10000"/>
              <a:gd name="connsiteX95" fmla="*/ 2920 w 10000"/>
              <a:gd name="connsiteY95" fmla="*/ 679 h 10000"/>
              <a:gd name="connsiteX96" fmla="*/ 2759 w 10000"/>
              <a:gd name="connsiteY96" fmla="*/ 850 h 10000"/>
              <a:gd name="connsiteX97" fmla="*/ 2211 w 10000"/>
              <a:gd name="connsiteY97" fmla="*/ 883 h 10000"/>
              <a:gd name="connsiteX98" fmla="*/ 1945 w 10000"/>
              <a:gd name="connsiteY98" fmla="*/ 777 h 10000"/>
              <a:gd name="connsiteX99" fmla="*/ 1845 w 10000"/>
              <a:gd name="connsiteY99" fmla="*/ 711 h 10000"/>
              <a:gd name="connsiteX100" fmla="*/ 1700 w 10000"/>
              <a:gd name="connsiteY100" fmla="*/ 433 h 10000"/>
              <a:gd name="connsiteX101" fmla="*/ 1635 w 10000"/>
              <a:gd name="connsiteY101" fmla="*/ 368 h 10000"/>
              <a:gd name="connsiteX102" fmla="*/ 1615 w 10000"/>
              <a:gd name="connsiteY102" fmla="*/ 188 h 10000"/>
              <a:gd name="connsiteX103" fmla="*/ 1591 w 10000"/>
              <a:gd name="connsiteY103" fmla="*/ 57 h 10000"/>
              <a:gd name="connsiteX104" fmla="*/ 1458 w 10000"/>
              <a:gd name="connsiteY104" fmla="*/ 507 h 10000"/>
              <a:gd name="connsiteX105" fmla="*/ 1236 w 10000"/>
              <a:gd name="connsiteY105" fmla="*/ 744 h 10000"/>
              <a:gd name="connsiteX106" fmla="*/ 950 w 10000"/>
              <a:gd name="connsiteY106" fmla="*/ 875 h 10000"/>
              <a:gd name="connsiteX107" fmla="*/ 830 w 10000"/>
              <a:gd name="connsiteY107" fmla="*/ 875 h 10000"/>
              <a:gd name="connsiteX108" fmla="*/ 475 w 10000"/>
              <a:gd name="connsiteY108" fmla="*/ 834 h 10000"/>
              <a:gd name="connsiteX109" fmla="*/ 306 w 10000"/>
              <a:gd name="connsiteY109" fmla="*/ 703 h 10000"/>
              <a:gd name="connsiteX110" fmla="*/ 0 w 10000"/>
              <a:gd name="connsiteY11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6766 w 10000"/>
              <a:gd name="connsiteY66" fmla="*/ 654 h 10000"/>
              <a:gd name="connsiteX67" fmla="*/ 6621 w 10000"/>
              <a:gd name="connsiteY67" fmla="*/ 572 h 10000"/>
              <a:gd name="connsiteX68" fmla="*/ 6629 w 10000"/>
              <a:gd name="connsiteY68" fmla="*/ 589 h 10000"/>
              <a:gd name="connsiteX69" fmla="*/ 6577 w 10000"/>
              <a:gd name="connsiteY69" fmla="*/ 523 h 10000"/>
              <a:gd name="connsiteX70" fmla="*/ 6460 w 10000"/>
              <a:gd name="connsiteY70" fmla="*/ 311 h 10000"/>
              <a:gd name="connsiteX71" fmla="*/ 6444 w 10000"/>
              <a:gd name="connsiteY71" fmla="*/ 155 h 10000"/>
              <a:gd name="connsiteX72" fmla="*/ 6251 w 10000"/>
              <a:gd name="connsiteY72" fmla="*/ 491 h 10000"/>
              <a:gd name="connsiteX73" fmla="*/ 6126 w 10000"/>
              <a:gd name="connsiteY73" fmla="*/ 597 h 10000"/>
              <a:gd name="connsiteX74" fmla="*/ 6061 w 10000"/>
              <a:gd name="connsiteY74" fmla="*/ 662 h 10000"/>
              <a:gd name="connsiteX75" fmla="*/ 5844 w 10000"/>
              <a:gd name="connsiteY75" fmla="*/ 793 h 10000"/>
              <a:gd name="connsiteX76" fmla="*/ 5671 w 10000"/>
              <a:gd name="connsiteY76" fmla="*/ 883 h 10000"/>
              <a:gd name="connsiteX77" fmla="*/ 5300 w 10000"/>
              <a:gd name="connsiteY77" fmla="*/ 875 h 10000"/>
              <a:gd name="connsiteX78" fmla="*/ 5034 w 10000"/>
              <a:gd name="connsiteY78" fmla="*/ 687 h 10000"/>
              <a:gd name="connsiteX79" fmla="*/ 4917 w 10000"/>
              <a:gd name="connsiteY79" fmla="*/ 531 h 10000"/>
              <a:gd name="connsiteX80" fmla="*/ 4821 w 10000"/>
              <a:gd name="connsiteY80" fmla="*/ 425 h 10000"/>
              <a:gd name="connsiteX81" fmla="*/ 4736 w 10000"/>
              <a:gd name="connsiteY81" fmla="*/ 0 h 10000"/>
              <a:gd name="connsiteX82" fmla="*/ 4736 w 10000"/>
              <a:gd name="connsiteY82" fmla="*/ 90 h 10000"/>
              <a:gd name="connsiteX83" fmla="*/ 4668 w 10000"/>
              <a:gd name="connsiteY83" fmla="*/ 335 h 10000"/>
              <a:gd name="connsiteX84" fmla="*/ 4555 w 10000"/>
              <a:gd name="connsiteY84" fmla="*/ 507 h 10000"/>
              <a:gd name="connsiteX85" fmla="*/ 4337 w 10000"/>
              <a:gd name="connsiteY85" fmla="*/ 744 h 10000"/>
              <a:gd name="connsiteX86" fmla="*/ 4148 w 10000"/>
              <a:gd name="connsiteY86" fmla="*/ 883 h 10000"/>
              <a:gd name="connsiteX87" fmla="*/ 3858 w 10000"/>
              <a:gd name="connsiteY87" fmla="*/ 883 h 10000"/>
              <a:gd name="connsiteX88" fmla="*/ 3737 w 10000"/>
              <a:gd name="connsiteY88" fmla="*/ 777 h 10000"/>
              <a:gd name="connsiteX89" fmla="*/ 3496 w 10000"/>
              <a:gd name="connsiteY89" fmla="*/ 597 h 10000"/>
              <a:gd name="connsiteX90" fmla="*/ 3278 w 10000"/>
              <a:gd name="connsiteY90" fmla="*/ 204 h 10000"/>
              <a:gd name="connsiteX91" fmla="*/ 3270 w 10000"/>
              <a:gd name="connsiteY91" fmla="*/ 49 h 10000"/>
              <a:gd name="connsiteX92" fmla="*/ 3178 w 10000"/>
              <a:gd name="connsiteY92" fmla="*/ 188 h 10000"/>
              <a:gd name="connsiteX93" fmla="*/ 3081 w 10000"/>
              <a:gd name="connsiteY93" fmla="*/ 482 h 10000"/>
              <a:gd name="connsiteX94" fmla="*/ 2920 w 10000"/>
              <a:gd name="connsiteY94" fmla="*/ 679 h 10000"/>
              <a:gd name="connsiteX95" fmla="*/ 2759 w 10000"/>
              <a:gd name="connsiteY95" fmla="*/ 850 h 10000"/>
              <a:gd name="connsiteX96" fmla="*/ 2211 w 10000"/>
              <a:gd name="connsiteY96" fmla="*/ 883 h 10000"/>
              <a:gd name="connsiteX97" fmla="*/ 1945 w 10000"/>
              <a:gd name="connsiteY97" fmla="*/ 777 h 10000"/>
              <a:gd name="connsiteX98" fmla="*/ 1845 w 10000"/>
              <a:gd name="connsiteY98" fmla="*/ 711 h 10000"/>
              <a:gd name="connsiteX99" fmla="*/ 1700 w 10000"/>
              <a:gd name="connsiteY99" fmla="*/ 433 h 10000"/>
              <a:gd name="connsiteX100" fmla="*/ 1635 w 10000"/>
              <a:gd name="connsiteY100" fmla="*/ 368 h 10000"/>
              <a:gd name="connsiteX101" fmla="*/ 1615 w 10000"/>
              <a:gd name="connsiteY101" fmla="*/ 188 h 10000"/>
              <a:gd name="connsiteX102" fmla="*/ 1591 w 10000"/>
              <a:gd name="connsiteY102" fmla="*/ 57 h 10000"/>
              <a:gd name="connsiteX103" fmla="*/ 1458 w 10000"/>
              <a:gd name="connsiteY103" fmla="*/ 507 h 10000"/>
              <a:gd name="connsiteX104" fmla="*/ 1236 w 10000"/>
              <a:gd name="connsiteY104" fmla="*/ 744 h 10000"/>
              <a:gd name="connsiteX105" fmla="*/ 950 w 10000"/>
              <a:gd name="connsiteY105" fmla="*/ 875 h 10000"/>
              <a:gd name="connsiteX106" fmla="*/ 830 w 10000"/>
              <a:gd name="connsiteY106" fmla="*/ 875 h 10000"/>
              <a:gd name="connsiteX107" fmla="*/ 475 w 10000"/>
              <a:gd name="connsiteY107" fmla="*/ 834 h 10000"/>
              <a:gd name="connsiteX108" fmla="*/ 306 w 10000"/>
              <a:gd name="connsiteY108" fmla="*/ 703 h 10000"/>
              <a:gd name="connsiteX109" fmla="*/ 0 w 10000"/>
              <a:gd name="connsiteY10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604 w 10000"/>
              <a:gd name="connsiteY64" fmla="*/ 654 h 10000"/>
              <a:gd name="connsiteX65" fmla="*/ 6766 w 10000"/>
              <a:gd name="connsiteY65" fmla="*/ 654 h 10000"/>
              <a:gd name="connsiteX66" fmla="*/ 6621 w 10000"/>
              <a:gd name="connsiteY66" fmla="*/ 572 h 10000"/>
              <a:gd name="connsiteX67" fmla="*/ 6629 w 10000"/>
              <a:gd name="connsiteY67" fmla="*/ 589 h 10000"/>
              <a:gd name="connsiteX68" fmla="*/ 6577 w 10000"/>
              <a:gd name="connsiteY68" fmla="*/ 523 h 10000"/>
              <a:gd name="connsiteX69" fmla="*/ 6460 w 10000"/>
              <a:gd name="connsiteY69" fmla="*/ 311 h 10000"/>
              <a:gd name="connsiteX70" fmla="*/ 6444 w 10000"/>
              <a:gd name="connsiteY70" fmla="*/ 155 h 10000"/>
              <a:gd name="connsiteX71" fmla="*/ 6251 w 10000"/>
              <a:gd name="connsiteY71" fmla="*/ 491 h 10000"/>
              <a:gd name="connsiteX72" fmla="*/ 6126 w 10000"/>
              <a:gd name="connsiteY72" fmla="*/ 597 h 10000"/>
              <a:gd name="connsiteX73" fmla="*/ 6061 w 10000"/>
              <a:gd name="connsiteY73" fmla="*/ 662 h 10000"/>
              <a:gd name="connsiteX74" fmla="*/ 5844 w 10000"/>
              <a:gd name="connsiteY74" fmla="*/ 793 h 10000"/>
              <a:gd name="connsiteX75" fmla="*/ 5671 w 10000"/>
              <a:gd name="connsiteY75" fmla="*/ 883 h 10000"/>
              <a:gd name="connsiteX76" fmla="*/ 5300 w 10000"/>
              <a:gd name="connsiteY76" fmla="*/ 875 h 10000"/>
              <a:gd name="connsiteX77" fmla="*/ 5034 w 10000"/>
              <a:gd name="connsiteY77" fmla="*/ 687 h 10000"/>
              <a:gd name="connsiteX78" fmla="*/ 4917 w 10000"/>
              <a:gd name="connsiteY78" fmla="*/ 531 h 10000"/>
              <a:gd name="connsiteX79" fmla="*/ 4821 w 10000"/>
              <a:gd name="connsiteY79" fmla="*/ 425 h 10000"/>
              <a:gd name="connsiteX80" fmla="*/ 4736 w 10000"/>
              <a:gd name="connsiteY80" fmla="*/ 0 h 10000"/>
              <a:gd name="connsiteX81" fmla="*/ 4736 w 10000"/>
              <a:gd name="connsiteY81" fmla="*/ 90 h 10000"/>
              <a:gd name="connsiteX82" fmla="*/ 4668 w 10000"/>
              <a:gd name="connsiteY82" fmla="*/ 335 h 10000"/>
              <a:gd name="connsiteX83" fmla="*/ 4555 w 10000"/>
              <a:gd name="connsiteY83" fmla="*/ 507 h 10000"/>
              <a:gd name="connsiteX84" fmla="*/ 4337 w 10000"/>
              <a:gd name="connsiteY84" fmla="*/ 744 h 10000"/>
              <a:gd name="connsiteX85" fmla="*/ 4148 w 10000"/>
              <a:gd name="connsiteY85" fmla="*/ 883 h 10000"/>
              <a:gd name="connsiteX86" fmla="*/ 3858 w 10000"/>
              <a:gd name="connsiteY86" fmla="*/ 883 h 10000"/>
              <a:gd name="connsiteX87" fmla="*/ 3737 w 10000"/>
              <a:gd name="connsiteY87" fmla="*/ 777 h 10000"/>
              <a:gd name="connsiteX88" fmla="*/ 3496 w 10000"/>
              <a:gd name="connsiteY88" fmla="*/ 597 h 10000"/>
              <a:gd name="connsiteX89" fmla="*/ 3278 w 10000"/>
              <a:gd name="connsiteY89" fmla="*/ 204 h 10000"/>
              <a:gd name="connsiteX90" fmla="*/ 3270 w 10000"/>
              <a:gd name="connsiteY90" fmla="*/ 49 h 10000"/>
              <a:gd name="connsiteX91" fmla="*/ 3178 w 10000"/>
              <a:gd name="connsiteY91" fmla="*/ 188 h 10000"/>
              <a:gd name="connsiteX92" fmla="*/ 3081 w 10000"/>
              <a:gd name="connsiteY92" fmla="*/ 482 h 10000"/>
              <a:gd name="connsiteX93" fmla="*/ 2920 w 10000"/>
              <a:gd name="connsiteY93" fmla="*/ 679 h 10000"/>
              <a:gd name="connsiteX94" fmla="*/ 2759 w 10000"/>
              <a:gd name="connsiteY94" fmla="*/ 850 h 10000"/>
              <a:gd name="connsiteX95" fmla="*/ 2211 w 10000"/>
              <a:gd name="connsiteY95" fmla="*/ 883 h 10000"/>
              <a:gd name="connsiteX96" fmla="*/ 1945 w 10000"/>
              <a:gd name="connsiteY96" fmla="*/ 777 h 10000"/>
              <a:gd name="connsiteX97" fmla="*/ 1845 w 10000"/>
              <a:gd name="connsiteY97" fmla="*/ 711 h 10000"/>
              <a:gd name="connsiteX98" fmla="*/ 1700 w 10000"/>
              <a:gd name="connsiteY98" fmla="*/ 433 h 10000"/>
              <a:gd name="connsiteX99" fmla="*/ 1635 w 10000"/>
              <a:gd name="connsiteY99" fmla="*/ 368 h 10000"/>
              <a:gd name="connsiteX100" fmla="*/ 1615 w 10000"/>
              <a:gd name="connsiteY100" fmla="*/ 188 h 10000"/>
              <a:gd name="connsiteX101" fmla="*/ 1591 w 10000"/>
              <a:gd name="connsiteY101" fmla="*/ 57 h 10000"/>
              <a:gd name="connsiteX102" fmla="*/ 1458 w 10000"/>
              <a:gd name="connsiteY102" fmla="*/ 507 h 10000"/>
              <a:gd name="connsiteX103" fmla="*/ 1236 w 10000"/>
              <a:gd name="connsiteY103" fmla="*/ 744 h 10000"/>
              <a:gd name="connsiteX104" fmla="*/ 950 w 10000"/>
              <a:gd name="connsiteY104" fmla="*/ 875 h 10000"/>
              <a:gd name="connsiteX105" fmla="*/ 830 w 10000"/>
              <a:gd name="connsiteY105" fmla="*/ 875 h 10000"/>
              <a:gd name="connsiteX106" fmla="*/ 475 w 10000"/>
              <a:gd name="connsiteY106" fmla="*/ 834 h 10000"/>
              <a:gd name="connsiteX107" fmla="*/ 306 w 10000"/>
              <a:gd name="connsiteY107" fmla="*/ 703 h 10000"/>
              <a:gd name="connsiteX108" fmla="*/ 0 w 10000"/>
              <a:gd name="connsiteY10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604 w 10000"/>
              <a:gd name="connsiteY63" fmla="*/ 654 h 10000"/>
              <a:gd name="connsiteX64" fmla="*/ 6766 w 10000"/>
              <a:gd name="connsiteY64" fmla="*/ 654 h 10000"/>
              <a:gd name="connsiteX65" fmla="*/ 6621 w 10000"/>
              <a:gd name="connsiteY65" fmla="*/ 572 h 10000"/>
              <a:gd name="connsiteX66" fmla="*/ 6629 w 10000"/>
              <a:gd name="connsiteY66" fmla="*/ 589 h 10000"/>
              <a:gd name="connsiteX67" fmla="*/ 6577 w 10000"/>
              <a:gd name="connsiteY67" fmla="*/ 523 h 10000"/>
              <a:gd name="connsiteX68" fmla="*/ 6460 w 10000"/>
              <a:gd name="connsiteY68" fmla="*/ 311 h 10000"/>
              <a:gd name="connsiteX69" fmla="*/ 6444 w 10000"/>
              <a:gd name="connsiteY69" fmla="*/ 155 h 10000"/>
              <a:gd name="connsiteX70" fmla="*/ 6251 w 10000"/>
              <a:gd name="connsiteY70" fmla="*/ 491 h 10000"/>
              <a:gd name="connsiteX71" fmla="*/ 6126 w 10000"/>
              <a:gd name="connsiteY71" fmla="*/ 597 h 10000"/>
              <a:gd name="connsiteX72" fmla="*/ 6061 w 10000"/>
              <a:gd name="connsiteY72" fmla="*/ 662 h 10000"/>
              <a:gd name="connsiteX73" fmla="*/ 5844 w 10000"/>
              <a:gd name="connsiteY73" fmla="*/ 793 h 10000"/>
              <a:gd name="connsiteX74" fmla="*/ 5671 w 10000"/>
              <a:gd name="connsiteY74" fmla="*/ 883 h 10000"/>
              <a:gd name="connsiteX75" fmla="*/ 5300 w 10000"/>
              <a:gd name="connsiteY75" fmla="*/ 875 h 10000"/>
              <a:gd name="connsiteX76" fmla="*/ 5034 w 10000"/>
              <a:gd name="connsiteY76" fmla="*/ 687 h 10000"/>
              <a:gd name="connsiteX77" fmla="*/ 4917 w 10000"/>
              <a:gd name="connsiteY77" fmla="*/ 531 h 10000"/>
              <a:gd name="connsiteX78" fmla="*/ 4821 w 10000"/>
              <a:gd name="connsiteY78" fmla="*/ 425 h 10000"/>
              <a:gd name="connsiteX79" fmla="*/ 4736 w 10000"/>
              <a:gd name="connsiteY79" fmla="*/ 0 h 10000"/>
              <a:gd name="connsiteX80" fmla="*/ 4736 w 10000"/>
              <a:gd name="connsiteY80" fmla="*/ 90 h 10000"/>
              <a:gd name="connsiteX81" fmla="*/ 4668 w 10000"/>
              <a:gd name="connsiteY81" fmla="*/ 335 h 10000"/>
              <a:gd name="connsiteX82" fmla="*/ 4555 w 10000"/>
              <a:gd name="connsiteY82" fmla="*/ 507 h 10000"/>
              <a:gd name="connsiteX83" fmla="*/ 4337 w 10000"/>
              <a:gd name="connsiteY83" fmla="*/ 744 h 10000"/>
              <a:gd name="connsiteX84" fmla="*/ 4148 w 10000"/>
              <a:gd name="connsiteY84" fmla="*/ 883 h 10000"/>
              <a:gd name="connsiteX85" fmla="*/ 3858 w 10000"/>
              <a:gd name="connsiteY85" fmla="*/ 883 h 10000"/>
              <a:gd name="connsiteX86" fmla="*/ 3737 w 10000"/>
              <a:gd name="connsiteY86" fmla="*/ 777 h 10000"/>
              <a:gd name="connsiteX87" fmla="*/ 3496 w 10000"/>
              <a:gd name="connsiteY87" fmla="*/ 597 h 10000"/>
              <a:gd name="connsiteX88" fmla="*/ 3278 w 10000"/>
              <a:gd name="connsiteY88" fmla="*/ 204 h 10000"/>
              <a:gd name="connsiteX89" fmla="*/ 3270 w 10000"/>
              <a:gd name="connsiteY89" fmla="*/ 49 h 10000"/>
              <a:gd name="connsiteX90" fmla="*/ 3178 w 10000"/>
              <a:gd name="connsiteY90" fmla="*/ 188 h 10000"/>
              <a:gd name="connsiteX91" fmla="*/ 3081 w 10000"/>
              <a:gd name="connsiteY91" fmla="*/ 482 h 10000"/>
              <a:gd name="connsiteX92" fmla="*/ 2920 w 10000"/>
              <a:gd name="connsiteY92" fmla="*/ 679 h 10000"/>
              <a:gd name="connsiteX93" fmla="*/ 2759 w 10000"/>
              <a:gd name="connsiteY93" fmla="*/ 850 h 10000"/>
              <a:gd name="connsiteX94" fmla="*/ 2211 w 10000"/>
              <a:gd name="connsiteY94" fmla="*/ 883 h 10000"/>
              <a:gd name="connsiteX95" fmla="*/ 1945 w 10000"/>
              <a:gd name="connsiteY95" fmla="*/ 777 h 10000"/>
              <a:gd name="connsiteX96" fmla="*/ 1845 w 10000"/>
              <a:gd name="connsiteY96" fmla="*/ 711 h 10000"/>
              <a:gd name="connsiteX97" fmla="*/ 1700 w 10000"/>
              <a:gd name="connsiteY97" fmla="*/ 433 h 10000"/>
              <a:gd name="connsiteX98" fmla="*/ 1635 w 10000"/>
              <a:gd name="connsiteY98" fmla="*/ 368 h 10000"/>
              <a:gd name="connsiteX99" fmla="*/ 1615 w 10000"/>
              <a:gd name="connsiteY99" fmla="*/ 188 h 10000"/>
              <a:gd name="connsiteX100" fmla="*/ 1591 w 10000"/>
              <a:gd name="connsiteY100" fmla="*/ 57 h 10000"/>
              <a:gd name="connsiteX101" fmla="*/ 1458 w 10000"/>
              <a:gd name="connsiteY101" fmla="*/ 507 h 10000"/>
              <a:gd name="connsiteX102" fmla="*/ 1236 w 10000"/>
              <a:gd name="connsiteY102" fmla="*/ 744 h 10000"/>
              <a:gd name="connsiteX103" fmla="*/ 950 w 10000"/>
              <a:gd name="connsiteY103" fmla="*/ 875 h 10000"/>
              <a:gd name="connsiteX104" fmla="*/ 830 w 10000"/>
              <a:gd name="connsiteY104" fmla="*/ 875 h 10000"/>
              <a:gd name="connsiteX105" fmla="*/ 475 w 10000"/>
              <a:gd name="connsiteY105" fmla="*/ 834 h 10000"/>
              <a:gd name="connsiteX106" fmla="*/ 306 w 10000"/>
              <a:gd name="connsiteY106" fmla="*/ 703 h 10000"/>
              <a:gd name="connsiteX107" fmla="*/ 0 w 10000"/>
              <a:gd name="connsiteY10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7604 w 10000"/>
              <a:gd name="connsiteY62" fmla="*/ 654 h 10000"/>
              <a:gd name="connsiteX63" fmla="*/ 6766 w 10000"/>
              <a:gd name="connsiteY63" fmla="*/ 654 h 10000"/>
              <a:gd name="connsiteX64" fmla="*/ 6621 w 10000"/>
              <a:gd name="connsiteY64" fmla="*/ 572 h 10000"/>
              <a:gd name="connsiteX65" fmla="*/ 6629 w 10000"/>
              <a:gd name="connsiteY65" fmla="*/ 589 h 10000"/>
              <a:gd name="connsiteX66" fmla="*/ 6577 w 10000"/>
              <a:gd name="connsiteY66" fmla="*/ 523 h 10000"/>
              <a:gd name="connsiteX67" fmla="*/ 6460 w 10000"/>
              <a:gd name="connsiteY67" fmla="*/ 311 h 10000"/>
              <a:gd name="connsiteX68" fmla="*/ 6444 w 10000"/>
              <a:gd name="connsiteY68" fmla="*/ 155 h 10000"/>
              <a:gd name="connsiteX69" fmla="*/ 6251 w 10000"/>
              <a:gd name="connsiteY69" fmla="*/ 491 h 10000"/>
              <a:gd name="connsiteX70" fmla="*/ 6126 w 10000"/>
              <a:gd name="connsiteY70" fmla="*/ 597 h 10000"/>
              <a:gd name="connsiteX71" fmla="*/ 6061 w 10000"/>
              <a:gd name="connsiteY71" fmla="*/ 662 h 10000"/>
              <a:gd name="connsiteX72" fmla="*/ 5844 w 10000"/>
              <a:gd name="connsiteY72" fmla="*/ 793 h 10000"/>
              <a:gd name="connsiteX73" fmla="*/ 5671 w 10000"/>
              <a:gd name="connsiteY73" fmla="*/ 883 h 10000"/>
              <a:gd name="connsiteX74" fmla="*/ 5300 w 10000"/>
              <a:gd name="connsiteY74" fmla="*/ 875 h 10000"/>
              <a:gd name="connsiteX75" fmla="*/ 5034 w 10000"/>
              <a:gd name="connsiteY75" fmla="*/ 687 h 10000"/>
              <a:gd name="connsiteX76" fmla="*/ 4917 w 10000"/>
              <a:gd name="connsiteY76" fmla="*/ 531 h 10000"/>
              <a:gd name="connsiteX77" fmla="*/ 4821 w 10000"/>
              <a:gd name="connsiteY77" fmla="*/ 425 h 10000"/>
              <a:gd name="connsiteX78" fmla="*/ 4736 w 10000"/>
              <a:gd name="connsiteY78" fmla="*/ 0 h 10000"/>
              <a:gd name="connsiteX79" fmla="*/ 4736 w 10000"/>
              <a:gd name="connsiteY79" fmla="*/ 90 h 10000"/>
              <a:gd name="connsiteX80" fmla="*/ 4668 w 10000"/>
              <a:gd name="connsiteY80" fmla="*/ 335 h 10000"/>
              <a:gd name="connsiteX81" fmla="*/ 4555 w 10000"/>
              <a:gd name="connsiteY81" fmla="*/ 507 h 10000"/>
              <a:gd name="connsiteX82" fmla="*/ 4337 w 10000"/>
              <a:gd name="connsiteY82" fmla="*/ 744 h 10000"/>
              <a:gd name="connsiteX83" fmla="*/ 4148 w 10000"/>
              <a:gd name="connsiteY83" fmla="*/ 883 h 10000"/>
              <a:gd name="connsiteX84" fmla="*/ 3858 w 10000"/>
              <a:gd name="connsiteY84" fmla="*/ 883 h 10000"/>
              <a:gd name="connsiteX85" fmla="*/ 3737 w 10000"/>
              <a:gd name="connsiteY85" fmla="*/ 777 h 10000"/>
              <a:gd name="connsiteX86" fmla="*/ 3496 w 10000"/>
              <a:gd name="connsiteY86" fmla="*/ 597 h 10000"/>
              <a:gd name="connsiteX87" fmla="*/ 3278 w 10000"/>
              <a:gd name="connsiteY87" fmla="*/ 204 h 10000"/>
              <a:gd name="connsiteX88" fmla="*/ 3270 w 10000"/>
              <a:gd name="connsiteY88" fmla="*/ 49 h 10000"/>
              <a:gd name="connsiteX89" fmla="*/ 3178 w 10000"/>
              <a:gd name="connsiteY89" fmla="*/ 188 h 10000"/>
              <a:gd name="connsiteX90" fmla="*/ 3081 w 10000"/>
              <a:gd name="connsiteY90" fmla="*/ 482 h 10000"/>
              <a:gd name="connsiteX91" fmla="*/ 2920 w 10000"/>
              <a:gd name="connsiteY91" fmla="*/ 679 h 10000"/>
              <a:gd name="connsiteX92" fmla="*/ 2759 w 10000"/>
              <a:gd name="connsiteY92" fmla="*/ 850 h 10000"/>
              <a:gd name="connsiteX93" fmla="*/ 2211 w 10000"/>
              <a:gd name="connsiteY93" fmla="*/ 883 h 10000"/>
              <a:gd name="connsiteX94" fmla="*/ 1945 w 10000"/>
              <a:gd name="connsiteY94" fmla="*/ 777 h 10000"/>
              <a:gd name="connsiteX95" fmla="*/ 1845 w 10000"/>
              <a:gd name="connsiteY95" fmla="*/ 711 h 10000"/>
              <a:gd name="connsiteX96" fmla="*/ 1700 w 10000"/>
              <a:gd name="connsiteY96" fmla="*/ 433 h 10000"/>
              <a:gd name="connsiteX97" fmla="*/ 1635 w 10000"/>
              <a:gd name="connsiteY97" fmla="*/ 368 h 10000"/>
              <a:gd name="connsiteX98" fmla="*/ 1615 w 10000"/>
              <a:gd name="connsiteY98" fmla="*/ 188 h 10000"/>
              <a:gd name="connsiteX99" fmla="*/ 1591 w 10000"/>
              <a:gd name="connsiteY99" fmla="*/ 57 h 10000"/>
              <a:gd name="connsiteX100" fmla="*/ 1458 w 10000"/>
              <a:gd name="connsiteY100" fmla="*/ 507 h 10000"/>
              <a:gd name="connsiteX101" fmla="*/ 1236 w 10000"/>
              <a:gd name="connsiteY101" fmla="*/ 744 h 10000"/>
              <a:gd name="connsiteX102" fmla="*/ 950 w 10000"/>
              <a:gd name="connsiteY102" fmla="*/ 875 h 10000"/>
              <a:gd name="connsiteX103" fmla="*/ 830 w 10000"/>
              <a:gd name="connsiteY103" fmla="*/ 875 h 10000"/>
              <a:gd name="connsiteX104" fmla="*/ 475 w 10000"/>
              <a:gd name="connsiteY104" fmla="*/ 834 h 10000"/>
              <a:gd name="connsiteX105" fmla="*/ 306 w 10000"/>
              <a:gd name="connsiteY105" fmla="*/ 703 h 10000"/>
              <a:gd name="connsiteX106" fmla="*/ 0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106" fmla="*/ 8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7604 w 10000"/>
              <a:gd name="connsiteY60" fmla="*/ 654 h 10000"/>
              <a:gd name="connsiteX61" fmla="*/ 6766 w 10000"/>
              <a:gd name="connsiteY61" fmla="*/ 654 h 10000"/>
              <a:gd name="connsiteX62" fmla="*/ 6621 w 10000"/>
              <a:gd name="connsiteY62" fmla="*/ 572 h 10000"/>
              <a:gd name="connsiteX63" fmla="*/ 6629 w 10000"/>
              <a:gd name="connsiteY63" fmla="*/ 589 h 10000"/>
              <a:gd name="connsiteX64" fmla="*/ 6577 w 10000"/>
              <a:gd name="connsiteY64" fmla="*/ 523 h 10000"/>
              <a:gd name="connsiteX65" fmla="*/ 6460 w 10000"/>
              <a:gd name="connsiteY65" fmla="*/ 311 h 10000"/>
              <a:gd name="connsiteX66" fmla="*/ 6444 w 10000"/>
              <a:gd name="connsiteY66" fmla="*/ 155 h 10000"/>
              <a:gd name="connsiteX67" fmla="*/ 6251 w 10000"/>
              <a:gd name="connsiteY67" fmla="*/ 491 h 10000"/>
              <a:gd name="connsiteX68" fmla="*/ 6126 w 10000"/>
              <a:gd name="connsiteY68" fmla="*/ 597 h 10000"/>
              <a:gd name="connsiteX69" fmla="*/ 6061 w 10000"/>
              <a:gd name="connsiteY69" fmla="*/ 662 h 10000"/>
              <a:gd name="connsiteX70" fmla="*/ 5844 w 10000"/>
              <a:gd name="connsiteY70" fmla="*/ 793 h 10000"/>
              <a:gd name="connsiteX71" fmla="*/ 5671 w 10000"/>
              <a:gd name="connsiteY71" fmla="*/ 883 h 10000"/>
              <a:gd name="connsiteX72" fmla="*/ 5300 w 10000"/>
              <a:gd name="connsiteY72" fmla="*/ 875 h 10000"/>
              <a:gd name="connsiteX73" fmla="*/ 5034 w 10000"/>
              <a:gd name="connsiteY73" fmla="*/ 687 h 10000"/>
              <a:gd name="connsiteX74" fmla="*/ 4917 w 10000"/>
              <a:gd name="connsiteY74" fmla="*/ 531 h 10000"/>
              <a:gd name="connsiteX75" fmla="*/ 4821 w 10000"/>
              <a:gd name="connsiteY75" fmla="*/ 425 h 10000"/>
              <a:gd name="connsiteX76" fmla="*/ 4736 w 10000"/>
              <a:gd name="connsiteY76" fmla="*/ 0 h 10000"/>
              <a:gd name="connsiteX77" fmla="*/ 4736 w 10000"/>
              <a:gd name="connsiteY77" fmla="*/ 90 h 10000"/>
              <a:gd name="connsiteX78" fmla="*/ 4668 w 10000"/>
              <a:gd name="connsiteY78" fmla="*/ 335 h 10000"/>
              <a:gd name="connsiteX79" fmla="*/ 4555 w 10000"/>
              <a:gd name="connsiteY79" fmla="*/ 507 h 10000"/>
              <a:gd name="connsiteX80" fmla="*/ 4337 w 10000"/>
              <a:gd name="connsiteY80" fmla="*/ 744 h 10000"/>
              <a:gd name="connsiteX81" fmla="*/ 4148 w 10000"/>
              <a:gd name="connsiteY81" fmla="*/ 883 h 10000"/>
              <a:gd name="connsiteX82" fmla="*/ 3858 w 10000"/>
              <a:gd name="connsiteY82" fmla="*/ 883 h 10000"/>
              <a:gd name="connsiteX83" fmla="*/ 3737 w 10000"/>
              <a:gd name="connsiteY83" fmla="*/ 777 h 10000"/>
              <a:gd name="connsiteX84" fmla="*/ 3496 w 10000"/>
              <a:gd name="connsiteY84" fmla="*/ 597 h 10000"/>
              <a:gd name="connsiteX85" fmla="*/ 3278 w 10000"/>
              <a:gd name="connsiteY85" fmla="*/ 204 h 10000"/>
              <a:gd name="connsiteX86" fmla="*/ 3270 w 10000"/>
              <a:gd name="connsiteY86" fmla="*/ 49 h 10000"/>
              <a:gd name="connsiteX87" fmla="*/ 3178 w 10000"/>
              <a:gd name="connsiteY87" fmla="*/ 188 h 10000"/>
              <a:gd name="connsiteX88" fmla="*/ 3081 w 10000"/>
              <a:gd name="connsiteY88" fmla="*/ 482 h 10000"/>
              <a:gd name="connsiteX89" fmla="*/ 2920 w 10000"/>
              <a:gd name="connsiteY89" fmla="*/ 679 h 10000"/>
              <a:gd name="connsiteX90" fmla="*/ 2759 w 10000"/>
              <a:gd name="connsiteY90" fmla="*/ 850 h 10000"/>
              <a:gd name="connsiteX91" fmla="*/ 2211 w 10000"/>
              <a:gd name="connsiteY91" fmla="*/ 883 h 10000"/>
              <a:gd name="connsiteX92" fmla="*/ 1945 w 10000"/>
              <a:gd name="connsiteY92" fmla="*/ 777 h 10000"/>
              <a:gd name="connsiteX93" fmla="*/ 1845 w 10000"/>
              <a:gd name="connsiteY93" fmla="*/ 711 h 10000"/>
              <a:gd name="connsiteX94" fmla="*/ 1700 w 10000"/>
              <a:gd name="connsiteY94" fmla="*/ 433 h 10000"/>
              <a:gd name="connsiteX95" fmla="*/ 1635 w 10000"/>
              <a:gd name="connsiteY95" fmla="*/ 368 h 10000"/>
              <a:gd name="connsiteX96" fmla="*/ 1615 w 10000"/>
              <a:gd name="connsiteY96" fmla="*/ 188 h 10000"/>
              <a:gd name="connsiteX97" fmla="*/ 1591 w 10000"/>
              <a:gd name="connsiteY97" fmla="*/ 57 h 10000"/>
              <a:gd name="connsiteX98" fmla="*/ 1458 w 10000"/>
              <a:gd name="connsiteY98" fmla="*/ 507 h 10000"/>
              <a:gd name="connsiteX99" fmla="*/ 1236 w 10000"/>
              <a:gd name="connsiteY99" fmla="*/ 744 h 10000"/>
              <a:gd name="connsiteX100" fmla="*/ 950 w 10000"/>
              <a:gd name="connsiteY100" fmla="*/ 875 h 10000"/>
              <a:gd name="connsiteX101" fmla="*/ 830 w 10000"/>
              <a:gd name="connsiteY101" fmla="*/ 875 h 10000"/>
              <a:gd name="connsiteX102" fmla="*/ 475 w 10000"/>
              <a:gd name="connsiteY102" fmla="*/ 834 h 10000"/>
              <a:gd name="connsiteX103" fmla="*/ 306 w 10000"/>
              <a:gd name="connsiteY103" fmla="*/ 703 h 10000"/>
              <a:gd name="connsiteX104" fmla="*/ 0 w 10000"/>
              <a:gd name="connsiteY104" fmla="*/ 409 h 10000"/>
              <a:gd name="connsiteX105" fmla="*/ 8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6766 w 10000"/>
              <a:gd name="connsiteY60" fmla="*/ 654 h 10000"/>
              <a:gd name="connsiteX61" fmla="*/ 6621 w 10000"/>
              <a:gd name="connsiteY61" fmla="*/ 572 h 10000"/>
              <a:gd name="connsiteX62" fmla="*/ 6629 w 10000"/>
              <a:gd name="connsiteY62" fmla="*/ 589 h 10000"/>
              <a:gd name="connsiteX63" fmla="*/ 6577 w 10000"/>
              <a:gd name="connsiteY63" fmla="*/ 523 h 10000"/>
              <a:gd name="connsiteX64" fmla="*/ 6460 w 10000"/>
              <a:gd name="connsiteY64" fmla="*/ 311 h 10000"/>
              <a:gd name="connsiteX65" fmla="*/ 6444 w 10000"/>
              <a:gd name="connsiteY65" fmla="*/ 155 h 10000"/>
              <a:gd name="connsiteX66" fmla="*/ 6251 w 10000"/>
              <a:gd name="connsiteY66" fmla="*/ 491 h 10000"/>
              <a:gd name="connsiteX67" fmla="*/ 6126 w 10000"/>
              <a:gd name="connsiteY67" fmla="*/ 597 h 10000"/>
              <a:gd name="connsiteX68" fmla="*/ 6061 w 10000"/>
              <a:gd name="connsiteY68" fmla="*/ 662 h 10000"/>
              <a:gd name="connsiteX69" fmla="*/ 5844 w 10000"/>
              <a:gd name="connsiteY69" fmla="*/ 793 h 10000"/>
              <a:gd name="connsiteX70" fmla="*/ 5671 w 10000"/>
              <a:gd name="connsiteY70" fmla="*/ 883 h 10000"/>
              <a:gd name="connsiteX71" fmla="*/ 5300 w 10000"/>
              <a:gd name="connsiteY71" fmla="*/ 875 h 10000"/>
              <a:gd name="connsiteX72" fmla="*/ 5034 w 10000"/>
              <a:gd name="connsiteY72" fmla="*/ 687 h 10000"/>
              <a:gd name="connsiteX73" fmla="*/ 4917 w 10000"/>
              <a:gd name="connsiteY73" fmla="*/ 531 h 10000"/>
              <a:gd name="connsiteX74" fmla="*/ 4821 w 10000"/>
              <a:gd name="connsiteY74" fmla="*/ 425 h 10000"/>
              <a:gd name="connsiteX75" fmla="*/ 4736 w 10000"/>
              <a:gd name="connsiteY75" fmla="*/ 0 h 10000"/>
              <a:gd name="connsiteX76" fmla="*/ 4736 w 10000"/>
              <a:gd name="connsiteY76" fmla="*/ 90 h 10000"/>
              <a:gd name="connsiteX77" fmla="*/ 4668 w 10000"/>
              <a:gd name="connsiteY77" fmla="*/ 335 h 10000"/>
              <a:gd name="connsiteX78" fmla="*/ 4555 w 10000"/>
              <a:gd name="connsiteY78" fmla="*/ 507 h 10000"/>
              <a:gd name="connsiteX79" fmla="*/ 4337 w 10000"/>
              <a:gd name="connsiteY79" fmla="*/ 744 h 10000"/>
              <a:gd name="connsiteX80" fmla="*/ 4148 w 10000"/>
              <a:gd name="connsiteY80" fmla="*/ 883 h 10000"/>
              <a:gd name="connsiteX81" fmla="*/ 3858 w 10000"/>
              <a:gd name="connsiteY81" fmla="*/ 883 h 10000"/>
              <a:gd name="connsiteX82" fmla="*/ 3737 w 10000"/>
              <a:gd name="connsiteY82" fmla="*/ 777 h 10000"/>
              <a:gd name="connsiteX83" fmla="*/ 3496 w 10000"/>
              <a:gd name="connsiteY83" fmla="*/ 597 h 10000"/>
              <a:gd name="connsiteX84" fmla="*/ 3278 w 10000"/>
              <a:gd name="connsiteY84" fmla="*/ 204 h 10000"/>
              <a:gd name="connsiteX85" fmla="*/ 3270 w 10000"/>
              <a:gd name="connsiteY85" fmla="*/ 49 h 10000"/>
              <a:gd name="connsiteX86" fmla="*/ 3178 w 10000"/>
              <a:gd name="connsiteY86" fmla="*/ 188 h 10000"/>
              <a:gd name="connsiteX87" fmla="*/ 3081 w 10000"/>
              <a:gd name="connsiteY87" fmla="*/ 482 h 10000"/>
              <a:gd name="connsiteX88" fmla="*/ 2920 w 10000"/>
              <a:gd name="connsiteY88" fmla="*/ 679 h 10000"/>
              <a:gd name="connsiteX89" fmla="*/ 2759 w 10000"/>
              <a:gd name="connsiteY89" fmla="*/ 850 h 10000"/>
              <a:gd name="connsiteX90" fmla="*/ 2211 w 10000"/>
              <a:gd name="connsiteY90" fmla="*/ 883 h 10000"/>
              <a:gd name="connsiteX91" fmla="*/ 1945 w 10000"/>
              <a:gd name="connsiteY91" fmla="*/ 777 h 10000"/>
              <a:gd name="connsiteX92" fmla="*/ 1845 w 10000"/>
              <a:gd name="connsiteY92" fmla="*/ 711 h 10000"/>
              <a:gd name="connsiteX93" fmla="*/ 1700 w 10000"/>
              <a:gd name="connsiteY93" fmla="*/ 433 h 10000"/>
              <a:gd name="connsiteX94" fmla="*/ 1635 w 10000"/>
              <a:gd name="connsiteY94" fmla="*/ 368 h 10000"/>
              <a:gd name="connsiteX95" fmla="*/ 1615 w 10000"/>
              <a:gd name="connsiteY95" fmla="*/ 188 h 10000"/>
              <a:gd name="connsiteX96" fmla="*/ 1591 w 10000"/>
              <a:gd name="connsiteY96" fmla="*/ 57 h 10000"/>
              <a:gd name="connsiteX97" fmla="*/ 1458 w 10000"/>
              <a:gd name="connsiteY97" fmla="*/ 507 h 10000"/>
              <a:gd name="connsiteX98" fmla="*/ 1236 w 10000"/>
              <a:gd name="connsiteY98" fmla="*/ 744 h 10000"/>
              <a:gd name="connsiteX99" fmla="*/ 950 w 10000"/>
              <a:gd name="connsiteY99" fmla="*/ 875 h 10000"/>
              <a:gd name="connsiteX100" fmla="*/ 830 w 10000"/>
              <a:gd name="connsiteY100" fmla="*/ 875 h 10000"/>
              <a:gd name="connsiteX101" fmla="*/ 475 w 10000"/>
              <a:gd name="connsiteY101" fmla="*/ 834 h 10000"/>
              <a:gd name="connsiteX102" fmla="*/ 306 w 10000"/>
              <a:gd name="connsiteY102" fmla="*/ 703 h 10000"/>
              <a:gd name="connsiteX103" fmla="*/ 0 w 10000"/>
              <a:gd name="connsiteY103" fmla="*/ 409 h 10000"/>
              <a:gd name="connsiteX104" fmla="*/ 8 w 10000"/>
              <a:gd name="connsiteY10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6766 w 10000"/>
              <a:gd name="connsiteY59" fmla="*/ 654 h 10000"/>
              <a:gd name="connsiteX60" fmla="*/ 6621 w 10000"/>
              <a:gd name="connsiteY60" fmla="*/ 572 h 10000"/>
              <a:gd name="connsiteX61" fmla="*/ 6629 w 10000"/>
              <a:gd name="connsiteY61" fmla="*/ 589 h 10000"/>
              <a:gd name="connsiteX62" fmla="*/ 6577 w 10000"/>
              <a:gd name="connsiteY62" fmla="*/ 523 h 10000"/>
              <a:gd name="connsiteX63" fmla="*/ 6460 w 10000"/>
              <a:gd name="connsiteY63" fmla="*/ 311 h 10000"/>
              <a:gd name="connsiteX64" fmla="*/ 6444 w 10000"/>
              <a:gd name="connsiteY64" fmla="*/ 155 h 10000"/>
              <a:gd name="connsiteX65" fmla="*/ 6251 w 10000"/>
              <a:gd name="connsiteY65" fmla="*/ 491 h 10000"/>
              <a:gd name="connsiteX66" fmla="*/ 6126 w 10000"/>
              <a:gd name="connsiteY66" fmla="*/ 597 h 10000"/>
              <a:gd name="connsiteX67" fmla="*/ 6061 w 10000"/>
              <a:gd name="connsiteY67" fmla="*/ 662 h 10000"/>
              <a:gd name="connsiteX68" fmla="*/ 5844 w 10000"/>
              <a:gd name="connsiteY68" fmla="*/ 793 h 10000"/>
              <a:gd name="connsiteX69" fmla="*/ 5671 w 10000"/>
              <a:gd name="connsiteY69" fmla="*/ 883 h 10000"/>
              <a:gd name="connsiteX70" fmla="*/ 5300 w 10000"/>
              <a:gd name="connsiteY70" fmla="*/ 875 h 10000"/>
              <a:gd name="connsiteX71" fmla="*/ 5034 w 10000"/>
              <a:gd name="connsiteY71" fmla="*/ 687 h 10000"/>
              <a:gd name="connsiteX72" fmla="*/ 4917 w 10000"/>
              <a:gd name="connsiteY72" fmla="*/ 531 h 10000"/>
              <a:gd name="connsiteX73" fmla="*/ 4821 w 10000"/>
              <a:gd name="connsiteY73" fmla="*/ 425 h 10000"/>
              <a:gd name="connsiteX74" fmla="*/ 4736 w 10000"/>
              <a:gd name="connsiteY74" fmla="*/ 0 h 10000"/>
              <a:gd name="connsiteX75" fmla="*/ 4736 w 10000"/>
              <a:gd name="connsiteY75" fmla="*/ 90 h 10000"/>
              <a:gd name="connsiteX76" fmla="*/ 4668 w 10000"/>
              <a:gd name="connsiteY76" fmla="*/ 335 h 10000"/>
              <a:gd name="connsiteX77" fmla="*/ 4555 w 10000"/>
              <a:gd name="connsiteY77" fmla="*/ 507 h 10000"/>
              <a:gd name="connsiteX78" fmla="*/ 4337 w 10000"/>
              <a:gd name="connsiteY78" fmla="*/ 744 h 10000"/>
              <a:gd name="connsiteX79" fmla="*/ 4148 w 10000"/>
              <a:gd name="connsiteY79" fmla="*/ 883 h 10000"/>
              <a:gd name="connsiteX80" fmla="*/ 3858 w 10000"/>
              <a:gd name="connsiteY80" fmla="*/ 883 h 10000"/>
              <a:gd name="connsiteX81" fmla="*/ 3737 w 10000"/>
              <a:gd name="connsiteY81" fmla="*/ 777 h 10000"/>
              <a:gd name="connsiteX82" fmla="*/ 3496 w 10000"/>
              <a:gd name="connsiteY82" fmla="*/ 597 h 10000"/>
              <a:gd name="connsiteX83" fmla="*/ 3278 w 10000"/>
              <a:gd name="connsiteY83" fmla="*/ 204 h 10000"/>
              <a:gd name="connsiteX84" fmla="*/ 3270 w 10000"/>
              <a:gd name="connsiteY84" fmla="*/ 49 h 10000"/>
              <a:gd name="connsiteX85" fmla="*/ 3178 w 10000"/>
              <a:gd name="connsiteY85" fmla="*/ 188 h 10000"/>
              <a:gd name="connsiteX86" fmla="*/ 3081 w 10000"/>
              <a:gd name="connsiteY86" fmla="*/ 482 h 10000"/>
              <a:gd name="connsiteX87" fmla="*/ 2920 w 10000"/>
              <a:gd name="connsiteY87" fmla="*/ 679 h 10000"/>
              <a:gd name="connsiteX88" fmla="*/ 2759 w 10000"/>
              <a:gd name="connsiteY88" fmla="*/ 850 h 10000"/>
              <a:gd name="connsiteX89" fmla="*/ 2211 w 10000"/>
              <a:gd name="connsiteY89" fmla="*/ 883 h 10000"/>
              <a:gd name="connsiteX90" fmla="*/ 1945 w 10000"/>
              <a:gd name="connsiteY90" fmla="*/ 777 h 10000"/>
              <a:gd name="connsiteX91" fmla="*/ 1845 w 10000"/>
              <a:gd name="connsiteY91" fmla="*/ 711 h 10000"/>
              <a:gd name="connsiteX92" fmla="*/ 1700 w 10000"/>
              <a:gd name="connsiteY92" fmla="*/ 433 h 10000"/>
              <a:gd name="connsiteX93" fmla="*/ 1635 w 10000"/>
              <a:gd name="connsiteY93" fmla="*/ 368 h 10000"/>
              <a:gd name="connsiteX94" fmla="*/ 1615 w 10000"/>
              <a:gd name="connsiteY94" fmla="*/ 188 h 10000"/>
              <a:gd name="connsiteX95" fmla="*/ 1591 w 10000"/>
              <a:gd name="connsiteY95" fmla="*/ 57 h 10000"/>
              <a:gd name="connsiteX96" fmla="*/ 1458 w 10000"/>
              <a:gd name="connsiteY96" fmla="*/ 507 h 10000"/>
              <a:gd name="connsiteX97" fmla="*/ 1236 w 10000"/>
              <a:gd name="connsiteY97" fmla="*/ 744 h 10000"/>
              <a:gd name="connsiteX98" fmla="*/ 950 w 10000"/>
              <a:gd name="connsiteY98" fmla="*/ 875 h 10000"/>
              <a:gd name="connsiteX99" fmla="*/ 830 w 10000"/>
              <a:gd name="connsiteY99" fmla="*/ 875 h 10000"/>
              <a:gd name="connsiteX100" fmla="*/ 475 w 10000"/>
              <a:gd name="connsiteY100" fmla="*/ 834 h 10000"/>
              <a:gd name="connsiteX101" fmla="*/ 306 w 10000"/>
              <a:gd name="connsiteY101" fmla="*/ 703 h 10000"/>
              <a:gd name="connsiteX102" fmla="*/ 0 w 10000"/>
              <a:gd name="connsiteY102" fmla="*/ 409 h 10000"/>
              <a:gd name="connsiteX103" fmla="*/ 8 w 10000"/>
              <a:gd name="connsiteY10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7926 w 10000"/>
              <a:gd name="connsiteY57" fmla="*/ 654 h 10000"/>
              <a:gd name="connsiteX58" fmla="*/ 6766 w 10000"/>
              <a:gd name="connsiteY58" fmla="*/ 654 h 10000"/>
              <a:gd name="connsiteX59" fmla="*/ 6621 w 10000"/>
              <a:gd name="connsiteY59" fmla="*/ 572 h 10000"/>
              <a:gd name="connsiteX60" fmla="*/ 6629 w 10000"/>
              <a:gd name="connsiteY60" fmla="*/ 589 h 10000"/>
              <a:gd name="connsiteX61" fmla="*/ 6577 w 10000"/>
              <a:gd name="connsiteY61" fmla="*/ 523 h 10000"/>
              <a:gd name="connsiteX62" fmla="*/ 6460 w 10000"/>
              <a:gd name="connsiteY62" fmla="*/ 311 h 10000"/>
              <a:gd name="connsiteX63" fmla="*/ 6444 w 10000"/>
              <a:gd name="connsiteY63" fmla="*/ 155 h 10000"/>
              <a:gd name="connsiteX64" fmla="*/ 6251 w 10000"/>
              <a:gd name="connsiteY64" fmla="*/ 491 h 10000"/>
              <a:gd name="connsiteX65" fmla="*/ 6126 w 10000"/>
              <a:gd name="connsiteY65" fmla="*/ 597 h 10000"/>
              <a:gd name="connsiteX66" fmla="*/ 6061 w 10000"/>
              <a:gd name="connsiteY66" fmla="*/ 662 h 10000"/>
              <a:gd name="connsiteX67" fmla="*/ 5844 w 10000"/>
              <a:gd name="connsiteY67" fmla="*/ 793 h 10000"/>
              <a:gd name="connsiteX68" fmla="*/ 5671 w 10000"/>
              <a:gd name="connsiteY68" fmla="*/ 883 h 10000"/>
              <a:gd name="connsiteX69" fmla="*/ 5300 w 10000"/>
              <a:gd name="connsiteY69" fmla="*/ 875 h 10000"/>
              <a:gd name="connsiteX70" fmla="*/ 5034 w 10000"/>
              <a:gd name="connsiteY70" fmla="*/ 687 h 10000"/>
              <a:gd name="connsiteX71" fmla="*/ 4917 w 10000"/>
              <a:gd name="connsiteY71" fmla="*/ 531 h 10000"/>
              <a:gd name="connsiteX72" fmla="*/ 4821 w 10000"/>
              <a:gd name="connsiteY72" fmla="*/ 425 h 10000"/>
              <a:gd name="connsiteX73" fmla="*/ 4736 w 10000"/>
              <a:gd name="connsiteY73" fmla="*/ 0 h 10000"/>
              <a:gd name="connsiteX74" fmla="*/ 4736 w 10000"/>
              <a:gd name="connsiteY74" fmla="*/ 90 h 10000"/>
              <a:gd name="connsiteX75" fmla="*/ 4668 w 10000"/>
              <a:gd name="connsiteY75" fmla="*/ 335 h 10000"/>
              <a:gd name="connsiteX76" fmla="*/ 4555 w 10000"/>
              <a:gd name="connsiteY76" fmla="*/ 507 h 10000"/>
              <a:gd name="connsiteX77" fmla="*/ 4337 w 10000"/>
              <a:gd name="connsiteY77" fmla="*/ 744 h 10000"/>
              <a:gd name="connsiteX78" fmla="*/ 4148 w 10000"/>
              <a:gd name="connsiteY78" fmla="*/ 883 h 10000"/>
              <a:gd name="connsiteX79" fmla="*/ 3858 w 10000"/>
              <a:gd name="connsiteY79" fmla="*/ 883 h 10000"/>
              <a:gd name="connsiteX80" fmla="*/ 3737 w 10000"/>
              <a:gd name="connsiteY80" fmla="*/ 777 h 10000"/>
              <a:gd name="connsiteX81" fmla="*/ 3496 w 10000"/>
              <a:gd name="connsiteY81" fmla="*/ 597 h 10000"/>
              <a:gd name="connsiteX82" fmla="*/ 3278 w 10000"/>
              <a:gd name="connsiteY82" fmla="*/ 204 h 10000"/>
              <a:gd name="connsiteX83" fmla="*/ 3270 w 10000"/>
              <a:gd name="connsiteY83" fmla="*/ 49 h 10000"/>
              <a:gd name="connsiteX84" fmla="*/ 3178 w 10000"/>
              <a:gd name="connsiteY84" fmla="*/ 188 h 10000"/>
              <a:gd name="connsiteX85" fmla="*/ 3081 w 10000"/>
              <a:gd name="connsiteY85" fmla="*/ 482 h 10000"/>
              <a:gd name="connsiteX86" fmla="*/ 2920 w 10000"/>
              <a:gd name="connsiteY86" fmla="*/ 679 h 10000"/>
              <a:gd name="connsiteX87" fmla="*/ 2759 w 10000"/>
              <a:gd name="connsiteY87" fmla="*/ 850 h 10000"/>
              <a:gd name="connsiteX88" fmla="*/ 2211 w 10000"/>
              <a:gd name="connsiteY88" fmla="*/ 883 h 10000"/>
              <a:gd name="connsiteX89" fmla="*/ 1945 w 10000"/>
              <a:gd name="connsiteY89" fmla="*/ 777 h 10000"/>
              <a:gd name="connsiteX90" fmla="*/ 1845 w 10000"/>
              <a:gd name="connsiteY90" fmla="*/ 711 h 10000"/>
              <a:gd name="connsiteX91" fmla="*/ 1700 w 10000"/>
              <a:gd name="connsiteY91" fmla="*/ 433 h 10000"/>
              <a:gd name="connsiteX92" fmla="*/ 1635 w 10000"/>
              <a:gd name="connsiteY92" fmla="*/ 368 h 10000"/>
              <a:gd name="connsiteX93" fmla="*/ 1615 w 10000"/>
              <a:gd name="connsiteY93" fmla="*/ 188 h 10000"/>
              <a:gd name="connsiteX94" fmla="*/ 1591 w 10000"/>
              <a:gd name="connsiteY94" fmla="*/ 57 h 10000"/>
              <a:gd name="connsiteX95" fmla="*/ 1458 w 10000"/>
              <a:gd name="connsiteY95" fmla="*/ 507 h 10000"/>
              <a:gd name="connsiteX96" fmla="*/ 1236 w 10000"/>
              <a:gd name="connsiteY96" fmla="*/ 744 h 10000"/>
              <a:gd name="connsiteX97" fmla="*/ 950 w 10000"/>
              <a:gd name="connsiteY97" fmla="*/ 875 h 10000"/>
              <a:gd name="connsiteX98" fmla="*/ 830 w 10000"/>
              <a:gd name="connsiteY98" fmla="*/ 875 h 10000"/>
              <a:gd name="connsiteX99" fmla="*/ 475 w 10000"/>
              <a:gd name="connsiteY99" fmla="*/ 834 h 10000"/>
              <a:gd name="connsiteX100" fmla="*/ 306 w 10000"/>
              <a:gd name="connsiteY100" fmla="*/ 703 h 10000"/>
              <a:gd name="connsiteX101" fmla="*/ 0 w 10000"/>
              <a:gd name="connsiteY101" fmla="*/ 409 h 10000"/>
              <a:gd name="connsiteX102" fmla="*/ 8 w 10000"/>
              <a:gd name="connsiteY10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6766 w 10000"/>
              <a:gd name="connsiteY57" fmla="*/ 654 h 10000"/>
              <a:gd name="connsiteX58" fmla="*/ 6621 w 10000"/>
              <a:gd name="connsiteY58" fmla="*/ 572 h 10000"/>
              <a:gd name="connsiteX59" fmla="*/ 6629 w 10000"/>
              <a:gd name="connsiteY59" fmla="*/ 589 h 10000"/>
              <a:gd name="connsiteX60" fmla="*/ 6577 w 10000"/>
              <a:gd name="connsiteY60" fmla="*/ 523 h 10000"/>
              <a:gd name="connsiteX61" fmla="*/ 6460 w 10000"/>
              <a:gd name="connsiteY61" fmla="*/ 311 h 10000"/>
              <a:gd name="connsiteX62" fmla="*/ 6444 w 10000"/>
              <a:gd name="connsiteY62" fmla="*/ 155 h 10000"/>
              <a:gd name="connsiteX63" fmla="*/ 6251 w 10000"/>
              <a:gd name="connsiteY63" fmla="*/ 491 h 10000"/>
              <a:gd name="connsiteX64" fmla="*/ 6126 w 10000"/>
              <a:gd name="connsiteY64" fmla="*/ 597 h 10000"/>
              <a:gd name="connsiteX65" fmla="*/ 6061 w 10000"/>
              <a:gd name="connsiteY65" fmla="*/ 662 h 10000"/>
              <a:gd name="connsiteX66" fmla="*/ 5844 w 10000"/>
              <a:gd name="connsiteY66" fmla="*/ 793 h 10000"/>
              <a:gd name="connsiteX67" fmla="*/ 5671 w 10000"/>
              <a:gd name="connsiteY67" fmla="*/ 883 h 10000"/>
              <a:gd name="connsiteX68" fmla="*/ 5300 w 10000"/>
              <a:gd name="connsiteY68" fmla="*/ 875 h 10000"/>
              <a:gd name="connsiteX69" fmla="*/ 5034 w 10000"/>
              <a:gd name="connsiteY69" fmla="*/ 687 h 10000"/>
              <a:gd name="connsiteX70" fmla="*/ 4917 w 10000"/>
              <a:gd name="connsiteY70" fmla="*/ 531 h 10000"/>
              <a:gd name="connsiteX71" fmla="*/ 4821 w 10000"/>
              <a:gd name="connsiteY71" fmla="*/ 425 h 10000"/>
              <a:gd name="connsiteX72" fmla="*/ 4736 w 10000"/>
              <a:gd name="connsiteY72" fmla="*/ 0 h 10000"/>
              <a:gd name="connsiteX73" fmla="*/ 4736 w 10000"/>
              <a:gd name="connsiteY73" fmla="*/ 90 h 10000"/>
              <a:gd name="connsiteX74" fmla="*/ 4668 w 10000"/>
              <a:gd name="connsiteY74" fmla="*/ 335 h 10000"/>
              <a:gd name="connsiteX75" fmla="*/ 4555 w 10000"/>
              <a:gd name="connsiteY75" fmla="*/ 507 h 10000"/>
              <a:gd name="connsiteX76" fmla="*/ 4337 w 10000"/>
              <a:gd name="connsiteY76" fmla="*/ 744 h 10000"/>
              <a:gd name="connsiteX77" fmla="*/ 4148 w 10000"/>
              <a:gd name="connsiteY77" fmla="*/ 883 h 10000"/>
              <a:gd name="connsiteX78" fmla="*/ 3858 w 10000"/>
              <a:gd name="connsiteY78" fmla="*/ 883 h 10000"/>
              <a:gd name="connsiteX79" fmla="*/ 3737 w 10000"/>
              <a:gd name="connsiteY79" fmla="*/ 777 h 10000"/>
              <a:gd name="connsiteX80" fmla="*/ 3496 w 10000"/>
              <a:gd name="connsiteY80" fmla="*/ 597 h 10000"/>
              <a:gd name="connsiteX81" fmla="*/ 3278 w 10000"/>
              <a:gd name="connsiteY81" fmla="*/ 204 h 10000"/>
              <a:gd name="connsiteX82" fmla="*/ 3270 w 10000"/>
              <a:gd name="connsiteY82" fmla="*/ 49 h 10000"/>
              <a:gd name="connsiteX83" fmla="*/ 3178 w 10000"/>
              <a:gd name="connsiteY83" fmla="*/ 188 h 10000"/>
              <a:gd name="connsiteX84" fmla="*/ 3081 w 10000"/>
              <a:gd name="connsiteY84" fmla="*/ 482 h 10000"/>
              <a:gd name="connsiteX85" fmla="*/ 2920 w 10000"/>
              <a:gd name="connsiteY85" fmla="*/ 679 h 10000"/>
              <a:gd name="connsiteX86" fmla="*/ 2759 w 10000"/>
              <a:gd name="connsiteY86" fmla="*/ 850 h 10000"/>
              <a:gd name="connsiteX87" fmla="*/ 2211 w 10000"/>
              <a:gd name="connsiteY87" fmla="*/ 883 h 10000"/>
              <a:gd name="connsiteX88" fmla="*/ 1945 w 10000"/>
              <a:gd name="connsiteY88" fmla="*/ 777 h 10000"/>
              <a:gd name="connsiteX89" fmla="*/ 1845 w 10000"/>
              <a:gd name="connsiteY89" fmla="*/ 711 h 10000"/>
              <a:gd name="connsiteX90" fmla="*/ 1700 w 10000"/>
              <a:gd name="connsiteY90" fmla="*/ 433 h 10000"/>
              <a:gd name="connsiteX91" fmla="*/ 1635 w 10000"/>
              <a:gd name="connsiteY91" fmla="*/ 368 h 10000"/>
              <a:gd name="connsiteX92" fmla="*/ 1615 w 10000"/>
              <a:gd name="connsiteY92" fmla="*/ 188 h 10000"/>
              <a:gd name="connsiteX93" fmla="*/ 1591 w 10000"/>
              <a:gd name="connsiteY93" fmla="*/ 57 h 10000"/>
              <a:gd name="connsiteX94" fmla="*/ 1458 w 10000"/>
              <a:gd name="connsiteY94" fmla="*/ 507 h 10000"/>
              <a:gd name="connsiteX95" fmla="*/ 1236 w 10000"/>
              <a:gd name="connsiteY95" fmla="*/ 744 h 10000"/>
              <a:gd name="connsiteX96" fmla="*/ 950 w 10000"/>
              <a:gd name="connsiteY96" fmla="*/ 875 h 10000"/>
              <a:gd name="connsiteX97" fmla="*/ 830 w 10000"/>
              <a:gd name="connsiteY97" fmla="*/ 875 h 10000"/>
              <a:gd name="connsiteX98" fmla="*/ 475 w 10000"/>
              <a:gd name="connsiteY98" fmla="*/ 834 h 10000"/>
              <a:gd name="connsiteX99" fmla="*/ 306 w 10000"/>
              <a:gd name="connsiteY99" fmla="*/ 703 h 10000"/>
              <a:gd name="connsiteX100" fmla="*/ 0 w 10000"/>
              <a:gd name="connsiteY100" fmla="*/ 409 h 10000"/>
              <a:gd name="connsiteX101" fmla="*/ 8 w 10000"/>
              <a:gd name="connsiteY10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6766 w 10000"/>
              <a:gd name="connsiteY56" fmla="*/ 654 h 10000"/>
              <a:gd name="connsiteX57" fmla="*/ 6621 w 10000"/>
              <a:gd name="connsiteY57" fmla="*/ 572 h 10000"/>
              <a:gd name="connsiteX58" fmla="*/ 6629 w 10000"/>
              <a:gd name="connsiteY58" fmla="*/ 589 h 10000"/>
              <a:gd name="connsiteX59" fmla="*/ 6577 w 10000"/>
              <a:gd name="connsiteY59" fmla="*/ 523 h 10000"/>
              <a:gd name="connsiteX60" fmla="*/ 6460 w 10000"/>
              <a:gd name="connsiteY60" fmla="*/ 311 h 10000"/>
              <a:gd name="connsiteX61" fmla="*/ 6444 w 10000"/>
              <a:gd name="connsiteY61" fmla="*/ 155 h 10000"/>
              <a:gd name="connsiteX62" fmla="*/ 6251 w 10000"/>
              <a:gd name="connsiteY62" fmla="*/ 491 h 10000"/>
              <a:gd name="connsiteX63" fmla="*/ 6126 w 10000"/>
              <a:gd name="connsiteY63" fmla="*/ 597 h 10000"/>
              <a:gd name="connsiteX64" fmla="*/ 6061 w 10000"/>
              <a:gd name="connsiteY64" fmla="*/ 662 h 10000"/>
              <a:gd name="connsiteX65" fmla="*/ 5844 w 10000"/>
              <a:gd name="connsiteY65" fmla="*/ 793 h 10000"/>
              <a:gd name="connsiteX66" fmla="*/ 5671 w 10000"/>
              <a:gd name="connsiteY66" fmla="*/ 883 h 10000"/>
              <a:gd name="connsiteX67" fmla="*/ 5300 w 10000"/>
              <a:gd name="connsiteY67" fmla="*/ 875 h 10000"/>
              <a:gd name="connsiteX68" fmla="*/ 5034 w 10000"/>
              <a:gd name="connsiteY68" fmla="*/ 687 h 10000"/>
              <a:gd name="connsiteX69" fmla="*/ 4917 w 10000"/>
              <a:gd name="connsiteY69" fmla="*/ 531 h 10000"/>
              <a:gd name="connsiteX70" fmla="*/ 4821 w 10000"/>
              <a:gd name="connsiteY70" fmla="*/ 425 h 10000"/>
              <a:gd name="connsiteX71" fmla="*/ 4736 w 10000"/>
              <a:gd name="connsiteY71" fmla="*/ 0 h 10000"/>
              <a:gd name="connsiteX72" fmla="*/ 4736 w 10000"/>
              <a:gd name="connsiteY72" fmla="*/ 90 h 10000"/>
              <a:gd name="connsiteX73" fmla="*/ 4668 w 10000"/>
              <a:gd name="connsiteY73" fmla="*/ 335 h 10000"/>
              <a:gd name="connsiteX74" fmla="*/ 4555 w 10000"/>
              <a:gd name="connsiteY74" fmla="*/ 507 h 10000"/>
              <a:gd name="connsiteX75" fmla="*/ 4337 w 10000"/>
              <a:gd name="connsiteY75" fmla="*/ 744 h 10000"/>
              <a:gd name="connsiteX76" fmla="*/ 4148 w 10000"/>
              <a:gd name="connsiteY76" fmla="*/ 883 h 10000"/>
              <a:gd name="connsiteX77" fmla="*/ 3858 w 10000"/>
              <a:gd name="connsiteY77" fmla="*/ 883 h 10000"/>
              <a:gd name="connsiteX78" fmla="*/ 3737 w 10000"/>
              <a:gd name="connsiteY78" fmla="*/ 777 h 10000"/>
              <a:gd name="connsiteX79" fmla="*/ 3496 w 10000"/>
              <a:gd name="connsiteY79" fmla="*/ 597 h 10000"/>
              <a:gd name="connsiteX80" fmla="*/ 3278 w 10000"/>
              <a:gd name="connsiteY80" fmla="*/ 204 h 10000"/>
              <a:gd name="connsiteX81" fmla="*/ 3270 w 10000"/>
              <a:gd name="connsiteY81" fmla="*/ 49 h 10000"/>
              <a:gd name="connsiteX82" fmla="*/ 3178 w 10000"/>
              <a:gd name="connsiteY82" fmla="*/ 188 h 10000"/>
              <a:gd name="connsiteX83" fmla="*/ 3081 w 10000"/>
              <a:gd name="connsiteY83" fmla="*/ 482 h 10000"/>
              <a:gd name="connsiteX84" fmla="*/ 2920 w 10000"/>
              <a:gd name="connsiteY84" fmla="*/ 679 h 10000"/>
              <a:gd name="connsiteX85" fmla="*/ 2759 w 10000"/>
              <a:gd name="connsiteY85" fmla="*/ 850 h 10000"/>
              <a:gd name="connsiteX86" fmla="*/ 2211 w 10000"/>
              <a:gd name="connsiteY86" fmla="*/ 883 h 10000"/>
              <a:gd name="connsiteX87" fmla="*/ 1945 w 10000"/>
              <a:gd name="connsiteY87" fmla="*/ 777 h 10000"/>
              <a:gd name="connsiteX88" fmla="*/ 1845 w 10000"/>
              <a:gd name="connsiteY88" fmla="*/ 711 h 10000"/>
              <a:gd name="connsiteX89" fmla="*/ 1700 w 10000"/>
              <a:gd name="connsiteY89" fmla="*/ 433 h 10000"/>
              <a:gd name="connsiteX90" fmla="*/ 1635 w 10000"/>
              <a:gd name="connsiteY90" fmla="*/ 368 h 10000"/>
              <a:gd name="connsiteX91" fmla="*/ 1615 w 10000"/>
              <a:gd name="connsiteY91" fmla="*/ 188 h 10000"/>
              <a:gd name="connsiteX92" fmla="*/ 1591 w 10000"/>
              <a:gd name="connsiteY92" fmla="*/ 57 h 10000"/>
              <a:gd name="connsiteX93" fmla="*/ 1458 w 10000"/>
              <a:gd name="connsiteY93" fmla="*/ 507 h 10000"/>
              <a:gd name="connsiteX94" fmla="*/ 1236 w 10000"/>
              <a:gd name="connsiteY94" fmla="*/ 744 h 10000"/>
              <a:gd name="connsiteX95" fmla="*/ 950 w 10000"/>
              <a:gd name="connsiteY95" fmla="*/ 875 h 10000"/>
              <a:gd name="connsiteX96" fmla="*/ 830 w 10000"/>
              <a:gd name="connsiteY96" fmla="*/ 875 h 10000"/>
              <a:gd name="connsiteX97" fmla="*/ 475 w 10000"/>
              <a:gd name="connsiteY97" fmla="*/ 834 h 10000"/>
              <a:gd name="connsiteX98" fmla="*/ 306 w 10000"/>
              <a:gd name="connsiteY98" fmla="*/ 703 h 10000"/>
              <a:gd name="connsiteX99" fmla="*/ 0 w 10000"/>
              <a:gd name="connsiteY99" fmla="*/ 409 h 10000"/>
              <a:gd name="connsiteX100" fmla="*/ 8 w 10000"/>
              <a:gd name="connsiteY10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6766 w 10000"/>
              <a:gd name="connsiteY55" fmla="*/ 654 h 10000"/>
              <a:gd name="connsiteX56" fmla="*/ 6621 w 10000"/>
              <a:gd name="connsiteY56" fmla="*/ 572 h 10000"/>
              <a:gd name="connsiteX57" fmla="*/ 6629 w 10000"/>
              <a:gd name="connsiteY57" fmla="*/ 589 h 10000"/>
              <a:gd name="connsiteX58" fmla="*/ 6577 w 10000"/>
              <a:gd name="connsiteY58" fmla="*/ 523 h 10000"/>
              <a:gd name="connsiteX59" fmla="*/ 6460 w 10000"/>
              <a:gd name="connsiteY59" fmla="*/ 311 h 10000"/>
              <a:gd name="connsiteX60" fmla="*/ 6444 w 10000"/>
              <a:gd name="connsiteY60" fmla="*/ 155 h 10000"/>
              <a:gd name="connsiteX61" fmla="*/ 6251 w 10000"/>
              <a:gd name="connsiteY61" fmla="*/ 491 h 10000"/>
              <a:gd name="connsiteX62" fmla="*/ 6126 w 10000"/>
              <a:gd name="connsiteY62" fmla="*/ 597 h 10000"/>
              <a:gd name="connsiteX63" fmla="*/ 6061 w 10000"/>
              <a:gd name="connsiteY63" fmla="*/ 662 h 10000"/>
              <a:gd name="connsiteX64" fmla="*/ 5844 w 10000"/>
              <a:gd name="connsiteY64" fmla="*/ 793 h 10000"/>
              <a:gd name="connsiteX65" fmla="*/ 5671 w 10000"/>
              <a:gd name="connsiteY65" fmla="*/ 883 h 10000"/>
              <a:gd name="connsiteX66" fmla="*/ 5300 w 10000"/>
              <a:gd name="connsiteY66" fmla="*/ 875 h 10000"/>
              <a:gd name="connsiteX67" fmla="*/ 5034 w 10000"/>
              <a:gd name="connsiteY67" fmla="*/ 687 h 10000"/>
              <a:gd name="connsiteX68" fmla="*/ 4917 w 10000"/>
              <a:gd name="connsiteY68" fmla="*/ 531 h 10000"/>
              <a:gd name="connsiteX69" fmla="*/ 4821 w 10000"/>
              <a:gd name="connsiteY69" fmla="*/ 425 h 10000"/>
              <a:gd name="connsiteX70" fmla="*/ 4736 w 10000"/>
              <a:gd name="connsiteY70" fmla="*/ 0 h 10000"/>
              <a:gd name="connsiteX71" fmla="*/ 4736 w 10000"/>
              <a:gd name="connsiteY71" fmla="*/ 90 h 10000"/>
              <a:gd name="connsiteX72" fmla="*/ 4668 w 10000"/>
              <a:gd name="connsiteY72" fmla="*/ 335 h 10000"/>
              <a:gd name="connsiteX73" fmla="*/ 4555 w 10000"/>
              <a:gd name="connsiteY73" fmla="*/ 507 h 10000"/>
              <a:gd name="connsiteX74" fmla="*/ 4337 w 10000"/>
              <a:gd name="connsiteY74" fmla="*/ 744 h 10000"/>
              <a:gd name="connsiteX75" fmla="*/ 4148 w 10000"/>
              <a:gd name="connsiteY75" fmla="*/ 883 h 10000"/>
              <a:gd name="connsiteX76" fmla="*/ 3858 w 10000"/>
              <a:gd name="connsiteY76" fmla="*/ 883 h 10000"/>
              <a:gd name="connsiteX77" fmla="*/ 3737 w 10000"/>
              <a:gd name="connsiteY77" fmla="*/ 777 h 10000"/>
              <a:gd name="connsiteX78" fmla="*/ 3496 w 10000"/>
              <a:gd name="connsiteY78" fmla="*/ 597 h 10000"/>
              <a:gd name="connsiteX79" fmla="*/ 3278 w 10000"/>
              <a:gd name="connsiteY79" fmla="*/ 204 h 10000"/>
              <a:gd name="connsiteX80" fmla="*/ 3270 w 10000"/>
              <a:gd name="connsiteY80" fmla="*/ 49 h 10000"/>
              <a:gd name="connsiteX81" fmla="*/ 3178 w 10000"/>
              <a:gd name="connsiteY81" fmla="*/ 188 h 10000"/>
              <a:gd name="connsiteX82" fmla="*/ 3081 w 10000"/>
              <a:gd name="connsiteY82" fmla="*/ 482 h 10000"/>
              <a:gd name="connsiteX83" fmla="*/ 2920 w 10000"/>
              <a:gd name="connsiteY83" fmla="*/ 679 h 10000"/>
              <a:gd name="connsiteX84" fmla="*/ 2759 w 10000"/>
              <a:gd name="connsiteY84" fmla="*/ 850 h 10000"/>
              <a:gd name="connsiteX85" fmla="*/ 2211 w 10000"/>
              <a:gd name="connsiteY85" fmla="*/ 883 h 10000"/>
              <a:gd name="connsiteX86" fmla="*/ 1945 w 10000"/>
              <a:gd name="connsiteY86" fmla="*/ 777 h 10000"/>
              <a:gd name="connsiteX87" fmla="*/ 1845 w 10000"/>
              <a:gd name="connsiteY87" fmla="*/ 711 h 10000"/>
              <a:gd name="connsiteX88" fmla="*/ 1700 w 10000"/>
              <a:gd name="connsiteY88" fmla="*/ 433 h 10000"/>
              <a:gd name="connsiteX89" fmla="*/ 1635 w 10000"/>
              <a:gd name="connsiteY89" fmla="*/ 368 h 10000"/>
              <a:gd name="connsiteX90" fmla="*/ 1615 w 10000"/>
              <a:gd name="connsiteY90" fmla="*/ 188 h 10000"/>
              <a:gd name="connsiteX91" fmla="*/ 1591 w 10000"/>
              <a:gd name="connsiteY91" fmla="*/ 57 h 10000"/>
              <a:gd name="connsiteX92" fmla="*/ 1458 w 10000"/>
              <a:gd name="connsiteY92" fmla="*/ 507 h 10000"/>
              <a:gd name="connsiteX93" fmla="*/ 1236 w 10000"/>
              <a:gd name="connsiteY93" fmla="*/ 744 h 10000"/>
              <a:gd name="connsiteX94" fmla="*/ 950 w 10000"/>
              <a:gd name="connsiteY94" fmla="*/ 875 h 10000"/>
              <a:gd name="connsiteX95" fmla="*/ 830 w 10000"/>
              <a:gd name="connsiteY95" fmla="*/ 875 h 10000"/>
              <a:gd name="connsiteX96" fmla="*/ 475 w 10000"/>
              <a:gd name="connsiteY96" fmla="*/ 834 h 10000"/>
              <a:gd name="connsiteX97" fmla="*/ 306 w 10000"/>
              <a:gd name="connsiteY97" fmla="*/ 703 h 10000"/>
              <a:gd name="connsiteX98" fmla="*/ 0 w 10000"/>
              <a:gd name="connsiteY98" fmla="*/ 409 h 10000"/>
              <a:gd name="connsiteX99" fmla="*/ 8 w 10000"/>
              <a:gd name="connsiteY9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6766 w 10000"/>
              <a:gd name="connsiteY54" fmla="*/ 654 h 10000"/>
              <a:gd name="connsiteX55" fmla="*/ 6621 w 10000"/>
              <a:gd name="connsiteY55" fmla="*/ 572 h 10000"/>
              <a:gd name="connsiteX56" fmla="*/ 6629 w 10000"/>
              <a:gd name="connsiteY56" fmla="*/ 589 h 10000"/>
              <a:gd name="connsiteX57" fmla="*/ 6577 w 10000"/>
              <a:gd name="connsiteY57" fmla="*/ 523 h 10000"/>
              <a:gd name="connsiteX58" fmla="*/ 6460 w 10000"/>
              <a:gd name="connsiteY58" fmla="*/ 311 h 10000"/>
              <a:gd name="connsiteX59" fmla="*/ 6444 w 10000"/>
              <a:gd name="connsiteY59" fmla="*/ 155 h 10000"/>
              <a:gd name="connsiteX60" fmla="*/ 6251 w 10000"/>
              <a:gd name="connsiteY60" fmla="*/ 491 h 10000"/>
              <a:gd name="connsiteX61" fmla="*/ 6126 w 10000"/>
              <a:gd name="connsiteY61" fmla="*/ 597 h 10000"/>
              <a:gd name="connsiteX62" fmla="*/ 6061 w 10000"/>
              <a:gd name="connsiteY62" fmla="*/ 662 h 10000"/>
              <a:gd name="connsiteX63" fmla="*/ 5844 w 10000"/>
              <a:gd name="connsiteY63" fmla="*/ 793 h 10000"/>
              <a:gd name="connsiteX64" fmla="*/ 5671 w 10000"/>
              <a:gd name="connsiteY64" fmla="*/ 883 h 10000"/>
              <a:gd name="connsiteX65" fmla="*/ 5300 w 10000"/>
              <a:gd name="connsiteY65" fmla="*/ 875 h 10000"/>
              <a:gd name="connsiteX66" fmla="*/ 5034 w 10000"/>
              <a:gd name="connsiteY66" fmla="*/ 687 h 10000"/>
              <a:gd name="connsiteX67" fmla="*/ 4917 w 10000"/>
              <a:gd name="connsiteY67" fmla="*/ 531 h 10000"/>
              <a:gd name="connsiteX68" fmla="*/ 4821 w 10000"/>
              <a:gd name="connsiteY68" fmla="*/ 425 h 10000"/>
              <a:gd name="connsiteX69" fmla="*/ 4736 w 10000"/>
              <a:gd name="connsiteY69" fmla="*/ 0 h 10000"/>
              <a:gd name="connsiteX70" fmla="*/ 4736 w 10000"/>
              <a:gd name="connsiteY70" fmla="*/ 90 h 10000"/>
              <a:gd name="connsiteX71" fmla="*/ 4668 w 10000"/>
              <a:gd name="connsiteY71" fmla="*/ 335 h 10000"/>
              <a:gd name="connsiteX72" fmla="*/ 4555 w 10000"/>
              <a:gd name="connsiteY72" fmla="*/ 507 h 10000"/>
              <a:gd name="connsiteX73" fmla="*/ 4337 w 10000"/>
              <a:gd name="connsiteY73" fmla="*/ 744 h 10000"/>
              <a:gd name="connsiteX74" fmla="*/ 4148 w 10000"/>
              <a:gd name="connsiteY74" fmla="*/ 883 h 10000"/>
              <a:gd name="connsiteX75" fmla="*/ 3858 w 10000"/>
              <a:gd name="connsiteY75" fmla="*/ 883 h 10000"/>
              <a:gd name="connsiteX76" fmla="*/ 3737 w 10000"/>
              <a:gd name="connsiteY76" fmla="*/ 777 h 10000"/>
              <a:gd name="connsiteX77" fmla="*/ 3496 w 10000"/>
              <a:gd name="connsiteY77" fmla="*/ 597 h 10000"/>
              <a:gd name="connsiteX78" fmla="*/ 3278 w 10000"/>
              <a:gd name="connsiteY78" fmla="*/ 204 h 10000"/>
              <a:gd name="connsiteX79" fmla="*/ 3270 w 10000"/>
              <a:gd name="connsiteY79" fmla="*/ 49 h 10000"/>
              <a:gd name="connsiteX80" fmla="*/ 3178 w 10000"/>
              <a:gd name="connsiteY80" fmla="*/ 188 h 10000"/>
              <a:gd name="connsiteX81" fmla="*/ 3081 w 10000"/>
              <a:gd name="connsiteY81" fmla="*/ 482 h 10000"/>
              <a:gd name="connsiteX82" fmla="*/ 2920 w 10000"/>
              <a:gd name="connsiteY82" fmla="*/ 679 h 10000"/>
              <a:gd name="connsiteX83" fmla="*/ 2759 w 10000"/>
              <a:gd name="connsiteY83" fmla="*/ 850 h 10000"/>
              <a:gd name="connsiteX84" fmla="*/ 2211 w 10000"/>
              <a:gd name="connsiteY84" fmla="*/ 883 h 10000"/>
              <a:gd name="connsiteX85" fmla="*/ 1945 w 10000"/>
              <a:gd name="connsiteY85" fmla="*/ 777 h 10000"/>
              <a:gd name="connsiteX86" fmla="*/ 1845 w 10000"/>
              <a:gd name="connsiteY86" fmla="*/ 711 h 10000"/>
              <a:gd name="connsiteX87" fmla="*/ 1700 w 10000"/>
              <a:gd name="connsiteY87" fmla="*/ 433 h 10000"/>
              <a:gd name="connsiteX88" fmla="*/ 1635 w 10000"/>
              <a:gd name="connsiteY88" fmla="*/ 368 h 10000"/>
              <a:gd name="connsiteX89" fmla="*/ 1615 w 10000"/>
              <a:gd name="connsiteY89" fmla="*/ 188 h 10000"/>
              <a:gd name="connsiteX90" fmla="*/ 1591 w 10000"/>
              <a:gd name="connsiteY90" fmla="*/ 57 h 10000"/>
              <a:gd name="connsiteX91" fmla="*/ 1458 w 10000"/>
              <a:gd name="connsiteY91" fmla="*/ 507 h 10000"/>
              <a:gd name="connsiteX92" fmla="*/ 1236 w 10000"/>
              <a:gd name="connsiteY92" fmla="*/ 744 h 10000"/>
              <a:gd name="connsiteX93" fmla="*/ 950 w 10000"/>
              <a:gd name="connsiteY93" fmla="*/ 875 h 10000"/>
              <a:gd name="connsiteX94" fmla="*/ 830 w 10000"/>
              <a:gd name="connsiteY94" fmla="*/ 875 h 10000"/>
              <a:gd name="connsiteX95" fmla="*/ 475 w 10000"/>
              <a:gd name="connsiteY95" fmla="*/ 834 h 10000"/>
              <a:gd name="connsiteX96" fmla="*/ 306 w 10000"/>
              <a:gd name="connsiteY96" fmla="*/ 703 h 10000"/>
              <a:gd name="connsiteX97" fmla="*/ 0 w 10000"/>
              <a:gd name="connsiteY97" fmla="*/ 409 h 10000"/>
              <a:gd name="connsiteX98" fmla="*/ 8 w 10000"/>
              <a:gd name="connsiteY9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211 w 10000"/>
              <a:gd name="connsiteY52" fmla="*/ 621 h 10000"/>
              <a:gd name="connsiteX53" fmla="*/ 6766 w 10000"/>
              <a:gd name="connsiteY53" fmla="*/ 654 h 10000"/>
              <a:gd name="connsiteX54" fmla="*/ 6621 w 10000"/>
              <a:gd name="connsiteY54" fmla="*/ 572 h 10000"/>
              <a:gd name="connsiteX55" fmla="*/ 6629 w 10000"/>
              <a:gd name="connsiteY55" fmla="*/ 589 h 10000"/>
              <a:gd name="connsiteX56" fmla="*/ 6577 w 10000"/>
              <a:gd name="connsiteY56" fmla="*/ 523 h 10000"/>
              <a:gd name="connsiteX57" fmla="*/ 6460 w 10000"/>
              <a:gd name="connsiteY57" fmla="*/ 311 h 10000"/>
              <a:gd name="connsiteX58" fmla="*/ 6444 w 10000"/>
              <a:gd name="connsiteY58" fmla="*/ 155 h 10000"/>
              <a:gd name="connsiteX59" fmla="*/ 6251 w 10000"/>
              <a:gd name="connsiteY59" fmla="*/ 491 h 10000"/>
              <a:gd name="connsiteX60" fmla="*/ 6126 w 10000"/>
              <a:gd name="connsiteY60" fmla="*/ 597 h 10000"/>
              <a:gd name="connsiteX61" fmla="*/ 6061 w 10000"/>
              <a:gd name="connsiteY61" fmla="*/ 662 h 10000"/>
              <a:gd name="connsiteX62" fmla="*/ 5844 w 10000"/>
              <a:gd name="connsiteY62" fmla="*/ 793 h 10000"/>
              <a:gd name="connsiteX63" fmla="*/ 5671 w 10000"/>
              <a:gd name="connsiteY63" fmla="*/ 883 h 10000"/>
              <a:gd name="connsiteX64" fmla="*/ 5300 w 10000"/>
              <a:gd name="connsiteY64" fmla="*/ 875 h 10000"/>
              <a:gd name="connsiteX65" fmla="*/ 5034 w 10000"/>
              <a:gd name="connsiteY65" fmla="*/ 687 h 10000"/>
              <a:gd name="connsiteX66" fmla="*/ 4917 w 10000"/>
              <a:gd name="connsiteY66" fmla="*/ 531 h 10000"/>
              <a:gd name="connsiteX67" fmla="*/ 4821 w 10000"/>
              <a:gd name="connsiteY67" fmla="*/ 425 h 10000"/>
              <a:gd name="connsiteX68" fmla="*/ 4736 w 10000"/>
              <a:gd name="connsiteY68" fmla="*/ 0 h 10000"/>
              <a:gd name="connsiteX69" fmla="*/ 4736 w 10000"/>
              <a:gd name="connsiteY69" fmla="*/ 90 h 10000"/>
              <a:gd name="connsiteX70" fmla="*/ 4668 w 10000"/>
              <a:gd name="connsiteY70" fmla="*/ 335 h 10000"/>
              <a:gd name="connsiteX71" fmla="*/ 4555 w 10000"/>
              <a:gd name="connsiteY71" fmla="*/ 507 h 10000"/>
              <a:gd name="connsiteX72" fmla="*/ 4337 w 10000"/>
              <a:gd name="connsiteY72" fmla="*/ 744 h 10000"/>
              <a:gd name="connsiteX73" fmla="*/ 4148 w 10000"/>
              <a:gd name="connsiteY73" fmla="*/ 883 h 10000"/>
              <a:gd name="connsiteX74" fmla="*/ 3858 w 10000"/>
              <a:gd name="connsiteY74" fmla="*/ 883 h 10000"/>
              <a:gd name="connsiteX75" fmla="*/ 3737 w 10000"/>
              <a:gd name="connsiteY75" fmla="*/ 777 h 10000"/>
              <a:gd name="connsiteX76" fmla="*/ 3496 w 10000"/>
              <a:gd name="connsiteY76" fmla="*/ 597 h 10000"/>
              <a:gd name="connsiteX77" fmla="*/ 3278 w 10000"/>
              <a:gd name="connsiteY77" fmla="*/ 204 h 10000"/>
              <a:gd name="connsiteX78" fmla="*/ 3270 w 10000"/>
              <a:gd name="connsiteY78" fmla="*/ 49 h 10000"/>
              <a:gd name="connsiteX79" fmla="*/ 3178 w 10000"/>
              <a:gd name="connsiteY79" fmla="*/ 188 h 10000"/>
              <a:gd name="connsiteX80" fmla="*/ 3081 w 10000"/>
              <a:gd name="connsiteY80" fmla="*/ 482 h 10000"/>
              <a:gd name="connsiteX81" fmla="*/ 2920 w 10000"/>
              <a:gd name="connsiteY81" fmla="*/ 679 h 10000"/>
              <a:gd name="connsiteX82" fmla="*/ 2759 w 10000"/>
              <a:gd name="connsiteY82" fmla="*/ 850 h 10000"/>
              <a:gd name="connsiteX83" fmla="*/ 2211 w 10000"/>
              <a:gd name="connsiteY83" fmla="*/ 883 h 10000"/>
              <a:gd name="connsiteX84" fmla="*/ 1945 w 10000"/>
              <a:gd name="connsiteY84" fmla="*/ 777 h 10000"/>
              <a:gd name="connsiteX85" fmla="*/ 1845 w 10000"/>
              <a:gd name="connsiteY85" fmla="*/ 711 h 10000"/>
              <a:gd name="connsiteX86" fmla="*/ 1700 w 10000"/>
              <a:gd name="connsiteY86" fmla="*/ 433 h 10000"/>
              <a:gd name="connsiteX87" fmla="*/ 1635 w 10000"/>
              <a:gd name="connsiteY87" fmla="*/ 368 h 10000"/>
              <a:gd name="connsiteX88" fmla="*/ 1615 w 10000"/>
              <a:gd name="connsiteY88" fmla="*/ 188 h 10000"/>
              <a:gd name="connsiteX89" fmla="*/ 1591 w 10000"/>
              <a:gd name="connsiteY89" fmla="*/ 57 h 10000"/>
              <a:gd name="connsiteX90" fmla="*/ 1458 w 10000"/>
              <a:gd name="connsiteY90" fmla="*/ 507 h 10000"/>
              <a:gd name="connsiteX91" fmla="*/ 1236 w 10000"/>
              <a:gd name="connsiteY91" fmla="*/ 744 h 10000"/>
              <a:gd name="connsiteX92" fmla="*/ 950 w 10000"/>
              <a:gd name="connsiteY92" fmla="*/ 875 h 10000"/>
              <a:gd name="connsiteX93" fmla="*/ 830 w 10000"/>
              <a:gd name="connsiteY93" fmla="*/ 875 h 10000"/>
              <a:gd name="connsiteX94" fmla="*/ 475 w 10000"/>
              <a:gd name="connsiteY94" fmla="*/ 834 h 10000"/>
              <a:gd name="connsiteX95" fmla="*/ 306 w 10000"/>
              <a:gd name="connsiteY95" fmla="*/ 703 h 10000"/>
              <a:gd name="connsiteX96" fmla="*/ 0 w 10000"/>
              <a:gd name="connsiteY96" fmla="*/ 409 h 10000"/>
              <a:gd name="connsiteX97" fmla="*/ 8 w 10000"/>
              <a:gd name="connsiteY9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6766 w 10000"/>
              <a:gd name="connsiteY52" fmla="*/ 654 h 10000"/>
              <a:gd name="connsiteX53" fmla="*/ 6621 w 10000"/>
              <a:gd name="connsiteY53" fmla="*/ 572 h 10000"/>
              <a:gd name="connsiteX54" fmla="*/ 6629 w 10000"/>
              <a:gd name="connsiteY54" fmla="*/ 589 h 10000"/>
              <a:gd name="connsiteX55" fmla="*/ 6577 w 10000"/>
              <a:gd name="connsiteY55" fmla="*/ 523 h 10000"/>
              <a:gd name="connsiteX56" fmla="*/ 6460 w 10000"/>
              <a:gd name="connsiteY56" fmla="*/ 311 h 10000"/>
              <a:gd name="connsiteX57" fmla="*/ 6444 w 10000"/>
              <a:gd name="connsiteY57" fmla="*/ 155 h 10000"/>
              <a:gd name="connsiteX58" fmla="*/ 6251 w 10000"/>
              <a:gd name="connsiteY58" fmla="*/ 491 h 10000"/>
              <a:gd name="connsiteX59" fmla="*/ 6126 w 10000"/>
              <a:gd name="connsiteY59" fmla="*/ 597 h 10000"/>
              <a:gd name="connsiteX60" fmla="*/ 6061 w 10000"/>
              <a:gd name="connsiteY60" fmla="*/ 662 h 10000"/>
              <a:gd name="connsiteX61" fmla="*/ 5844 w 10000"/>
              <a:gd name="connsiteY61" fmla="*/ 793 h 10000"/>
              <a:gd name="connsiteX62" fmla="*/ 5671 w 10000"/>
              <a:gd name="connsiteY62" fmla="*/ 883 h 10000"/>
              <a:gd name="connsiteX63" fmla="*/ 5300 w 10000"/>
              <a:gd name="connsiteY63" fmla="*/ 875 h 10000"/>
              <a:gd name="connsiteX64" fmla="*/ 5034 w 10000"/>
              <a:gd name="connsiteY64" fmla="*/ 687 h 10000"/>
              <a:gd name="connsiteX65" fmla="*/ 4917 w 10000"/>
              <a:gd name="connsiteY65" fmla="*/ 531 h 10000"/>
              <a:gd name="connsiteX66" fmla="*/ 4821 w 10000"/>
              <a:gd name="connsiteY66" fmla="*/ 425 h 10000"/>
              <a:gd name="connsiteX67" fmla="*/ 4736 w 10000"/>
              <a:gd name="connsiteY67" fmla="*/ 0 h 10000"/>
              <a:gd name="connsiteX68" fmla="*/ 4736 w 10000"/>
              <a:gd name="connsiteY68" fmla="*/ 90 h 10000"/>
              <a:gd name="connsiteX69" fmla="*/ 4668 w 10000"/>
              <a:gd name="connsiteY69" fmla="*/ 335 h 10000"/>
              <a:gd name="connsiteX70" fmla="*/ 4555 w 10000"/>
              <a:gd name="connsiteY70" fmla="*/ 507 h 10000"/>
              <a:gd name="connsiteX71" fmla="*/ 4337 w 10000"/>
              <a:gd name="connsiteY71" fmla="*/ 744 h 10000"/>
              <a:gd name="connsiteX72" fmla="*/ 4148 w 10000"/>
              <a:gd name="connsiteY72" fmla="*/ 883 h 10000"/>
              <a:gd name="connsiteX73" fmla="*/ 3858 w 10000"/>
              <a:gd name="connsiteY73" fmla="*/ 883 h 10000"/>
              <a:gd name="connsiteX74" fmla="*/ 3737 w 10000"/>
              <a:gd name="connsiteY74" fmla="*/ 777 h 10000"/>
              <a:gd name="connsiteX75" fmla="*/ 3496 w 10000"/>
              <a:gd name="connsiteY75" fmla="*/ 597 h 10000"/>
              <a:gd name="connsiteX76" fmla="*/ 3278 w 10000"/>
              <a:gd name="connsiteY76" fmla="*/ 204 h 10000"/>
              <a:gd name="connsiteX77" fmla="*/ 3270 w 10000"/>
              <a:gd name="connsiteY77" fmla="*/ 49 h 10000"/>
              <a:gd name="connsiteX78" fmla="*/ 3178 w 10000"/>
              <a:gd name="connsiteY78" fmla="*/ 188 h 10000"/>
              <a:gd name="connsiteX79" fmla="*/ 3081 w 10000"/>
              <a:gd name="connsiteY79" fmla="*/ 482 h 10000"/>
              <a:gd name="connsiteX80" fmla="*/ 2920 w 10000"/>
              <a:gd name="connsiteY80" fmla="*/ 679 h 10000"/>
              <a:gd name="connsiteX81" fmla="*/ 2759 w 10000"/>
              <a:gd name="connsiteY81" fmla="*/ 850 h 10000"/>
              <a:gd name="connsiteX82" fmla="*/ 2211 w 10000"/>
              <a:gd name="connsiteY82" fmla="*/ 883 h 10000"/>
              <a:gd name="connsiteX83" fmla="*/ 1945 w 10000"/>
              <a:gd name="connsiteY83" fmla="*/ 777 h 10000"/>
              <a:gd name="connsiteX84" fmla="*/ 1845 w 10000"/>
              <a:gd name="connsiteY84" fmla="*/ 711 h 10000"/>
              <a:gd name="connsiteX85" fmla="*/ 1700 w 10000"/>
              <a:gd name="connsiteY85" fmla="*/ 433 h 10000"/>
              <a:gd name="connsiteX86" fmla="*/ 1635 w 10000"/>
              <a:gd name="connsiteY86" fmla="*/ 368 h 10000"/>
              <a:gd name="connsiteX87" fmla="*/ 1615 w 10000"/>
              <a:gd name="connsiteY87" fmla="*/ 188 h 10000"/>
              <a:gd name="connsiteX88" fmla="*/ 1591 w 10000"/>
              <a:gd name="connsiteY88" fmla="*/ 57 h 10000"/>
              <a:gd name="connsiteX89" fmla="*/ 1458 w 10000"/>
              <a:gd name="connsiteY89" fmla="*/ 507 h 10000"/>
              <a:gd name="connsiteX90" fmla="*/ 1236 w 10000"/>
              <a:gd name="connsiteY90" fmla="*/ 744 h 10000"/>
              <a:gd name="connsiteX91" fmla="*/ 950 w 10000"/>
              <a:gd name="connsiteY91" fmla="*/ 875 h 10000"/>
              <a:gd name="connsiteX92" fmla="*/ 830 w 10000"/>
              <a:gd name="connsiteY92" fmla="*/ 875 h 10000"/>
              <a:gd name="connsiteX93" fmla="*/ 475 w 10000"/>
              <a:gd name="connsiteY93" fmla="*/ 834 h 10000"/>
              <a:gd name="connsiteX94" fmla="*/ 306 w 10000"/>
              <a:gd name="connsiteY94" fmla="*/ 703 h 10000"/>
              <a:gd name="connsiteX95" fmla="*/ 0 w 10000"/>
              <a:gd name="connsiteY95" fmla="*/ 409 h 10000"/>
              <a:gd name="connsiteX96" fmla="*/ 8 w 10000"/>
              <a:gd name="connsiteY9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6766 w 10000"/>
              <a:gd name="connsiteY51" fmla="*/ 654 h 10000"/>
              <a:gd name="connsiteX52" fmla="*/ 6621 w 10000"/>
              <a:gd name="connsiteY52" fmla="*/ 572 h 10000"/>
              <a:gd name="connsiteX53" fmla="*/ 6629 w 10000"/>
              <a:gd name="connsiteY53" fmla="*/ 589 h 10000"/>
              <a:gd name="connsiteX54" fmla="*/ 6577 w 10000"/>
              <a:gd name="connsiteY54" fmla="*/ 523 h 10000"/>
              <a:gd name="connsiteX55" fmla="*/ 6460 w 10000"/>
              <a:gd name="connsiteY55" fmla="*/ 311 h 10000"/>
              <a:gd name="connsiteX56" fmla="*/ 6444 w 10000"/>
              <a:gd name="connsiteY56" fmla="*/ 155 h 10000"/>
              <a:gd name="connsiteX57" fmla="*/ 6251 w 10000"/>
              <a:gd name="connsiteY57" fmla="*/ 491 h 10000"/>
              <a:gd name="connsiteX58" fmla="*/ 6126 w 10000"/>
              <a:gd name="connsiteY58" fmla="*/ 597 h 10000"/>
              <a:gd name="connsiteX59" fmla="*/ 6061 w 10000"/>
              <a:gd name="connsiteY59" fmla="*/ 662 h 10000"/>
              <a:gd name="connsiteX60" fmla="*/ 5844 w 10000"/>
              <a:gd name="connsiteY60" fmla="*/ 793 h 10000"/>
              <a:gd name="connsiteX61" fmla="*/ 5671 w 10000"/>
              <a:gd name="connsiteY61" fmla="*/ 883 h 10000"/>
              <a:gd name="connsiteX62" fmla="*/ 5300 w 10000"/>
              <a:gd name="connsiteY62" fmla="*/ 875 h 10000"/>
              <a:gd name="connsiteX63" fmla="*/ 5034 w 10000"/>
              <a:gd name="connsiteY63" fmla="*/ 687 h 10000"/>
              <a:gd name="connsiteX64" fmla="*/ 4917 w 10000"/>
              <a:gd name="connsiteY64" fmla="*/ 531 h 10000"/>
              <a:gd name="connsiteX65" fmla="*/ 4821 w 10000"/>
              <a:gd name="connsiteY65" fmla="*/ 425 h 10000"/>
              <a:gd name="connsiteX66" fmla="*/ 4736 w 10000"/>
              <a:gd name="connsiteY66" fmla="*/ 0 h 10000"/>
              <a:gd name="connsiteX67" fmla="*/ 4736 w 10000"/>
              <a:gd name="connsiteY67" fmla="*/ 90 h 10000"/>
              <a:gd name="connsiteX68" fmla="*/ 4668 w 10000"/>
              <a:gd name="connsiteY68" fmla="*/ 335 h 10000"/>
              <a:gd name="connsiteX69" fmla="*/ 4555 w 10000"/>
              <a:gd name="connsiteY69" fmla="*/ 507 h 10000"/>
              <a:gd name="connsiteX70" fmla="*/ 4337 w 10000"/>
              <a:gd name="connsiteY70" fmla="*/ 744 h 10000"/>
              <a:gd name="connsiteX71" fmla="*/ 4148 w 10000"/>
              <a:gd name="connsiteY71" fmla="*/ 883 h 10000"/>
              <a:gd name="connsiteX72" fmla="*/ 3858 w 10000"/>
              <a:gd name="connsiteY72" fmla="*/ 883 h 10000"/>
              <a:gd name="connsiteX73" fmla="*/ 3737 w 10000"/>
              <a:gd name="connsiteY73" fmla="*/ 777 h 10000"/>
              <a:gd name="connsiteX74" fmla="*/ 3496 w 10000"/>
              <a:gd name="connsiteY74" fmla="*/ 597 h 10000"/>
              <a:gd name="connsiteX75" fmla="*/ 3278 w 10000"/>
              <a:gd name="connsiteY75" fmla="*/ 204 h 10000"/>
              <a:gd name="connsiteX76" fmla="*/ 3270 w 10000"/>
              <a:gd name="connsiteY76" fmla="*/ 49 h 10000"/>
              <a:gd name="connsiteX77" fmla="*/ 3178 w 10000"/>
              <a:gd name="connsiteY77" fmla="*/ 188 h 10000"/>
              <a:gd name="connsiteX78" fmla="*/ 3081 w 10000"/>
              <a:gd name="connsiteY78" fmla="*/ 482 h 10000"/>
              <a:gd name="connsiteX79" fmla="*/ 2920 w 10000"/>
              <a:gd name="connsiteY79" fmla="*/ 679 h 10000"/>
              <a:gd name="connsiteX80" fmla="*/ 2759 w 10000"/>
              <a:gd name="connsiteY80" fmla="*/ 850 h 10000"/>
              <a:gd name="connsiteX81" fmla="*/ 2211 w 10000"/>
              <a:gd name="connsiteY81" fmla="*/ 883 h 10000"/>
              <a:gd name="connsiteX82" fmla="*/ 1945 w 10000"/>
              <a:gd name="connsiteY82" fmla="*/ 777 h 10000"/>
              <a:gd name="connsiteX83" fmla="*/ 1845 w 10000"/>
              <a:gd name="connsiteY83" fmla="*/ 711 h 10000"/>
              <a:gd name="connsiteX84" fmla="*/ 1700 w 10000"/>
              <a:gd name="connsiteY84" fmla="*/ 433 h 10000"/>
              <a:gd name="connsiteX85" fmla="*/ 1635 w 10000"/>
              <a:gd name="connsiteY85" fmla="*/ 368 h 10000"/>
              <a:gd name="connsiteX86" fmla="*/ 1615 w 10000"/>
              <a:gd name="connsiteY86" fmla="*/ 188 h 10000"/>
              <a:gd name="connsiteX87" fmla="*/ 1591 w 10000"/>
              <a:gd name="connsiteY87" fmla="*/ 57 h 10000"/>
              <a:gd name="connsiteX88" fmla="*/ 1458 w 10000"/>
              <a:gd name="connsiteY88" fmla="*/ 507 h 10000"/>
              <a:gd name="connsiteX89" fmla="*/ 1236 w 10000"/>
              <a:gd name="connsiteY89" fmla="*/ 744 h 10000"/>
              <a:gd name="connsiteX90" fmla="*/ 950 w 10000"/>
              <a:gd name="connsiteY90" fmla="*/ 875 h 10000"/>
              <a:gd name="connsiteX91" fmla="*/ 830 w 10000"/>
              <a:gd name="connsiteY91" fmla="*/ 875 h 10000"/>
              <a:gd name="connsiteX92" fmla="*/ 475 w 10000"/>
              <a:gd name="connsiteY92" fmla="*/ 834 h 10000"/>
              <a:gd name="connsiteX93" fmla="*/ 306 w 10000"/>
              <a:gd name="connsiteY93" fmla="*/ 703 h 10000"/>
              <a:gd name="connsiteX94" fmla="*/ 0 w 10000"/>
              <a:gd name="connsiteY94" fmla="*/ 409 h 10000"/>
              <a:gd name="connsiteX95" fmla="*/ 8 w 10000"/>
              <a:gd name="connsiteY9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9992 w 10000"/>
              <a:gd name="connsiteY43" fmla="*/ 2273 h 10000"/>
              <a:gd name="connsiteX44" fmla="*/ 10000 w 10000"/>
              <a:gd name="connsiteY44" fmla="*/ 589 h 10000"/>
              <a:gd name="connsiteX45" fmla="*/ 9509 w 10000"/>
              <a:gd name="connsiteY45" fmla="*/ 621 h 10000"/>
              <a:gd name="connsiteX46" fmla="*/ 9436 w 10000"/>
              <a:gd name="connsiteY46" fmla="*/ 621 h 10000"/>
              <a:gd name="connsiteX47" fmla="*/ 9372 w 10000"/>
              <a:gd name="connsiteY47" fmla="*/ 621 h 10000"/>
              <a:gd name="connsiteX48" fmla="*/ 9356 w 10000"/>
              <a:gd name="connsiteY48" fmla="*/ 621 h 10000"/>
              <a:gd name="connsiteX49" fmla="*/ 9436 w 10000"/>
              <a:gd name="connsiteY49" fmla="*/ 638 h 10000"/>
              <a:gd name="connsiteX50" fmla="*/ 6766 w 10000"/>
              <a:gd name="connsiteY50" fmla="*/ 654 h 10000"/>
              <a:gd name="connsiteX51" fmla="*/ 6621 w 10000"/>
              <a:gd name="connsiteY51" fmla="*/ 572 h 10000"/>
              <a:gd name="connsiteX52" fmla="*/ 6629 w 10000"/>
              <a:gd name="connsiteY52" fmla="*/ 589 h 10000"/>
              <a:gd name="connsiteX53" fmla="*/ 6577 w 10000"/>
              <a:gd name="connsiteY53" fmla="*/ 523 h 10000"/>
              <a:gd name="connsiteX54" fmla="*/ 6460 w 10000"/>
              <a:gd name="connsiteY54" fmla="*/ 311 h 10000"/>
              <a:gd name="connsiteX55" fmla="*/ 6444 w 10000"/>
              <a:gd name="connsiteY55" fmla="*/ 155 h 10000"/>
              <a:gd name="connsiteX56" fmla="*/ 6251 w 10000"/>
              <a:gd name="connsiteY56" fmla="*/ 491 h 10000"/>
              <a:gd name="connsiteX57" fmla="*/ 6126 w 10000"/>
              <a:gd name="connsiteY57" fmla="*/ 597 h 10000"/>
              <a:gd name="connsiteX58" fmla="*/ 6061 w 10000"/>
              <a:gd name="connsiteY58" fmla="*/ 662 h 10000"/>
              <a:gd name="connsiteX59" fmla="*/ 5844 w 10000"/>
              <a:gd name="connsiteY59" fmla="*/ 793 h 10000"/>
              <a:gd name="connsiteX60" fmla="*/ 5671 w 10000"/>
              <a:gd name="connsiteY60" fmla="*/ 883 h 10000"/>
              <a:gd name="connsiteX61" fmla="*/ 5300 w 10000"/>
              <a:gd name="connsiteY61" fmla="*/ 875 h 10000"/>
              <a:gd name="connsiteX62" fmla="*/ 5034 w 10000"/>
              <a:gd name="connsiteY62" fmla="*/ 687 h 10000"/>
              <a:gd name="connsiteX63" fmla="*/ 4917 w 10000"/>
              <a:gd name="connsiteY63" fmla="*/ 531 h 10000"/>
              <a:gd name="connsiteX64" fmla="*/ 4821 w 10000"/>
              <a:gd name="connsiteY64" fmla="*/ 425 h 10000"/>
              <a:gd name="connsiteX65" fmla="*/ 4736 w 10000"/>
              <a:gd name="connsiteY65" fmla="*/ 0 h 10000"/>
              <a:gd name="connsiteX66" fmla="*/ 4736 w 10000"/>
              <a:gd name="connsiteY66" fmla="*/ 90 h 10000"/>
              <a:gd name="connsiteX67" fmla="*/ 4668 w 10000"/>
              <a:gd name="connsiteY67" fmla="*/ 335 h 10000"/>
              <a:gd name="connsiteX68" fmla="*/ 4555 w 10000"/>
              <a:gd name="connsiteY68" fmla="*/ 507 h 10000"/>
              <a:gd name="connsiteX69" fmla="*/ 4337 w 10000"/>
              <a:gd name="connsiteY69" fmla="*/ 744 h 10000"/>
              <a:gd name="connsiteX70" fmla="*/ 4148 w 10000"/>
              <a:gd name="connsiteY70" fmla="*/ 883 h 10000"/>
              <a:gd name="connsiteX71" fmla="*/ 3858 w 10000"/>
              <a:gd name="connsiteY71" fmla="*/ 883 h 10000"/>
              <a:gd name="connsiteX72" fmla="*/ 3737 w 10000"/>
              <a:gd name="connsiteY72" fmla="*/ 777 h 10000"/>
              <a:gd name="connsiteX73" fmla="*/ 3496 w 10000"/>
              <a:gd name="connsiteY73" fmla="*/ 597 h 10000"/>
              <a:gd name="connsiteX74" fmla="*/ 3278 w 10000"/>
              <a:gd name="connsiteY74" fmla="*/ 204 h 10000"/>
              <a:gd name="connsiteX75" fmla="*/ 3270 w 10000"/>
              <a:gd name="connsiteY75" fmla="*/ 49 h 10000"/>
              <a:gd name="connsiteX76" fmla="*/ 3178 w 10000"/>
              <a:gd name="connsiteY76" fmla="*/ 188 h 10000"/>
              <a:gd name="connsiteX77" fmla="*/ 3081 w 10000"/>
              <a:gd name="connsiteY77" fmla="*/ 482 h 10000"/>
              <a:gd name="connsiteX78" fmla="*/ 2920 w 10000"/>
              <a:gd name="connsiteY78" fmla="*/ 679 h 10000"/>
              <a:gd name="connsiteX79" fmla="*/ 2759 w 10000"/>
              <a:gd name="connsiteY79" fmla="*/ 850 h 10000"/>
              <a:gd name="connsiteX80" fmla="*/ 2211 w 10000"/>
              <a:gd name="connsiteY80" fmla="*/ 883 h 10000"/>
              <a:gd name="connsiteX81" fmla="*/ 1945 w 10000"/>
              <a:gd name="connsiteY81" fmla="*/ 777 h 10000"/>
              <a:gd name="connsiteX82" fmla="*/ 1845 w 10000"/>
              <a:gd name="connsiteY82" fmla="*/ 711 h 10000"/>
              <a:gd name="connsiteX83" fmla="*/ 1700 w 10000"/>
              <a:gd name="connsiteY83" fmla="*/ 433 h 10000"/>
              <a:gd name="connsiteX84" fmla="*/ 1635 w 10000"/>
              <a:gd name="connsiteY84" fmla="*/ 368 h 10000"/>
              <a:gd name="connsiteX85" fmla="*/ 1615 w 10000"/>
              <a:gd name="connsiteY85" fmla="*/ 188 h 10000"/>
              <a:gd name="connsiteX86" fmla="*/ 1591 w 10000"/>
              <a:gd name="connsiteY86" fmla="*/ 57 h 10000"/>
              <a:gd name="connsiteX87" fmla="*/ 1458 w 10000"/>
              <a:gd name="connsiteY87" fmla="*/ 507 h 10000"/>
              <a:gd name="connsiteX88" fmla="*/ 1236 w 10000"/>
              <a:gd name="connsiteY88" fmla="*/ 744 h 10000"/>
              <a:gd name="connsiteX89" fmla="*/ 950 w 10000"/>
              <a:gd name="connsiteY89" fmla="*/ 875 h 10000"/>
              <a:gd name="connsiteX90" fmla="*/ 830 w 10000"/>
              <a:gd name="connsiteY90" fmla="*/ 875 h 10000"/>
              <a:gd name="connsiteX91" fmla="*/ 475 w 10000"/>
              <a:gd name="connsiteY91" fmla="*/ 834 h 10000"/>
              <a:gd name="connsiteX92" fmla="*/ 306 w 10000"/>
              <a:gd name="connsiteY92" fmla="*/ 703 h 10000"/>
              <a:gd name="connsiteX93" fmla="*/ 0 w 10000"/>
              <a:gd name="connsiteY93" fmla="*/ 409 h 10000"/>
              <a:gd name="connsiteX94" fmla="*/ 8 w 10000"/>
              <a:gd name="connsiteY9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9436 w 10000"/>
              <a:gd name="connsiteY48" fmla="*/ 638 h 10000"/>
              <a:gd name="connsiteX49" fmla="*/ 6766 w 10000"/>
              <a:gd name="connsiteY49" fmla="*/ 654 h 10000"/>
              <a:gd name="connsiteX50" fmla="*/ 6621 w 10000"/>
              <a:gd name="connsiteY50" fmla="*/ 572 h 10000"/>
              <a:gd name="connsiteX51" fmla="*/ 6629 w 10000"/>
              <a:gd name="connsiteY51" fmla="*/ 589 h 10000"/>
              <a:gd name="connsiteX52" fmla="*/ 6577 w 10000"/>
              <a:gd name="connsiteY52" fmla="*/ 523 h 10000"/>
              <a:gd name="connsiteX53" fmla="*/ 6460 w 10000"/>
              <a:gd name="connsiteY53" fmla="*/ 311 h 10000"/>
              <a:gd name="connsiteX54" fmla="*/ 6444 w 10000"/>
              <a:gd name="connsiteY54" fmla="*/ 155 h 10000"/>
              <a:gd name="connsiteX55" fmla="*/ 6251 w 10000"/>
              <a:gd name="connsiteY55" fmla="*/ 491 h 10000"/>
              <a:gd name="connsiteX56" fmla="*/ 6126 w 10000"/>
              <a:gd name="connsiteY56" fmla="*/ 597 h 10000"/>
              <a:gd name="connsiteX57" fmla="*/ 6061 w 10000"/>
              <a:gd name="connsiteY57" fmla="*/ 662 h 10000"/>
              <a:gd name="connsiteX58" fmla="*/ 5844 w 10000"/>
              <a:gd name="connsiteY58" fmla="*/ 793 h 10000"/>
              <a:gd name="connsiteX59" fmla="*/ 5671 w 10000"/>
              <a:gd name="connsiteY59" fmla="*/ 883 h 10000"/>
              <a:gd name="connsiteX60" fmla="*/ 5300 w 10000"/>
              <a:gd name="connsiteY60" fmla="*/ 875 h 10000"/>
              <a:gd name="connsiteX61" fmla="*/ 5034 w 10000"/>
              <a:gd name="connsiteY61" fmla="*/ 687 h 10000"/>
              <a:gd name="connsiteX62" fmla="*/ 4917 w 10000"/>
              <a:gd name="connsiteY62" fmla="*/ 531 h 10000"/>
              <a:gd name="connsiteX63" fmla="*/ 4821 w 10000"/>
              <a:gd name="connsiteY63" fmla="*/ 425 h 10000"/>
              <a:gd name="connsiteX64" fmla="*/ 4736 w 10000"/>
              <a:gd name="connsiteY64" fmla="*/ 0 h 10000"/>
              <a:gd name="connsiteX65" fmla="*/ 4736 w 10000"/>
              <a:gd name="connsiteY65" fmla="*/ 90 h 10000"/>
              <a:gd name="connsiteX66" fmla="*/ 4668 w 10000"/>
              <a:gd name="connsiteY66" fmla="*/ 335 h 10000"/>
              <a:gd name="connsiteX67" fmla="*/ 4555 w 10000"/>
              <a:gd name="connsiteY67" fmla="*/ 507 h 10000"/>
              <a:gd name="connsiteX68" fmla="*/ 4337 w 10000"/>
              <a:gd name="connsiteY68" fmla="*/ 744 h 10000"/>
              <a:gd name="connsiteX69" fmla="*/ 4148 w 10000"/>
              <a:gd name="connsiteY69" fmla="*/ 883 h 10000"/>
              <a:gd name="connsiteX70" fmla="*/ 3858 w 10000"/>
              <a:gd name="connsiteY70" fmla="*/ 883 h 10000"/>
              <a:gd name="connsiteX71" fmla="*/ 3737 w 10000"/>
              <a:gd name="connsiteY71" fmla="*/ 777 h 10000"/>
              <a:gd name="connsiteX72" fmla="*/ 3496 w 10000"/>
              <a:gd name="connsiteY72" fmla="*/ 597 h 10000"/>
              <a:gd name="connsiteX73" fmla="*/ 3278 w 10000"/>
              <a:gd name="connsiteY73" fmla="*/ 204 h 10000"/>
              <a:gd name="connsiteX74" fmla="*/ 3270 w 10000"/>
              <a:gd name="connsiteY74" fmla="*/ 49 h 10000"/>
              <a:gd name="connsiteX75" fmla="*/ 3178 w 10000"/>
              <a:gd name="connsiteY75" fmla="*/ 188 h 10000"/>
              <a:gd name="connsiteX76" fmla="*/ 3081 w 10000"/>
              <a:gd name="connsiteY76" fmla="*/ 482 h 10000"/>
              <a:gd name="connsiteX77" fmla="*/ 2920 w 10000"/>
              <a:gd name="connsiteY77" fmla="*/ 679 h 10000"/>
              <a:gd name="connsiteX78" fmla="*/ 2759 w 10000"/>
              <a:gd name="connsiteY78" fmla="*/ 850 h 10000"/>
              <a:gd name="connsiteX79" fmla="*/ 2211 w 10000"/>
              <a:gd name="connsiteY79" fmla="*/ 883 h 10000"/>
              <a:gd name="connsiteX80" fmla="*/ 1945 w 10000"/>
              <a:gd name="connsiteY80" fmla="*/ 777 h 10000"/>
              <a:gd name="connsiteX81" fmla="*/ 1845 w 10000"/>
              <a:gd name="connsiteY81" fmla="*/ 711 h 10000"/>
              <a:gd name="connsiteX82" fmla="*/ 1700 w 10000"/>
              <a:gd name="connsiteY82" fmla="*/ 433 h 10000"/>
              <a:gd name="connsiteX83" fmla="*/ 1635 w 10000"/>
              <a:gd name="connsiteY83" fmla="*/ 368 h 10000"/>
              <a:gd name="connsiteX84" fmla="*/ 1615 w 10000"/>
              <a:gd name="connsiteY84" fmla="*/ 188 h 10000"/>
              <a:gd name="connsiteX85" fmla="*/ 1591 w 10000"/>
              <a:gd name="connsiteY85" fmla="*/ 57 h 10000"/>
              <a:gd name="connsiteX86" fmla="*/ 1458 w 10000"/>
              <a:gd name="connsiteY86" fmla="*/ 507 h 10000"/>
              <a:gd name="connsiteX87" fmla="*/ 1236 w 10000"/>
              <a:gd name="connsiteY87" fmla="*/ 744 h 10000"/>
              <a:gd name="connsiteX88" fmla="*/ 950 w 10000"/>
              <a:gd name="connsiteY88" fmla="*/ 875 h 10000"/>
              <a:gd name="connsiteX89" fmla="*/ 830 w 10000"/>
              <a:gd name="connsiteY89" fmla="*/ 875 h 10000"/>
              <a:gd name="connsiteX90" fmla="*/ 475 w 10000"/>
              <a:gd name="connsiteY90" fmla="*/ 834 h 10000"/>
              <a:gd name="connsiteX91" fmla="*/ 306 w 10000"/>
              <a:gd name="connsiteY91" fmla="*/ 703 h 10000"/>
              <a:gd name="connsiteX92" fmla="*/ 0 w 10000"/>
              <a:gd name="connsiteY92" fmla="*/ 409 h 10000"/>
              <a:gd name="connsiteX93" fmla="*/ 8 w 10000"/>
              <a:gd name="connsiteY9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6766 w 10000"/>
              <a:gd name="connsiteY48" fmla="*/ 654 h 10000"/>
              <a:gd name="connsiteX49" fmla="*/ 6621 w 10000"/>
              <a:gd name="connsiteY49" fmla="*/ 572 h 10000"/>
              <a:gd name="connsiteX50" fmla="*/ 6629 w 10000"/>
              <a:gd name="connsiteY50" fmla="*/ 589 h 10000"/>
              <a:gd name="connsiteX51" fmla="*/ 6577 w 10000"/>
              <a:gd name="connsiteY51" fmla="*/ 523 h 10000"/>
              <a:gd name="connsiteX52" fmla="*/ 6460 w 10000"/>
              <a:gd name="connsiteY52" fmla="*/ 311 h 10000"/>
              <a:gd name="connsiteX53" fmla="*/ 6444 w 10000"/>
              <a:gd name="connsiteY53" fmla="*/ 155 h 10000"/>
              <a:gd name="connsiteX54" fmla="*/ 6251 w 10000"/>
              <a:gd name="connsiteY54" fmla="*/ 491 h 10000"/>
              <a:gd name="connsiteX55" fmla="*/ 6126 w 10000"/>
              <a:gd name="connsiteY55" fmla="*/ 597 h 10000"/>
              <a:gd name="connsiteX56" fmla="*/ 6061 w 10000"/>
              <a:gd name="connsiteY56" fmla="*/ 662 h 10000"/>
              <a:gd name="connsiteX57" fmla="*/ 5844 w 10000"/>
              <a:gd name="connsiteY57" fmla="*/ 793 h 10000"/>
              <a:gd name="connsiteX58" fmla="*/ 5671 w 10000"/>
              <a:gd name="connsiteY58" fmla="*/ 883 h 10000"/>
              <a:gd name="connsiteX59" fmla="*/ 5300 w 10000"/>
              <a:gd name="connsiteY59" fmla="*/ 875 h 10000"/>
              <a:gd name="connsiteX60" fmla="*/ 5034 w 10000"/>
              <a:gd name="connsiteY60" fmla="*/ 687 h 10000"/>
              <a:gd name="connsiteX61" fmla="*/ 4917 w 10000"/>
              <a:gd name="connsiteY61" fmla="*/ 531 h 10000"/>
              <a:gd name="connsiteX62" fmla="*/ 4821 w 10000"/>
              <a:gd name="connsiteY62" fmla="*/ 425 h 10000"/>
              <a:gd name="connsiteX63" fmla="*/ 4736 w 10000"/>
              <a:gd name="connsiteY63" fmla="*/ 0 h 10000"/>
              <a:gd name="connsiteX64" fmla="*/ 4736 w 10000"/>
              <a:gd name="connsiteY64" fmla="*/ 90 h 10000"/>
              <a:gd name="connsiteX65" fmla="*/ 4668 w 10000"/>
              <a:gd name="connsiteY65" fmla="*/ 335 h 10000"/>
              <a:gd name="connsiteX66" fmla="*/ 4555 w 10000"/>
              <a:gd name="connsiteY66" fmla="*/ 507 h 10000"/>
              <a:gd name="connsiteX67" fmla="*/ 4337 w 10000"/>
              <a:gd name="connsiteY67" fmla="*/ 744 h 10000"/>
              <a:gd name="connsiteX68" fmla="*/ 4148 w 10000"/>
              <a:gd name="connsiteY68" fmla="*/ 883 h 10000"/>
              <a:gd name="connsiteX69" fmla="*/ 3858 w 10000"/>
              <a:gd name="connsiteY69" fmla="*/ 883 h 10000"/>
              <a:gd name="connsiteX70" fmla="*/ 3737 w 10000"/>
              <a:gd name="connsiteY70" fmla="*/ 777 h 10000"/>
              <a:gd name="connsiteX71" fmla="*/ 3496 w 10000"/>
              <a:gd name="connsiteY71" fmla="*/ 597 h 10000"/>
              <a:gd name="connsiteX72" fmla="*/ 3278 w 10000"/>
              <a:gd name="connsiteY72" fmla="*/ 204 h 10000"/>
              <a:gd name="connsiteX73" fmla="*/ 3270 w 10000"/>
              <a:gd name="connsiteY73" fmla="*/ 49 h 10000"/>
              <a:gd name="connsiteX74" fmla="*/ 3178 w 10000"/>
              <a:gd name="connsiteY74" fmla="*/ 188 h 10000"/>
              <a:gd name="connsiteX75" fmla="*/ 3081 w 10000"/>
              <a:gd name="connsiteY75" fmla="*/ 482 h 10000"/>
              <a:gd name="connsiteX76" fmla="*/ 2920 w 10000"/>
              <a:gd name="connsiteY76" fmla="*/ 679 h 10000"/>
              <a:gd name="connsiteX77" fmla="*/ 2759 w 10000"/>
              <a:gd name="connsiteY77" fmla="*/ 850 h 10000"/>
              <a:gd name="connsiteX78" fmla="*/ 2211 w 10000"/>
              <a:gd name="connsiteY78" fmla="*/ 883 h 10000"/>
              <a:gd name="connsiteX79" fmla="*/ 1945 w 10000"/>
              <a:gd name="connsiteY79" fmla="*/ 777 h 10000"/>
              <a:gd name="connsiteX80" fmla="*/ 1845 w 10000"/>
              <a:gd name="connsiteY80" fmla="*/ 711 h 10000"/>
              <a:gd name="connsiteX81" fmla="*/ 1700 w 10000"/>
              <a:gd name="connsiteY81" fmla="*/ 433 h 10000"/>
              <a:gd name="connsiteX82" fmla="*/ 1635 w 10000"/>
              <a:gd name="connsiteY82" fmla="*/ 368 h 10000"/>
              <a:gd name="connsiteX83" fmla="*/ 1615 w 10000"/>
              <a:gd name="connsiteY83" fmla="*/ 188 h 10000"/>
              <a:gd name="connsiteX84" fmla="*/ 1591 w 10000"/>
              <a:gd name="connsiteY84" fmla="*/ 57 h 10000"/>
              <a:gd name="connsiteX85" fmla="*/ 1458 w 10000"/>
              <a:gd name="connsiteY85" fmla="*/ 507 h 10000"/>
              <a:gd name="connsiteX86" fmla="*/ 1236 w 10000"/>
              <a:gd name="connsiteY86" fmla="*/ 744 h 10000"/>
              <a:gd name="connsiteX87" fmla="*/ 950 w 10000"/>
              <a:gd name="connsiteY87" fmla="*/ 875 h 10000"/>
              <a:gd name="connsiteX88" fmla="*/ 830 w 10000"/>
              <a:gd name="connsiteY88" fmla="*/ 875 h 10000"/>
              <a:gd name="connsiteX89" fmla="*/ 475 w 10000"/>
              <a:gd name="connsiteY89" fmla="*/ 834 h 10000"/>
              <a:gd name="connsiteX90" fmla="*/ 306 w 10000"/>
              <a:gd name="connsiteY90" fmla="*/ 703 h 10000"/>
              <a:gd name="connsiteX91" fmla="*/ 0 w 10000"/>
              <a:gd name="connsiteY91" fmla="*/ 409 h 10000"/>
              <a:gd name="connsiteX92" fmla="*/ 8 w 10000"/>
              <a:gd name="connsiteY9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6766 w 10000"/>
              <a:gd name="connsiteY47" fmla="*/ 654 h 10000"/>
              <a:gd name="connsiteX48" fmla="*/ 6621 w 10000"/>
              <a:gd name="connsiteY48" fmla="*/ 572 h 10000"/>
              <a:gd name="connsiteX49" fmla="*/ 6629 w 10000"/>
              <a:gd name="connsiteY49" fmla="*/ 589 h 10000"/>
              <a:gd name="connsiteX50" fmla="*/ 6577 w 10000"/>
              <a:gd name="connsiteY50" fmla="*/ 523 h 10000"/>
              <a:gd name="connsiteX51" fmla="*/ 6460 w 10000"/>
              <a:gd name="connsiteY51" fmla="*/ 311 h 10000"/>
              <a:gd name="connsiteX52" fmla="*/ 6444 w 10000"/>
              <a:gd name="connsiteY52" fmla="*/ 155 h 10000"/>
              <a:gd name="connsiteX53" fmla="*/ 6251 w 10000"/>
              <a:gd name="connsiteY53" fmla="*/ 491 h 10000"/>
              <a:gd name="connsiteX54" fmla="*/ 6126 w 10000"/>
              <a:gd name="connsiteY54" fmla="*/ 597 h 10000"/>
              <a:gd name="connsiteX55" fmla="*/ 6061 w 10000"/>
              <a:gd name="connsiteY55" fmla="*/ 662 h 10000"/>
              <a:gd name="connsiteX56" fmla="*/ 5844 w 10000"/>
              <a:gd name="connsiteY56" fmla="*/ 793 h 10000"/>
              <a:gd name="connsiteX57" fmla="*/ 5671 w 10000"/>
              <a:gd name="connsiteY57" fmla="*/ 883 h 10000"/>
              <a:gd name="connsiteX58" fmla="*/ 5300 w 10000"/>
              <a:gd name="connsiteY58" fmla="*/ 875 h 10000"/>
              <a:gd name="connsiteX59" fmla="*/ 5034 w 10000"/>
              <a:gd name="connsiteY59" fmla="*/ 687 h 10000"/>
              <a:gd name="connsiteX60" fmla="*/ 4917 w 10000"/>
              <a:gd name="connsiteY60" fmla="*/ 531 h 10000"/>
              <a:gd name="connsiteX61" fmla="*/ 4821 w 10000"/>
              <a:gd name="connsiteY61" fmla="*/ 425 h 10000"/>
              <a:gd name="connsiteX62" fmla="*/ 4736 w 10000"/>
              <a:gd name="connsiteY62" fmla="*/ 0 h 10000"/>
              <a:gd name="connsiteX63" fmla="*/ 4736 w 10000"/>
              <a:gd name="connsiteY63" fmla="*/ 90 h 10000"/>
              <a:gd name="connsiteX64" fmla="*/ 4668 w 10000"/>
              <a:gd name="connsiteY64" fmla="*/ 335 h 10000"/>
              <a:gd name="connsiteX65" fmla="*/ 4555 w 10000"/>
              <a:gd name="connsiteY65" fmla="*/ 507 h 10000"/>
              <a:gd name="connsiteX66" fmla="*/ 4337 w 10000"/>
              <a:gd name="connsiteY66" fmla="*/ 744 h 10000"/>
              <a:gd name="connsiteX67" fmla="*/ 4148 w 10000"/>
              <a:gd name="connsiteY67" fmla="*/ 883 h 10000"/>
              <a:gd name="connsiteX68" fmla="*/ 3858 w 10000"/>
              <a:gd name="connsiteY68" fmla="*/ 883 h 10000"/>
              <a:gd name="connsiteX69" fmla="*/ 3737 w 10000"/>
              <a:gd name="connsiteY69" fmla="*/ 777 h 10000"/>
              <a:gd name="connsiteX70" fmla="*/ 3496 w 10000"/>
              <a:gd name="connsiteY70" fmla="*/ 597 h 10000"/>
              <a:gd name="connsiteX71" fmla="*/ 3278 w 10000"/>
              <a:gd name="connsiteY71" fmla="*/ 204 h 10000"/>
              <a:gd name="connsiteX72" fmla="*/ 3270 w 10000"/>
              <a:gd name="connsiteY72" fmla="*/ 49 h 10000"/>
              <a:gd name="connsiteX73" fmla="*/ 3178 w 10000"/>
              <a:gd name="connsiteY73" fmla="*/ 188 h 10000"/>
              <a:gd name="connsiteX74" fmla="*/ 3081 w 10000"/>
              <a:gd name="connsiteY74" fmla="*/ 482 h 10000"/>
              <a:gd name="connsiteX75" fmla="*/ 2920 w 10000"/>
              <a:gd name="connsiteY75" fmla="*/ 679 h 10000"/>
              <a:gd name="connsiteX76" fmla="*/ 2759 w 10000"/>
              <a:gd name="connsiteY76" fmla="*/ 850 h 10000"/>
              <a:gd name="connsiteX77" fmla="*/ 2211 w 10000"/>
              <a:gd name="connsiteY77" fmla="*/ 883 h 10000"/>
              <a:gd name="connsiteX78" fmla="*/ 1945 w 10000"/>
              <a:gd name="connsiteY78" fmla="*/ 777 h 10000"/>
              <a:gd name="connsiteX79" fmla="*/ 1845 w 10000"/>
              <a:gd name="connsiteY79" fmla="*/ 711 h 10000"/>
              <a:gd name="connsiteX80" fmla="*/ 1700 w 10000"/>
              <a:gd name="connsiteY80" fmla="*/ 433 h 10000"/>
              <a:gd name="connsiteX81" fmla="*/ 1635 w 10000"/>
              <a:gd name="connsiteY81" fmla="*/ 368 h 10000"/>
              <a:gd name="connsiteX82" fmla="*/ 1615 w 10000"/>
              <a:gd name="connsiteY82" fmla="*/ 188 h 10000"/>
              <a:gd name="connsiteX83" fmla="*/ 1591 w 10000"/>
              <a:gd name="connsiteY83" fmla="*/ 57 h 10000"/>
              <a:gd name="connsiteX84" fmla="*/ 1458 w 10000"/>
              <a:gd name="connsiteY84" fmla="*/ 507 h 10000"/>
              <a:gd name="connsiteX85" fmla="*/ 1236 w 10000"/>
              <a:gd name="connsiteY85" fmla="*/ 744 h 10000"/>
              <a:gd name="connsiteX86" fmla="*/ 950 w 10000"/>
              <a:gd name="connsiteY86" fmla="*/ 875 h 10000"/>
              <a:gd name="connsiteX87" fmla="*/ 830 w 10000"/>
              <a:gd name="connsiteY87" fmla="*/ 875 h 10000"/>
              <a:gd name="connsiteX88" fmla="*/ 475 w 10000"/>
              <a:gd name="connsiteY88" fmla="*/ 834 h 10000"/>
              <a:gd name="connsiteX89" fmla="*/ 306 w 10000"/>
              <a:gd name="connsiteY89" fmla="*/ 703 h 10000"/>
              <a:gd name="connsiteX90" fmla="*/ 0 w 10000"/>
              <a:gd name="connsiteY90" fmla="*/ 409 h 10000"/>
              <a:gd name="connsiteX91" fmla="*/ 8 w 10000"/>
              <a:gd name="connsiteY9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6766 w 10000"/>
              <a:gd name="connsiteY46" fmla="*/ 654 h 10000"/>
              <a:gd name="connsiteX47" fmla="*/ 6621 w 10000"/>
              <a:gd name="connsiteY47" fmla="*/ 572 h 10000"/>
              <a:gd name="connsiteX48" fmla="*/ 6629 w 10000"/>
              <a:gd name="connsiteY48" fmla="*/ 589 h 10000"/>
              <a:gd name="connsiteX49" fmla="*/ 6577 w 10000"/>
              <a:gd name="connsiteY49" fmla="*/ 523 h 10000"/>
              <a:gd name="connsiteX50" fmla="*/ 6460 w 10000"/>
              <a:gd name="connsiteY50" fmla="*/ 311 h 10000"/>
              <a:gd name="connsiteX51" fmla="*/ 6444 w 10000"/>
              <a:gd name="connsiteY51" fmla="*/ 155 h 10000"/>
              <a:gd name="connsiteX52" fmla="*/ 6251 w 10000"/>
              <a:gd name="connsiteY52" fmla="*/ 491 h 10000"/>
              <a:gd name="connsiteX53" fmla="*/ 6126 w 10000"/>
              <a:gd name="connsiteY53" fmla="*/ 597 h 10000"/>
              <a:gd name="connsiteX54" fmla="*/ 6061 w 10000"/>
              <a:gd name="connsiteY54" fmla="*/ 662 h 10000"/>
              <a:gd name="connsiteX55" fmla="*/ 5844 w 10000"/>
              <a:gd name="connsiteY55" fmla="*/ 793 h 10000"/>
              <a:gd name="connsiteX56" fmla="*/ 5671 w 10000"/>
              <a:gd name="connsiteY56" fmla="*/ 883 h 10000"/>
              <a:gd name="connsiteX57" fmla="*/ 5300 w 10000"/>
              <a:gd name="connsiteY57" fmla="*/ 875 h 10000"/>
              <a:gd name="connsiteX58" fmla="*/ 5034 w 10000"/>
              <a:gd name="connsiteY58" fmla="*/ 687 h 10000"/>
              <a:gd name="connsiteX59" fmla="*/ 4917 w 10000"/>
              <a:gd name="connsiteY59" fmla="*/ 531 h 10000"/>
              <a:gd name="connsiteX60" fmla="*/ 4821 w 10000"/>
              <a:gd name="connsiteY60" fmla="*/ 425 h 10000"/>
              <a:gd name="connsiteX61" fmla="*/ 4736 w 10000"/>
              <a:gd name="connsiteY61" fmla="*/ 0 h 10000"/>
              <a:gd name="connsiteX62" fmla="*/ 4736 w 10000"/>
              <a:gd name="connsiteY62" fmla="*/ 90 h 10000"/>
              <a:gd name="connsiteX63" fmla="*/ 4668 w 10000"/>
              <a:gd name="connsiteY63" fmla="*/ 335 h 10000"/>
              <a:gd name="connsiteX64" fmla="*/ 4555 w 10000"/>
              <a:gd name="connsiteY64" fmla="*/ 507 h 10000"/>
              <a:gd name="connsiteX65" fmla="*/ 4337 w 10000"/>
              <a:gd name="connsiteY65" fmla="*/ 744 h 10000"/>
              <a:gd name="connsiteX66" fmla="*/ 4148 w 10000"/>
              <a:gd name="connsiteY66" fmla="*/ 883 h 10000"/>
              <a:gd name="connsiteX67" fmla="*/ 3858 w 10000"/>
              <a:gd name="connsiteY67" fmla="*/ 883 h 10000"/>
              <a:gd name="connsiteX68" fmla="*/ 3737 w 10000"/>
              <a:gd name="connsiteY68" fmla="*/ 777 h 10000"/>
              <a:gd name="connsiteX69" fmla="*/ 3496 w 10000"/>
              <a:gd name="connsiteY69" fmla="*/ 597 h 10000"/>
              <a:gd name="connsiteX70" fmla="*/ 3278 w 10000"/>
              <a:gd name="connsiteY70" fmla="*/ 204 h 10000"/>
              <a:gd name="connsiteX71" fmla="*/ 3270 w 10000"/>
              <a:gd name="connsiteY71" fmla="*/ 49 h 10000"/>
              <a:gd name="connsiteX72" fmla="*/ 3178 w 10000"/>
              <a:gd name="connsiteY72" fmla="*/ 188 h 10000"/>
              <a:gd name="connsiteX73" fmla="*/ 3081 w 10000"/>
              <a:gd name="connsiteY73" fmla="*/ 482 h 10000"/>
              <a:gd name="connsiteX74" fmla="*/ 2920 w 10000"/>
              <a:gd name="connsiteY74" fmla="*/ 679 h 10000"/>
              <a:gd name="connsiteX75" fmla="*/ 2759 w 10000"/>
              <a:gd name="connsiteY75" fmla="*/ 850 h 10000"/>
              <a:gd name="connsiteX76" fmla="*/ 2211 w 10000"/>
              <a:gd name="connsiteY76" fmla="*/ 883 h 10000"/>
              <a:gd name="connsiteX77" fmla="*/ 1945 w 10000"/>
              <a:gd name="connsiteY77" fmla="*/ 777 h 10000"/>
              <a:gd name="connsiteX78" fmla="*/ 1845 w 10000"/>
              <a:gd name="connsiteY78" fmla="*/ 711 h 10000"/>
              <a:gd name="connsiteX79" fmla="*/ 1700 w 10000"/>
              <a:gd name="connsiteY79" fmla="*/ 433 h 10000"/>
              <a:gd name="connsiteX80" fmla="*/ 1635 w 10000"/>
              <a:gd name="connsiteY80" fmla="*/ 368 h 10000"/>
              <a:gd name="connsiteX81" fmla="*/ 1615 w 10000"/>
              <a:gd name="connsiteY81" fmla="*/ 188 h 10000"/>
              <a:gd name="connsiteX82" fmla="*/ 1591 w 10000"/>
              <a:gd name="connsiteY82" fmla="*/ 57 h 10000"/>
              <a:gd name="connsiteX83" fmla="*/ 1458 w 10000"/>
              <a:gd name="connsiteY83" fmla="*/ 507 h 10000"/>
              <a:gd name="connsiteX84" fmla="*/ 1236 w 10000"/>
              <a:gd name="connsiteY84" fmla="*/ 744 h 10000"/>
              <a:gd name="connsiteX85" fmla="*/ 950 w 10000"/>
              <a:gd name="connsiteY85" fmla="*/ 875 h 10000"/>
              <a:gd name="connsiteX86" fmla="*/ 830 w 10000"/>
              <a:gd name="connsiteY86" fmla="*/ 875 h 10000"/>
              <a:gd name="connsiteX87" fmla="*/ 475 w 10000"/>
              <a:gd name="connsiteY87" fmla="*/ 834 h 10000"/>
              <a:gd name="connsiteX88" fmla="*/ 306 w 10000"/>
              <a:gd name="connsiteY88" fmla="*/ 703 h 10000"/>
              <a:gd name="connsiteX89" fmla="*/ 0 w 10000"/>
              <a:gd name="connsiteY89" fmla="*/ 409 h 10000"/>
              <a:gd name="connsiteX90" fmla="*/ 8 w 10000"/>
              <a:gd name="connsiteY9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6766 w 10000"/>
              <a:gd name="connsiteY45" fmla="*/ 654 h 10000"/>
              <a:gd name="connsiteX46" fmla="*/ 6621 w 10000"/>
              <a:gd name="connsiteY46" fmla="*/ 572 h 10000"/>
              <a:gd name="connsiteX47" fmla="*/ 6629 w 10000"/>
              <a:gd name="connsiteY47" fmla="*/ 589 h 10000"/>
              <a:gd name="connsiteX48" fmla="*/ 6577 w 10000"/>
              <a:gd name="connsiteY48" fmla="*/ 523 h 10000"/>
              <a:gd name="connsiteX49" fmla="*/ 6460 w 10000"/>
              <a:gd name="connsiteY49" fmla="*/ 311 h 10000"/>
              <a:gd name="connsiteX50" fmla="*/ 6444 w 10000"/>
              <a:gd name="connsiteY50" fmla="*/ 155 h 10000"/>
              <a:gd name="connsiteX51" fmla="*/ 6251 w 10000"/>
              <a:gd name="connsiteY51" fmla="*/ 491 h 10000"/>
              <a:gd name="connsiteX52" fmla="*/ 6126 w 10000"/>
              <a:gd name="connsiteY52" fmla="*/ 597 h 10000"/>
              <a:gd name="connsiteX53" fmla="*/ 6061 w 10000"/>
              <a:gd name="connsiteY53" fmla="*/ 662 h 10000"/>
              <a:gd name="connsiteX54" fmla="*/ 5844 w 10000"/>
              <a:gd name="connsiteY54" fmla="*/ 793 h 10000"/>
              <a:gd name="connsiteX55" fmla="*/ 5671 w 10000"/>
              <a:gd name="connsiteY55" fmla="*/ 883 h 10000"/>
              <a:gd name="connsiteX56" fmla="*/ 5300 w 10000"/>
              <a:gd name="connsiteY56" fmla="*/ 875 h 10000"/>
              <a:gd name="connsiteX57" fmla="*/ 5034 w 10000"/>
              <a:gd name="connsiteY57" fmla="*/ 687 h 10000"/>
              <a:gd name="connsiteX58" fmla="*/ 4917 w 10000"/>
              <a:gd name="connsiteY58" fmla="*/ 531 h 10000"/>
              <a:gd name="connsiteX59" fmla="*/ 4821 w 10000"/>
              <a:gd name="connsiteY59" fmla="*/ 425 h 10000"/>
              <a:gd name="connsiteX60" fmla="*/ 4736 w 10000"/>
              <a:gd name="connsiteY60" fmla="*/ 0 h 10000"/>
              <a:gd name="connsiteX61" fmla="*/ 4736 w 10000"/>
              <a:gd name="connsiteY61" fmla="*/ 90 h 10000"/>
              <a:gd name="connsiteX62" fmla="*/ 4668 w 10000"/>
              <a:gd name="connsiteY62" fmla="*/ 335 h 10000"/>
              <a:gd name="connsiteX63" fmla="*/ 4555 w 10000"/>
              <a:gd name="connsiteY63" fmla="*/ 507 h 10000"/>
              <a:gd name="connsiteX64" fmla="*/ 4337 w 10000"/>
              <a:gd name="connsiteY64" fmla="*/ 744 h 10000"/>
              <a:gd name="connsiteX65" fmla="*/ 4148 w 10000"/>
              <a:gd name="connsiteY65" fmla="*/ 883 h 10000"/>
              <a:gd name="connsiteX66" fmla="*/ 3858 w 10000"/>
              <a:gd name="connsiteY66" fmla="*/ 883 h 10000"/>
              <a:gd name="connsiteX67" fmla="*/ 3737 w 10000"/>
              <a:gd name="connsiteY67" fmla="*/ 777 h 10000"/>
              <a:gd name="connsiteX68" fmla="*/ 3496 w 10000"/>
              <a:gd name="connsiteY68" fmla="*/ 597 h 10000"/>
              <a:gd name="connsiteX69" fmla="*/ 3278 w 10000"/>
              <a:gd name="connsiteY69" fmla="*/ 204 h 10000"/>
              <a:gd name="connsiteX70" fmla="*/ 3270 w 10000"/>
              <a:gd name="connsiteY70" fmla="*/ 49 h 10000"/>
              <a:gd name="connsiteX71" fmla="*/ 3178 w 10000"/>
              <a:gd name="connsiteY71" fmla="*/ 188 h 10000"/>
              <a:gd name="connsiteX72" fmla="*/ 3081 w 10000"/>
              <a:gd name="connsiteY72" fmla="*/ 482 h 10000"/>
              <a:gd name="connsiteX73" fmla="*/ 2920 w 10000"/>
              <a:gd name="connsiteY73" fmla="*/ 679 h 10000"/>
              <a:gd name="connsiteX74" fmla="*/ 2759 w 10000"/>
              <a:gd name="connsiteY74" fmla="*/ 850 h 10000"/>
              <a:gd name="connsiteX75" fmla="*/ 2211 w 10000"/>
              <a:gd name="connsiteY75" fmla="*/ 883 h 10000"/>
              <a:gd name="connsiteX76" fmla="*/ 1945 w 10000"/>
              <a:gd name="connsiteY76" fmla="*/ 777 h 10000"/>
              <a:gd name="connsiteX77" fmla="*/ 1845 w 10000"/>
              <a:gd name="connsiteY77" fmla="*/ 711 h 10000"/>
              <a:gd name="connsiteX78" fmla="*/ 1700 w 10000"/>
              <a:gd name="connsiteY78" fmla="*/ 433 h 10000"/>
              <a:gd name="connsiteX79" fmla="*/ 1635 w 10000"/>
              <a:gd name="connsiteY79" fmla="*/ 368 h 10000"/>
              <a:gd name="connsiteX80" fmla="*/ 1615 w 10000"/>
              <a:gd name="connsiteY80" fmla="*/ 188 h 10000"/>
              <a:gd name="connsiteX81" fmla="*/ 1591 w 10000"/>
              <a:gd name="connsiteY81" fmla="*/ 57 h 10000"/>
              <a:gd name="connsiteX82" fmla="*/ 1458 w 10000"/>
              <a:gd name="connsiteY82" fmla="*/ 507 h 10000"/>
              <a:gd name="connsiteX83" fmla="*/ 1236 w 10000"/>
              <a:gd name="connsiteY83" fmla="*/ 744 h 10000"/>
              <a:gd name="connsiteX84" fmla="*/ 950 w 10000"/>
              <a:gd name="connsiteY84" fmla="*/ 875 h 10000"/>
              <a:gd name="connsiteX85" fmla="*/ 830 w 10000"/>
              <a:gd name="connsiteY85" fmla="*/ 875 h 10000"/>
              <a:gd name="connsiteX86" fmla="*/ 475 w 10000"/>
              <a:gd name="connsiteY86" fmla="*/ 834 h 10000"/>
              <a:gd name="connsiteX87" fmla="*/ 306 w 10000"/>
              <a:gd name="connsiteY87" fmla="*/ 703 h 10000"/>
              <a:gd name="connsiteX88" fmla="*/ 0 w 10000"/>
              <a:gd name="connsiteY88" fmla="*/ 409 h 10000"/>
              <a:gd name="connsiteX89" fmla="*/ 8 w 10000"/>
              <a:gd name="connsiteY8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6766 w 10000"/>
              <a:gd name="connsiteY44" fmla="*/ 654 h 10000"/>
              <a:gd name="connsiteX45" fmla="*/ 6621 w 10000"/>
              <a:gd name="connsiteY45" fmla="*/ 572 h 10000"/>
              <a:gd name="connsiteX46" fmla="*/ 6629 w 10000"/>
              <a:gd name="connsiteY46" fmla="*/ 589 h 10000"/>
              <a:gd name="connsiteX47" fmla="*/ 6577 w 10000"/>
              <a:gd name="connsiteY47" fmla="*/ 523 h 10000"/>
              <a:gd name="connsiteX48" fmla="*/ 6460 w 10000"/>
              <a:gd name="connsiteY48" fmla="*/ 311 h 10000"/>
              <a:gd name="connsiteX49" fmla="*/ 6444 w 10000"/>
              <a:gd name="connsiteY49" fmla="*/ 155 h 10000"/>
              <a:gd name="connsiteX50" fmla="*/ 6251 w 10000"/>
              <a:gd name="connsiteY50" fmla="*/ 491 h 10000"/>
              <a:gd name="connsiteX51" fmla="*/ 6126 w 10000"/>
              <a:gd name="connsiteY51" fmla="*/ 597 h 10000"/>
              <a:gd name="connsiteX52" fmla="*/ 6061 w 10000"/>
              <a:gd name="connsiteY52" fmla="*/ 662 h 10000"/>
              <a:gd name="connsiteX53" fmla="*/ 5844 w 10000"/>
              <a:gd name="connsiteY53" fmla="*/ 793 h 10000"/>
              <a:gd name="connsiteX54" fmla="*/ 5671 w 10000"/>
              <a:gd name="connsiteY54" fmla="*/ 883 h 10000"/>
              <a:gd name="connsiteX55" fmla="*/ 5300 w 10000"/>
              <a:gd name="connsiteY55" fmla="*/ 875 h 10000"/>
              <a:gd name="connsiteX56" fmla="*/ 5034 w 10000"/>
              <a:gd name="connsiteY56" fmla="*/ 687 h 10000"/>
              <a:gd name="connsiteX57" fmla="*/ 4917 w 10000"/>
              <a:gd name="connsiteY57" fmla="*/ 531 h 10000"/>
              <a:gd name="connsiteX58" fmla="*/ 4821 w 10000"/>
              <a:gd name="connsiteY58" fmla="*/ 425 h 10000"/>
              <a:gd name="connsiteX59" fmla="*/ 4736 w 10000"/>
              <a:gd name="connsiteY59" fmla="*/ 0 h 10000"/>
              <a:gd name="connsiteX60" fmla="*/ 4736 w 10000"/>
              <a:gd name="connsiteY60" fmla="*/ 90 h 10000"/>
              <a:gd name="connsiteX61" fmla="*/ 4668 w 10000"/>
              <a:gd name="connsiteY61" fmla="*/ 335 h 10000"/>
              <a:gd name="connsiteX62" fmla="*/ 4555 w 10000"/>
              <a:gd name="connsiteY62" fmla="*/ 507 h 10000"/>
              <a:gd name="connsiteX63" fmla="*/ 4337 w 10000"/>
              <a:gd name="connsiteY63" fmla="*/ 744 h 10000"/>
              <a:gd name="connsiteX64" fmla="*/ 4148 w 10000"/>
              <a:gd name="connsiteY64" fmla="*/ 883 h 10000"/>
              <a:gd name="connsiteX65" fmla="*/ 3858 w 10000"/>
              <a:gd name="connsiteY65" fmla="*/ 883 h 10000"/>
              <a:gd name="connsiteX66" fmla="*/ 3737 w 10000"/>
              <a:gd name="connsiteY66" fmla="*/ 777 h 10000"/>
              <a:gd name="connsiteX67" fmla="*/ 3496 w 10000"/>
              <a:gd name="connsiteY67" fmla="*/ 597 h 10000"/>
              <a:gd name="connsiteX68" fmla="*/ 3278 w 10000"/>
              <a:gd name="connsiteY68" fmla="*/ 204 h 10000"/>
              <a:gd name="connsiteX69" fmla="*/ 3270 w 10000"/>
              <a:gd name="connsiteY69" fmla="*/ 49 h 10000"/>
              <a:gd name="connsiteX70" fmla="*/ 3178 w 10000"/>
              <a:gd name="connsiteY70" fmla="*/ 188 h 10000"/>
              <a:gd name="connsiteX71" fmla="*/ 3081 w 10000"/>
              <a:gd name="connsiteY71" fmla="*/ 482 h 10000"/>
              <a:gd name="connsiteX72" fmla="*/ 2920 w 10000"/>
              <a:gd name="connsiteY72" fmla="*/ 679 h 10000"/>
              <a:gd name="connsiteX73" fmla="*/ 2759 w 10000"/>
              <a:gd name="connsiteY73" fmla="*/ 850 h 10000"/>
              <a:gd name="connsiteX74" fmla="*/ 2211 w 10000"/>
              <a:gd name="connsiteY74" fmla="*/ 883 h 10000"/>
              <a:gd name="connsiteX75" fmla="*/ 1945 w 10000"/>
              <a:gd name="connsiteY75" fmla="*/ 777 h 10000"/>
              <a:gd name="connsiteX76" fmla="*/ 1845 w 10000"/>
              <a:gd name="connsiteY76" fmla="*/ 711 h 10000"/>
              <a:gd name="connsiteX77" fmla="*/ 1700 w 10000"/>
              <a:gd name="connsiteY77" fmla="*/ 433 h 10000"/>
              <a:gd name="connsiteX78" fmla="*/ 1635 w 10000"/>
              <a:gd name="connsiteY78" fmla="*/ 368 h 10000"/>
              <a:gd name="connsiteX79" fmla="*/ 1615 w 10000"/>
              <a:gd name="connsiteY79" fmla="*/ 188 h 10000"/>
              <a:gd name="connsiteX80" fmla="*/ 1591 w 10000"/>
              <a:gd name="connsiteY80" fmla="*/ 57 h 10000"/>
              <a:gd name="connsiteX81" fmla="*/ 1458 w 10000"/>
              <a:gd name="connsiteY81" fmla="*/ 507 h 10000"/>
              <a:gd name="connsiteX82" fmla="*/ 1236 w 10000"/>
              <a:gd name="connsiteY82" fmla="*/ 744 h 10000"/>
              <a:gd name="connsiteX83" fmla="*/ 950 w 10000"/>
              <a:gd name="connsiteY83" fmla="*/ 875 h 10000"/>
              <a:gd name="connsiteX84" fmla="*/ 830 w 10000"/>
              <a:gd name="connsiteY84" fmla="*/ 875 h 10000"/>
              <a:gd name="connsiteX85" fmla="*/ 475 w 10000"/>
              <a:gd name="connsiteY85" fmla="*/ 834 h 10000"/>
              <a:gd name="connsiteX86" fmla="*/ 306 w 10000"/>
              <a:gd name="connsiteY86" fmla="*/ 703 h 10000"/>
              <a:gd name="connsiteX87" fmla="*/ 0 w 10000"/>
              <a:gd name="connsiteY87" fmla="*/ 409 h 10000"/>
              <a:gd name="connsiteX88" fmla="*/ 8 w 10000"/>
              <a:gd name="connsiteY88" fmla="*/ 409 h 10000"/>
              <a:gd name="connsiteX0" fmla="*/ 8 w 9992"/>
              <a:gd name="connsiteY0" fmla="*/ 409 h 10000"/>
              <a:gd name="connsiteX1" fmla="*/ 8 w 9992"/>
              <a:gd name="connsiteY1" fmla="*/ 5388 h 10000"/>
              <a:gd name="connsiteX2" fmla="*/ 8 w 9992"/>
              <a:gd name="connsiteY2" fmla="*/ 7792 h 10000"/>
              <a:gd name="connsiteX3" fmla="*/ 209 w 9992"/>
              <a:gd name="connsiteY3" fmla="*/ 8373 h 10000"/>
              <a:gd name="connsiteX4" fmla="*/ 310 w 9992"/>
              <a:gd name="connsiteY4" fmla="*/ 8594 h 10000"/>
              <a:gd name="connsiteX5" fmla="*/ 532 w 9992"/>
              <a:gd name="connsiteY5" fmla="*/ 8986 h 10000"/>
              <a:gd name="connsiteX6" fmla="*/ 677 w 9992"/>
              <a:gd name="connsiteY6" fmla="*/ 9215 h 10000"/>
              <a:gd name="connsiteX7" fmla="*/ 789 w 9992"/>
              <a:gd name="connsiteY7" fmla="*/ 9346 h 10000"/>
              <a:gd name="connsiteX8" fmla="*/ 910 w 9992"/>
              <a:gd name="connsiteY8" fmla="*/ 9485 h 10000"/>
              <a:gd name="connsiteX9" fmla="*/ 1083 w 9992"/>
              <a:gd name="connsiteY9" fmla="*/ 9624 h 10000"/>
              <a:gd name="connsiteX10" fmla="*/ 1281 w 9992"/>
              <a:gd name="connsiteY10" fmla="*/ 9738 h 10000"/>
              <a:gd name="connsiteX11" fmla="*/ 1482 w 9992"/>
              <a:gd name="connsiteY11" fmla="*/ 9845 h 10000"/>
              <a:gd name="connsiteX12" fmla="*/ 1599 w 9992"/>
              <a:gd name="connsiteY12" fmla="*/ 9902 h 10000"/>
              <a:gd name="connsiteX13" fmla="*/ 1752 w 9992"/>
              <a:gd name="connsiteY13" fmla="*/ 9943 h 10000"/>
              <a:gd name="connsiteX14" fmla="*/ 1990 w 9992"/>
              <a:gd name="connsiteY14" fmla="*/ 10000 h 10000"/>
              <a:gd name="connsiteX15" fmla="*/ 2175 w 9992"/>
              <a:gd name="connsiteY15" fmla="*/ 10000 h 10000"/>
              <a:gd name="connsiteX16" fmla="*/ 2372 w 9992"/>
              <a:gd name="connsiteY16" fmla="*/ 10000 h 10000"/>
              <a:gd name="connsiteX17" fmla="*/ 2586 w 9992"/>
              <a:gd name="connsiteY17" fmla="*/ 9951 h 10000"/>
              <a:gd name="connsiteX18" fmla="*/ 2799 w 9992"/>
              <a:gd name="connsiteY18" fmla="*/ 9902 h 10000"/>
              <a:gd name="connsiteX19" fmla="*/ 2960 w 9992"/>
              <a:gd name="connsiteY19" fmla="*/ 9836 h 10000"/>
              <a:gd name="connsiteX20" fmla="*/ 3129 w 9992"/>
              <a:gd name="connsiteY20" fmla="*/ 9755 h 10000"/>
              <a:gd name="connsiteX21" fmla="*/ 3351 w 9992"/>
              <a:gd name="connsiteY21" fmla="*/ 9624 h 10000"/>
              <a:gd name="connsiteX22" fmla="*/ 3605 w 9992"/>
              <a:gd name="connsiteY22" fmla="*/ 9436 h 10000"/>
              <a:gd name="connsiteX23" fmla="*/ 3806 w 9992"/>
              <a:gd name="connsiteY23" fmla="*/ 9240 h 10000"/>
              <a:gd name="connsiteX24" fmla="*/ 3971 w 9992"/>
              <a:gd name="connsiteY24" fmla="*/ 8994 h 10000"/>
              <a:gd name="connsiteX25" fmla="*/ 4140 w 9992"/>
              <a:gd name="connsiteY25" fmla="*/ 8626 h 10000"/>
              <a:gd name="connsiteX26" fmla="*/ 4317 w 9992"/>
              <a:gd name="connsiteY26" fmla="*/ 8209 h 10000"/>
              <a:gd name="connsiteX27" fmla="*/ 4482 w 9992"/>
              <a:gd name="connsiteY27" fmla="*/ 7776 h 10000"/>
              <a:gd name="connsiteX28" fmla="*/ 4648 w 9992"/>
              <a:gd name="connsiteY28" fmla="*/ 7261 h 10000"/>
              <a:gd name="connsiteX29" fmla="*/ 4861 w 9992"/>
              <a:gd name="connsiteY29" fmla="*/ 6566 h 10000"/>
              <a:gd name="connsiteX30" fmla="*/ 5171 w 9992"/>
              <a:gd name="connsiteY30" fmla="*/ 5487 h 10000"/>
              <a:gd name="connsiteX31" fmla="*/ 5340 w 9992"/>
              <a:gd name="connsiteY31" fmla="*/ 4980 h 10000"/>
              <a:gd name="connsiteX32" fmla="*/ 5505 w 9992"/>
              <a:gd name="connsiteY32" fmla="*/ 4530 h 10000"/>
              <a:gd name="connsiteX33" fmla="*/ 5671 w 9992"/>
              <a:gd name="connsiteY33" fmla="*/ 4146 h 10000"/>
              <a:gd name="connsiteX34" fmla="*/ 5799 w 9992"/>
              <a:gd name="connsiteY34" fmla="*/ 3900 h 10000"/>
              <a:gd name="connsiteX35" fmla="*/ 5981 w 9992"/>
              <a:gd name="connsiteY35" fmla="*/ 3573 h 10000"/>
              <a:gd name="connsiteX36" fmla="*/ 6142 w 9992"/>
              <a:gd name="connsiteY36" fmla="*/ 3312 h 10000"/>
              <a:gd name="connsiteX37" fmla="*/ 6315 w 9992"/>
              <a:gd name="connsiteY37" fmla="*/ 3050 h 10000"/>
              <a:gd name="connsiteX38" fmla="*/ 6480 w 9992"/>
              <a:gd name="connsiteY38" fmla="*/ 2813 h 10000"/>
              <a:gd name="connsiteX39" fmla="*/ 6581 w 9992"/>
              <a:gd name="connsiteY39" fmla="*/ 2690 h 10000"/>
              <a:gd name="connsiteX40" fmla="*/ 6669 w 9992"/>
              <a:gd name="connsiteY40" fmla="*/ 2567 h 10000"/>
              <a:gd name="connsiteX41" fmla="*/ 6871 w 9992"/>
              <a:gd name="connsiteY41" fmla="*/ 2363 h 10000"/>
              <a:gd name="connsiteX42" fmla="*/ 9992 w 9992"/>
              <a:gd name="connsiteY42" fmla="*/ 2273 h 10000"/>
              <a:gd name="connsiteX43" fmla="*/ 6766 w 9992"/>
              <a:gd name="connsiteY43" fmla="*/ 654 h 10000"/>
              <a:gd name="connsiteX44" fmla="*/ 6621 w 9992"/>
              <a:gd name="connsiteY44" fmla="*/ 572 h 10000"/>
              <a:gd name="connsiteX45" fmla="*/ 6629 w 9992"/>
              <a:gd name="connsiteY45" fmla="*/ 589 h 10000"/>
              <a:gd name="connsiteX46" fmla="*/ 6577 w 9992"/>
              <a:gd name="connsiteY46" fmla="*/ 523 h 10000"/>
              <a:gd name="connsiteX47" fmla="*/ 6460 w 9992"/>
              <a:gd name="connsiteY47" fmla="*/ 311 h 10000"/>
              <a:gd name="connsiteX48" fmla="*/ 6444 w 9992"/>
              <a:gd name="connsiteY48" fmla="*/ 155 h 10000"/>
              <a:gd name="connsiteX49" fmla="*/ 6251 w 9992"/>
              <a:gd name="connsiteY49" fmla="*/ 491 h 10000"/>
              <a:gd name="connsiteX50" fmla="*/ 6126 w 9992"/>
              <a:gd name="connsiteY50" fmla="*/ 597 h 10000"/>
              <a:gd name="connsiteX51" fmla="*/ 6061 w 9992"/>
              <a:gd name="connsiteY51" fmla="*/ 662 h 10000"/>
              <a:gd name="connsiteX52" fmla="*/ 5844 w 9992"/>
              <a:gd name="connsiteY52" fmla="*/ 793 h 10000"/>
              <a:gd name="connsiteX53" fmla="*/ 5671 w 9992"/>
              <a:gd name="connsiteY53" fmla="*/ 883 h 10000"/>
              <a:gd name="connsiteX54" fmla="*/ 5300 w 9992"/>
              <a:gd name="connsiteY54" fmla="*/ 875 h 10000"/>
              <a:gd name="connsiteX55" fmla="*/ 5034 w 9992"/>
              <a:gd name="connsiteY55" fmla="*/ 687 h 10000"/>
              <a:gd name="connsiteX56" fmla="*/ 4917 w 9992"/>
              <a:gd name="connsiteY56" fmla="*/ 531 h 10000"/>
              <a:gd name="connsiteX57" fmla="*/ 4821 w 9992"/>
              <a:gd name="connsiteY57" fmla="*/ 425 h 10000"/>
              <a:gd name="connsiteX58" fmla="*/ 4736 w 9992"/>
              <a:gd name="connsiteY58" fmla="*/ 0 h 10000"/>
              <a:gd name="connsiteX59" fmla="*/ 4736 w 9992"/>
              <a:gd name="connsiteY59" fmla="*/ 90 h 10000"/>
              <a:gd name="connsiteX60" fmla="*/ 4668 w 9992"/>
              <a:gd name="connsiteY60" fmla="*/ 335 h 10000"/>
              <a:gd name="connsiteX61" fmla="*/ 4555 w 9992"/>
              <a:gd name="connsiteY61" fmla="*/ 507 h 10000"/>
              <a:gd name="connsiteX62" fmla="*/ 4337 w 9992"/>
              <a:gd name="connsiteY62" fmla="*/ 744 h 10000"/>
              <a:gd name="connsiteX63" fmla="*/ 4148 w 9992"/>
              <a:gd name="connsiteY63" fmla="*/ 883 h 10000"/>
              <a:gd name="connsiteX64" fmla="*/ 3858 w 9992"/>
              <a:gd name="connsiteY64" fmla="*/ 883 h 10000"/>
              <a:gd name="connsiteX65" fmla="*/ 3737 w 9992"/>
              <a:gd name="connsiteY65" fmla="*/ 777 h 10000"/>
              <a:gd name="connsiteX66" fmla="*/ 3496 w 9992"/>
              <a:gd name="connsiteY66" fmla="*/ 597 h 10000"/>
              <a:gd name="connsiteX67" fmla="*/ 3278 w 9992"/>
              <a:gd name="connsiteY67" fmla="*/ 204 h 10000"/>
              <a:gd name="connsiteX68" fmla="*/ 3270 w 9992"/>
              <a:gd name="connsiteY68" fmla="*/ 49 h 10000"/>
              <a:gd name="connsiteX69" fmla="*/ 3178 w 9992"/>
              <a:gd name="connsiteY69" fmla="*/ 188 h 10000"/>
              <a:gd name="connsiteX70" fmla="*/ 3081 w 9992"/>
              <a:gd name="connsiteY70" fmla="*/ 482 h 10000"/>
              <a:gd name="connsiteX71" fmla="*/ 2920 w 9992"/>
              <a:gd name="connsiteY71" fmla="*/ 679 h 10000"/>
              <a:gd name="connsiteX72" fmla="*/ 2759 w 9992"/>
              <a:gd name="connsiteY72" fmla="*/ 850 h 10000"/>
              <a:gd name="connsiteX73" fmla="*/ 2211 w 9992"/>
              <a:gd name="connsiteY73" fmla="*/ 883 h 10000"/>
              <a:gd name="connsiteX74" fmla="*/ 1945 w 9992"/>
              <a:gd name="connsiteY74" fmla="*/ 777 h 10000"/>
              <a:gd name="connsiteX75" fmla="*/ 1845 w 9992"/>
              <a:gd name="connsiteY75" fmla="*/ 711 h 10000"/>
              <a:gd name="connsiteX76" fmla="*/ 1700 w 9992"/>
              <a:gd name="connsiteY76" fmla="*/ 433 h 10000"/>
              <a:gd name="connsiteX77" fmla="*/ 1635 w 9992"/>
              <a:gd name="connsiteY77" fmla="*/ 368 h 10000"/>
              <a:gd name="connsiteX78" fmla="*/ 1615 w 9992"/>
              <a:gd name="connsiteY78" fmla="*/ 188 h 10000"/>
              <a:gd name="connsiteX79" fmla="*/ 1591 w 9992"/>
              <a:gd name="connsiteY79" fmla="*/ 57 h 10000"/>
              <a:gd name="connsiteX80" fmla="*/ 1458 w 9992"/>
              <a:gd name="connsiteY80" fmla="*/ 507 h 10000"/>
              <a:gd name="connsiteX81" fmla="*/ 1236 w 9992"/>
              <a:gd name="connsiteY81" fmla="*/ 744 h 10000"/>
              <a:gd name="connsiteX82" fmla="*/ 950 w 9992"/>
              <a:gd name="connsiteY82" fmla="*/ 875 h 10000"/>
              <a:gd name="connsiteX83" fmla="*/ 830 w 9992"/>
              <a:gd name="connsiteY83" fmla="*/ 875 h 10000"/>
              <a:gd name="connsiteX84" fmla="*/ 475 w 9992"/>
              <a:gd name="connsiteY84" fmla="*/ 834 h 10000"/>
              <a:gd name="connsiteX85" fmla="*/ 306 w 9992"/>
              <a:gd name="connsiteY85" fmla="*/ 703 h 10000"/>
              <a:gd name="connsiteX86" fmla="*/ 0 w 9992"/>
              <a:gd name="connsiteY86" fmla="*/ 409 h 10000"/>
              <a:gd name="connsiteX87" fmla="*/ 8 w 9992"/>
              <a:gd name="connsiteY87" fmla="*/ 409 h 10000"/>
              <a:gd name="connsiteX0" fmla="*/ 8 w 6877"/>
              <a:gd name="connsiteY0" fmla="*/ 409 h 10000"/>
              <a:gd name="connsiteX1" fmla="*/ 8 w 6877"/>
              <a:gd name="connsiteY1" fmla="*/ 5388 h 10000"/>
              <a:gd name="connsiteX2" fmla="*/ 8 w 6877"/>
              <a:gd name="connsiteY2" fmla="*/ 7792 h 10000"/>
              <a:gd name="connsiteX3" fmla="*/ 209 w 6877"/>
              <a:gd name="connsiteY3" fmla="*/ 8373 h 10000"/>
              <a:gd name="connsiteX4" fmla="*/ 310 w 6877"/>
              <a:gd name="connsiteY4" fmla="*/ 8594 h 10000"/>
              <a:gd name="connsiteX5" fmla="*/ 532 w 6877"/>
              <a:gd name="connsiteY5" fmla="*/ 8986 h 10000"/>
              <a:gd name="connsiteX6" fmla="*/ 678 w 6877"/>
              <a:gd name="connsiteY6" fmla="*/ 9215 h 10000"/>
              <a:gd name="connsiteX7" fmla="*/ 790 w 6877"/>
              <a:gd name="connsiteY7" fmla="*/ 9346 h 10000"/>
              <a:gd name="connsiteX8" fmla="*/ 911 w 6877"/>
              <a:gd name="connsiteY8" fmla="*/ 9485 h 10000"/>
              <a:gd name="connsiteX9" fmla="*/ 1084 w 6877"/>
              <a:gd name="connsiteY9" fmla="*/ 9624 h 10000"/>
              <a:gd name="connsiteX10" fmla="*/ 1282 w 6877"/>
              <a:gd name="connsiteY10" fmla="*/ 9738 h 10000"/>
              <a:gd name="connsiteX11" fmla="*/ 1483 w 6877"/>
              <a:gd name="connsiteY11" fmla="*/ 9845 h 10000"/>
              <a:gd name="connsiteX12" fmla="*/ 1600 w 6877"/>
              <a:gd name="connsiteY12" fmla="*/ 9902 h 10000"/>
              <a:gd name="connsiteX13" fmla="*/ 1753 w 6877"/>
              <a:gd name="connsiteY13" fmla="*/ 9943 h 10000"/>
              <a:gd name="connsiteX14" fmla="*/ 1992 w 6877"/>
              <a:gd name="connsiteY14" fmla="*/ 10000 h 10000"/>
              <a:gd name="connsiteX15" fmla="*/ 2177 w 6877"/>
              <a:gd name="connsiteY15" fmla="*/ 10000 h 10000"/>
              <a:gd name="connsiteX16" fmla="*/ 2374 w 6877"/>
              <a:gd name="connsiteY16" fmla="*/ 10000 h 10000"/>
              <a:gd name="connsiteX17" fmla="*/ 2588 w 6877"/>
              <a:gd name="connsiteY17" fmla="*/ 9951 h 10000"/>
              <a:gd name="connsiteX18" fmla="*/ 2801 w 6877"/>
              <a:gd name="connsiteY18" fmla="*/ 9902 h 10000"/>
              <a:gd name="connsiteX19" fmla="*/ 2962 w 6877"/>
              <a:gd name="connsiteY19" fmla="*/ 9836 h 10000"/>
              <a:gd name="connsiteX20" fmla="*/ 3132 w 6877"/>
              <a:gd name="connsiteY20" fmla="*/ 9755 h 10000"/>
              <a:gd name="connsiteX21" fmla="*/ 3354 w 6877"/>
              <a:gd name="connsiteY21" fmla="*/ 9624 h 10000"/>
              <a:gd name="connsiteX22" fmla="*/ 3608 w 6877"/>
              <a:gd name="connsiteY22" fmla="*/ 9436 h 10000"/>
              <a:gd name="connsiteX23" fmla="*/ 3809 w 6877"/>
              <a:gd name="connsiteY23" fmla="*/ 9240 h 10000"/>
              <a:gd name="connsiteX24" fmla="*/ 3974 w 6877"/>
              <a:gd name="connsiteY24" fmla="*/ 8994 h 10000"/>
              <a:gd name="connsiteX25" fmla="*/ 4143 w 6877"/>
              <a:gd name="connsiteY25" fmla="*/ 8626 h 10000"/>
              <a:gd name="connsiteX26" fmla="*/ 4320 w 6877"/>
              <a:gd name="connsiteY26" fmla="*/ 8209 h 10000"/>
              <a:gd name="connsiteX27" fmla="*/ 4486 w 6877"/>
              <a:gd name="connsiteY27" fmla="*/ 7776 h 10000"/>
              <a:gd name="connsiteX28" fmla="*/ 4652 w 6877"/>
              <a:gd name="connsiteY28" fmla="*/ 7261 h 10000"/>
              <a:gd name="connsiteX29" fmla="*/ 4865 w 6877"/>
              <a:gd name="connsiteY29" fmla="*/ 6566 h 10000"/>
              <a:gd name="connsiteX30" fmla="*/ 5175 w 6877"/>
              <a:gd name="connsiteY30" fmla="*/ 5487 h 10000"/>
              <a:gd name="connsiteX31" fmla="*/ 5344 w 6877"/>
              <a:gd name="connsiteY31" fmla="*/ 4980 h 10000"/>
              <a:gd name="connsiteX32" fmla="*/ 5509 w 6877"/>
              <a:gd name="connsiteY32" fmla="*/ 4530 h 10000"/>
              <a:gd name="connsiteX33" fmla="*/ 5676 w 6877"/>
              <a:gd name="connsiteY33" fmla="*/ 4146 h 10000"/>
              <a:gd name="connsiteX34" fmla="*/ 5804 w 6877"/>
              <a:gd name="connsiteY34" fmla="*/ 3900 h 10000"/>
              <a:gd name="connsiteX35" fmla="*/ 5986 w 6877"/>
              <a:gd name="connsiteY35" fmla="*/ 3573 h 10000"/>
              <a:gd name="connsiteX36" fmla="*/ 6147 w 6877"/>
              <a:gd name="connsiteY36" fmla="*/ 3312 h 10000"/>
              <a:gd name="connsiteX37" fmla="*/ 6320 w 6877"/>
              <a:gd name="connsiteY37" fmla="*/ 3050 h 10000"/>
              <a:gd name="connsiteX38" fmla="*/ 6485 w 6877"/>
              <a:gd name="connsiteY38" fmla="*/ 2813 h 10000"/>
              <a:gd name="connsiteX39" fmla="*/ 6586 w 6877"/>
              <a:gd name="connsiteY39" fmla="*/ 2690 h 10000"/>
              <a:gd name="connsiteX40" fmla="*/ 6674 w 6877"/>
              <a:gd name="connsiteY40" fmla="*/ 2567 h 10000"/>
              <a:gd name="connsiteX41" fmla="*/ 6877 w 6877"/>
              <a:gd name="connsiteY41" fmla="*/ 2363 h 10000"/>
              <a:gd name="connsiteX42" fmla="*/ 6771 w 6877"/>
              <a:gd name="connsiteY42" fmla="*/ 654 h 10000"/>
              <a:gd name="connsiteX43" fmla="*/ 6626 w 6877"/>
              <a:gd name="connsiteY43" fmla="*/ 572 h 10000"/>
              <a:gd name="connsiteX44" fmla="*/ 6634 w 6877"/>
              <a:gd name="connsiteY44" fmla="*/ 589 h 10000"/>
              <a:gd name="connsiteX45" fmla="*/ 6582 w 6877"/>
              <a:gd name="connsiteY45" fmla="*/ 523 h 10000"/>
              <a:gd name="connsiteX46" fmla="*/ 6465 w 6877"/>
              <a:gd name="connsiteY46" fmla="*/ 311 h 10000"/>
              <a:gd name="connsiteX47" fmla="*/ 6449 w 6877"/>
              <a:gd name="connsiteY47" fmla="*/ 155 h 10000"/>
              <a:gd name="connsiteX48" fmla="*/ 6256 w 6877"/>
              <a:gd name="connsiteY48" fmla="*/ 491 h 10000"/>
              <a:gd name="connsiteX49" fmla="*/ 6131 w 6877"/>
              <a:gd name="connsiteY49" fmla="*/ 597 h 10000"/>
              <a:gd name="connsiteX50" fmla="*/ 6066 w 6877"/>
              <a:gd name="connsiteY50" fmla="*/ 662 h 10000"/>
              <a:gd name="connsiteX51" fmla="*/ 5849 w 6877"/>
              <a:gd name="connsiteY51" fmla="*/ 793 h 10000"/>
              <a:gd name="connsiteX52" fmla="*/ 5676 w 6877"/>
              <a:gd name="connsiteY52" fmla="*/ 883 h 10000"/>
              <a:gd name="connsiteX53" fmla="*/ 5304 w 6877"/>
              <a:gd name="connsiteY53" fmla="*/ 875 h 10000"/>
              <a:gd name="connsiteX54" fmla="*/ 5038 w 6877"/>
              <a:gd name="connsiteY54" fmla="*/ 687 h 10000"/>
              <a:gd name="connsiteX55" fmla="*/ 4921 w 6877"/>
              <a:gd name="connsiteY55" fmla="*/ 531 h 10000"/>
              <a:gd name="connsiteX56" fmla="*/ 4825 w 6877"/>
              <a:gd name="connsiteY56" fmla="*/ 425 h 10000"/>
              <a:gd name="connsiteX57" fmla="*/ 4740 w 6877"/>
              <a:gd name="connsiteY57" fmla="*/ 0 h 10000"/>
              <a:gd name="connsiteX58" fmla="*/ 4740 w 6877"/>
              <a:gd name="connsiteY58" fmla="*/ 90 h 10000"/>
              <a:gd name="connsiteX59" fmla="*/ 4672 w 6877"/>
              <a:gd name="connsiteY59" fmla="*/ 335 h 10000"/>
              <a:gd name="connsiteX60" fmla="*/ 4559 w 6877"/>
              <a:gd name="connsiteY60" fmla="*/ 507 h 10000"/>
              <a:gd name="connsiteX61" fmla="*/ 4340 w 6877"/>
              <a:gd name="connsiteY61" fmla="*/ 744 h 10000"/>
              <a:gd name="connsiteX62" fmla="*/ 4151 w 6877"/>
              <a:gd name="connsiteY62" fmla="*/ 883 h 10000"/>
              <a:gd name="connsiteX63" fmla="*/ 3861 w 6877"/>
              <a:gd name="connsiteY63" fmla="*/ 883 h 10000"/>
              <a:gd name="connsiteX64" fmla="*/ 3740 w 6877"/>
              <a:gd name="connsiteY64" fmla="*/ 777 h 10000"/>
              <a:gd name="connsiteX65" fmla="*/ 3499 w 6877"/>
              <a:gd name="connsiteY65" fmla="*/ 597 h 10000"/>
              <a:gd name="connsiteX66" fmla="*/ 3281 w 6877"/>
              <a:gd name="connsiteY66" fmla="*/ 204 h 10000"/>
              <a:gd name="connsiteX67" fmla="*/ 3273 w 6877"/>
              <a:gd name="connsiteY67" fmla="*/ 49 h 10000"/>
              <a:gd name="connsiteX68" fmla="*/ 3181 w 6877"/>
              <a:gd name="connsiteY68" fmla="*/ 188 h 10000"/>
              <a:gd name="connsiteX69" fmla="*/ 3083 w 6877"/>
              <a:gd name="connsiteY69" fmla="*/ 482 h 10000"/>
              <a:gd name="connsiteX70" fmla="*/ 2922 w 6877"/>
              <a:gd name="connsiteY70" fmla="*/ 679 h 10000"/>
              <a:gd name="connsiteX71" fmla="*/ 2761 w 6877"/>
              <a:gd name="connsiteY71" fmla="*/ 850 h 10000"/>
              <a:gd name="connsiteX72" fmla="*/ 2213 w 6877"/>
              <a:gd name="connsiteY72" fmla="*/ 883 h 10000"/>
              <a:gd name="connsiteX73" fmla="*/ 1947 w 6877"/>
              <a:gd name="connsiteY73" fmla="*/ 777 h 10000"/>
              <a:gd name="connsiteX74" fmla="*/ 1846 w 6877"/>
              <a:gd name="connsiteY74" fmla="*/ 711 h 10000"/>
              <a:gd name="connsiteX75" fmla="*/ 1701 w 6877"/>
              <a:gd name="connsiteY75" fmla="*/ 433 h 10000"/>
              <a:gd name="connsiteX76" fmla="*/ 1636 w 6877"/>
              <a:gd name="connsiteY76" fmla="*/ 368 h 10000"/>
              <a:gd name="connsiteX77" fmla="*/ 1616 w 6877"/>
              <a:gd name="connsiteY77" fmla="*/ 188 h 10000"/>
              <a:gd name="connsiteX78" fmla="*/ 1592 w 6877"/>
              <a:gd name="connsiteY78" fmla="*/ 57 h 10000"/>
              <a:gd name="connsiteX79" fmla="*/ 1459 w 6877"/>
              <a:gd name="connsiteY79" fmla="*/ 507 h 10000"/>
              <a:gd name="connsiteX80" fmla="*/ 1237 w 6877"/>
              <a:gd name="connsiteY80" fmla="*/ 744 h 10000"/>
              <a:gd name="connsiteX81" fmla="*/ 951 w 6877"/>
              <a:gd name="connsiteY81" fmla="*/ 875 h 10000"/>
              <a:gd name="connsiteX82" fmla="*/ 831 w 6877"/>
              <a:gd name="connsiteY82" fmla="*/ 875 h 10000"/>
              <a:gd name="connsiteX83" fmla="*/ 475 w 6877"/>
              <a:gd name="connsiteY83" fmla="*/ 834 h 10000"/>
              <a:gd name="connsiteX84" fmla="*/ 306 w 6877"/>
              <a:gd name="connsiteY84" fmla="*/ 703 h 10000"/>
              <a:gd name="connsiteX85" fmla="*/ 0 w 6877"/>
              <a:gd name="connsiteY85" fmla="*/ 409 h 10000"/>
              <a:gd name="connsiteX86" fmla="*/ 8 w 6877"/>
              <a:gd name="connsiteY86" fmla="*/ 409 h 10000"/>
              <a:gd name="connsiteX0" fmla="*/ 12 w 9846"/>
              <a:gd name="connsiteY0" fmla="*/ 409 h 10000"/>
              <a:gd name="connsiteX1" fmla="*/ 12 w 9846"/>
              <a:gd name="connsiteY1" fmla="*/ 5388 h 10000"/>
              <a:gd name="connsiteX2" fmla="*/ 12 w 9846"/>
              <a:gd name="connsiteY2" fmla="*/ 7792 h 10000"/>
              <a:gd name="connsiteX3" fmla="*/ 304 w 9846"/>
              <a:gd name="connsiteY3" fmla="*/ 8373 h 10000"/>
              <a:gd name="connsiteX4" fmla="*/ 451 w 9846"/>
              <a:gd name="connsiteY4" fmla="*/ 8594 h 10000"/>
              <a:gd name="connsiteX5" fmla="*/ 774 w 9846"/>
              <a:gd name="connsiteY5" fmla="*/ 8986 h 10000"/>
              <a:gd name="connsiteX6" fmla="*/ 986 w 9846"/>
              <a:gd name="connsiteY6" fmla="*/ 9215 h 10000"/>
              <a:gd name="connsiteX7" fmla="*/ 1149 w 9846"/>
              <a:gd name="connsiteY7" fmla="*/ 9346 h 10000"/>
              <a:gd name="connsiteX8" fmla="*/ 1325 w 9846"/>
              <a:gd name="connsiteY8" fmla="*/ 9485 h 10000"/>
              <a:gd name="connsiteX9" fmla="*/ 1576 w 9846"/>
              <a:gd name="connsiteY9" fmla="*/ 9624 h 10000"/>
              <a:gd name="connsiteX10" fmla="*/ 1864 w 9846"/>
              <a:gd name="connsiteY10" fmla="*/ 9738 h 10000"/>
              <a:gd name="connsiteX11" fmla="*/ 2156 w 9846"/>
              <a:gd name="connsiteY11" fmla="*/ 9845 h 10000"/>
              <a:gd name="connsiteX12" fmla="*/ 2327 w 9846"/>
              <a:gd name="connsiteY12" fmla="*/ 9902 h 10000"/>
              <a:gd name="connsiteX13" fmla="*/ 2549 w 9846"/>
              <a:gd name="connsiteY13" fmla="*/ 9943 h 10000"/>
              <a:gd name="connsiteX14" fmla="*/ 2897 w 9846"/>
              <a:gd name="connsiteY14" fmla="*/ 10000 h 10000"/>
              <a:gd name="connsiteX15" fmla="*/ 3166 w 9846"/>
              <a:gd name="connsiteY15" fmla="*/ 10000 h 10000"/>
              <a:gd name="connsiteX16" fmla="*/ 3452 w 9846"/>
              <a:gd name="connsiteY16" fmla="*/ 10000 h 10000"/>
              <a:gd name="connsiteX17" fmla="*/ 3763 w 9846"/>
              <a:gd name="connsiteY17" fmla="*/ 9951 h 10000"/>
              <a:gd name="connsiteX18" fmla="*/ 4073 w 9846"/>
              <a:gd name="connsiteY18" fmla="*/ 9902 h 10000"/>
              <a:gd name="connsiteX19" fmla="*/ 4307 w 9846"/>
              <a:gd name="connsiteY19" fmla="*/ 9836 h 10000"/>
              <a:gd name="connsiteX20" fmla="*/ 4554 w 9846"/>
              <a:gd name="connsiteY20" fmla="*/ 9755 h 10000"/>
              <a:gd name="connsiteX21" fmla="*/ 4877 w 9846"/>
              <a:gd name="connsiteY21" fmla="*/ 9624 h 10000"/>
              <a:gd name="connsiteX22" fmla="*/ 5246 w 9846"/>
              <a:gd name="connsiteY22" fmla="*/ 9436 h 10000"/>
              <a:gd name="connsiteX23" fmla="*/ 5539 w 9846"/>
              <a:gd name="connsiteY23" fmla="*/ 9240 h 10000"/>
              <a:gd name="connsiteX24" fmla="*/ 5779 w 9846"/>
              <a:gd name="connsiteY24" fmla="*/ 8994 h 10000"/>
              <a:gd name="connsiteX25" fmla="*/ 6024 w 9846"/>
              <a:gd name="connsiteY25" fmla="*/ 8626 h 10000"/>
              <a:gd name="connsiteX26" fmla="*/ 6282 w 9846"/>
              <a:gd name="connsiteY26" fmla="*/ 8209 h 10000"/>
              <a:gd name="connsiteX27" fmla="*/ 6523 w 9846"/>
              <a:gd name="connsiteY27" fmla="*/ 7776 h 10000"/>
              <a:gd name="connsiteX28" fmla="*/ 6765 w 9846"/>
              <a:gd name="connsiteY28" fmla="*/ 7261 h 10000"/>
              <a:gd name="connsiteX29" fmla="*/ 7074 w 9846"/>
              <a:gd name="connsiteY29" fmla="*/ 6566 h 10000"/>
              <a:gd name="connsiteX30" fmla="*/ 7525 w 9846"/>
              <a:gd name="connsiteY30" fmla="*/ 5487 h 10000"/>
              <a:gd name="connsiteX31" fmla="*/ 7771 w 9846"/>
              <a:gd name="connsiteY31" fmla="*/ 4980 h 10000"/>
              <a:gd name="connsiteX32" fmla="*/ 8011 w 9846"/>
              <a:gd name="connsiteY32" fmla="*/ 4530 h 10000"/>
              <a:gd name="connsiteX33" fmla="*/ 8254 w 9846"/>
              <a:gd name="connsiteY33" fmla="*/ 4146 h 10000"/>
              <a:gd name="connsiteX34" fmla="*/ 8440 w 9846"/>
              <a:gd name="connsiteY34" fmla="*/ 3900 h 10000"/>
              <a:gd name="connsiteX35" fmla="*/ 8704 w 9846"/>
              <a:gd name="connsiteY35" fmla="*/ 3573 h 10000"/>
              <a:gd name="connsiteX36" fmla="*/ 8938 w 9846"/>
              <a:gd name="connsiteY36" fmla="*/ 3312 h 10000"/>
              <a:gd name="connsiteX37" fmla="*/ 9190 w 9846"/>
              <a:gd name="connsiteY37" fmla="*/ 3050 h 10000"/>
              <a:gd name="connsiteX38" fmla="*/ 9430 w 9846"/>
              <a:gd name="connsiteY38" fmla="*/ 2813 h 10000"/>
              <a:gd name="connsiteX39" fmla="*/ 9577 w 9846"/>
              <a:gd name="connsiteY39" fmla="*/ 2690 h 10000"/>
              <a:gd name="connsiteX40" fmla="*/ 9705 w 9846"/>
              <a:gd name="connsiteY40" fmla="*/ 2567 h 10000"/>
              <a:gd name="connsiteX41" fmla="*/ 9846 w 9846"/>
              <a:gd name="connsiteY41" fmla="*/ 654 h 10000"/>
              <a:gd name="connsiteX42" fmla="*/ 9635 w 9846"/>
              <a:gd name="connsiteY42" fmla="*/ 572 h 10000"/>
              <a:gd name="connsiteX43" fmla="*/ 9647 w 9846"/>
              <a:gd name="connsiteY43" fmla="*/ 589 h 10000"/>
              <a:gd name="connsiteX44" fmla="*/ 9571 w 9846"/>
              <a:gd name="connsiteY44" fmla="*/ 523 h 10000"/>
              <a:gd name="connsiteX45" fmla="*/ 9401 w 9846"/>
              <a:gd name="connsiteY45" fmla="*/ 311 h 10000"/>
              <a:gd name="connsiteX46" fmla="*/ 9378 w 9846"/>
              <a:gd name="connsiteY46" fmla="*/ 155 h 10000"/>
              <a:gd name="connsiteX47" fmla="*/ 9097 w 9846"/>
              <a:gd name="connsiteY47" fmla="*/ 491 h 10000"/>
              <a:gd name="connsiteX48" fmla="*/ 8915 w 9846"/>
              <a:gd name="connsiteY48" fmla="*/ 597 h 10000"/>
              <a:gd name="connsiteX49" fmla="*/ 8821 w 9846"/>
              <a:gd name="connsiteY49" fmla="*/ 662 h 10000"/>
              <a:gd name="connsiteX50" fmla="*/ 8505 w 9846"/>
              <a:gd name="connsiteY50" fmla="*/ 793 h 10000"/>
              <a:gd name="connsiteX51" fmla="*/ 8254 w 9846"/>
              <a:gd name="connsiteY51" fmla="*/ 883 h 10000"/>
              <a:gd name="connsiteX52" fmla="*/ 7713 w 9846"/>
              <a:gd name="connsiteY52" fmla="*/ 875 h 10000"/>
              <a:gd name="connsiteX53" fmla="*/ 7326 w 9846"/>
              <a:gd name="connsiteY53" fmla="*/ 687 h 10000"/>
              <a:gd name="connsiteX54" fmla="*/ 7156 w 9846"/>
              <a:gd name="connsiteY54" fmla="*/ 531 h 10000"/>
              <a:gd name="connsiteX55" fmla="*/ 7016 w 9846"/>
              <a:gd name="connsiteY55" fmla="*/ 425 h 10000"/>
              <a:gd name="connsiteX56" fmla="*/ 6893 w 9846"/>
              <a:gd name="connsiteY56" fmla="*/ 0 h 10000"/>
              <a:gd name="connsiteX57" fmla="*/ 6893 w 9846"/>
              <a:gd name="connsiteY57" fmla="*/ 90 h 10000"/>
              <a:gd name="connsiteX58" fmla="*/ 6794 w 9846"/>
              <a:gd name="connsiteY58" fmla="*/ 335 h 10000"/>
              <a:gd name="connsiteX59" fmla="*/ 6629 w 9846"/>
              <a:gd name="connsiteY59" fmla="*/ 507 h 10000"/>
              <a:gd name="connsiteX60" fmla="*/ 6311 w 9846"/>
              <a:gd name="connsiteY60" fmla="*/ 744 h 10000"/>
              <a:gd name="connsiteX61" fmla="*/ 6036 w 9846"/>
              <a:gd name="connsiteY61" fmla="*/ 883 h 10000"/>
              <a:gd name="connsiteX62" fmla="*/ 5614 w 9846"/>
              <a:gd name="connsiteY62" fmla="*/ 883 h 10000"/>
              <a:gd name="connsiteX63" fmla="*/ 5438 w 9846"/>
              <a:gd name="connsiteY63" fmla="*/ 777 h 10000"/>
              <a:gd name="connsiteX64" fmla="*/ 5088 w 9846"/>
              <a:gd name="connsiteY64" fmla="*/ 597 h 10000"/>
              <a:gd name="connsiteX65" fmla="*/ 4771 w 9846"/>
              <a:gd name="connsiteY65" fmla="*/ 204 h 10000"/>
              <a:gd name="connsiteX66" fmla="*/ 4759 w 9846"/>
              <a:gd name="connsiteY66" fmla="*/ 49 h 10000"/>
              <a:gd name="connsiteX67" fmla="*/ 4626 w 9846"/>
              <a:gd name="connsiteY67" fmla="*/ 188 h 10000"/>
              <a:gd name="connsiteX68" fmla="*/ 4483 w 9846"/>
              <a:gd name="connsiteY68" fmla="*/ 482 h 10000"/>
              <a:gd name="connsiteX69" fmla="*/ 4249 w 9846"/>
              <a:gd name="connsiteY69" fmla="*/ 679 h 10000"/>
              <a:gd name="connsiteX70" fmla="*/ 4015 w 9846"/>
              <a:gd name="connsiteY70" fmla="*/ 850 h 10000"/>
              <a:gd name="connsiteX71" fmla="*/ 3218 w 9846"/>
              <a:gd name="connsiteY71" fmla="*/ 883 h 10000"/>
              <a:gd name="connsiteX72" fmla="*/ 2831 w 9846"/>
              <a:gd name="connsiteY72" fmla="*/ 777 h 10000"/>
              <a:gd name="connsiteX73" fmla="*/ 2684 w 9846"/>
              <a:gd name="connsiteY73" fmla="*/ 711 h 10000"/>
              <a:gd name="connsiteX74" fmla="*/ 2473 w 9846"/>
              <a:gd name="connsiteY74" fmla="*/ 433 h 10000"/>
              <a:gd name="connsiteX75" fmla="*/ 2379 w 9846"/>
              <a:gd name="connsiteY75" fmla="*/ 368 h 10000"/>
              <a:gd name="connsiteX76" fmla="*/ 2350 w 9846"/>
              <a:gd name="connsiteY76" fmla="*/ 188 h 10000"/>
              <a:gd name="connsiteX77" fmla="*/ 2315 w 9846"/>
              <a:gd name="connsiteY77" fmla="*/ 57 h 10000"/>
              <a:gd name="connsiteX78" fmla="*/ 2122 w 9846"/>
              <a:gd name="connsiteY78" fmla="*/ 507 h 10000"/>
              <a:gd name="connsiteX79" fmla="*/ 1799 w 9846"/>
              <a:gd name="connsiteY79" fmla="*/ 744 h 10000"/>
              <a:gd name="connsiteX80" fmla="*/ 1383 w 9846"/>
              <a:gd name="connsiteY80" fmla="*/ 875 h 10000"/>
              <a:gd name="connsiteX81" fmla="*/ 1208 w 9846"/>
              <a:gd name="connsiteY81" fmla="*/ 875 h 10000"/>
              <a:gd name="connsiteX82" fmla="*/ 691 w 9846"/>
              <a:gd name="connsiteY82" fmla="*/ 834 h 10000"/>
              <a:gd name="connsiteX83" fmla="*/ 445 w 9846"/>
              <a:gd name="connsiteY83" fmla="*/ 703 h 10000"/>
              <a:gd name="connsiteX84" fmla="*/ 0 w 9846"/>
              <a:gd name="connsiteY84" fmla="*/ 409 h 10000"/>
              <a:gd name="connsiteX85" fmla="*/ 12 w 9846"/>
              <a:gd name="connsiteY85" fmla="*/ 409 h 10000"/>
              <a:gd name="connsiteX0" fmla="*/ 12 w 10000"/>
              <a:gd name="connsiteY0" fmla="*/ 409 h 10000"/>
              <a:gd name="connsiteX1" fmla="*/ 12 w 10000"/>
              <a:gd name="connsiteY1" fmla="*/ 5388 h 10000"/>
              <a:gd name="connsiteX2" fmla="*/ 12 w 10000"/>
              <a:gd name="connsiteY2" fmla="*/ 7792 h 10000"/>
              <a:gd name="connsiteX3" fmla="*/ 309 w 10000"/>
              <a:gd name="connsiteY3" fmla="*/ 8373 h 10000"/>
              <a:gd name="connsiteX4" fmla="*/ 458 w 10000"/>
              <a:gd name="connsiteY4" fmla="*/ 8594 h 10000"/>
              <a:gd name="connsiteX5" fmla="*/ 786 w 10000"/>
              <a:gd name="connsiteY5" fmla="*/ 8986 h 10000"/>
              <a:gd name="connsiteX6" fmla="*/ 1001 w 10000"/>
              <a:gd name="connsiteY6" fmla="*/ 9215 h 10000"/>
              <a:gd name="connsiteX7" fmla="*/ 1167 w 10000"/>
              <a:gd name="connsiteY7" fmla="*/ 9346 h 10000"/>
              <a:gd name="connsiteX8" fmla="*/ 1346 w 10000"/>
              <a:gd name="connsiteY8" fmla="*/ 9485 h 10000"/>
              <a:gd name="connsiteX9" fmla="*/ 1601 w 10000"/>
              <a:gd name="connsiteY9" fmla="*/ 9624 h 10000"/>
              <a:gd name="connsiteX10" fmla="*/ 1893 w 10000"/>
              <a:gd name="connsiteY10" fmla="*/ 9738 h 10000"/>
              <a:gd name="connsiteX11" fmla="*/ 2190 w 10000"/>
              <a:gd name="connsiteY11" fmla="*/ 9845 h 10000"/>
              <a:gd name="connsiteX12" fmla="*/ 2363 w 10000"/>
              <a:gd name="connsiteY12" fmla="*/ 9902 h 10000"/>
              <a:gd name="connsiteX13" fmla="*/ 2589 w 10000"/>
              <a:gd name="connsiteY13" fmla="*/ 9943 h 10000"/>
              <a:gd name="connsiteX14" fmla="*/ 2942 w 10000"/>
              <a:gd name="connsiteY14" fmla="*/ 10000 h 10000"/>
              <a:gd name="connsiteX15" fmla="*/ 3216 w 10000"/>
              <a:gd name="connsiteY15" fmla="*/ 10000 h 10000"/>
              <a:gd name="connsiteX16" fmla="*/ 3506 w 10000"/>
              <a:gd name="connsiteY16" fmla="*/ 10000 h 10000"/>
              <a:gd name="connsiteX17" fmla="*/ 3822 w 10000"/>
              <a:gd name="connsiteY17" fmla="*/ 9951 h 10000"/>
              <a:gd name="connsiteX18" fmla="*/ 4137 w 10000"/>
              <a:gd name="connsiteY18" fmla="*/ 9902 h 10000"/>
              <a:gd name="connsiteX19" fmla="*/ 4374 w 10000"/>
              <a:gd name="connsiteY19" fmla="*/ 9836 h 10000"/>
              <a:gd name="connsiteX20" fmla="*/ 4625 w 10000"/>
              <a:gd name="connsiteY20" fmla="*/ 9755 h 10000"/>
              <a:gd name="connsiteX21" fmla="*/ 4953 w 10000"/>
              <a:gd name="connsiteY21" fmla="*/ 9624 h 10000"/>
              <a:gd name="connsiteX22" fmla="*/ 5328 w 10000"/>
              <a:gd name="connsiteY22" fmla="*/ 9436 h 10000"/>
              <a:gd name="connsiteX23" fmla="*/ 5626 w 10000"/>
              <a:gd name="connsiteY23" fmla="*/ 9240 h 10000"/>
              <a:gd name="connsiteX24" fmla="*/ 5869 w 10000"/>
              <a:gd name="connsiteY24" fmla="*/ 8994 h 10000"/>
              <a:gd name="connsiteX25" fmla="*/ 6118 w 10000"/>
              <a:gd name="connsiteY25" fmla="*/ 8626 h 10000"/>
              <a:gd name="connsiteX26" fmla="*/ 6380 w 10000"/>
              <a:gd name="connsiteY26" fmla="*/ 8209 h 10000"/>
              <a:gd name="connsiteX27" fmla="*/ 6625 w 10000"/>
              <a:gd name="connsiteY27" fmla="*/ 7776 h 10000"/>
              <a:gd name="connsiteX28" fmla="*/ 6871 w 10000"/>
              <a:gd name="connsiteY28" fmla="*/ 7261 h 10000"/>
              <a:gd name="connsiteX29" fmla="*/ 7185 w 10000"/>
              <a:gd name="connsiteY29" fmla="*/ 6566 h 10000"/>
              <a:gd name="connsiteX30" fmla="*/ 7643 w 10000"/>
              <a:gd name="connsiteY30" fmla="*/ 5487 h 10000"/>
              <a:gd name="connsiteX31" fmla="*/ 7893 w 10000"/>
              <a:gd name="connsiteY31" fmla="*/ 4980 h 10000"/>
              <a:gd name="connsiteX32" fmla="*/ 8136 w 10000"/>
              <a:gd name="connsiteY32" fmla="*/ 4530 h 10000"/>
              <a:gd name="connsiteX33" fmla="*/ 8383 w 10000"/>
              <a:gd name="connsiteY33" fmla="*/ 4146 h 10000"/>
              <a:gd name="connsiteX34" fmla="*/ 8572 w 10000"/>
              <a:gd name="connsiteY34" fmla="*/ 3900 h 10000"/>
              <a:gd name="connsiteX35" fmla="*/ 8840 w 10000"/>
              <a:gd name="connsiteY35" fmla="*/ 3573 h 10000"/>
              <a:gd name="connsiteX36" fmla="*/ 9078 w 10000"/>
              <a:gd name="connsiteY36" fmla="*/ 3312 h 10000"/>
              <a:gd name="connsiteX37" fmla="*/ 9334 w 10000"/>
              <a:gd name="connsiteY37" fmla="*/ 3050 h 10000"/>
              <a:gd name="connsiteX38" fmla="*/ 9577 w 10000"/>
              <a:gd name="connsiteY38" fmla="*/ 2813 h 10000"/>
              <a:gd name="connsiteX39" fmla="*/ 9727 w 10000"/>
              <a:gd name="connsiteY39" fmla="*/ 2690 h 10000"/>
              <a:gd name="connsiteX40" fmla="*/ 9857 w 10000"/>
              <a:gd name="connsiteY40" fmla="*/ 2567 h 10000"/>
              <a:gd name="connsiteX41" fmla="*/ 10000 w 10000"/>
              <a:gd name="connsiteY41" fmla="*/ 654 h 10000"/>
              <a:gd name="connsiteX42" fmla="*/ 9786 w 10000"/>
              <a:gd name="connsiteY42" fmla="*/ 572 h 10000"/>
              <a:gd name="connsiteX43" fmla="*/ 9834 w 10000"/>
              <a:gd name="connsiteY43" fmla="*/ 1178 h 10000"/>
              <a:gd name="connsiteX44" fmla="*/ 9721 w 10000"/>
              <a:gd name="connsiteY44" fmla="*/ 523 h 10000"/>
              <a:gd name="connsiteX45" fmla="*/ 9548 w 10000"/>
              <a:gd name="connsiteY45" fmla="*/ 311 h 10000"/>
              <a:gd name="connsiteX46" fmla="*/ 9525 w 10000"/>
              <a:gd name="connsiteY46" fmla="*/ 155 h 10000"/>
              <a:gd name="connsiteX47" fmla="*/ 9239 w 10000"/>
              <a:gd name="connsiteY47" fmla="*/ 491 h 10000"/>
              <a:gd name="connsiteX48" fmla="*/ 9054 w 10000"/>
              <a:gd name="connsiteY48" fmla="*/ 597 h 10000"/>
              <a:gd name="connsiteX49" fmla="*/ 8959 w 10000"/>
              <a:gd name="connsiteY49" fmla="*/ 662 h 10000"/>
              <a:gd name="connsiteX50" fmla="*/ 8638 w 10000"/>
              <a:gd name="connsiteY50" fmla="*/ 793 h 10000"/>
              <a:gd name="connsiteX51" fmla="*/ 8383 w 10000"/>
              <a:gd name="connsiteY51" fmla="*/ 883 h 10000"/>
              <a:gd name="connsiteX52" fmla="*/ 7834 w 10000"/>
              <a:gd name="connsiteY52" fmla="*/ 875 h 10000"/>
              <a:gd name="connsiteX53" fmla="*/ 7441 w 10000"/>
              <a:gd name="connsiteY53" fmla="*/ 687 h 10000"/>
              <a:gd name="connsiteX54" fmla="*/ 7268 w 10000"/>
              <a:gd name="connsiteY54" fmla="*/ 531 h 10000"/>
              <a:gd name="connsiteX55" fmla="*/ 7126 w 10000"/>
              <a:gd name="connsiteY55" fmla="*/ 425 h 10000"/>
              <a:gd name="connsiteX56" fmla="*/ 7001 w 10000"/>
              <a:gd name="connsiteY56" fmla="*/ 0 h 10000"/>
              <a:gd name="connsiteX57" fmla="*/ 7001 w 10000"/>
              <a:gd name="connsiteY57" fmla="*/ 90 h 10000"/>
              <a:gd name="connsiteX58" fmla="*/ 6900 w 10000"/>
              <a:gd name="connsiteY58" fmla="*/ 335 h 10000"/>
              <a:gd name="connsiteX59" fmla="*/ 6733 w 10000"/>
              <a:gd name="connsiteY59" fmla="*/ 507 h 10000"/>
              <a:gd name="connsiteX60" fmla="*/ 6410 w 10000"/>
              <a:gd name="connsiteY60" fmla="*/ 744 h 10000"/>
              <a:gd name="connsiteX61" fmla="*/ 6130 w 10000"/>
              <a:gd name="connsiteY61" fmla="*/ 883 h 10000"/>
              <a:gd name="connsiteX62" fmla="*/ 5702 w 10000"/>
              <a:gd name="connsiteY62" fmla="*/ 883 h 10000"/>
              <a:gd name="connsiteX63" fmla="*/ 5523 w 10000"/>
              <a:gd name="connsiteY63" fmla="*/ 777 h 10000"/>
              <a:gd name="connsiteX64" fmla="*/ 5168 w 10000"/>
              <a:gd name="connsiteY64" fmla="*/ 597 h 10000"/>
              <a:gd name="connsiteX65" fmla="*/ 4846 w 10000"/>
              <a:gd name="connsiteY65" fmla="*/ 204 h 10000"/>
              <a:gd name="connsiteX66" fmla="*/ 4833 w 10000"/>
              <a:gd name="connsiteY66" fmla="*/ 49 h 10000"/>
              <a:gd name="connsiteX67" fmla="*/ 4698 w 10000"/>
              <a:gd name="connsiteY67" fmla="*/ 188 h 10000"/>
              <a:gd name="connsiteX68" fmla="*/ 4553 w 10000"/>
              <a:gd name="connsiteY68" fmla="*/ 482 h 10000"/>
              <a:gd name="connsiteX69" fmla="*/ 4315 w 10000"/>
              <a:gd name="connsiteY69" fmla="*/ 679 h 10000"/>
              <a:gd name="connsiteX70" fmla="*/ 4078 w 10000"/>
              <a:gd name="connsiteY70" fmla="*/ 850 h 10000"/>
              <a:gd name="connsiteX71" fmla="*/ 3268 w 10000"/>
              <a:gd name="connsiteY71" fmla="*/ 883 h 10000"/>
              <a:gd name="connsiteX72" fmla="*/ 2875 w 10000"/>
              <a:gd name="connsiteY72" fmla="*/ 777 h 10000"/>
              <a:gd name="connsiteX73" fmla="*/ 2726 w 10000"/>
              <a:gd name="connsiteY73" fmla="*/ 711 h 10000"/>
              <a:gd name="connsiteX74" fmla="*/ 2512 w 10000"/>
              <a:gd name="connsiteY74" fmla="*/ 433 h 10000"/>
              <a:gd name="connsiteX75" fmla="*/ 2416 w 10000"/>
              <a:gd name="connsiteY75" fmla="*/ 368 h 10000"/>
              <a:gd name="connsiteX76" fmla="*/ 2387 w 10000"/>
              <a:gd name="connsiteY76" fmla="*/ 188 h 10000"/>
              <a:gd name="connsiteX77" fmla="*/ 2351 w 10000"/>
              <a:gd name="connsiteY77" fmla="*/ 57 h 10000"/>
              <a:gd name="connsiteX78" fmla="*/ 2155 w 10000"/>
              <a:gd name="connsiteY78" fmla="*/ 507 h 10000"/>
              <a:gd name="connsiteX79" fmla="*/ 1827 w 10000"/>
              <a:gd name="connsiteY79" fmla="*/ 744 h 10000"/>
              <a:gd name="connsiteX80" fmla="*/ 1405 w 10000"/>
              <a:gd name="connsiteY80" fmla="*/ 875 h 10000"/>
              <a:gd name="connsiteX81" fmla="*/ 1227 w 10000"/>
              <a:gd name="connsiteY81" fmla="*/ 875 h 10000"/>
              <a:gd name="connsiteX82" fmla="*/ 702 w 10000"/>
              <a:gd name="connsiteY82" fmla="*/ 834 h 10000"/>
              <a:gd name="connsiteX83" fmla="*/ 452 w 10000"/>
              <a:gd name="connsiteY83" fmla="*/ 703 h 10000"/>
              <a:gd name="connsiteX84" fmla="*/ 0 w 10000"/>
              <a:gd name="connsiteY84" fmla="*/ 409 h 10000"/>
              <a:gd name="connsiteX85" fmla="*/ 12 w 10000"/>
              <a:gd name="connsiteY85" fmla="*/ 409 h 10000"/>
              <a:gd name="connsiteX0" fmla="*/ 12 w 9857"/>
              <a:gd name="connsiteY0" fmla="*/ 409 h 10000"/>
              <a:gd name="connsiteX1" fmla="*/ 12 w 9857"/>
              <a:gd name="connsiteY1" fmla="*/ 5388 h 10000"/>
              <a:gd name="connsiteX2" fmla="*/ 12 w 9857"/>
              <a:gd name="connsiteY2" fmla="*/ 7792 h 10000"/>
              <a:gd name="connsiteX3" fmla="*/ 309 w 9857"/>
              <a:gd name="connsiteY3" fmla="*/ 8373 h 10000"/>
              <a:gd name="connsiteX4" fmla="*/ 458 w 9857"/>
              <a:gd name="connsiteY4" fmla="*/ 8594 h 10000"/>
              <a:gd name="connsiteX5" fmla="*/ 786 w 9857"/>
              <a:gd name="connsiteY5" fmla="*/ 8986 h 10000"/>
              <a:gd name="connsiteX6" fmla="*/ 1001 w 9857"/>
              <a:gd name="connsiteY6" fmla="*/ 9215 h 10000"/>
              <a:gd name="connsiteX7" fmla="*/ 1167 w 9857"/>
              <a:gd name="connsiteY7" fmla="*/ 9346 h 10000"/>
              <a:gd name="connsiteX8" fmla="*/ 1346 w 9857"/>
              <a:gd name="connsiteY8" fmla="*/ 9485 h 10000"/>
              <a:gd name="connsiteX9" fmla="*/ 1601 w 9857"/>
              <a:gd name="connsiteY9" fmla="*/ 9624 h 10000"/>
              <a:gd name="connsiteX10" fmla="*/ 1893 w 9857"/>
              <a:gd name="connsiteY10" fmla="*/ 9738 h 10000"/>
              <a:gd name="connsiteX11" fmla="*/ 2190 w 9857"/>
              <a:gd name="connsiteY11" fmla="*/ 9845 h 10000"/>
              <a:gd name="connsiteX12" fmla="*/ 2363 w 9857"/>
              <a:gd name="connsiteY12" fmla="*/ 9902 h 10000"/>
              <a:gd name="connsiteX13" fmla="*/ 2589 w 9857"/>
              <a:gd name="connsiteY13" fmla="*/ 9943 h 10000"/>
              <a:gd name="connsiteX14" fmla="*/ 2942 w 9857"/>
              <a:gd name="connsiteY14" fmla="*/ 10000 h 10000"/>
              <a:gd name="connsiteX15" fmla="*/ 3216 w 9857"/>
              <a:gd name="connsiteY15" fmla="*/ 10000 h 10000"/>
              <a:gd name="connsiteX16" fmla="*/ 3506 w 9857"/>
              <a:gd name="connsiteY16" fmla="*/ 10000 h 10000"/>
              <a:gd name="connsiteX17" fmla="*/ 3822 w 9857"/>
              <a:gd name="connsiteY17" fmla="*/ 9951 h 10000"/>
              <a:gd name="connsiteX18" fmla="*/ 4137 w 9857"/>
              <a:gd name="connsiteY18" fmla="*/ 9902 h 10000"/>
              <a:gd name="connsiteX19" fmla="*/ 4374 w 9857"/>
              <a:gd name="connsiteY19" fmla="*/ 9836 h 10000"/>
              <a:gd name="connsiteX20" fmla="*/ 4625 w 9857"/>
              <a:gd name="connsiteY20" fmla="*/ 9755 h 10000"/>
              <a:gd name="connsiteX21" fmla="*/ 4953 w 9857"/>
              <a:gd name="connsiteY21" fmla="*/ 9624 h 10000"/>
              <a:gd name="connsiteX22" fmla="*/ 5328 w 9857"/>
              <a:gd name="connsiteY22" fmla="*/ 9436 h 10000"/>
              <a:gd name="connsiteX23" fmla="*/ 5626 w 9857"/>
              <a:gd name="connsiteY23" fmla="*/ 9240 h 10000"/>
              <a:gd name="connsiteX24" fmla="*/ 5869 w 9857"/>
              <a:gd name="connsiteY24" fmla="*/ 8994 h 10000"/>
              <a:gd name="connsiteX25" fmla="*/ 6118 w 9857"/>
              <a:gd name="connsiteY25" fmla="*/ 8626 h 10000"/>
              <a:gd name="connsiteX26" fmla="*/ 6380 w 9857"/>
              <a:gd name="connsiteY26" fmla="*/ 8209 h 10000"/>
              <a:gd name="connsiteX27" fmla="*/ 6625 w 9857"/>
              <a:gd name="connsiteY27" fmla="*/ 7776 h 10000"/>
              <a:gd name="connsiteX28" fmla="*/ 6871 w 9857"/>
              <a:gd name="connsiteY28" fmla="*/ 7261 h 10000"/>
              <a:gd name="connsiteX29" fmla="*/ 7185 w 9857"/>
              <a:gd name="connsiteY29" fmla="*/ 6566 h 10000"/>
              <a:gd name="connsiteX30" fmla="*/ 7643 w 9857"/>
              <a:gd name="connsiteY30" fmla="*/ 5487 h 10000"/>
              <a:gd name="connsiteX31" fmla="*/ 7893 w 9857"/>
              <a:gd name="connsiteY31" fmla="*/ 4980 h 10000"/>
              <a:gd name="connsiteX32" fmla="*/ 8136 w 9857"/>
              <a:gd name="connsiteY32" fmla="*/ 4530 h 10000"/>
              <a:gd name="connsiteX33" fmla="*/ 8383 w 9857"/>
              <a:gd name="connsiteY33" fmla="*/ 4146 h 10000"/>
              <a:gd name="connsiteX34" fmla="*/ 8572 w 9857"/>
              <a:gd name="connsiteY34" fmla="*/ 3900 h 10000"/>
              <a:gd name="connsiteX35" fmla="*/ 8840 w 9857"/>
              <a:gd name="connsiteY35" fmla="*/ 3573 h 10000"/>
              <a:gd name="connsiteX36" fmla="*/ 9078 w 9857"/>
              <a:gd name="connsiteY36" fmla="*/ 3312 h 10000"/>
              <a:gd name="connsiteX37" fmla="*/ 9334 w 9857"/>
              <a:gd name="connsiteY37" fmla="*/ 3050 h 10000"/>
              <a:gd name="connsiteX38" fmla="*/ 9577 w 9857"/>
              <a:gd name="connsiteY38" fmla="*/ 2813 h 10000"/>
              <a:gd name="connsiteX39" fmla="*/ 9727 w 9857"/>
              <a:gd name="connsiteY39" fmla="*/ 2690 h 10000"/>
              <a:gd name="connsiteX40" fmla="*/ 9857 w 9857"/>
              <a:gd name="connsiteY40" fmla="*/ 2567 h 10000"/>
              <a:gd name="connsiteX41" fmla="*/ 9786 w 9857"/>
              <a:gd name="connsiteY41" fmla="*/ 572 h 10000"/>
              <a:gd name="connsiteX42" fmla="*/ 9834 w 9857"/>
              <a:gd name="connsiteY42" fmla="*/ 1178 h 10000"/>
              <a:gd name="connsiteX43" fmla="*/ 9721 w 9857"/>
              <a:gd name="connsiteY43" fmla="*/ 523 h 10000"/>
              <a:gd name="connsiteX44" fmla="*/ 9548 w 9857"/>
              <a:gd name="connsiteY44" fmla="*/ 311 h 10000"/>
              <a:gd name="connsiteX45" fmla="*/ 9525 w 9857"/>
              <a:gd name="connsiteY45" fmla="*/ 155 h 10000"/>
              <a:gd name="connsiteX46" fmla="*/ 9239 w 9857"/>
              <a:gd name="connsiteY46" fmla="*/ 491 h 10000"/>
              <a:gd name="connsiteX47" fmla="*/ 9054 w 9857"/>
              <a:gd name="connsiteY47" fmla="*/ 597 h 10000"/>
              <a:gd name="connsiteX48" fmla="*/ 8959 w 9857"/>
              <a:gd name="connsiteY48" fmla="*/ 662 h 10000"/>
              <a:gd name="connsiteX49" fmla="*/ 8638 w 9857"/>
              <a:gd name="connsiteY49" fmla="*/ 793 h 10000"/>
              <a:gd name="connsiteX50" fmla="*/ 8383 w 9857"/>
              <a:gd name="connsiteY50" fmla="*/ 883 h 10000"/>
              <a:gd name="connsiteX51" fmla="*/ 7834 w 9857"/>
              <a:gd name="connsiteY51" fmla="*/ 875 h 10000"/>
              <a:gd name="connsiteX52" fmla="*/ 7441 w 9857"/>
              <a:gd name="connsiteY52" fmla="*/ 687 h 10000"/>
              <a:gd name="connsiteX53" fmla="*/ 7268 w 9857"/>
              <a:gd name="connsiteY53" fmla="*/ 531 h 10000"/>
              <a:gd name="connsiteX54" fmla="*/ 7126 w 9857"/>
              <a:gd name="connsiteY54" fmla="*/ 425 h 10000"/>
              <a:gd name="connsiteX55" fmla="*/ 7001 w 9857"/>
              <a:gd name="connsiteY55" fmla="*/ 0 h 10000"/>
              <a:gd name="connsiteX56" fmla="*/ 7001 w 9857"/>
              <a:gd name="connsiteY56" fmla="*/ 90 h 10000"/>
              <a:gd name="connsiteX57" fmla="*/ 6900 w 9857"/>
              <a:gd name="connsiteY57" fmla="*/ 335 h 10000"/>
              <a:gd name="connsiteX58" fmla="*/ 6733 w 9857"/>
              <a:gd name="connsiteY58" fmla="*/ 507 h 10000"/>
              <a:gd name="connsiteX59" fmla="*/ 6410 w 9857"/>
              <a:gd name="connsiteY59" fmla="*/ 744 h 10000"/>
              <a:gd name="connsiteX60" fmla="*/ 6130 w 9857"/>
              <a:gd name="connsiteY60" fmla="*/ 883 h 10000"/>
              <a:gd name="connsiteX61" fmla="*/ 5702 w 9857"/>
              <a:gd name="connsiteY61" fmla="*/ 883 h 10000"/>
              <a:gd name="connsiteX62" fmla="*/ 5523 w 9857"/>
              <a:gd name="connsiteY62" fmla="*/ 777 h 10000"/>
              <a:gd name="connsiteX63" fmla="*/ 5168 w 9857"/>
              <a:gd name="connsiteY63" fmla="*/ 597 h 10000"/>
              <a:gd name="connsiteX64" fmla="*/ 4846 w 9857"/>
              <a:gd name="connsiteY64" fmla="*/ 204 h 10000"/>
              <a:gd name="connsiteX65" fmla="*/ 4833 w 9857"/>
              <a:gd name="connsiteY65" fmla="*/ 49 h 10000"/>
              <a:gd name="connsiteX66" fmla="*/ 4698 w 9857"/>
              <a:gd name="connsiteY66" fmla="*/ 188 h 10000"/>
              <a:gd name="connsiteX67" fmla="*/ 4553 w 9857"/>
              <a:gd name="connsiteY67" fmla="*/ 482 h 10000"/>
              <a:gd name="connsiteX68" fmla="*/ 4315 w 9857"/>
              <a:gd name="connsiteY68" fmla="*/ 679 h 10000"/>
              <a:gd name="connsiteX69" fmla="*/ 4078 w 9857"/>
              <a:gd name="connsiteY69" fmla="*/ 850 h 10000"/>
              <a:gd name="connsiteX70" fmla="*/ 3268 w 9857"/>
              <a:gd name="connsiteY70" fmla="*/ 883 h 10000"/>
              <a:gd name="connsiteX71" fmla="*/ 2875 w 9857"/>
              <a:gd name="connsiteY71" fmla="*/ 777 h 10000"/>
              <a:gd name="connsiteX72" fmla="*/ 2726 w 9857"/>
              <a:gd name="connsiteY72" fmla="*/ 711 h 10000"/>
              <a:gd name="connsiteX73" fmla="*/ 2512 w 9857"/>
              <a:gd name="connsiteY73" fmla="*/ 433 h 10000"/>
              <a:gd name="connsiteX74" fmla="*/ 2416 w 9857"/>
              <a:gd name="connsiteY74" fmla="*/ 368 h 10000"/>
              <a:gd name="connsiteX75" fmla="*/ 2387 w 9857"/>
              <a:gd name="connsiteY75" fmla="*/ 188 h 10000"/>
              <a:gd name="connsiteX76" fmla="*/ 2351 w 9857"/>
              <a:gd name="connsiteY76" fmla="*/ 57 h 10000"/>
              <a:gd name="connsiteX77" fmla="*/ 2155 w 9857"/>
              <a:gd name="connsiteY77" fmla="*/ 507 h 10000"/>
              <a:gd name="connsiteX78" fmla="*/ 1827 w 9857"/>
              <a:gd name="connsiteY78" fmla="*/ 744 h 10000"/>
              <a:gd name="connsiteX79" fmla="*/ 1405 w 9857"/>
              <a:gd name="connsiteY79" fmla="*/ 875 h 10000"/>
              <a:gd name="connsiteX80" fmla="*/ 1227 w 9857"/>
              <a:gd name="connsiteY80" fmla="*/ 875 h 10000"/>
              <a:gd name="connsiteX81" fmla="*/ 702 w 9857"/>
              <a:gd name="connsiteY81" fmla="*/ 834 h 10000"/>
              <a:gd name="connsiteX82" fmla="*/ 452 w 9857"/>
              <a:gd name="connsiteY82" fmla="*/ 703 h 10000"/>
              <a:gd name="connsiteX83" fmla="*/ 0 w 9857"/>
              <a:gd name="connsiteY83" fmla="*/ 409 h 10000"/>
              <a:gd name="connsiteX84" fmla="*/ 12 w 9857"/>
              <a:gd name="connsiteY84" fmla="*/ 4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857" h="10000">
                <a:moveTo>
                  <a:pt x="12" y="409"/>
                </a:moveTo>
                <a:lnTo>
                  <a:pt x="12" y="5388"/>
                </a:lnTo>
                <a:lnTo>
                  <a:pt x="12" y="7792"/>
                </a:lnTo>
                <a:lnTo>
                  <a:pt x="309" y="8373"/>
                </a:lnTo>
                <a:cubicBezTo>
                  <a:pt x="359" y="8447"/>
                  <a:pt x="407" y="8520"/>
                  <a:pt x="458" y="8594"/>
                </a:cubicBezTo>
                <a:lnTo>
                  <a:pt x="786" y="8986"/>
                </a:lnTo>
                <a:lnTo>
                  <a:pt x="1001" y="9215"/>
                </a:lnTo>
                <a:cubicBezTo>
                  <a:pt x="1056" y="9259"/>
                  <a:pt x="1112" y="9302"/>
                  <a:pt x="1167" y="9346"/>
                </a:cubicBezTo>
                <a:lnTo>
                  <a:pt x="1346" y="9485"/>
                </a:lnTo>
                <a:lnTo>
                  <a:pt x="1601" y="9624"/>
                </a:lnTo>
                <a:lnTo>
                  <a:pt x="1893" y="9738"/>
                </a:lnTo>
                <a:lnTo>
                  <a:pt x="2190" y="9845"/>
                </a:lnTo>
                <a:lnTo>
                  <a:pt x="2363" y="9902"/>
                </a:lnTo>
                <a:lnTo>
                  <a:pt x="2589" y="9943"/>
                </a:lnTo>
                <a:lnTo>
                  <a:pt x="2942" y="10000"/>
                </a:lnTo>
                <a:lnTo>
                  <a:pt x="3216" y="10000"/>
                </a:lnTo>
                <a:lnTo>
                  <a:pt x="3506" y="10000"/>
                </a:lnTo>
                <a:lnTo>
                  <a:pt x="3822" y="9951"/>
                </a:lnTo>
                <a:lnTo>
                  <a:pt x="4137" y="9902"/>
                </a:lnTo>
                <a:lnTo>
                  <a:pt x="4374" y="9836"/>
                </a:lnTo>
                <a:lnTo>
                  <a:pt x="4625" y="9755"/>
                </a:lnTo>
                <a:lnTo>
                  <a:pt x="4953" y="9624"/>
                </a:lnTo>
                <a:lnTo>
                  <a:pt x="5328" y="9436"/>
                </a:lnTo>
                <a:lnTo>
                  <a:pt x="5626" y="9240"/>
                </a:lnTo>
                <a:lnTo>
                  <a:pt x="5869" y="8994"/>
                </a:lnTo>
                <a:cubicBezTo>
                  <a:pt x="5952" y="8871"/>
                  <a:pt x="6036" y="8749"/>
                  <a:pt x="6118" y="8626"/>
                </a:cubicBezTo>
                <a:lnTo>
                  <a:pt x="6380" y="8209"/>
                </a:lnTo>
                <a:cubicBezTo>
                  <a:pt x="6462" y="8065"/>
                  <a:pt x="6543" y="7920"/>
                  <a:pt x="6625" y="7776"/>
                </a:cubicBezTo>
                <a:cubicBezTo>
                  <a:pt x="6706" y="7604"/>
                  <a:pt x="6790" y="7433"/>
                  <a:pt x="6871" y="7261"/>
                </a:cubicBezTo>
                <a:lnTo>
                  <a:pt x="7185" y="6566"/>
                </a:lnTo>
                <a:lnTo>
                  <a:pt x="7643" y="5487"/>
                </a:lnTo>
                <a:lnTo>
                  <a:pt x="7893" y="4980"/>
                </a:lnTo>
                <a:lnTo>
                  <a:pt x="8136" y="4530"/>
                </a:lnTo>
                <a:lnTo>
                  <a:pt x="8383" y="4146"/>
                </a:lnTo>
                <a:cubicBezTo>
                  <a:pt x="8446" y="4064"/>
                  <a:pt x="8508" y="3982"/>
                  <a:pt x="8572" y="3900"/>
                </a:cubicBezTo>
                <a:lnTo>
                  <a:pt x="8840" y="3573"/>
                </a:lnTo>
                <a:lnTo>
                  <a:pt x="9078" y="3312"/>
                </a:lnTo>
                <a:cubicBezTo>
                  <a:pt x="9164" y="3225"/>
                  <a:pt x="9248" y="3137"/>
                  <a:pt x="9334" y="3050"/>
                </a:cubicBezTo>
                <a:lnTo>
                  <a:pt x="9577" y="2813"/>
                </a:lnTo>
                <a:lnTo>
                  <a:pt x="9727" y="2690"/>
                </a:lnTo>
                <a:cubicBezTo>
                  <a:pt x="9769" y="2649"/>
                  <a:pt x="9814" y="2608"/>
                  <a:pt x="9857" y="2567"/>
                </a:cubicBezTo>
                <a:cubicBezTo>
                  <a:pt x="9867" y="2214"/>
                  <a:pt x="9790" y="803"/>
                  <a:pt x="9786" y="572"/>
                </a:cubicBezTo>
                <a:cubicBezTo>
                  <a:pt x="9790" y="578"/>
                  <a:pt x="9829" y="1172"/>
                  <a:pt x="9834" y="1178"/>
                </a:cubicBezTo>
                <a:cubicBezTo>
                  <a:pt x="9808" y="1156"/>
                  <a:pt x="9746" y="545"/>
                  <a:pt x="9721" y="523"/>
                </a:cubicBezTo>
                <a:lnTo>
                  <a:pt x="9548" y="311"/>
                </a:lnTo>
                <a:cubicBezTo>
                  <a:pt x="9541" y="259"/>
                  <a:pt x="9532" y="207"/>
                  <a:pt x="9525" y="155"/>
                </a:cubicBezTo>
                <a:lnTo>
                  <a:pt x="9239" y="491"/>
                </a:lnTo>
                <a:lnTo>
                  <a:pt x="9054" y="597"/>
                </a:lnTo>
                <a:cubicBezTo>
                  <a:pt x="9023" y="619"/>
                  <a:pt x="8990" y="640"/>
                  <a:pt x="8959" y="662"/>
                </a:cubicBezTo>
                <a:lnTo>
                  <a:pt x="8638" y="793"/>
                </a:lnTo>
                <a:lnTo>
                  <a:pt x="8383" y="883"/>
                </a:lnTo>
                <a:lnTo>
                  <a:pt x="7834" y="875"/>
                </a:lnTo>
                <a:lnTo>
                  <a:pt x="7441" y="687"/>
                </a:lnTo>
                <a:lnTo>
                  <a:pt x="7268" y="531"/>
                </a:lnTo>
                <a:cubicBezTo>
                  <a:pt x="7220" y="496"/>
                  <a:pt x="7173" y="460"/>
                  <a:pt x="7126" y="425"/>
                </a:cubicBezTo>
                <a:cubicBezTo>
                  <a:pt x="7084" y="283"/>
                  <a:pt x="7041" y="142"/>
                  <a:pt x="7001" y="0"/>
                </a:cubicBezTo>
                <a:lnTo>
                  <a:pt x="7001" y="90"/>
                </a:lnTo>
                <a:cubicBezTo>
                  <a:pt x="6966" y="172"/>
                  <a:pt x="6934" y="253"/>
                  <a:pt x="6900" y="335"/>
                </a:cubicBezTo>
                <a:cubicBezTo>
                  <a:pt x="6843" y="392"/>
                  <a:pt x="6790" y="450"/>
                  <a:pt x="6733" y="507"/>
                </a:cubicBezTo>
                <a:lnTo>
                  <a:pt x="6410" y="744"/>
                </a:lnTo>
                <a:lnTo>
                  <a:pt x="6130" y="883"/>
                </a:lnTo>
                <a:lnTo>
                  <a:pt x="5702" y="883"/>
                </a:lnTo>
                <a:lnTo>
                  <a:pt x="5523" y="777"/>
                </a:lnTo>
                <a:lnTo>
                  <a:pt x="5168" y="597"/>
                </a:lnTo>
                <a:lnTo>
                  <a:pt x="4846" y="204"/>
                </a:lnTo>
                <a:cubicBezTo>
                  <a:pt x="4842" y="152"/>
                  <a:pt x="4839" y="101"/>
                  <a:pt x="4833" y="49"/>
                </a:cubicBezTo>
                <a:cubicBezTo>
                  <a:pt x="4788" y="95"/>
                  <a:pt x="4744" y="142"/>
                  <a:pt x="4698" y="188"/>
                </a:cubicBezTo>
                <a:cubicBezTo>
                  <a:pt x="4651" y="286"/>
                  <a:pt x="4601" y="384"/>
                  <a:pt x="4553" y="482"/>
                </a:cubicBezTo>
                <a:lnTo>
                  <a:pt x="4315" y="679"/>
                </a:lnTo>
                <a:lnTo>
                  <a:pt x="4078" y="850"/>
                </a:lnTo>
                <a:lnTo>
                  <a:pt x="3268" y="883"/>
                </a:lnTo>
                <a:lnTo>
                  <a:pt x="2875" y="777"/>
                </a:lnTo>
                <a:lnTo>
                  <a:pt x="2726" y="711"/>
                </a:lnTo>
                <a:cubicBezTo>
                  <a:pt x="2656" y="618"/>
                  <a:pt x="2583" y="526"/>
                  <a:pt x="2512" y="433"/>
                </a:cubicBezTo>
                <a:cubicBezTo>
                  <a:pt x="2480" y="411"/>
                  <a:pt x="2448" y="390"/>
                  <a:pt x="2416" y="368"/>
                </a:cubicBezTo>
                <a:cubicBezTo>
                  <a:pt x="2406" y="308"/>
                  <a:pt x="2397" y="248"/>
                  <a:pt x="2387" y="188"/>
                </a:cubicBezTo>
                <a:cubicBezTo>
                  <a:pt x="2375" y="144"/>
                  <a:pt x="2363" y="101"/>
                  <a:pt x="2351" y="57"/>
                </a:cubicBezTo>
                <a:cubicBezTo>
                  <a:pt x="2286" y="207"/>
                  <a:pt x="2220" y="357"/>
                  <a:pt x="2155" y="507"/>
                </a:cubicBezTo>
                <a:lnTo>
                  <a:pt x="1827" y="744"/>
                </a:lnTo>
                <a:lnTo>
                  <a:pt x="1405" y="875"/>
                </a:lnTo>
                <a:lnTo>
                  <a:pt x="1227" y="875"/>
                </a:lnTo>
                <a:lnTo>
                  <a:pt x="702" y="834"/>
                </a:lnTo>
                <a:lnTo>
                  <a:pt x="452" y="703"/>
                </a:lnTo>
                <a:lnTo>
                  <a:pt x="0" y="409"/>
                </a:lnTo>
                <a:lnTo>
                  <a:pt x="12" y="409"/>
                </a:lnTo>
                <a:close/>
              </a:path>
            </a:pathLst>
          </a:custGeom>
          <a:solidFill>
            <a:schemeClr val="bg1"/>
          </a:solidFill>
          <a:ln w="9525" cap="rnd">
            <a:noFill/>
            <a:round/>
            <a:headEnd type="none" w="sm" len="sm"/>
            <a:tailEnd type="none" w="sm" len="sm"/>
          </a:ln>
          <a:effectLst/>
        </p:spPr>
        <p:txBody>
          <a:bodyPr/>
          <a:lstStyle/>
          <a:p>
            <a:endParaRPr lang="en-US"/>
          </a:p>
        </p:txBody>
      </p:sp>
      <p:sp>
        <p:nvSpPr>
          <p:cNvPr id="5" name="Rectangle 3">
            <a:extLst>
              <a:ext uri="{FF2B5EF4-FFF2-40B4-BE49-F238E27FC236}">
                <a16:creationId xmlns:a16="http://schemas.microsoft.com/office/drawing/2014/main" id="{82900BBD-FE48-4341-9705-4591AD46ECE0}"/>
              </a:ext>
            </a:extLst>
          </p:cNvPr>
          <p:cNvSpPr>
            <a:spLocks noChangeArrowheads="1"/>
          </p:cNvSpPr>
          <p:nvPr/>
        </p:nvSpPr>
        <p:spPr bwMode="auto">
          <a:xfrm>
            <a:off x="6731000" y="2533650"/>
            <a:ext cx="1309688" cy="1331913"/>
          </a:xfrm>
          <a:prstGeom prst="rect">
            <a:avLst/>
          </a:prstGeom>
          <a:solidFill>
            <a:srgbClr val="B1143B"/>
          </a:solidFill>
          <a:ln w="9525">
            <a:solidFill>
              <a:schemeClr val="tx1"/>
            </a:solidFill>
            <a:miter lim="800000"/>
            <a:headEnd/>
            <a:tailEnd/>
          </a:ln>
          <a:effectLst/>
        </p:spPr>
        <p:txBody>
          <a:bodyPr wrap="none" anchor="ctr"/>
          <a:lstStyle/>
          <a:p>
            <a:endParaRPr lang="en-US"/>
          </a:p>
        </p:txBody>
      </p:sp>
      <p:grpSp>
        <p:nvGrpSpPr>
          <p:cNvPr id="10" name="Group 19">
            <a:extLst>
              <a:ext uri="{FF2B5EF4-FFF2-40B4-BE49-F238E27FC236}">
                <a16:creationId xmlns:a16="http://schemas.microsoft.com/office/drawing/2014/main" id="{77979C1E-D4CF-4922-BF9D-B9C5669C6765}"/>
              </a:ext>
            </a:extLst>
          </p:cNvPr>
          <p:cNvGrpSpPr>
            <a:grpSpLocks/>
          </p:cNvGrpSpPr>
          <p:nvPr/>
        </p:nvGrpSpPr>
        <p:grpSpPr bwMode="auto">
          <a:xfrm>
            <a:off x="6894513" y="2973388"/>
            <a:ext cx="990600" cy="409575"/>
            <a:chOff x="4878" y="2442"/>
            <a:chExt cx="624" cy="258"/>
          </a:xfrm>
          <a:solidFill>
            <a:schemeClr val="accent1">
              <a:lumMod val="90000"/>
            </a:schemeClr>
          </a:solidFill>
        </p:grpSpPr>
        <p:sp>
          <p:nvSpPr>
            <p:cNvPr id="11" name="Rectangle 20">
              <a:extLst>
                <a:ext uri="{FF2B5EF4-FFF2-40B4-BE49-F238E27FC236}">
                  <a16:creationId xmlns:a16="http://schemas.microsoft.com/office/drawing/2014/main" id="{E2C9C124-E041-42A8-9981-8A1669845926}"/>
                </a:ext>
              </a:extLst>
            </p:cNvPr>
            <p:cNvSpPr>
              <a:spLocks noChangeArrowheads="1"/>
            </p:cNvSpPr>
            <p:nvPr/>
          </p:nvSpPr>
          <p:spPr bwMode="auto">
            <a:xfrm>
              <a:off x="4878"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2" name="Line 21">
              <a:extLst>
                <a:ext uri="{FF2B5EF4-FFF2-40B4-BE49-F238E27FC236}">
                  <a16:creationId xmlns:a16="http://schemas.microsoft.com/office/drawing/2014/main" id="{235DF7CD-D9B3-44BA-A1EB-36AD6D0EACB5}"/>
                </a:ext>
              </a:extLst>
            </p:cNvPr>
            <p:cNvSpPr>
              <a:spLocks noChangeShapeType="1"/>
            </p:cNvSpPr>
            <p:nvPr/>
          </p:nvSpPr>
          <p:spPr bwMode="auto">
            <a:xfrm>
              <a:off x="4881" y="2580"/>
              <a:ext cx="217"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3" name="Rectangle 22">
              <a:extLst>
                <a:ext uri="{FF2B5EF4-FFF2-40B4-BE49-F238E27FC236}">
                  <a16:creationId xmlns:a16="http://schemas.microsoft.com/office/drawing/2014/main" id="{FB005C1F-F746-478B-B899-015B947B9EB9}"/>
                </a:ext>
              </a:extLst>
            </p:cNvPr>
            <p:cNvSpPr>
              <a:spLocks noChangeArrowheads="1"/>
            </p:cNvSpPr>
            <p:nvPr/>
          </p:nvSpPr>
          <p:spPr bwMode="auto">
            <a:xfrm>
              <a:off x="5280"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4" name="Line 23">
              <a:extLst>
                <a:ext uri="{FF2B5EF4-FFF2-40B4-BE49-F238E27FC236}">
                  <a16:creationId xmlns:a16="http://schemas.microsoft.com/office/drawing/2014/main" id="{C4E7BA49-3877-47D3-9995-8D9D1BBE29C8}"/>
                </a:ext>
              </a:extLst>
            </p:cNvPr>
            <p:cNvSpPr>
              <a:spLocks noChangeShapeType="1"/>
            </p:cNvSpPr>
            <p:nvPr/>
          </p:nvSpPr>
          <p:spPr bwMode="auto">
            <a:xfrm>
              <a:off x="5281" y="2580"/>
              <a:ext cx="220"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5" name="Line 24">
              <a:extLst>
                <a:ext uri="{FF2B5EF4-FFF2-40B4-BE49-F238E27FC236}">
                  <a16:creationId xmlns:a16="http://schemas.microsoft.com/office/drawing/2014/main" id="{2A5201F6-0005-4EDE-BD43-EFBBEBC2632D}"/>
                </a:ext>
              </a:extLst>
            </p:cNvPr>
            <p:cNvSpPr>
              <a:spLocks noChangeShapeType="1"/>
            </p:cNvSpPr>
            <p:nvPr/>
          </p:nvSpPr>
          <p:spPr bwMode="auto">
            <a:xfrm>
              <a:off x="4986"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sp>
          <p:nvSpPr>
            <p:cNvPr id="16" name="Line 25">
              <a:extLst>
                <a:ext uri="{FF2B5EF4-FFF2-40B4-BE49-F238E27FC236}">
                  <a16:creationId xmlns:a16="http://schemas.microsoft.com/office/drawing/2014/main" id="{1C5DADE4-FBEF-4D78-BB32-6F33D802CB6F}"/>
                </a:ext>
              </a:extLst>
            </p:cNvPr>
            <p:cNvSpPr>
              <a:spLocks noChangeShapeType="1"/>
            </p:cNvSpPr>
            <p:nvPr/>
          </p:nvSpPr>
          <p:spPr bwMode="auto">
            <a:xfrm>
              <a:off x="5392"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grpSp>
      <p:sp>
        <p:nvSpPr>
          <p:cNvPr id="21" name="Line 4">
            <a:extLst>
              <a:ext uri="{FF2B5EF4-FFF2-40B4-BE49-F238E27FC236}">
                <a16:creationId xmlns:a16="http://schemas.microsoft.com/office/drawing/2014/main" id="{6989377B-F53C-4009-9545-49264F82B292}"/>
              </a:ext>
            </a:extLst>
          </p:cNvPr>
          <p:cNvSpPr>
            <a:spLocks noChangeShapeType="1"/>
          </p:cNvSpPr>
          <p:nvPr/>
        </p:nvSpPr>
        <p:spPr bwMode="auto">
          <a:xfrm flipH="1">
            <a:off x="3609974" y="2973388"/>
            <a:ext cx="3089604" cy="0"/>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2" name="Freeform 10">
            <a:extLst>
              <a:ext uri="{FF2B5EF4-FFF2-40B4-BE49-F238E27FC236}">
                <a16:creationId xmlns:a16="http://schemas.microsoft.com/office/drawing/2014/main" id="{69D55F1D-9543-4D98-97A0-C5B1343DC04B}"/>
              </a:ext>
            </a:extLst>
          </p:cNvPr>
          <p:cNvSpPr>
            <a:spLocks/>
          </p:cNvSpPr>
          <p:nvPr/>
        </p:nvSpPr>
        <p:spPr bwMode="auto">
          <a:xfrm>
            <a:off x="4114800" y="3429000"/>
            <a:ext cx="3941763" cy="1941513"/>
          </a:xfrm>
          <a:custGeom>
            <a:avLst/>
            <a:gdLst/>
            <a:ahLst/>
            <a:cxnLst>
              <a:cxn ang="0">
                <a:pos x="2" y="659"/>
              </a:cxn>
              <a:cxn ang="0">
                <a:pos x="52" y="1024"/>
              </a:cxn>
              <a:cxn ang="0">
                <a:pos x="132" y="1099"/>
              </a:cxn>
              <a:cxn ang="0">
                <a:pos x="196" y="1143"/>
              </a:cxn>
              <a:cxn ang="0">
                <a:pos x="269" y="1177"/>
              </a:cxn>
              <a:cxn ang="0">
                <a:pos x="368" y="1204"/>
              </a:cxn>
              <a:cxn ang="0">
                <a:pos x="435" y="1216"/>
              </a:cxn>
              <a:cxn ang="0">
                <a:pos x="540" y="1223"/>
              </a:cxn>
              <a:cxn ang="0">
                <a:pos x="642" y="1217"/>
              </a:cxn>
              <a:cxn ang="0">
                <a:pos x="735" y="1203"/>
              </a:cxn>
              <a:cxn ang="0">
                <a:pos x="832" y="1177"/>
              </a:cxn>
              <a:cxn ang="0">
                <a:pos x="945" y="1130"/>
              </a:cxn>
              <a:cxn ang="0">
                <a:pos x="1028" y="1055"/>
              </a:cxn>
              <a:cxn ang="0">
                <a:pos x="1113" y="951"/>
              </a:cxn>
              <a:cxn ang="0">
                <a:pos x="1207" y="803"/>
              </a:cxn>
              <a:cxn ang="0">
                <a:pos x="1326" y="609"/>
              </a:cxn>
              <a:cxn ang="0">
                <a:pos x="1408" y="507"/>
              </a:cxn>
              <a:cxn ang="0">
                <a:pos x="1485" y="437"/>
              </a:cxn>
              <a:cxn ang="0">
                <a:pos x="1568" y="373"/>
              </a:cxn>
              <a:cxn ang="0">
                <a:pos x="1634" y="329"/>
              </a:cxn>
              <a:cxn ang="0">
                <a:pos x="1706" y="289"/>
              </a:cxn>
              <a:cxn ang="0">
                <a:pos x="1853" y="275"/>
              </a:cxn>
              <a:cxn ang="0">
                <a:pos x="2483" y="72"/>
              </a:cxn>
              <a:cxn ang="0">
                <a:pos x="2343" y="76"/>
              </a:cxn>
              <a:cxn ang="0">
                <a:pos x="2323" y="76"/>
              </a:cxn>
              <a:cxn ang="0">
                <a:pos x="2309" y="76"/>
              </a:cxn>
              <a:cxn ang="0">
                <a:pos x="2241" y="78"/>
              </a:cxn>
              <a:cxn ang="0">
                <a:pos x="2129" y="78"/>
              </a:cxn>
              <a:cxn ang="0">
                <a:pos x="2022" y="78"/>
              </a:cxn>
              <a:cxn ang="0">
                <a:pos x="1968" y="80"/>
              </a:cxn>
              <a:cxn ang="0">
                <a:pos x="1960" y="80"/>
              </a:cxn>
              <a:cxn ang="0">
                <a:pos x="1936" y="80"/>
              </a:cxn>
              <a:cxn ang="0">
                <a:pos x="1888" y="80"/>
              </a:cxn>
              <a:cxn ang="0">
                <a:pos x="1798" y="82"/>
              </a:cxn>
              <a:cxn ang="0">
                <a:pos x="1644" y="70"/>
              </a:cxn>
              <a:cxn ang="0">
                <a:pos x="1633" y="64"/>
              </a:cxn>
              <a:cxn ang="0">
                <a:pos x="1600" y="19"/>
              </a:cxn>
              <a:cxn ang="0">
                <a:pos x="1521" y="73"/>
              </a:cxn>
              <a:cxn ang="0">
                <a:pos x="1451" y="97"/>
              </a:cxn>
              <a:cxn ang="0">
                <a:pos x="1316" y="107"/>
              </a:cxn>
              <a:cxn ang="0">
                <a:pos x="1221" y="65"/>
              </a:cxn>
              <a:cxn ang="0">
                <a:pos x="1176" y="0"/>
              </a:cxn>
              <a:cxn ang="0">
                <a:pos x="1159" y="41"/>
              </a:cxn>
              <a:cxn ang="0">
                <a:pos x="1077" y="91"/>
              </a:cxn>
              <a:cxn ang="0">
                <a:pos x="958" y="108"/>
              </a:cxn>
              <a:cxn ang="0">
                <a:pos x="868" y="73"/>
              </a:cxn>
              <a:cxn ang="0">
                <a:pos x="812" y="6"/>
              </a:cxn>
              <a:cxn ang="0">
                <a:pos x="765" y="59"/>
              </a:cxn>
              <a:cxn ang="0">
                <a:pos x="685" y="104"/>
              </a:cxn>
              <a:cxn ang="0">
                <a:pos x="483" y="95"/>
              </a:cxn>
              <a:cxn ang="0">
                <a:pos x="422" y="53"/>
              </a:cxn>
              <a:cxn ang="0">
                <a:pos x="401" y="23"/>
              </a:cxn>
              <a:cxn ang="0">
                <a:pos x="362" y="62"/>
              </a:cxn>
              <a:cxn ang="0">
                <a:pos x="236" y="107"/>
              </a:cxn>
              <a:cxn ang="0">
                <a:pos x="118" y="102"/>
              </a:cxn>
              <a:cxn ang="0">
                <a:pos x="0" y="50"/>
              </a:cxn>
            </a:cxnLst>
            <a:rect l="0" t="0" r="r" b="b"/>
            <a:pathLst>
              <a:path w="2483" h="1223">
                <a:moveTo>
                  <a:pt x="2" y="50"/>
                </a:moveTo>
                <a:lnTo>
                  <a:pt x="2" y="659"/>
                </a:lnTo>
                <a:lnTo>
                  <a:pt x="2" y="953"/>
                </a:lnTo>
                <a:lnTo>
                  <a:pt x="52" y="1024"/>
                </a:lnTo>
                <a:lnTo>
                  <a:pt x="77" y="1051"/>
                </a:lnTo>
                <a:lnTo>
                  <a:pt x="132" y="1099"/>
                </a:lnTo>
                <a:lnTo>
                  <a:pt x="168" y="1127"/>
                </a:lnTo>
                <a:lnTo>
                  <a:pt x="196" y="1143"/>
                </a:lnTo>
                <a:lnTo>
                  <a:pt x="226" y="1160"/>
                </a:lnTo>
                <a:lnTo>
                  <a:pt x="269" y="1177"/>
                </a:lnTo>
                <a:lnTo>
                  <a:pt x="318" y="1191"/>
                </a:lnTo>
                <a:lnTo>
                  <a:pt x="368" y="1204"/>
                </a:lnTo>
                <a:lnTo>
                  <a:pt x="397" y="1211"/>
                </a:lnTo>
                <a:lnTo>
                  <a:pt x="435" y="1216"/>
                </a:lnTo>
                <a:lnTo>
                  <a:pt x="494" y="1223"/>
                </a:lnTo>
                <a:lnTo>
                  <a:pt x="540" y="1223"/>
                </a:lnTo>
                <a:lnTo>
                  <a:pt x="589" y="1223"/>
                </a:lnTo>
                <a:lnTo>
                  <a:pt x="642" y="1217"/>
                </a:lnTo>
                <a:lnTo>
                  <a:pt x="695" y="1211"/>
                </a:lnTo>
                <a:lnTo>
                  <a:pt x="735" y="1203"/>
                </a:lnTo>
                <a:lnTo>
                  <a:pt x="777" y="1193"/>
                </a:lnTo>
                <a:lnTo>
                  <a:pt x="832" y="1177"/>
                </a:lnTo>
                <a:lnTo>
                  <a:pt x="895" y="1154"/>
                </a:lnTo>
                <a:lnTo>
                  <a:pt x="945" y="1130"/>
                </a:lnTo>
                <a:lnTo>
                  <a:pt x="986" y="1100"/>
                </a:lnTo>
                <a:lnTo>
                  <a:pt x="1028" y="1055"/>
                </a:lnTo>
                <a:lnTo>
                  <a:pt x="1072" y="1004"/>
                </a:lnTo>
                <a:lnTo>
                  <a:pt x="1113" y="951"/>
                </a:lnTo>
                <a:lnTo>
                  <a:pt x="1154" y="888"/>
                </a:lnTo>
                <a:lnTo>
                  <a:pt x="1207" y="803"/>
                </a:lnTo>
                <a:lnTo>
                  <a:pt x="1284" y="671"/>
                </a:lnTo>
                <a:lnTo>
                  <a:pt x="1326" y="609"/>
                </a:lnTo>
                <a:lnTo>
                  <a:pt x="1367" y="554"/>
                </a:lnTo>
                <a:lnTo>
                  <a:pt x="1408" y="507"/>
                </a:lnTo>
                <a:lnTo>
                  <a:pt x="1440" y="477"/>
                </a:lnTo>
                <a:lnTo>
                  <a:pt x="1485" y="437"/>
                </a:lnTo>
                <a:lnTo>
                  <a:pt x="1525" y="405"/>
                </a:lnTo>
                <a:lnTo>
                  <a:pt x="1568" y="373"/>
                </a:lnTo>
                <a:lnTo>
                  <a:pt x="1609" y="344"/>
                </a:lnTo>
                <a:lnTo>
                  <a:pt x="1634" y="329"/>
                </a:lnTo>
                <a:lnTo>
                  <a:pt x="1656" y="314"/>
                </a:lnTo>
                <a:lnTo>
                  <a:pt x="1706" y="289"/>
                </a:lnTo>
                <a:lnTo>
                  <a:pt x="1805" y="273"/>
                </a:lnTo>
                <a:lnTo>
                  <a:pt x="1853" y="275"/>
                </a:lnTo>
                <a:lnTo>
                  <a:pt x="2481" y="278"/>
                </a:lnTo>
                <a:lnTo>
                  <a:pt x="2483" y="72"/>
                </a:lnTo>
                <a:lnTo>
                  <a:pt x="2361" y="76"/>
                </a:lnTo>
                <a:lnTo>
                  <a:pt x="2343" y="76"/>
                </a:lnTo>
                <a:lnTo>
                  <a:pt x="2327" y="76"/>
                </a:lnTo>
                <a:lnTo>
                  <a:pt x="2323" y="76"/>
                </a:lnTo>
                <a:lnTo>
                  <a:pt x="2343" y="78"/>
                </a:lnTo>
                <a:lnTo>
                  <a:pt x="2309" y="76"/>
                </a:lnTo>
                <a:lnTo>
                  <a:pt x="2221" y="78"/>
                </a:lnTo>
                <a:lnTo>
                  <a:pt x="2241" y="78"/>
                </a:lnTo>
                <a:lnTo>
                  <a:pt x="2287" y="76"/>
                </a:lnTo>
                <a:lnTo>
                  <a:pt x="2129" y="78"/>
                </a:lnTo>
                <a:lnTo>
                  <a:pt x="2032" y="78"/>
                </a:lnTo>
                <a:lnTo>
                  <a:pt x="2022" y="78"/>
                </a:lnTo>
                <a:lnTo>
                  <a:pt x="2008" y="78"/>
                </a:lnTo>
                <a:lnTo>
                  <a:pt x="1968" y="80"/>
                </a:lnTo>
                <a:lnTo>
                  <a:pt x="1993" y="81"/>
                </a:lnTo>
                <a:lnTo>
                  <a:pt x="1960" y="80"/>
                </a:lnTo>
                <a:lnTo>
                  <a:pt x="1992" y="80"/>
                </a:lnTo>
                <a:lnTo>
                  <a:pt x="1936" y="80"/>
                </a:lnTo>
                <a:lnTo>
                  <a:pt x="1918" y="80"/>
                </a:lnTo>
                <a:lnTo>
                  <a:pt x="1888" y="80"/>
                </a:lnTo>
                <a:lnTo>
                  <a:pt x="1854" y="82"/>
                </a:lnTo>
                <a:lnTo>
                  <a:pt x="1798" y="82"/>
                </a:lnTo>
                <a:lnTo>
                  <a:pt x="1680" y="80"/>
                </a:lnTo>
                <a:lnTo>
                  <a:pt x="1644" y="70"/>
                </a:lnTo>
                <a:lnTo>
                  <a:pt x="1646" y="72"/>
                </a:lnTo>
                <a:lnTo>
                  <a:pt x="1633" y="64"/>
                </a:lnTo>
                <a:lnTo>
                  <a:pt x="1604" y="38"/>
                </a:lnTo>
                <a:lnTo>
                  <a:pt x="1600" y="19"/>
                </a:lnTo>
                <a:lnTo>
                  <a:pt x="1552" y="60"/>
                </a:lnTo>
                <a:lnTo>
                  <a:pt x="1521" y="73"/>
                </a:lnTo>
                <a:lnTo>
                  <a:pt x="1505" y="81"/>
                </a:lnTo>
                <a:lnTo>
                  <a:pt x="1451" y="97"/>
                </a:lnTo>
                <a:lnTo>
                  <a:pt x="1408" y="108"/>
                </a:lnTo>
                <a:lnTo>
                  <a:pt x="1316" y="107"/>
                </a:lnTo>
                <a:lnTo>
                  <a:pt x="1250" y="84"/>
                </a:lnTo>
                <a:lnTo>
                  <a:pt x="1221" y="65"/>
                </a:lnTo>
                <a:lnTo>
                  <a:pt x="1197" y="52"/>
                </a:lnTo>
                <a:lnTo>
                  <a:pt x="1176" y="0"/>
                </a:lnTo>
                <a:lnTo>
                  <a:pt x="1176" y="11"/>
                </a:lnTo>
                <a:lnTo>
                  <a:pt x="1159" y="41"/>
                </a:lnTo>
                <a:lnTo>
                  <a:pt x="1131" y="62"/>
                </a:lnTo>
                <a:lnTo>
                  <a:pt x="1077" y="91"/>
                </a:lnTo>
                <a:lnTo>
                  <a:pt x="1030" y="108"/>
                </a:lnTo>
                <a:lnTo>
                  <a:pt x="958" y="108"/>
                </a:lnTo>
                <a:lnTo>
                  <a:pt x="928" y="95"/>
                </a:lnTo>
                <a:lnTo>
                  <a:pt x="868" y="73"/>
                </a:lnTo>
                <a:lnTo>
                  <a:pt x="814" y="25"/>
                </a:lnTo>
                <a:lnTo>
                  <a:pt x="812" y="6"/>
                </a:lnTo>
                <a:lnTo>
                  <a:pt x="789" y="23"/>
                </a:lnTo>
                <a:lnTo>
                  <a:pt x="765" y="59"/>
                </a:lnTo>
                <a:lnTo>
                  <a:pt x="725" y="83"/>
                </a:lnTo>
                <a:lnTo>
                  <a:pt x="685" y="104"/>
                </a:lnTo>
                <a:lnTo>
                  <a:pt x="549" y="108"/>
                </a:lnTo>
                <a:lnTo>
                  <a:pt x="483" y="95"/>
                </a:lnTo>
                <a:lnTo>
                  <a:pt x="458" y="87"/>
                </a:lnTo>
                <a:lnTo>
                  <a:pt x="422" y="53"/>
                </a:lnTo>
                <a:lnTo>
                  <a:pt x="406" y="45"/>
                </a:lnTo>
                <a:lnTo>
                  <a:pt x="401" y="23"/>
                </a:lnTo>
                <a:lnTo>
                  <a:pt x="395" y="7"/>
                </a:lnTo>
                <a:lnTo>
                  <a:pt x="362" y="62"/>
                </a:lnTo>
                <a:lnTo>
                  <a:pt x="307" y="91"/>
                </a:lnTo>
                <a:lnTo>
                  <a:pt x="236" y="107"/>
                </a:lnTo>
                <a:lnTo>
                  <a:pt x="206" y="107"/>
                </a:lnTo>
                <a:lnTo>
                  <a:pt x="118" y="102"/>
                </a:lnTo>
                <a:lnTo>
                  <a:pt x="76" y="86"/>
                </a:lnTo>
                <a:lnTo>
                  <a:pt x="0" y="50"/>
                </a:lnTo>
              </a:path>
            </a:pathLst>
          </a:custGeom>
          <a:solidFill>
            <a:srgbClr val="013365"/>
          </a:solidFill>
          <a:ln w="9525" cap="rnd">
            <a:solidFill>
              <a:schemeClr val="accent6">
                <a:lumMod val="75000"/>
              </a:schemeClr>
            </a:solidFill>
            <a:round/>
            <a:headEnd type="none" w="sm" len="sm"/>
            <a:tailEnd type="none" w="sm" len="sm"/>
          </a:ln>
          <a:effectLst/>
        </p:spPr>
        <p:txBody>
          <a:bodyPr/>
          <a:lstStyle/>
          <a:p>
            <a:endParaRPr lang="en-US"/>
          </a:p>
        </p:txBody>
      </p:sp>
      <p:sp>
        <p:nvSpPr>
          <p:cNvPr id="23" name="Line 16">
            <a:extLst>
              <a:ext uri="{FF2B5EF4-FFF2-40B4-BE49-F238E27FC236}">
                <a16:creationId xmlns:a16="http://schemas.microsoft.com/office/drawing/2014/main" id="{31D6A4B8-7F26-460B-9562-C0D19BDD4E06}"/>
              </a:ext>
            </a:extLst>
          </p:cNvPr>
          <p:cNvSpPr>
            <a:spLocks noChangeShapeType="1"/>
          </p:cNvSpPr>
          <p:nvPr/>
        </p:nvSpPr>
        <p:spPr bwMode="auto">
          <a:xfrm flipH="1">
            <a:off x="3602036" y="3250018"/>
            <a:ext cx="3128964" cy="0"/>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4" name="Rectangle 26">
            <a:extLst>
              <a:ext uri="{FF2B5EF4-FFF2-40B4-BE49-F238E27FC236}">
                <a16:creationId xmlns:a16="http://schemas.microsoft.com/office/drawing/2014/main" id="{1D1E4F54-6670-4D36-A540-97D78B6ECD52}"/>
              </a:ext>
            </a:extLst>
          </p:cNvPr>
          <p:cNvSpPr>
            <a:spLocks noChangeArrowheads="1"/>
          </p:cNvSpPr>
          <p:nvPr/>
        </p:nvSpPr>
        <p:spPr bwMode="auto">
          <a:xfrm>
            <a:off x="396874" y="2761063"/>
            <a:ext cx="3581400" cy="462307"/>
          </a:xfrm>
          <a:prstGeom prst="rect">
            <a:avLst/>
          </a:prstGeom>
          <a:noFill/>
          <a:ln w="9525">
            <a:noFill/>
            <a:miter lim="800000"/>
            <a:headEnd/>
            <a:tailEnd/>
          </a:ln>
          <a:effectLst/>
        </p:spPr>
        <p:txBody>
          <a:bodyPr lIns="92075" tIns="46038" rIns="92075" bIns="46038">
            <a:spAutoFit/>
          </a:bodyPr>
          <a:lstStyle/>
          <a:p>
            <a:r>
              <a:rPr lang="en-US" sz="2400" b="1" dirty="0"/>
              <a:t>100-year flood = 504’</a:t>
            </a:r>
          </a:p>
        </p:txBody>
      </p:sp>
      <p:sp>
        <p:nvSpPr>
          <p:cNvPr id="25" name="Rectangle 27">
            <a:extLst>
              <a:ext uri="{FF2B5EF4-FFF2-40B4-BE49-F238E27FC236}">
                <a16:creationId xmlns:a16="http://schemas.microsoft.com/office/drawing/2014/main" id="{8D7B585F-C1D1-48AA-B683-0567E9E43DC2}"/>
              </a:ext>
            </a:extLst>
          </p:cNvPr>
          <p:cNvSpPr>
            <a:spLocks noChangeArrowheads="1"/>
          </p:cNvSpPr>
          <p:nvPr/>
        </p:nvSpPr>
        <p:spPr bwMode="auto">
          <a:xfrm>
            <a:off x="558006" y="3075597"/>
            <a:ext cx="3352800" cy="457200"/>
          </a:xfrm>
          <a:prstGeom prst="rect">
            <a:avLst/>
          </a:prstGeom>
          <a:noFill/>
          <a:ln w="9525">
            <a:noFill/>
            <a:miter lim="800000"/>
            <a:headEnd/>
            <a:tailEnd/>
          </a:ln>
          <a:effectLst/>
        </p:spPr>
        <p:txBody>
          <a:bodyPr lIns="92075" tIns="46038" rIns="92075" bIns="46038">
            <a:spAutoFit/>
          </a:bodyPr>
          <a:lstStyle/>
          <a:p>
            <a:r>
              <a:rPr lang="en-US" sz="2400" b="1" dirty="0"/>
              <a:t>10-year flood = 502’</a:t>
            </a:r>
          </a:p>
        </p:txBody>
      </p:sp>
      <p:sp>
        <p:nvSpPr>
          <p:cNvPr id="18" name="Line 17">
            <a:extLst>
              <a:ext uri="{FF2B5EF4-FFF2-40B4-BE49-F238E27FC236}">
                <a16:creationId xmlns:a16="http://schemas.microsoft.com/office/drawing/2014/main" id="{F9CDF738-A6F1-43BC-8CFB-762C919BF8B1}"/>
              </a:ext>
            </a:extLst>
          </p:cNvPr>
          <p:cNvSpPr>
            <a:spLocks noChangeShapeType="1"/>
          </p:cNvSpPr>
          <p:nvPr/>
        </p:nvSpPr>
        <p:spPr bwMode="auto">
          <a:xfrm flipH="1">
            <a:off x="3609974" y="3543969"/>
            <a:ext cx="3107059" cy="18433"/>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6" name="Title 1">
            <a:extLst>
              <a:ext uri="{FF2B5EF4-FFF2-40B4-BE49-F238E27FC236}">
                <a16:creationId xmlns:a16="http://schemas.microsoft.com/office/drawing/2014/main" id="{A6AB7570-E167-084B-B725-246138E92113}"/>
              </a:ext>
            </a:extLst>
          </p:cNvPr>
          <p:cNvSpPr txBox="1">
            <a:spLocks/>
          </p:cNvSpPr>
          <p:nvPr/>
        </p:nvSpPr>
        <p:spPr>
          <a:xfrm>
            <a:off x="457200" y="713740"/>
            <a:ext cx="6248400" cy="596900"/>
          </a:xfrm>
          <a:prstGeom prst="rect">
            <a:avLst/>
          </a:prstGeom>
        </p:spPr>
        <p:txBody>
          <a:bodyPr>
            <a:normAutofit/>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Before Mitigation (Pre-Mitigation)</a:t>
            </a:r>
            <a:endParaRPr lang="en-US" sz="1000" kern="0" dirty="0">
              <a:solidFill>
                <a:srgbClr val="FCAD22"/>
              </a:solidFill>
            </a:endParaRPr>
          </a:p>
        </p:txBody>
      </p:sp>
      <p:sp>
        <p:nvSpPr>
          <p:cNvPr id="4" name="Slide Number Placeholder 3">
            <a:extLst>
              <a:ext uri="{FF2B5EF4-FFF2-40B4-BE49-F238E27FC236}">
                <a16:creationId xmlns:a16="http://schemas.microsoft.com/office/drawing/2014/main" id="{0AEFB581-52FB-634F-ADEF-3D97C3A5D737}"/>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14</a:t>
            </a:fld>
            <a:endParaRPr lang="en-US" b="1" dirty="0">
              <a:solidFill>
                <a:srgbClr val="B1143B"/>
              </a:solidFill>
            </a:endParaRPr>
          </a:p>
        </p:txBody>
      </p:sp>
    </p:spTree>
    <p:extLst>
      <p:ext uri="{BB962C8B-B14F-4D97-AF65-F5344CB8AC3E}">
        <p14:creationId xmlns:p14="http://schemas.microsoft.com/office/powerpoint/2010/main" val="214444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Damages to Structure</a:t>
            </a:r>
          </a:p>
        </p:txBody>
      </p:sp>
      <p:sp>
        <p:nvSpPr>
          <p:cNvPr id="7" name="Title 1">
            <a:extLst>
              <a:ext uri="{FF2B5EF4-FFF2-40B4-BE49-F238E27FC236}">
                <a16:creationId xmlns:a16="http://schemas.microsoft.com/office/drawing/2014/main" id="{7FFF6899-576A-4B49-ADF3-13EE902F2287}"/>
              </a:ext>
            </a:extLst>
          </p:cNvPr>
          <p:cNvSpPr txBox="1">
            <a:spLocks/>
          </p:cNvSpPr>
          <p:nvPr/>
        </p:nvSpPr>
        <p:spPr>
          <a:xfrm>
            <a:off x="457200" y="713740"/>
            <a:ext cx="6248400" cy="596900"/>
          </a:xfrm>
          <a:prstGeom prst="rect">
            <a:avLst/>
          </a:prstGeom>
        </p:spPr>
        <p:txBody>
          <a:bodyPr>
            <a:normAutofit/>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Pre-Mitigation</a:t>
            </a:r>
            <a:endParaRPr lang="en-US" sz="1000" kern="0" dirty="0">
              <a:solidFill>
                <a:srgbClr val="FCAD22"/>
              </a:solidFill>
            </a:endParaRPr>
          </a:p>
        </p:txBody>
      </p:sp>
      <p:graphicFrame>
        <p:nvGraphicFramePr>
          <p:cNvPr id="10" name="Content Placeholder 3">
            <a:extLst>
              <a:ext uri="{FF2B5EF4-FFF2-40B4-BE49-F238E27FC236}">
                <a16:creationId xmlns:a16="http://schemas.microsoft.com/office/drawing/2014/main" id="{B369A98D-8BF4-AB4E-8898-778676CB7526}"/>
              </a:ext>
            </a:extLst>
          </p:cNvPr>
          <p:cNvGraphicFramePr>
            <a:graphicFrameLocks/>
          </p:cNvGraphicFramePr>
          <p:nvPr>
            <p:extLst>
              <p:ext uri="{D42A27DB-BD31-4B8C-83A1-F6EECF244321}">
                <p14:modId xmlns:p14="http://schemas.microsoft.com/office/powerpoint/2010/main" val="3909616283"/>
              </p:ext>
            </p:extLst>
          </p:nvPr>
        </p:nvGraphicFramePr>
        <p:xfrm>
          <a:off x="533400" y="1371600"/>
          <a:ext cx="8191500" cy="4420714"/>
        </p:xfrm>
        <a:graphic>
          <a:graphicData uri="http://schemas.openxmlformats.org/drawingml/2006/table">
            <a:tbl>
              <a:tblPr firstRow="1" bandRow="1">
                <a:tableStyleId>{D27102A9-8310-4765-A935-A1911B00CA55}</a:tableStyleId>
              </a:tblPr>
              <a:tblGrid>
                <a:gridCol w="1600200">
                  <a:extLst>
                    <a:ext uri="{9D8B030D-6E8A-4147-A177-3AD203B41FA5}">
                      <a16:colId xmlns:a16="http://schemas.microsoft.com/office/drawing/2014/main" val="20000"/>
                    </a:ext>
                  </a:extLst>
                </a:gridCol>
                <a:gridCol w="2438401">
                  <a:extLst>
                    <a:ext uri="{9D8B030D-6E8A-4147-A177-3AD203B41FA5}">
                      <a16:colId xmlns:a16="http://schemas.microsoft.com/office/drawing/2014/main" val="3263435992"/>
                    </a:ext>
                  </a:extLst>
                </a:gridCol>
                <a:gridCol w="1905000">
                  <a:extLst>
                    <a:ext uri="{9D8B030D-6E8A-4147-A177-3AD203B41FA5}">
                      <a16:colId xmlns:a16="http://schemas.microsoft.com/office/drawing/2014/main" val="2102282442"/>
                    </a:ext>
                  </a:extLst>
                </a:gridCol>
                <a:gridCol w="2247899">
                  <a:extLst>
                    <a:ext uri="{9D8B030D-6E8A-4147-A177-3AD203B41FA5}">
                      <a16:colId xmlns:a16="http://schemas.microsoft.com/office/drawing/2014/main" val="20001"/>
                    </a:ext>
                  </a:extLst>
                </a:gridCol>
              </a:tblGrid>
              <a:tr h="950521">
                <a:tc>
                  <a:txBody>
                    <a:bodyPr/>
                    <a:lstStyle/>
                    <a:p>
                      <a:pPr algn="ctr"/>
                      <a:r>
                        <a:rPr lang="en-US" sz="1800" dirty="0">
                          <a:solidFill>
                            <a:schemeClr val="bg1"/>
                          </a:solidFill>
                          <a:latin typeface="Arial" panose="020B0604020202020204" pitchFamily="34" charset="0"/>
                          <a:cs typeface="Arial" panose="020B0604020202020204" pitchFamily="34" charset="0"/>
                        </a:rPr>
                        <a:t>Flood Depth (feet)</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Annual Probability of Flooding</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Scenario Damages and Losses</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Expected Annual Damages and Losses</a:t>
                      </a:r>
                    </a:p>
                  </a:txBody>
                  <a:tcPr anchor="ctr">
                    <a:lnB w="12700" cap="flat" cmpd="sng" algn="ctr">
                      <a:noFill/>
                      <a:prstDash val="solid"/>
                      <a:round/>
                      <a:headEnd type="none" w="med" len="med"/>
                      <a:tailEnd type="none" w="med" len="med"/>
                    </a:lnB>
                    <a:solidFill>
                      <a:srgbClr val="013365"/>
                    </a:solidFill>
                  </a:tcPr>
                </a:tc>
                <a:extLst>
                  <a:ext uri="{0D108BD9-81ED-4DB2-BD59-A6C34878D82A}">
                    <a16:rowId xmlns:a16="http://schemas.microsoft.com/office/drawing/2014/main" val="10000"/>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0.20 (5-year flood)</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$6,400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$1,280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extLst>
                  <a:ext uri="{0D108BD9-81ED-4DB2-BD59-A6C34878D82A}">
                    <a16:rowId xmlns:a16="http://schemas.microsoft.com/office/drawing/2014/main" val="3832155117"/>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0.10 (10-year flood)</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$24,500</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$2,450</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extLst>
                  <a:ext uri="{0D108BD9-81ED-4DB2-BD59-A6C34878D82A}">
                    <a16:rowId xmlns:a16="http://schemas.microsoft.com/office/drawing/2014/main" val="653711208"/>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4</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0.01 (100-year flood)</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$32,100</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$321</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extLst>
                  <a:ext uri="{0D108BD9-81ED-4DB2-BD59-A6C34878D82A}">
                    <a16:rowId xmlns:a16="http://schemas.microsoft.com/office/drawing/2014/main" val="4012556480"/>
                  </a:ext>
                </a:extLst>
              </a:tr>
              <a:tr h="726993">
                <a:tc gridSpan="3">
                  <a:txBody>
                    <a:bodyPr/>
                    <a:lstStyle/>
                    <a:p>
                      <a:pPr marL="0" marR="0" indent="0" algn="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dirty="0">
                          <a:solidFill>
                            <a:srgbClr val="013365"/>
                          </a:solidFill>
                          <a:latin typeface="Arial" panose="020B0604020202020204" pitchFamily="34" charset="0"/>
                          <a:cs typeface="Arial" panose="020B0604020202020204" pitchFamily="34" charset="0"/>
                        </a:rPr>
                        <a:t>Total Expected Annual Damages and Losses:</a:t>
                      </a:r>
                    </a:p>
                  </a:txBody>
                  <a:tcPr anchor="ctr">
                    <a:lnT w="38100" cap="flat" cmpd="sng" algn="ctr">
                      <a:solidFill>
                        <a:srgbClr val="013365"/>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a:txBody>
                    <a:bodyPr/>
                    <a:lstStyle/>
                    <a:p>
                      <a:pPr marL="0" marR="0" lvl="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kumimoji="0" lang="en-US" sz="2400" b="1" i="0" u="none" strike="noStrike" cap="none" normalizeH="0" baseline="0" dirty="0">
                          <a:ln>
                            <a:noFill/>
                          </a:ln>
                          <a:solidFill>
                            <a:srgbClr val="FCAD22"/>
                          </a:solidFill>
                          <a:effectLst>
                            <a:outerShdw blurRad="38100" dist="38100" dir="2700000" algn="tl">
                              <a:srgbClr val="000000"/>
                            </a:outerShdw>
                          </a:effectLst>
                          <a:latin typeface="Arial" charset="0"/>
                        </a:rPr>
                        <a:t>$4,051</a:t>
                      </a:r>
                    </a:p>
                  </a:txBody>
                  <a:tcPr anchor="ctr">
                    <a:lnT w="38100" cap="flat" cmpd="sng" algn="ctr">
                      <a:solidFill>
                        <a:srgbClr val="013365"/>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032650327"/>
                  </a:ext>
                </a:extLst>
              </a:tr>
            </a:tbl>
          </a:graphicData>
        </a:graphic>
      </p:graphicFrame>
      <p:sp>
        <p:nvSpPr>
          <p:cNvPr id="4" name="Slide Number Placeholder 3">
            <a:extLst>
              <a:ext uri="{FF2B5EF4-FFF2-40B4-BE49-F238E27FC236}">
                <a16:creationId xmlns:a16="http://schemas.microsoft.com/office/drawing/2014/main" id="{C673556F-6523-2D44-AD2B-350CC15E171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15</a:t>
            </a:fld>
            <a:endParaRPr lang="en-US" b="1" dirty="0">
              <a:solidFill>
                <a:srgbClr val="B1143B"/>
              </a:solidFill>
            </a:endParaRPr>
          </a:p>
        </p:txBody>
      </p:sp>
    </p:spTree>
    <p:extLst>
      <p:ext uri="{BB962C8B-B14F-4D97-AF65-F5344CB8AC3E}">
        <p14:creationId xmlns:p14="http://schemas.microsoft.com/office/powerpoint/2010/main" val="1961379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Example of a Hazard Mitigation Project</a:t>
            </a:r>
          </a:p>
        </p:txBody>
      </p:sp>
      <p:sp>
        <p:nvSpPr>
          <p:cNvPr id="6" name="Rectangle 6">
            <a:extLst>
              <a:ext uri="{FF2B5EF4-FFF2-40B4-BE49-F238E27FC236}">
                <a16:creationId xmlns:a16="http://schemas.microsoft.com/office/drawing/2014/main" id="{2C0DF4EE-FC85-4358-8D12-C40C3FE60003}"/>
              </a:ext>
            </a:extLst>
          </p:cNvPr>
          <p:cNvSpPr>
            <a:spLocks noChangeArrowheads="1"/>
          </p:cNvSpPr>
          <p:nvPr/>
        </p:nvSpPr>
        <p:spPr bwMode="auto">
          <a:xfrm>
            <a:off x="6834188" y="1533525"/>
            <a:ext cx="230187" cy="346075"/>
          </a:xfrm>
          <a:prstGeom prst="rect">
            <a:avLst/>
          </a:prstGeom>
          <a:solidFill>
            <a:srgbClr val="825444"/>
          </a:solidFill>
          <a:ln w="12700">
            <a:solidFill>
              <a:schemeClr val="bg2"/>
            </a:solidFill>
            <a:miter lim="800000"/>
            <a:headEnd/>
            <a:tailEnd/>
          </a:ln>
          <a:effectLst/>
        </p:spPr>
        <p:txBody>
          <a:bodyPr wrap="none" anchor="ctr"/>
          <a:lstStyle/>
          <a:p>
            <a:endParaRPr lang="en-US"/>
          </a:p>
        </p:txBody>
      </p:sp>
      <p:sp>
        <p:nvSpPr>
          <p:cNvPr id="7" name="Freeform 7">
            <a:extLst>
              <a:ext uri="{FF2B5EF4-FFF2-40B4-BE49-F238E27FC236}">
                <a16:creationId xmlns:a16="http://schemas.microsoft.com/office/drawing/2014/main" id="{DA41C6AC-D310-497F-95AA-3A6AF7CCDA17}"/>
              </a:ext>
            </a:extLst>
          </p:cNvPr>
          <p:cNvSpPr>
            <a:spLocks/>
          </p:cNvSpPr>
          <p:nvPr/>
        </p:nvSpPr>
        <p:spPr bwMode="auto">
          <a:xfrm>
            <a:off x="6461125" y="1549400"/>
            <a:ext cx="1830388" cy="479425"/>
          </a:xfrm>
          <a:custGeom>
            <a:avLst/>
            <a:gdLst/>
            <a:ahLst/>
            <a:cxnLst>
              <a:cxn ang="0">
                <a:pos x="44" y="301"/>
              </a:cxn>
              <a:cxn ang="0">
                <a:pos x="1152" y="301"/>
              </a:cxn>
              <a:cxn ang="0">
                <a:pos x="620" y="0"/>
              </a:cxn>
              <a:cxn ang="0">
                <a:pos x="0" y="301"/>
              </a:cxn>
            </a:cxnLst>
            <a:rect l="0" t="0" r="r" b="b"/>
            <a:pathLst>
              <a:path w="1153" h="302">
                <a:moveTo>
                  <a:pt x="44" y="301"/>
                </a:moveTo>
                <a:lnTo>
                  <a:pt x="1152" y="301"/>
                </a:lnTo>
                <a:lnTo>
                  <a:pt x="620" y="0"/>
                </a:lnTo>
                <a:lnTo>
                  <a:pt x="0" y="301"/>
                </a:lnTo>
              </a:path>
            </a:pathLst>
          </a:custGeom>
          <a:solidFill>
            <a:srgbClr val="B1143B"/>
          </a:solidFill>
          <a:ln w="12700" cap="rnd" cmpd="sng">
            <a:solidFill>
              <a:schemeClr val="bg2"/>
            </a:solidFill>
            <a:prstDash val="solid"/>
            <a:round/>
            <a:headEnd type="none" w="sm" len="sm"/>
            <a:tailEnd type="none" w="sm" len="sm"/>
          </a:ln>
          <a:effectLst/>
        </p:spPr>
        <p:txBody>
          <a:bodyPr/>
          <a:lstStyle/>
          <a:p>
            <a:endParaRPr lang="en-US"/>
          </a:p>
        </p:txBody>
      </p:sp>
      <p:sp>
        <p:nvSpPr>
          <p:cNvPr id="8" name="Rectangle 9">
            <a:extLst>
              <a:ext uri="{FF2B5EF4-FFF2-40B4-BE49-F238E27FC236}">
                <a16:creationId xmlns:a16="http://schemas.microsoft.com/office/drawing/2014/main" id="{441EB051-0548-4670-B95A-CFBA8E5E6C07}"/>
              </a:ext>
            </a:extLst>
          </p:cNvPr>
          <p:cNvSpPr>
            <a:spLocks noChangeArrowheads="1"/>
          </p:cNvSpPr>
          <p:nvPr/>
        </p:nvSpPr>
        <p:spPr bwMode="auto">
          <a:xfrm>
            <a:off x="4127500" y="3629025"/>
            <a:ext cx="4391025" cy="2058988"/>
          </a:xfrm>
          <a:prstGeom prst="rect">
            <a:avLst/>
          </a:prstGeom>
          <a:solidFill>
            <a:srgbClr val="825444"/>
          </a:solidFill>
          <a:ln w="9525">
            <a:noFill/>
            <a:miter lim="800000"/>
            <a:headEnd/>
            <a:tailEnd/>
          </a:ln>
          <a:effectLst/>
        </p:spPr>
        <p:txBody>
          <a:bodyPr wrap="none" anchor="ctr"/>
          <a:lstStyle/>
          <a:p>
            <a:endParaRPr lang="en-US"/>
          </a:p>
        </p:txBody>
      </p:sp>
      <p:sp>
        <p:nvSpPr>
          <p:cNvPr id="17" name="Rectangle 28">
            <a:extLst>
              <a:ext uri="{FF2B5EF4-FFF2-40B4-BE49-F238E27FC236}">
                <a16:creationId xmlns:a16="http://schemas.microsoft.com/office/drawing/2014/main" id="{3E34C7B9-4551-4142-BDE7-340857C80BE3}"/>
              </a:ext>
            </a:extLst>
          </p:cNvPr>
          <p:cNvSpPr>
            <a:spLocks noChangeArrowheads="1"/>
          </p:cNvSpPr>
          <p:nvPr/>
        </p:nvSpPr>
        <p:spPr bwMode="auto">
          <a:xfrm>
            <a:off x="682500" y="3641633"/>
            <a:ext cx="2955757" cy="462307"/>
          </a:xfrm>
          <a:prstGeom prst="rect">
            <a:avLst/>
          </a:prstGeom>
          <a:noFill/>
          <a:ln w="9525">
            <a:noFill/>
            <a:miter lim="800000"/>
            <a:headEnd/>
            <a:tailEnd/>
          </a:ln>
          <a:effectLst/>
        </p:spPr>
        <p:txBody>
          <a:bodyPr wrap="square" lIns="92075" tIns="46038" rIns="92075" bIns="46038">
            <a:spAutoFit/>
          </a:bodyPr>
          <a:lstStyle/>
          <a:p>
            <a:r>
              <a:rPr lang="en-US" sz="2400" b="1" dirty="0"/>
              <a:t>5-year flood = 500’</a:t>
            </a:r>
          </a:p>
        </p:txBody>
      </p:sp>
      <p:sp>
        <p:nvSpPr>
          <p:cNvPr id="19" name="Freeform 10">
            <a:extLst>
              <a:ext uri="{FF2B5EF4-FFF2-40B4-BE49-F238E27FC236}">
                <a16:creationId xmlns:a16="http://schemas.microsoft.com/office/drawing/2014/main" id="{FD5DC96D-DCD7-43D3-B12C-7C6C28B05590}"/>
              </a:ext>
            </a:extLst>
          </p:cNvPr>
          <p:cNvSpPr>
            <a:spLocks/>
          </p:cNvSpPr>
          <p:nvPr/>
        </p:nvSpPr>
        <p:spPr bwMode="auto">
          <a:xfrm>
            <a:off x="4114800" y="3429000"/>
            <a:ext cx="2628734" cy="1941513"/>
          </a:xfrm>
          <a:custGeom>
            <a:avLst/>
            <a:gdLst>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7467 w 10000"/>
              <a:gd name="connsiteY66" fmla="*/ 670 h 10000"/>
              <a:gd name="connsiteX67" fmla="*/ 6766 w 10000"/>
              <a:gd name="connsiteY67" fmla="*/ 654 h 10000"/>
              <a:gd name="connsiteX68" fmla="*/ 6621 w 10000"/>
              <a:gd name="connsiteY68" fmla="*/ 572 h 10000"/>
              <a:gd name="connsiteX69" fmla="*/ 6629 w 10000"/>
              <a:gd name="connsiteY69" fmla="*/ 589 h 10000"/>
              <a:gd name="connsiteX70" fmla="*/ 6577 w 10000"/>
              <a:gd name="connsiteY70" fmla="*/ 523 h 10000"/>
              <a:gd name="connsiteX71" fmla="*/ 6460 w 10000"/>
              <a:gd name="connsiteY71" fmla="*/ 311 h 10000"/>
              <a:gd name="connsiteX72" fmla="*/ 6444 w 10000"/>
              <a:gd name="connsiteY72" fmla="*/ 155 h 10000"/>
              <a:gd name="connsiteX73" fmla="*/ 6251 w 10000"/>
              <a:gd name="connsiteY73" fmla="*/ 491 h 10000"/>
              <a:gd name="connsiteX74" fmla="*/ 6126 w 10000"/>
              <a:gd name="connsiteY74" fmla="*/ 597 h 10000"/>
              <a:gd name="connsiteX75" fmla="*/ 6061 w 10000"/>
              <a:gd name="connsiteY75" fmla="*/ 662 h 10000"/>
              <a:gd name="connsiteX76" fmla="*/ 5844 w 10000"/>
              <a:gd name="connsiteY76" fmla="*/ 793 h 10000"/>
              <a:gd name="connsiteX77" fmla="*/ 5671 w 10000"/>
              <a:gd name="connsiteY77" fmla="*/ 883 h 10000"/>
              <a:gd name="connsiteX78" fmla="*/ 5300 w 10000"/>
              <a:gd name="connsiteY78" fmla="*/ 875 h 10000"/>
              <a:gd name="connsiteX79" fmla="*/ 5034 w 10000"/>
              <a:gd name="connsiteY79" fmla="*/ 687 h 10000"/>
              <a:gd name="connsiteX80" fmla="*/ 4917 w 10000"/>
              <a:gd name="connsiteY80" fmla="*/ 531 h 10000"/>
              <a:gd name="connsiteX81" fmla="*/ 4821 w 10000"/>
              <a:gd name="connsiteY81" fmla="*/ 425 h 10000"/>
              <a:gd name="connsiteX82" fmla="*/ 4736 w 10000"/>
              <a:gd name="connsiteY82" fmla="*/ 0 h 10000"/>
              <a:gd name="connsiteX83" fmla="*/ 4736 w 10000"/>
              <a:gd name="connsiteY83" fmla="*/ 90 h 10000"/>
              <a:gd name="connsiteX84" fmla="*/ 4668 w 10000"/>
              <a:gd name="connsiteY84" fmla="*/ 335 h 10000"/>
              <a:gd name="connsiteX85" fmla="*/ 4555 w 10000"/>
              <a:gd name="connsiteY85" fmla="*/ 507 h 10000"/>
              <a:gd name="connsiteX86" fmla="*/ 4337 w 10000"/>
              <a:gd name="connsiteY86" fmla="*/ 744 h 10000"/>
              <a:gd name="connsiteX87" fmla="*/ 4148 w 10000"/>
              <a:gd name="connsiteY87" fmla="*/ 883 h 10000"/>
              <a:gd name="connsiteX88" fmla="*/ 3858 w 10000"/>
              <a:gd name="connsiteY88" fmla="*/ 883 h 10000"/>
              <a:gd name="connsiteX89" fmla="*/ 3737 w 10000"/>
              <a:gd name="connsiteY89" fmla="*/ 777 h 10000"/>
              <a:gd name="connsiteX90" fmla="*/ 3496 w 10000"/>
              <a:gd name="connsiteY90" fmla="*/ 597 h 10000"/>
              <a:gd name="connsiteX91" fmla="*/ 3278 w 10000"/>
              <a:gd name="connsiteY91" fmla="*/ 204 h 10000"/>
              <a:gd name="connsiteX92" fmla="*/ 3270 w 10000"/>
              <a:gd name="connsiteY92" fmla="*/ 49 h 10000"/>
              <a:gd name="connsiteX93" fmla="*/ 3178 w 10000"/>
              <a:gd name="connsiteY93" fmla="*/ 188 h 10000"/>
              <a:gd name="connsiteX94" fmla="*/ 3081 w 10000"/>
              <a:gd name="connsiteY94" fmla="*/ 482 h 10000"/>
              <a:gd name="connsiteX95" fmla="*/ 2920 w 10000"/>
              <a:gd name="connsiteY95" fmla="*/ 679 h 10000"/>
              <a:gd name="connsiteX96" fmla="*/ 2759 w 10000"/>
              <a:gd name="connsiteY96" fmla="*/ 850 h 10000"/>
              <a:gd name="connsiteX97" fmla="*/ 2211 w 10000"/>
              <a:gd name="connsiteY97" fmla="*/ 883 h 10000"/>
              <a:gd name="connsiteX98" fmla="*/ 1945 w 10000"/>
              <a:gd name="connsiteY98" fmla="*/ 777 h 10000"/>
              <a:gd name="connsiteX99" fmla="*/ 1845 w 10000"/>
              <a:gd name="connsiteY99" fmla="*/ 711 h 10000"/>
              <a:gd name="connsiteX100" fmla="*/ 1700 w 10000"/>
              <a:gd name="connsiteY100" fmla="*/ 433 h 10000"/>
              <a:gd name="connsiteX101" fmla="*/ 1635 w 10000"/>
              <a:gd name="connsiteY101" fmla="*/ 368 h 10000"/>
              <a:gd name="connsiteX102" fmla="*/ 1615 w 10000"/>
              <a:gd name="connsiteY102" fmla="*/ 188 h 10000"/>
              <a:gd name="connsiteX103" fmla="*/ 1591 w 10000"/>
              <a:gd name="connsiteY103" fmla="*/ 57 h 10000"/>
              <a:gd name="connsiteX104" fmla="*/ 1458 w 10000"/>
              <a:gd name="connsiteY104" fmla="*/ 507 h 10000"/>
              <a:gd name="connsiteX105" fmla="*/ 1236 w 10000"/>
              <a:gd name="connsiteY105" fmla="*/ 744 h 10000"/>
              <a:gd name="connsiteX106" fmla="*/ 950 w 10000"/>
              <a:gd name="connsiteY106" fmla="*/ 875 h 10000"/>
              <a:gd name="connsiteX107" fmla="*/ 830 w 10000"/>
              <a:gd name="connsiteY107" fmla="*/ 875 h 10000"/>
              <a:gd name="connsiteX108" fmla="*/ 475 w 10000"/>
              <a:gd name="connsiteY108" fmla="*/ 834 h 10000"/>
              <a:gd name="connsiteX109" fmla="*/ 306 w 10000"/>
              <a:gd name="connsiteY109" fmla="*/ 703 h 10000"/>
              <a:gd name="connsiteX110" fmla="*/ 0 w 10000"/>
              <a:gd name="connsiteY11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725 w 10000"/>
              <a:gd name="connsiteY64" fmla="*/ 654 h 10000"/>
              <a:gd name="connsiteX65" fmla="*/ 7604 w 10000"/>
              <a:gd name="connsiteY65" fmla="*/ 654 h 10000"/>
              <a:gd name="connsiteX66" fmla="*/ 6766 w 10000"/>
              <a:gd name="connsiteY66" fmla="*/ 654 h 10000"/>
              <a:gd name="connsiteX67" fmla="*/ 6621 w 10000"/>
              <a:gd name="connsiteY67" fmla="*/ 572 h 10000"/>
              <a:gd name="connsiteX68" fmla="*/ 6629 w 10000"/>
              <a:gd name="connsiteY68" fmla="*/ 589 h 10000"/>
              <a:gd name="connsiteX69" fmla="*/ 6577 w 10000"/>
              <a:gd name="connsiteY69" fmla="*/ 523 h 10000"/>
              <a:gd name="connsiteX70" fmla="*/ 6460 w 10000"/>
              <a:gd name="connsiteY70" fmla="*/ 311 h 10000"/>
              <a:gd name="connsiteX71" fmla="*/ 6444 w 10000"/>
              <a:gd name="connsiteY71" fmla="*/ 155 h 10000"/>
              <a:gd name="connsiteX72" fmla="*/ 6251 w 10000"/>
              <a:gd name="connsiteY72" fmla="*/ 491 h 10000"/>
              <a:gd name="connsiteX73" fmla="*/ 6126 w 10000"/>
              <a:gd name="connsiteY73" fmla="*/ 597 h 10000"/>
              <a:gd name="connsiteX74" fmla="*/ 6061 w 10000"/>
              <a:gd name="connsiteY74" fmla="*/ 662 h 10000"/>
              <a:gd name="connsiteX75" fmla="*/ 5844 w 10000"/>
              <a:gd name="connsiteY75" fmla="*/ 793 h 10000"/>
              <a:gd name="connsiteX76" fmla="*/ 5671 w 10000"/>
              <a:gd name="connsiteY76" fmla="*/ 883 h 10000"/>
              <a:gd name="connsiteX77" fmla="*/ 5300 w 10000"/>
              <a:gd name="connsiteY77" fmla="*/ 875 h 10000"/>
              <a:gd name="connsiteX78" fmla="*/ 5034 w 10000"/>
              <a:gd name="connsiteY78" fmla="*/ 687 h 10000"/>
              <a:gd name="connsiteX79" fmla="*/ 4917 w 10000"/>
              <a:gd name="connsiteY79" fmla="*/ 531 h 10000"/>
              <a:gd name="connsiteX80" fmla="*/ 4821 w 10000"/>
              <a:gd name="connsiteY80" fmla="*/ 425 h 10000"/>
              <a:gd name="connsiteX81" fmla="*/ 4736 w 10000"/>
              <a:gd name="connsiteY81" fmla="*/ 0 h 10000"/>
              <a:gd name="connsiteX82" fmla="*/ 4736 w 10000"/>
              <a:gd name="connsiteY82" fmla="*/ 90 h 10000"/>
              <a:gd name="connsiteX83" fmla="*/ 4668 w 10000"/>
              <a:gd name="connsiteY83" fmla="*/ 335 h 10000"/>
              <a:gd name="connsiteX84" fmla="*/ 4555 w 10000"/>
              <a:gd name="connsiteY84" fmla="*/ 507 h 10000"/>
              <a:gd name="connsiteX85" fmla="*/ 4337 w 10000"/>
              <a:gd name="connsiteY85" fmla="*/ 744 h 10000"/>
              <a:gd name="connsiteX86" fmla="*/ 4148 w 10000"/>
              <a:gd name="connsiteY86" fmla="*/ 883 h 10000"/>
              <a:gd name="connsiteX87" fmla="*/ 3858 w 10000"/>
              <a:gd name="connsiteY87" fmla="*/ 883 h 10000"/>
              <a:gd name="connsiteX88" fmla="*/ 3737 w 10000"/>
              <a:gd name="connsiteY88" fmla="*/ 777 h 10000"/>
              <a:gd name="connsiteX89" fmla="*/ 3496 w 10000"/>
              <a:gd name="connsiteY89" fmla="*/ 597 h 10000"/>
              <a:gd name="connsiteX90" fmla="*/ 3278 w 10000"/>
              <a:gd name="connsiteY90" fmla="*/ 204 h 10000"/>
              <a:gd name="connsiteX91" fmla="*/ 3270 w 10000"/>
              <a:gd name="connsiteY91" fmla="*/ 49 h 10000"/>
              <a:gd name="connsiteX92" fmla="*/ 3178 w 10000"/>
              <a:gd name="connsiteY92" fmla="*/ 188 h 10000"/>
              <a:gd name="connsiteX93" fmla="*/ 3081 w 10000"/>
              <a:gd name="connsiteY93" fmla="*/ 482 h 10000"/>
              <a:gd name="connsiteX94" fmla="*/ 2920 w 10000"/>
              <a:gd name="connsiteY94" fmla="*/ 679 h 10000"/>
              <a:gd name="connsiteX95" fmla="*/ 2759 w 10000"/>
              <a:gd name="connsiteY95" fmla="*/ 850 h 10000"/>
              <a:gd name="connsiteX96" fmla="*/ 2211 w 10000"/>
              <a:gd name="connsiteY96" fmla="*/ 883 h 10000"/>
              <a:gd name="connsiteX97" fmla="*/ 1945 w 10000"/>
              <a:gd name="connsiteY97" fmla="*/ 777 h 10000"/>
              <a:gd name="connsiteX98" fmla="*/ 1845 w 10000"/>
              <a:gd name="connsiteY98" fmla="*/ 711 h 10000"/>
              <a:gd name="connsiteX99" fmla="*/ 1700 w 10000"/>
              <a:gd name="connsiteY99" fmla="*/ 433 h 10000"/>
              <a:gd name="connsiteX100" fmla="*/ 1635 w 10000"/>
              <a:gd name="connsiteY100" fmla="*/ 368 h 10000"/>
              <a:gd name="connsiteX101" fmla="*/ 1615 w 10000"/>
              <a:gd name="connsiteY101" fmla="*/ 188 h 10000"/>
              <a:gd name="connsiteX102" fmla="*/ 1591 w 10000"/>
              <a:gd name="connsiteY102" fmla="*/ 57 h 10000"/>
              <a:gd name="connsiteX103" fmla="*/ 1458 w 10000"/>
              <a:gd name="connsiteY103" fmla="*/ 507 h 10000"/>
              <a:gd name="connsiteX104" fmla="*/ 1236 w 10000"/>
              <a:gd name="connsiteY104" fmla="*/ 744 h 10000"/>
              <a:gd name="connsiteX105" fmla="*/ 950 w 10000"/>
              <a:gd name="connsiteY105" fmla="*/ 875 h 10000"/>
              <a:gd name="connsiteX106" fmla="*/ 830 w 10000"/>
              <a:gd name="connsiteY106" fmla="*/ 875 h 10000"/>
              <a:gd name="connsiteX107" fmla="*/ 475 w 10000"/>
              <a:gd name="connsiteY107" fmla="*/ 834 h 10000"/>
              <a:gd name="connsiteX108" fmla="*/ 306 w 10000"/>
              <a:gd name="connsiteY108" fmla="*/ 703 h 10000"/>
              <a:gd name="connsiteX109" fmla="*/ 0 w 10000"/>
              <a:gd name="connsiteY10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797 w 10000"/>
              <a:gd name="connsiteY63" fmla="*/ 654 h 10000"/>
              <a:gd name="connsiteX64" fmla="*/ 7604 w 10000"/>
              <a:gd name="connsiteY64" fmla="*/ 654 h 10000"/>
              <a:gd name="connsiteX65" fmla="*/ 6766 w 10000"/>
              <a:gd name="connsiteY65" fmla="*/ 654 h 10000"/>
              <a:gd name="connsiteX66" fmla="*/ 6621 w 10000"/>
              <a:gd name="connsiteY66" fmla="*/ 572 h 10000"/>
              <a:gd name="connsiteX67" fmla="*/ 6629 w 10000"/>
              <a:gd name="connsiteY67" fmla="*/ 589 h 10000"/>
              <a:gd name="connsiteX68" fmla="*/ 6577 w 10000"/>
              <a:gd name="connsiteY68" fmla="*/ 523 h 10000"/>
              <a:gd name="connsiteX69" fmla="*/ 6460 w 10000"/>
              <a:gd name="connsiteY69" fmla="*/ 311 h 10000"/>
              <a:gd name="connsiteX70" fmla="*/ 6444 w 10000"/>
              <a:gd name="connsiteY70" fmla="*/ 155 h 10000"/>
              <a:gd name="connsiteX71" fmla="*/ 6251 w 10000"/>
              <a:gd name="connsiteY71" fmla="*/ 491 h 10000"/>
              <a:gd name="connsiteX72" fmla="*/ 6126 w 10000"/>
              <a:gd name="connsiteY72" fmla="*/ 597 h 10000"/>
              <a:gd name="connsiteX73" fmla="*/ 6061 w 10000"/>
              <a:gd name="connsiteY73" fmla="*/ 662 h 10000"/>
              <a:gd name="connsiteX74" fmla="*/ 5844 w 10000"/>
              <a:gd name="connsiteY74" fmla="*/ 793 h 10000"/>
              <a:gd name="connsiteX75" fmla="*/ 5671 w 10000"/>
              <a:gd name="connsiteY75" fmla="*/ 883 h 10000"/>
              <a:gd name="connsiteX76" fmla="*/ 5300 w 10000"/>
              <a:gd name="connsiteY76" fmla="*/ 875 h 10000"/>
              <a:gd name="connsiteX77" fmla="*/ 5034 w 10000"/>
              <a:gd name="connsiteY77" fmla="*/ 687 h 10000"/>
              <a:gd name="connsiteX78" fmla="*/ 4917 w 10000"/>
              <a:gd name="connsiteY78" fmla="*/ 531 h 10000"/>
              <a:gd name="connsiteX79" fmla="*/ 4821 w 10000"/>
              <a:gd name="connsiteY79" fmla="*/ 425 h 10000"/>
              <a:gd name="connsiteX80" fmla="*/ 4736 w 10000"/>
              <a:gd name="connsiteY80" fmla="*/ 0 h 10000"/>
              <a:gd name="connsiteX81" fmla="*/ 4736 w 10000"/>
              <a:gd name="connsiteY81" fmla="*/ 90 h 10000"/>
              <a:gd name="connsiteX82" fmla="*/ 4668 w 10000"/>
              <a:gd name="connsiteY82" fmla="*/ 335 h 10000"/>
              <a:gd name="connsiteX83" fmla="*/ 4555 w 10000"/>
              <a:gd name="connsiteY83" fmla="*/ 507 h 10000"/>
              <a:gd name="connsiteX84" fmla="*/ 4337 w 10000"/>
              <a:gd name="connsiteY84" fmla="*/ 744 h 10000"/>
              <a:gd name="connsiteX85" fmla="*/ 4148 w 10000"/>
              <a:gd name="connsiteY85" fmla="*/ 883 h 10000"/>
              <a:gd name="connsiteX86" fmla="*/ 3858 w 10000"/>
              <a:gd name="connsiteY86" fmla="*/ 883 h 10000"/>
              <a:gd name="connsiteX87" fmla="*/ 3737 w 10000"/>
              <a:gd name="connsiteY87" fmla="*/ 777 h 10000"/>
              <a:gd name="connsiteX88" fmla="*/ 3496 w 10000"/>
              <a:gd name="connsiteY88" fmla="*/ 597 h 10000"/>
              <a:gd name="connsiteX89" fmla="*/ 3278 w 10000"/>
              <a:gd name="connsiteY89" fmla="*/ 204 h 10000"/>
              <a:gd name="connsiteX90" fmla="*/ 3270 w 10000"/>
              <a:gd name="connsiteY90" fmla="*/ 49 h 10000"/>
              <a:gd name="connsiteX91" fmla="*/ 3178 w 10000"/>
              <a:gd name="connsiteY91" fmla="*/ 188 h 10000"/>
              <a:gd name="connsiteX92" fmla="*/ 3081 w 10000"/>
              <a:gd name="connsiteY92" fmla="*/ 482 h 10000"/>
              <a:gd name="connsiteX93" fmla="*/ 2920 w 10000"/>
              <a:gd name="connsiteY93" fmla="*/ 679 h 10000"/>
              <a:gd name="connsiteX94" fmla="*/ 2759 w 10000"/>
              <a:gd name="connsiteY94" fmla="*/ 850 h 10000"/>
              <a:gd name="connsiteX95" fmla="*/ 2211 w 10000"/>
              <a:gd name="connsiteY95" fmla="*/ 883 h 10000"/>
              <a:gd name="connsiteX96" fmla="*/ 1945 w 10000"/>
              <a:gd name="connsiteY96" fmla="*/ 777 h 10000"/>
              <a:gd name="connsiteX97" fmla="*/ 1845 w 10000"/>
              <a:gd name="connsiteY97" fmla="*/ 711 h 10000"/>
              <a:gd name="connsiteX98" fmla="*/ 1700 w 10000"/>
              <a:gd name="connsiteY98" fmla="*/ 433 h 10000"/>
              <a:gd name="connsiteX99" fmla="*/ 1635 w 10000"/>
              <a:gd name="connsiteY99" fmla="*/ 368 h 10000"/>
              <a:gd name="connsiteX100" fmla="*/ 1615 w 10000"/>
              <a:gd name="connsiteY100" fmla="*/ 188 h 10000"/>
              <a:gd name="connsiteX101" fmla="*/ 1591 w 10000"/>
              <a:gd name="connsiteY101" fmla="*/ 57 h 10000"/>
              <a:gd name="connsiteX102" fmla="*/ 1458 w 10000"/>
              <a:gd name="connsiteY102" fmla="*/ 507 h 10000"/>
              <a:gd name="connsiteX103" fmla="*/ 1236 w 10000"/>
              <a:gd name="connsiteY103" fmla="*/ 744 h 10000"/>
              <a:gd name="connsiteX104" fmla="*/ 950 w 10000"/>
              <a:gd name="connsiteY104" fmla="*/ 875 h 10000"/>
              <a:gd name="connsiteX105" fmla="*/ 830 w 10000"/>
              <a:gd name="connsiteY105" fmla="*/ 875 h 10000"/>
              <a:gd name="connsiteX106" fmla="*/ 475 w 10000"/>
              <a:gd name="connsiteY106" fmla="*/ 834 h 10000"/>
              <a:gd name="connsiteX107" fmla="*/ 306 w 10000"/>
              <a:gd name="connsiteY107" fmla="*/ 703 h 10000"/>
              <a:gd name="connsiteX108" fmla="*/ 0 w 10000"/>
              <a:gd name="connsiteY10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8023 w 10000"/>
              <a:gd name="connsiteY62" fmla="*/ 654 h 10000"/>
              <a:gd name="connsiteX63" fmla="*/ 7604 w 10000"/>
              <a:gd name="connsiteY63" fmla="*/ 654 h 10000"/>
              <a:gd name="connsiteX64" fmla="*/ 6766 w 10000"/>
              <a:gd name="connsiteY64" fmla="*/ 654 h 10000"/>
              <a:gd name="connsiteX65" fmla="*/ 6621 w 10000"/>
              <a:gd name="connsiteY65" fmla="*/ 572 h 10000"/>
              <a:gd name="connsiteX66" fmla="*/ 6629 w 10000"/>
              <a:gd name="connsiteY66" fmla="*/ 589 h 10000"/>
              <a:gd name="connsiteX67" fmla="*/ 6577 w 10000"/>
              <a:gd name="connsiteY67" fmla="*/ 523 h 10000"/>
              <a:gd name="connsiteX68" fmla="*/ 6460 w 10000"/>
              <a:gd name="connsiteY68" fmla="*/ 311 h 10000"/>
              <a:gd name="connsiteX69" fmla="*/ 6444 w 10000"/>
              <a:gd name="connsiteY69" fmla="*/ 155 h 10000"/>
              <a:gd name="connsiteX70" fmla="*/ 6251 w 10000"/>
              <a:gd name="connsiteY70" fmla="*/ 491 h 10000"/>
              <a:gd name="connsiteX71" fmla="*/ 6126 w 10000"/>
              <a:gd name="connsiteY71" fmla="*/ 597 h 10000"/>
              <a:gd name="connsiteX72" fmla="*/ 6061 w 10000"/>
              <a:gd name="connsiteY72" fmla="*/ 662 h 10000"/>
              <a:gd name="connsiteX73" fmla="*/ 5844 w 10000"/>
              <a:gd name="connsiteY73" fmla="*/ 793 h 10000"/>
              <a:gd name="connsiteX74" fmla="*/ 5671 w 10000"/>
              <a:gd name="connsiteY74" fmla="*/ 883 h 10000"/>
              <a:gd name="connsiteX75" fmla="*/ 5300 w 10000"/>
              <a:gd name="connsiteY75" fmla="*/ 875 h 10000"/>
              <a:gd name="connsiteX76" fmla="*/ 5034 w 10000"/>
              <a:gd name="connsiteY76" fmla="*/ 687 h 10000"/>
              <a:gd name="connsiteX77" fmla="*/ 4917 w 10000"/>
              <a:gd name="connsiteY77" fmla="*/ 531 h 10000"/>
              <a:gd name="connsiteX78" fmla="*/ 4821 w 10000"/>
              <a:gd name="connsiteY78" fmla="*/ 425 h 10000"/>
              <a:gd name="connsiteX79" fmla="*/ 4736 w 10000"/>
              <a:gd name="connsiteY79" fmla="*/ 0 h 10000"/>
              <a:gd name="connsiteX80" fmla="*/ 4736 w 10000"/>
              <a:gd name="connsiteY80" fmla="*/ 90 h 10000"/>
              <a:gd name="connsiteX81" fmla="*/ 4668 w 10000"/>
              <a:gd name="connsiteY81" fmla="*/ 335 h 10000"/>
              <a:gd name="connsiteX82" fmla="*/ 4555 w 10000"/>
              <a:gd name="connsiteY82" fmla="*/ 507 h 10000"/>
              <a:gd name="connsiteX83" fmla="*/ 4337 w 10000"/>
              <a:gd name="connsiteY83" fmla="*/ 744 h 10000"/>
              <a:gd name="connsiteX84" fmla="*/ 4148 w 10000"/>
              <a:gd name="connsiteY84" fmla="*/ 883 h 10000"/>
              <a:gd name="connsiteX85" fmla="*/ 3858 w 10000"/>
              <a:gd name="connsiteY85" fmla="*/ 883 h 10000"/>
              <a:gd name="connsiteX86" fmla="*/ 3737 w 10000"/>
              <a:gd name="connsiteY86" fmla="*/ 777 h 10000"/>
              <a:gd name="connsiteX87" fmla="*/ 3496 w 10000"/>
              <a:gd name="connsiteY87" fmla="*/ 597 h 10000"/>
              <a:gd name="connsiteX88" fmla="*/ 3278 w 10000"/>
              <a:gd name="connsiteY88" fmla="*/ 204 h 10000"/>
              <a:gd name="connsiteX89" fmla="*/ 3270 w 10000"/>
              <a:gd name="connsiteY89" fmla="*/ 49 h 10000"/>
              <a:gd name="connsiteX90" fmla="*/ 3178 w 10000"/>
              <a:gd name="connsiteY90" fmla="*/ 188 h 10000"/>
              <a:gd name="connsiteX91" fmla="*/ 3081 w 10000"/>
              <a:gd name="connsiteY91" fmla="*/ 482 h 10000"/>
              <a:gd name="connsiteX92" fmla="*/ 2920 w 10000"/>
              <a:gd name="connsiteY92" fmla="*/ 679 h 10000"/>
              <a:gd name="connsiteX93" fmla="*/ 2759 w 10000"/>
              <a:gd name="connsiteY93" fmla="*/ 850 h 10000"/>
              <a:gd name="connsiteX94" fmla="*/ 2211 w 10000"/>
              <a:gd name="connsiteY94" fmla="*/ 883 h 10000"/>
              <a:gd name="connsiteX95" fmla="*/ 1945 w 10000"/>
              <a:gd name="connsiteY95" fmla="*/ 777 h 10000"/>
              <a:gd name="connsiteX96" fmla="*/ 1845 w 10000"/>
              <a:gd name="connsiteY96" fmla="*/ 711 h 10000"/>
              <a:gd name="connsiteX97" fmla="*/ 1700 w 10000"/>
              <a:gd name="connsiteY97" fmla="*/ 433 h 10000"/>
              <a:gd name="connsiteX98" fmla="*/ 1635 w 10000"/>
              <a:gd name="connsiteY98" fmla="*/ 368 h 10000"/>
              <a:gd name="connsiteX99" fmla="*/ 1615 w 10000"/>
              <a:gd name="connsiteY99" fmla="*/ 188 h 10000"/>
              <a:gd name="connsiteX100" fmla="*/ 1591 w 10000"/>
              <a:gd name="connsiteY100" fmla="*/ 57 h 10000"/>
              <a:gd name="connsiteX101" fmla="*/ 1458 w 10000"/>
              <a:gd name="connsiteY101" fmla="*/ 507 h 10000"/>
              <a:gd name="connsiteX102" fmla="*/ 1236 w 10000"/>
              <a:gd name="connsiteY102" fmla="*/ 744 h 10000"/>
              <a:gd name="connsiteX103" fmla="*/ 950 w 10000"/>
              <a:gd name="connsiteY103" fmla="*/ 875 h 10000"/>
              <a:gd name="connsiteX104" fmla="*/ 830 w 10000"/>
              <a:gd name="connsiteY104" fmla="*/ 875 h 10000"/>
              <a:gd name="connsiteX105" fmla="*/ 475 w 10000"/>
              <a:gd name="connsiteY105" fmla="*/ 834 h 10000"/>
              <a:gd name="connsiteX106" fmla="*/ 306 w 10000"/>
              <a:gd name="connsiteY106" fmla="*/ 703 h 10000"/>
              <a:gd name="connsiteX107" fmla="*/ 0 w 10000"/>
              <a:gd name="connsiteY10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894 w 10000"/>
              <a:gd name="connsiteY61" fmla="*/ 654 h 10000"/>
              <a:gd name="connsiteX62" fmla="*/ 7604 w 10000"/>
              <a:gd name="connsiteY62" fmla="*/ 654 h 10000"/>
              <a:gd name="connsiteX63" fmla="*/ 6766 w 10000"/>
              <a:gd name="connsiteY63" fmla="*/ 654 h 10000"/>
              <a:gd name="connsiteX64" fmla="*/ 6621 w 10000"/>
              <a:gd name="connsiteY64" fmla="*/ 572 h 10000"/>
              <a:gd name="connsiteX65" fmla="*/ 6629 w 10000"/>
              <a:gd name="connsiteY65" fmla="*/ 589 h 10000"/>
              <a:gd name="connsiteX66" fmla="*/ 6577 w 10000"/>
              <a:gd name="connsiteY66" fmla="*/ 523 h 10000"/>
              <a:gd name="connsiteX67" fmla="*/ 6460 w 10000"/>
              <a:gd name="connsiteY67" fmla="*/ 311 h 10000"/>
              <a:gd name="connsiteX68" fmla="*/ 6444 w 10000"/>
              <a:gd name="connsiteY68" fmla="*/ 155 h 10000"/>
              <a:gd name="connsiteX69" fmla="*/ 6251 w 10000"/>
              <a:gd name="connsiteY69" fmla="*/ 491 h 10000"/>
              <a:gd name="connsiteX70" fmla="*/ 6126 w 10000"/>
              <a:gd name="connsiteY70" fmla="*/ 597 h 10000"/>
              <a:gd name="connsiteX71" fmla="*/ 6061 w 10000"/>
              <a:gd name="connsiteY71" fmla="*/ 662 h 10000"/>
              <a:gd name="connsiteX72" fmla="*/ 5844 w 10000"/>
              <a:gd name="connsiteY72" fmla="*/ 793 h 10000"/>
              <a:gd name="connsiteX73" fmla="*/ 5671 w 10000"/>
              <a:gd name="connsiteY73" fmla="*/ 883 h 10000"/>
              <a:gd name="connsiteX74" fmla="*/ 5300 w 10000"/>
              <a:gd name="connsiteY74" fmla="*/ 875 h 10000"/>
              <a:gd name="connsiteX75" fmla="*/ 5034 w 10000"/>
              <a:gd name="connsiteY75" fmla="*/ 687 h 10000"/>
              <a:gd name="connsiteX76" fmla="*/ 4917 w 10000"/>
              <a:gd name="connsiteY76" fmla="*/ 531 h 10000"/>
              <a:gd name="connsiteX77" fmla="*/ 4821 w 10000"/>
              <a:gd name="connsiteY77" fmla="*/ 425 h 10000"/>
              <a:gd name="connsiteX78" fmla="*/ 4736 w 10000"/>
              <a:gd name="connsiteY78" fmla="*/ 0 h 10000"/>
              <a:gd name="connsiteX79" fmla="*/ 4736 w 10000"/>
              <a:gd name="connsiteY79" fmla="*/ 90 h 10000"/>
              <a:gd name="connsiteX80" fmla="*/ 4668 w 10000"/>
              <a:gd name="connsiteY80" fmla="*/ 335 h 10000"/>
              <a:gd name="connsiteX81" fmla="*/ 4555 w 10000"/>
              <a:gd name="connsiteY81" fmla="*/ 507 h 10000"/>
              <a:gd name="connsiteX82" fmla="*/ 4337 w 10000"/>
              <a:gd name="connsiteY82" fmla="*/ 744 h 10000"/>
              <a:gd name="connsiteX83" fmla="*/ 4148 w 10000"/>
              <a:gd name="connsiteY83" fmla="*/ 883 h 10000"/>
              <a:gd name="connsiteX84" fmla="*/ 3858 w 10000"/>
              <a:gd name="connsiteY84" fmla="*/ 883 h 10000"/>
              <a:gd name="connsiteX85" fmla="*/ 3737 w 10000"/>
              <a:gd name="connsiteY85" fmla="*/ 777 h 10000"/>
              <a:gd name="connsiteX86" fmla="*/ 3496 w 10000"/>
              <a:gd name="connsiteY86" fmla="*/ 597 h 10000"/>
              <a:gd name="connsiteX87" fmla="*/ 3278 w 10000"/>
              <a:gd name="connsiteY87" fmla="*/ 204 h 10000"/>
              <a:gd name="connsiteX88" fmla="*/ 3270 w 10000"/>
              <a:gd name="connsiteY88" fmla="*/ 49 h 10000"/>
              <a:gd name="connsiteX89" fmla="*/ 3178 w 10000"/>
              <a:gd name="connsiteY89" fmla="*/ 188 h 10000"/>
              <a:gd name="connsiteX90" fmla="*/ 3081 w 10000"/>
              <a:gd name="connsiteY90" fmla="*/ 482 h 10000"/>
              <a:gd name="connsiteX91" fmla="*/ 2920 w 10000"/>
              <a:gd name="connsiteY91" fmla="*/ 679 h 10000"/>
              <a:gd name="connsiteX92" fmla="*/ 2759 w 10000"/>
              <a:gd name="connsiteY92" fmla="*/ 850 h 10000"/>
              <a:gd name="connsiteX93" fmla="*/ 2211 w 10000"/>
              <a:gd name="connsiteY93" fmla="*/ 883 h 10000"/>
              <a:gd name="connsiteX94" fmla="*/ 1945 w 10000"/>
              <a:gd name="connsiteY94" fmla="*/ 777 h 10000"/>
              <a:gd name="connsiteX95" fmla="*/ 1845 w 10000"/>
              <a:gd name="connsiteY95" fmla="*/ 711 h 10000"/>
              <a:gd name="connsiteX96" fmla="*/ 1700 w 10000"/>
              <a:gd name="connsiteY96" fmla="*/ 433 h 10000"/>
              <a:gd name="connsiteX97" fmla="*/ 1635 w 10000"/>
              <a:gd name="connsiteY97" fmla="*/ 368 h 10000"/>
              <a:gd name="connsiteX98" fmla="*/ 1615 w 10000"/>
              <a:gd name="connsiteY98" fmla="*/ 188 h 10000"/>
              <a:gd name="connsiteX99" fmla="*/ 1591 w 10000"/>
              <a:gd name="connsiteY99" fmla="*/ 57 h 10000"/>
              <a:gd name="connsiteX100" fmla="*/ 1458 w 10000"/>
              <a:gd name="connsiteY100" fmla="*/ 507 h 10000"/>
              <a:gd name="connsiteX101" fmla="*/ 1236 w 10000"/>
              <a:gd name="connsiteY101" fmla="*/ 744 h 10000"/>
              <a:gd name="connsiteX102" fmla="*/ 950 w 10000"/>
              <a:gd name="connsiteY102" fmla="*/ 875 h 10000"/>
              <a:gd name="connsiteX103" fmla="*/ 830 w 10000"/>
              <a:gd name="connsiteY103" fmla="*/ 875 h 10000"/>
              <a:gd name="connsiteX104" fmla="*/ 475 w 10000"/>
              <a:gd name="connsiteY104" fmla="*/ 834 h 10000"/>
              <a:gd name="connsiteX105" fmla="*/ 306 w 10000"/>
              <a:gd name="connsiteY105" fmla="*/ 703 h 10000"/>
              <a:gd name="connsiteX106" fmla="*/ 0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8945 w 10000"/>
              <a:gd name="connsiteY52" fmla="*/ 638 h 10000"/>
              <a:gd name="connsiteX53" fmla="*/ 9025 w 10000"/>
              <a:gd name="connsiteY53" fmla="*/ 638 h 10000"/>
              <a:gd name="connsiteX54" fmla="*/ 9211 w 10000"/>
              <a:gd name="connsiteY54" fmla="*/ 621 h 10000"/>
              <a:gd name="connsiteX55" fmla="*/ 8574 w 10000"/>
              <a:gd name="connsiteY55" fmla="*/ 638 h 10000"/>
              <a:gd name="connsiteX56" fmla="*/ 8184 w 10000"/>
              <a:gd name="connsiteY56" fmla="*/ 638 h 10000"/>
              <a:gd name="connsiteX57" fmla="*/ 8143 w 10000"/>
              <a:gd name="connsiteY57" fmla="*/ 638 h 10000"/>
              <a:gd name="connsiteX58" fmla="*/ 8087 w 10000"/>
              <a:gd name="connsiteY58" fmla="*/ 638 h 10000"/>
              <a:gd name="connsiteX59" fmla="*/ 7926 w 10000"/>
              <a:gd name="connsiteY59" fmla="*/ 654 h 10000"/>
              <a:gd name="connsiteX60" fmla="*/ 8027 w 10000"/>
              <a:gd name="connsiteY60" fmla="*/ 662 h 10000"/>
              <a:gd name="connsiteX61" fmla="*/ 7604 w 10000"/>
              <a:gd name="connsiteY61" fmla="*/ 654 h 10000"/>
              <a:gd name="connsiteX62" fmla="*/ 6766 w 10000"/>
              <a:gd name="connsiteY62" fmla="*/ 654 h 10000"/>
              <a:gd name="connsiteX63" fmla="*/ 6621 w 10000"/>
              <a:gd name="connsiteY63" fmla="*/ 572 h 10000"/>
              <a:gd name="connsiteX64" fmla="*/ 6629 w 10000"/>
              <a:gd name="connsiteY64" fmla="*/ 589 h 10000"/>
              <a:gd name="connsiteX65" fmla="*/ 6577 w 10000"/>
              <a:gd name="connsiteY65" fmla="*/ 523 h 10000"/>
              <a:gd name="connsiteX66" fmla="*/ 6460 w 10000"/>
              <a:gd name="connsiteY66" fmla="*/ 311 h 10000"/>
              <a:gd name="connsiteX67" fmla="*/ 6444 w 10000"/>
              <a:gd name="connsiteY67" fmla="*/ 155 h 10000"/>
              <a:gd name="connsiteX68" fmla="*/ 6251 w 10000"/>
              <a:gd name="connsiteY68" fmla="*/ 491 h 10000"/>
              <a:gd name="connsiteX69" fmla="*/ 6126 w 10000"/>
              <a:gd name="connsiteY69" fmla="*/ 597 h 10000"/>
              <a:gd name="connsiteX70" fmla="*/ 6061 w 10000"/>
              <a:gd name="connsiteY70" fmla="*/ 662 h 10000"/>
              <a:gd name="connsiteX71" fmla="*/ 5844 w 10000"/>
              <a:gd name="connsiteY71" fmla="*/ 793 h 10000"/>
              <a:gd name="connsiteX72" fmla="*/ 5671 w 10000"/>
              <a:gd name="connsiteY72" fmla="*/ 883 h 10000"/>
              <a:gd name="connsiteX73" fmla="*/ 5300 w 10000"/>
              <a:gd name="connsiteY73" fmla="*/ 875 h 10000"/>
              <a:gd name="connsiteX74" fmla="*/ 5034 w 10000"/>
              <a:gd name="connsiteY74" fmla="*/ 687 h 10000"/>
              <a:gd name="connsiteX75" fmla="*/ 4917 w 10000"/>
              <a:gd name="connsiteY75" fmla="*/ 531 h 10000"/>
              <a:gd name="connsiteX76" fmla="*/ 4821 w 10000"/>
              <a:gd name="connsiteY76" fmla="*/ 425 h 10000"/>
              <a:gd name="connsiteX77" fmla="*/ 4736 w 10000"/>
              <a:gd name="connsiteY77" fmla="*/ 0 h 10000"/>
              <a:gd name="connsiteX78" fmla="*/ 4736 w 10000"/>
              <a:gd name="connsiteY78" fmla="*/ 90 h 10000"/>
              <a:gd name="connsiteX79" fmla="*/ 4668 w 10000"/>
              <a:gd name="connsiteY79" fmla="*/ 335 h 10000"/>
              <a:gd name="connsiteX80" fmla="*/ 4555 w 10000"/>
              <a:gd name="connsiteY80" fmla="*/ 507 h 10000"/>
              <a:gd name="connsiteX81" fmla="*/ 4337 w 10000"/>
              <a:gd name="connsiteY81" fmla="*/ 744 h 10000"/>
              <a:gd name="connsiteX82" fmla="*/ 4148 w 10000"/>
              <a:gd name="connsiteY82" fmla="*/ 883 h 10000"/>
              <a:gd name="connsiteX83" fmla="*/ 3858 w 10000"/>
              <a:gd name="connsiteY83" fmla="*/ 883 h 10000"/>
              <a:gd name="connsiteX84" fmla="*/ 3737 w 10000"/>
              <a:gd name="connsiteY84" fmla="*/ 777 h 10000"/>
              <a:gd name="connsiteX85" fmla="*/ 3496 w 10000"/>
              <a:gd name="connsiteY85" fmla="*/ 597 h 10000"/>
              <a:gd name="connsiteX86" fmla="*/ 3278 w 10000"/>
              <a:gd name="connsiteY86" fmla="*/ 204 h 10000"/>
              <a:gd name="connsiteX87" fmla="*/ 3270 w 10000"/>
              <a:gd name="connsiteY87" fmla="*/ 49 h 10000"/>
              <a:gd name="connsiteX88" fmla="*/ 3178 w 10000"/>
              <a:gd name="connsiteY88" fmla="*/ 188 h 10000"/>
              <a:gd name="connsiteX89" fmla="*/ 3081 w 10000"/>
              <a:gd name="connsiteY89" fmla="*/ 482 h 10000"/>
              <a:gd name="connsiteX90" fmla="*/ 2920 w 10000"/>
              <a:gd name="connsiteY90" fmla="*/ 679 h 10000"/>
              <a:gd name="connsiteX91" fmla="*/ 2759 w 10000"/>
              <a:gd name="connsiteY91" fmla="*/ 850 h 10000"/>
              <a:gd name="connsiteX92" fmla="*/ 2211 w 10000"/>
              <a:gd name="connsiteY92" fmla="*/ 883 h 10000"/>
              <a:gd name="connsiteX93" fmla="*/ 1945 w 10000"/>
              <a:gd name="connsiteY93" fmla="*/ 777 h 10000"/>
              <a:gd name="connsiteX94" fmla="*/ 1845 w 10000"/>
              <a:gd name="connsiteY94" fmla="*/ 711 h 10000"/>
              <a:gd name="connsiteX95" fmla="*/ 1700 w 10000"/>
              <a:gd name="connsiteY95" fmla="*/ 433 h 10000"/>
              <a:gd name="connsiteX96" fmla="*/ 1635 w 10000"/>
              <a:gd name="connsiteY96" fmla="*/ 368 h 10000"/>
              <a:gd name="connsiteX97" fmla="*/ 1615 w 10000"/>
              <a:gd name="connsiteY97" fmla="*/ 188 h 10000"/>
              <a:gd name="connsiteX98" fmla="*/ 1591 w 10000"/>
              <a:gd name="connsiteY98" fmla="*/ 57 h 10000"/>
              <a:gd name="connsiteX99" fmla="*/ 1458 w 10000"/>
              <a:gd name="connsiteY99" fmla="*/ 507 h 10000"/>
              <a:gd name="connsiteX100" fmla="*/ 1236 w 10000"/>
              <a:gd name="connsiteY100" fmla="*/ 744 h 10000"/>
              <a:gd name="connsiteX101" fmla="*/ 950 w 10000"/>
              <a:gd name="connsiteY101" fmla="*/ 875 h 10000"/>
              <a:gd name="connsiteX102" fmla="*/ 830 w 10000"/>
              <a:gd name="connsiteY102" fmla="*/ 875 h 10000"/>
              <a:gd name="connsiteX103" fmla="*/ 475 w 10000"/>
              <a:gd name="connsiteY103" fmla="*/ 834 h 10000"/>
              <a:gd name="connsiteX104" fmla="*/ 306 w 10000"/>
              <a:gd name="connsiteY104" fmla="*/ 703 h 10000"/>
              <a:gd name="connsiteX105" fmla="*/ 0 w 10000"/>
              <a:gd name="connsiteY105" fmla="*/ 409 h 10000"/>
              <a:gd name="connsiteX106" fmla="*/ 8 w 10000"/>
              <a:gd name="connsiteY10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7604 w 10000"/>
              <a:gd name="connsiteY60" fmla="*/ 654 h 10000"/>
              <a:gd name="connsiteX61" fmla="*/ 6766 w 10000"/>
              <a:gd name="connsiteY61" fmla="*/ 654 h 10000"/>
              <a:gd name="connsiteX62" fmla="*/ 6621 w 10000"/>
              <a:gd name="connsiteY62" fmla="*/ 572 h 10000"/>
              <a:gd name="connsiteX63" fmla="*/ 6629 w 10000"/>
              <a:gd name="connsiteY63" fmla="*/ 589 h 10000"/>
              <a:gd name="connsiteX64" fmla="*/ 6577 w 10000"/>
              <a:gd name="connsiteY64" fmla="*/ 523 h 10000"/>
              <a:gd name="connsiteX65" fmla="*/ 6460 w 10000"/>
              <a:gd name="connsiteY65" fmla="*/ 311 h 10000"/>
              <a:gd name="connsiteX66" fmla="*/ 6444 w 10000"/>
              <a:gd name="connsiteY66" fmla="*/ 155 h 10000"/>
              <a:gd name="connsiteX67" fmla="*/ 6251 w 10000"/>
              <a:gd name="connsiteY67" fmla="*/ 491 h 10000"/>
              <a:gd name="connsiteX68" fmla="*/ 6126 w 10000"/>
              <a:gd name="connsiteY68" fmla="*/ 597 h 10000"/>
              <a:gd name="connsiteX69" fmla="*/ 6061 w 10000"/>
              <a:gd name="connsiteY69" fmla="*/ 662 h 10000"/>
              <a:gd name="connsiteX70" fmla="*/ 5844 w 10000"/>
              <a:gd name="connsiteY70" fmla="*/ 793 h 10000"/>
              <a:gd name="connsiteX71" fmla="*/ 5671 w 10000"/>
              <a:gd name="connsiteY71" fmla="*/ 883 h 10000"/>
              <a:gd name="connsiteX72" fmla="*/ 5300 w 10000"/>
              <a:gd name="connsiteY72" fmla="*/ 875 h 10000"/>
              <a:gd name="connsiteX73" fmla="*/ 5034 w 10000"/>
              <a:gd name="connsiteY73" fmla="*/ 687 h 10000"/>
              <a:gd name="connsiteX74" fmla="*/ 4917 w 10000"/>
              <a:gd name="connsiteY74" fmla="*/ 531 h 10000"/>
              <a:gd name="connsiteX75" fmla="*/ 4821 w 10000"/>
              <a:gd name="connsiteY75" fmla="*/ 425 h 10000"/>
              <a:gd name="connsiteX76" fmla="*/ 4736 w 10000"/>
              <a:gd name="connsiteY76" fmla="*/ 0 h 10000"/>
              <a:gd name="connsiteX77" fmla="*/ 4736 w 10000"/>
              <a:gd name="connsiteY77" fmla="*/ 90 h 10000"/>
              <a:gd name="connsiteX78" fmla="*/ 4668 w 10000"/>
              <a:gd name="connsiteY78" fmla="*/ 335 h 10000"/>
              <a:gd name="connsiteX79" fmla="*/ 4555 w 10000"/>
              <a:gd name="connsiteY79" fmla="*/ 507 h 10000"/>
              <a:gd name="connsiteX80" fmla="*/ 4337 w 10000"/>
              <a:gd name="connsiteY80" fmla="*/ 744 h 10000"/>
              <a:gd name="connsiteX81" fmla="*/ 4148 w 10000"/>
              <a:gd name="connsiteY81" fmla="*/ 883 h 10000"/>
              <a:gd name="connsiteX82" fmla="*/ 3858 w 10000"/>
              <a:gd name="connsiteY82" fmla="*/ 883 h 10000"/>
              <a:gd name="connsiteX83" fmla="*/ 3737 w 10000"/>
              <a:gd name="connsiteY83" fmla="*/ 777 h 10000"/>
              <a:gd name="connsiteX84" fmla="*/ 3496 w 10000"/>
              <a:gd name="connsiteY84" fmla="*/ 597 h 10000"/>
              <a:gd name="connsiteX85" fmla="*/ 3278 w 10000"/>
              <a:gd name="connsiteY85" fmla="*/ 204 h 10000"/>
              <a:gd name="connsiteX86" fmla="*/ 3270 w 10000"/>
              <a:gd name="connsiteY86" fmla="*/ 49 h 10000"/>
              <a:gd name="connsiteX87" fmla="*/ 3178 w 10000"/>
              <a:gd name="connsiteY87" fmla="*/ 188 h 10000"/>
              <a:gd name="connsiteX88" fmla="*/ 3081 w 10000"/>
              <a:gd name="connsiteY88" fmla="*/ 482 h 10000"/>
              <a:gd name="connsiteX89" fmla="*/ 2920 w 10000"/>
              <a:gd name="connsiteY89" fmla="*/ 679 h 10000"/>
              <a:gd name="connsiteX90" fmla="*/ 2759 w 10000"/>
              <a:gd name="connsiteY90" fmla="*/ 850 h 10000"/>
              <a:gd name="connsiteX91" fmla="*/ 2211 w 10000"/>
              <a:gd name="connsiteY91" fmla="*/ 883 h 10000"/>
              <a:gd name="connsiteX92" fmla="*/ 1945 w 10000"/>
              <a:gd name="connsiteY92" fmla="*/ 777 h 10000"/>
              <a:gd name="connsiteX93" fmla="*/ 1845 w 10000"/>
              <a:gd name="connsiteY93" fmla="*/ 711 h 10000"/>
              <a:gd name="connsiteX94" fmla="*/ 1700 w 10000"/>
              <a:gd name="connsiteY94" fmla="*/ 433 h 10000"/>
              <a:gd name="connsiteX95" fmla="*/ 1635 w 10000"/>
              <a:gd name="connsiteY95" fmla="*/ 368 h 10000"/>
              <a:gd name="connsiteX96" fmla="*/ 1615 w 10000"/>
              <a:gd name="connsiteY96" fmla="*/ 188 h 10000"/>
              <a:gd name="connsiteX97" fmla="*/ 1591 w 10000"/>
              <a:gd name="connsiteY97" fmla="*/ 57 h 10000"/>
              <a:gd name="connsiteX98" fmla="*/ 1458 w 10000"/>
              <a:gd name="connsiteY98" fmla="*/ 507 h 10000"/>
              <a:gd name="connsiteX99" fmla="*/ 1236 w 10000"/>
              <a:gd name="connsiteY99" fmla="*/ 744 h 10000"/>
              <a:gd name="connsiteX100" fmla="*/ 950 w 10000"/>
              <a:gd name="connsiteY100" fmla="*/ 875 h 10000"/>
              <a:gd name="connsiteX101" fmla="*/ 830 w 10000"/>
              <a:gd name="connsiteY101" fmla="*/ 875 h 10000"/>
              <a:gd name="connsiteX102" fmla="*/ 475 w 10000"/>
              <a:gd name="connsiteY102" fmla="*/ 834 h 10000"/>
              <a:gd name="connsiteX103" fmla="*/ 306 w 10000"/>
              <a:gd name="connsiteY103" fmla="*/ 703 h 10000"/>
              <a:gd name="connsiteX104" fmla="*/ 0 w 10000"/>
              <a:gd name="connsiteY104" fmla="*/ 409 h 10000"/>
              <a:gd name="connsiteX105" fmla="*/ 8 w 10000"/>
              <a:gd name="connsiteY10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8027 w 10000"/>
              <a:gd name="connsiteY59" fmla="*/ 662 h 10000"/>
              <a:gd name="connsiteX60" fmla="*/ 6766 w 10000"/>
              <a:gd name="connsiteY60" fmla="*/ 654 h 10000"/>
              <a:gd name="connsiteX61" fmla="*/ 6621 w 10000"/>
              <a:gd name="connsiteY61" fmla="*/ 572 h 10000"/>
              <a:gd name="connsiteX62" fmla="*/ 6629 w 10000"/>
              <a:gd name="connsiteY62" fmla="*/ 589 h 10000"/>
              <a:gd name="connsiteX63" fmla="*/ 6577 w 10000"/>
              <a:gd name="connsiteY63" fmla="*/ 523 h 10000"/>
              <a:gd name="connsiteX64" fmla="*/ 6460 w 10000"/>
              <a:gd name="connsiteY64" fmla="*/ 311 h 10000"/>
              <a:gd name="connsiteX65" fmla="*/ 6444 w 10000"/>
              <a:gd name="connsiteY65" fmla="*/ 155 h 10000"/>
              <a:gd name="connsiteX66" fmla="*/ 6251 w 10000"/>
              <a:gd name="connsiteY66" fmla="*/ 491 h 10000"/>
              <a:gd name="connsiteX67" fmla="*/ 6126 w 10000"/>
              <a:gd name="connsiteY67" fmla="*/ 597 h 10000"/>
              <a:gd name="connsiteX68" fmla="*/ 6061 w 10000"/>
              <a:gd name="connsiteY68" fmla="*/ 662 h 10000"/>
              <a:gd name="connsiteX69" fmla="*/ 5844 w 10000"/>
              <a:gd name="connsiteY69" fmla="*/ 793 h 10000"/>
              <a:gd name="connsiteX70" fmla="*/ 5671 w 10000"/>
              <a:gd name="connsiteY70" fmla="*/ 883 h 10000"/>
              <a:gd name="connsiteX71" fmla="*/ 5300 w 10000"/>
              <a:gd name="connsiteY71" fmla="*/ 875 h 10000"/>
              <a:gd name="connsiteX72" fmla="*/ 5034 w 10000"/>
              <a:gd name="connsiteY72" fmla="*/ 687 h 10000"/>
              <a:gd name="connsiteX73" fmla="*/ 4917 w 10000"/>
              <a:gd name="connsiteY73" fmla="*/ 531 h 10000"/>
              <a:gd name="connsiteX74" fmla="*/ 4821 w 10000"/>
              <a:gd name="connsiteY74" fmla="*/ 425 h 10000"/>
              <a:gd name="connsiteX75" fmla="*/ 4736 w 10000"/>
              <a:gd name="connsiteY75" fmla="*/ 0 h 10000"/>
              <a:gd name="connsiteX76" fmla="*/ 4736 w 10000"/>
              <a:gd name="connsiteY76" fmla="*/ 90 h 10000"/>
              <a:gd name="connsiteX77" fmla="*/ 4668 w 10000"/>
              <a:gd name="connsiteY77" fmla="*/ 335 h 10000"/>
              <a:gd name="connsiteX78" fmla="*/ 4555 w 10000"/>
              <a:gd name="connsiteY78" fmla="*/ 507 h 10000"/>
              <a:gd name="connsiteX79" fmla="*/ 4337 w 10000"/>
              <a:gd name="connsiteY79" fmla="*/ 744 h 10000"/>
              <a:gd name="connsiteX80" fmla="*/ 4148 w 10000"/>
              <a:gd name="connsiteY80" fmla="*/ 883 h 10000"/>
              <a:gd name="connsiteX81" fmla="*/ 3858 w 10000"/>
              <a:gd name="connsiteY81" fmla="*/ 883 h 10000"/>
              <a:gd name="connsiteX82" fmla="*/ 3737 w 10000"/>
              <a:gd name="connsiteY82" fmla="*/ 777 h 10000"/>
              <a:gd name="connsiteX83" fmla="*/ 3496 w 10000"/>
              <a:gd name="connsiteY83" fmla="*/ 597 h 10000"/>
              <a:gd name="connsiteX84" fmla="*/ 3278 w 10000"/>
              <a:gd name="connsiteY84" fmla="*/ 204 h 10000"/>
              <a:gd name="connsiteX85" fmla="*/ 3270 w 10000"/>
              <a:gd name="connsiteY85" fmla="*/ 49 h 10000"/>
              <a:gd name="connsiteX86" fmla="*/ 3178 w 10000"/>
              <a:gd name="connsiteY86" fmla="*/ 188 h 10000"/>
              <a:gd name="connsiteX87" fmla="*/ 3081 w 10000"/>
              <a:gd name="connsiteY87" fmla="*/ 482 h 10000"/>
              <a:gd name="connsiteX88" fmla="*/ 2920 w 10000"/>
              <a:gd name="connsiteY88" fmla="*/ 679 h 10000"/>
              <a:gd name="connsiteX89" fmla="*/ 2759 w 10000"/>
              <a:gd name="connsiteY89" fmla="*/ 850 h 10000"/>
              <a:gd name="connsiteX90" fmla="*/ 2211 w 10000"/>
              <a:gd name="connsiteY90" fmla="*/ 883 h 10000"/>
              <a:gd name="connsiteX91" fmla="*/ 1945 w 10000"/>
              <a:gd name="connsiteY91" fmla="*/ 777 h 10000"/>
              <a:gd name="connsiteX92" fmla="*/ 1845 w 10000"/>
              <a:gd name="connsiteY92" fmla="*/ 711 h 10000"/>
              <a:gd name="connsiteX93" fmla="*/ 1700 w 10000"/>
              <a:gd name="connsiteY93" fmla="*/ 433 h 10000"/>
              <a:gd name="connsiteX94" fmla="*/ 1635 w 10000"/>
              <a:gd name="connsiteY94" fmla="*/ 368 h 10000"/>
              <a:gd name="connsiteX95" fmla="*/ 1615 w 10000"/>
              <a:gd name="connsiteY95" fmla="*/ 188 h 10000"/>
              <a:gd name="connsiteX96" fmla="*/ 1591 w 10000"/>
              <a:gd name="connsiteY96" fmla="*/ 57 h 10000"/>
              <a:gd name="connsiteX97" fmla="*/ 1458 w 10000"/>
              <a:gd name="connsiteY97" fmla="*/ 507 h 10000"/>
              <a:gd name="connsiteX98" fmla="*/ 1236 w 10000"/>
              <a:gd name="connsiteY98" fmla="*/ 744 h 10000"/>
              <a:gd name="connsiteX99" fmla="*/ 950 w 10000"/>
              <a:gd name="connsiteY99" fmla="*/ 875 h 10000"/>
              <a:gd name="connsiteX100" fmla="*/ 830 w 10000"/>
              <a:gd name="connsiteY100" fmla="*/ 875 h 10000"/>
              <a:gd name="connsiteX101" fmla="*/ 475 w 10000"/>
              <a:gd name="connsiteY101" fmla="*/ 834 h 10000"/>
              <a:gd name="connsiteX102" fmla="*/ 306 w 10000"/>
              <a:gd name="connsiteY102" fmla="*/ 703 h 10000"/>
              <a:gd name="connsiteX103" fmla="*/ 0 w 10000"/>
              <a:gd name="connsiteY103" fmla="*/ 409 h 10000"/>
              <a:gd name="connsiteX104" fmla="*/ 8 w 10000"/>
              <a:gd name="connsiteY10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8087 w 10000"/>
              <a:gd name="connsiteY57" fmla="*/ 638 h 10000"/>
              <a:gd name="connsiteX58" fmla="*/ 7926 w 10000"/>
              <a:gd name="connsiteY58" fmla="*/ 654 h 10000"/>
              <a:gd name="connsiteX59" fmla="*/ 6766 w 10000"/>
              <a:gd name="connsiteY59" fmla="*/ 654 h 10000"/>
              <a:gd name="connsiteX60" fmla="*/ 6621 w 10000"/>
              <a:gd name="connsiteY60" fmla="*/ 572 h 10000"/>
              <a:gd name="connsiteX61" fmla="*/ 6629 w 10000"/>
              <a:gd name="connsiteY61" fmla="*/ 589 h 10000"/>
              <a:gd name="connsiteX62" fmla="*/ 6577 w 10000"/>
              <a:gd name="connsiteY62" fmla="*/ 523 h 10000"/>
              <a:gd name="connsiteX63" fmla="*/ 6460 w 10000"/>
              <a:gd name="connsiteY63" fmla="*/ 311 h 10000"/>
              <a:gd name="connsiteX64" fmla="*/ 6444 w 10000"/>
              <a:gd name="connsiteY64" fmla="*/ 155 h 10000"/>
              <a:gd name="connsiteX65" fmla="*/ 6251 w 10000"/>
              <a:gd name="connsiteY65" fmla="*/ 491 h 10000"/>
              <a:gd name="connsiteX66" fmla="*/ 6126 w 10000"/>
              <a:gd name="connsiteY66" fmla="*/ 597 h 10000"/>
              <a:gd name="connsiteX67" fmla="*/ 6061 w 10000"/>
              <a:gd name="connsiteY67" fmla="*/ 662 h 10000"/>
              <a:gd name="connsiteX68" fmla="*/ 5844 w 10000"/>
              <a:gd name="connsiteY68" fmla="*/ 793 h 10000"/>
              <a:gd name="connsiteX69" fmla="*/ 5671 w 10000"/>
              <a:gd name="connsiteY69" fmla="*/ 883 h 10000"/>
              <a:gd name="connsiteX70" fmla="*/ 5300 w 10000"/>
              <a:gd name="connsiteY70" fmla="*/ 875 h 10000"/>
              <a:gd name="connsiteX71" fmla="*/ 5034 w 10000"/>
              <a:gd name="connsiteY71" fmla="*/ 687 h 10000"/>
              <a:gd name="connsiteX72" fmla="*/ 4917 w 10000"/>
              <a:gd name="connsiteY72" fmla="*/ 531 h 10000"/>
              <a:gd name="connsiteX73" fmla="*/ 4821 w 10000"/>
              <a:gd name="connsiteY73" fmla="*/ 425 h 10000"/>
              <a:gd name="connsiteX74" fmla="*/ 4736 w 10000"/>
              <a:gd name="connsiteY74" fmla="*/ 0 h 10000"/>
              <a:gd name="connsiteX75" fmla="*/ 4736 w 10000"/>
              <a:gd name="connsiteY75" fmla="*/ 90 h 10000"/>
              <a:gd name="connsiteX76" fmla="*/ 4668 w 10000"/>
              <a:gd name="connsiteY76" fmla="*/ 335 h 10000"/>
              <a:gd name="connsiteX77" fmla="*/ 4555 w 10000"/>
              <a:gd name="connsiteY77" fmla="*/ 507 h 10000"/>
              <a:gd name="connsiteX78" fmla="*/ 4337 w 10000"/>
              <a:gd name="connsiteY78" fmla="*/ 744 h 10000"/>
              <a:gd name="connsiteX79" fmla="*/ 4148 w 10000"/>
              <a:gd name="connsiteY79" fmla="*/ 883 h 10000"/>
              <a:gd name="connsiteX80" fmla="*/ 3858 w 10000"/>
              <a:gd name="connsiteY80" fmla="*/ 883 h 10000"/>
              <a:gd name="connsiteX81" fmla="*/ 3737 w 10000"/>
              <a:gd name="connsiteY81" fmla="*/ 777 h 10000"/>
              <a:gd name="connsiteX82" fmla="*/ 3496 w 10000"/>
              <a:gd name="connsiteY82" fmla="*/ 597 h 10000"/>
              <a:gd name="connsiteX83" fmla="*/ 3278 w 10000"/>
              <a:gd name="connsiteY83" fmla="*/ 204 h 10000"/>
              <a:gd name="connsiteX84" fmla="*/ 3270 w 10000"/>
              <a:gd name="connsiteY84" fmla="*/ 49 h 10000"/>
              <a:gd name="connsiteX85" fmla="*/ 3178 w 10000"/>
              <a:gd name="connsiteY85" fmla="*/ 188 h 10000"/>
              <a:gd name="connsiteX86" fmla="*/ 3081 w 10000"/>
              <a:gd name="connsiteY86" fmla="*/ 482 h 10000"/>
              <a:gd name="connsiteX87" fmla="*/ 2920 w 10000"/>
              <a:gd name="connsiteY87" fmla="*/ 679 h 10000"/>
              <a:gd name="connsiteX88" fmla="*/ 2759 w 10000"/>
              <a:gd name="connsiteY88" fmla="*/ 850 h 10000"/>
              <a:gd name="connsiteX89" fmla="*/ 2211 w 10000"/>
              <a:gd name="connsiteY89" fmla="*/ 883 h 10000"/>
              <a:gd name="connsiteX90" fmla="*/ 1945 w 10000"/>
              <a:gd name="connsiteY90" fmla="*/ 777 h 10000"/>
              <a:gd name="connsiteX91" fmla="*/ 1845 w 10000"/>
              <a:gd name="connsiteY91" fmla="*/ 711 h 10000"/>
              <a:gd name="connsiteX92" fmla="*/ 1700 w 10000"/>
              <a:gd name="connsiteY92" fmla="*/ 433 h 10000"/>
              <a:gd name="connsiteX93" fmla="*/ 1635 w 10000"/>
              <a:gd name="connsiteY93" fmla="*/ 368 h 10000"/>
              <a:gd name="connsiteX94" fmla="*/ 1615 w 10000"/>
              <a:gd name="connsiteY94" fmla="*/ 188 h 10000"/>
              <a:gd name="connsiteX95" fmla="*/ 1591 w 10000"/>
              <a:gd name="connsiteY95" fmla="*/ 57 h 10000"/>
              <a:gd name="connsiteX96" fmla="*/ 1458 w 10000"/>
              <a:gd name="connsiteY96" fmla="*/ 507 h 10000"/>
              <a:gd name="connsiteX97" fmla="*/ 1236 w 10000"/>
              <a:gd name="connsiteY97" fmla="*/ 744 h 10000"/>
              <a:gd name="connsiteX98" fmla="*/ 950 w 10000"/>
              <a:gd name="connsiteY98" fmla="*/ 875 h 10000"/>
              <a:gd name="connsiteX99" fmla="*/ 830 w 10000"/>
              <a:gd name="connsiteY99" fmla="*/ 875 h 10000"/>
              <a:gd name="connsiteX100" fmla="*/ 475 w 10000"/>
              <a:gd name="connsiteY100" fmla="*/ 834 h 10000"/>
              <a:gd name="connsiteX101" fmla="*/ 306 w 10000"/>
              <a:gd name="connsiteY101" fmla="*/ 703 h 10000"/>
              <a:gd name="connsiteX102" fmla="*/ 0 w 10000"/>
              <a:gd name="connsiteY102" fmla="*/ 409 h 10000"/>
              <a:gd name="connsiteX103" fmla="*/ 8 w 10000"/>
              <a:gd name="connsiteY10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7926 w 10000"/>
              <a:gd name="connsiteY57" fmla="*/ 654 h 10000"/>
              <a:gd name="connsiteX58" fmla="*/ 6766 w 10000"/>
              <a:gd name="connsiteY58" fmla="*/ 654 h 10000"/>
              <a:gd name="connsiteX59" fmla="*/ 6621 w 10000"/>
              <a:gd name="connsiteY59" fmla="*/ 572 h 10000"/>
              <a:gd name="connsiteX60" fmla="*/ 6629 w 10000"/>
              <a:gd name="connsiteY60" fmla="*/ 589 h 10000"/>
              <a:gd name="connsiteX61" fmla="*/ 6577 w 10000"/>
              <a:gd name="connsiteY61" fmla="*/ 523 h 10000"/>
              <a:gd name="connsiteX62" fmla="*/ 6460 w 10000"/>
              <a:gd name="connsiteY62" fmla="*/ 311 h 10000"/>
              <a:gd name="connsiteX63" fmla="*/ 6444 w 10000"/>
              <a:gd name="connsiteY63" fmla="*/ 155 h 10000"/>
              <a:gd name="connsiteX64" fmla="*/ 6251 w 10000"/>
              <a:gd name="connsiteY64" fmla="*/ 491 h 10000"/>
              <a:gd name="connsiteX65" fmla="*/ 6126 w 10000"/>
              <a:gd name="connsiteY65" fmla="*/ 597 h 10000"/>
              <a:gd name="connsiteX66" fmla="*/ 6061 w 10000"/>
              <a:gd name="connsiteY66" fmla="*/ 662 h 10000"/>
              <a:gd name="connsiteX67" fmla="*/ 5844 w 10000"/>
              <a:gd name="connsiteY67" fmla="*/ 793 h 10000"/>
              <a:gd name="connsiteX68" fmla="*/ 5671 w 10000"/>
              <a:gd name="connsiteY68" fmla="*/ 883 h 10000"/>
              <a:gd name="connsiteX69" fmla="*/ 5300 w 10000"/>
              <a:gd name="connsiteY69" fmla="*/ 875 h 10000"/>
              <a:gd name="connsiteX70" fmla="*/ 5034 w 10000"/>
              <a:gd name="connsiteY70" fmla="*/ 687 h 10000"/>
              <a:gd name="connsiteX71" fmla="*/ 4917 w 10000"/>
              <a:gd name="connsiteY71" fmla="*/ 531 h 10000"/>
              <a:gd name="connsiteX72" fmla="*/ 4821 w 10000"/>
              <a:gd name="connsiteY72" fmla="*/ 425 h 10000"/>
              <a:gd name="connsiteX73" fmla="*/ 4736 w 10000"/>
              <a:gd name="connsiteY73" fmla="*/ 0 h 10000"/>
              <a:gd name="connsiteX74" fmla="*/ 4736 w 10000"/>
              <a:gd name="connsiteY74" fmla="*/ 90 h 10000"/>
              <a:gd name="connsiteX75" fmla="*/ 4668 w 10000"/>
              <a:gd name="connsiteY75" fmla="*/ 335 h 10000"/>
              <a:gd name="connsiteX76" fmla="*/ 4555 w 10000"/>
              <a:gd name="connsiteY76" fmla="*/ 507 h 10000"/>
              <a:gd name="connsiteX77" fmla="*/ 4337 w 10000"/>
              <a:gd name="connsiteY77" fmla="*/ 744 h 10000"/>
              <a:gd name="connsiteX78" fmla="*/ 4148 w 10000"/>
              <a:gd name="connsiteY78" fmla="*/ 883 h 10000"/>
              <a:gd name="connsiteX79" fmla="*/ 3858 w 10000"/>
              <a:gd name="connsiteY79" fmla="*/ 883 h 10000"/>
              <a:gd name="connsiteX80" fmla="*/ 3737 w 10000"/>
              <a:gd name="connsiteY80" fmla="*/ 777 h 10000"/>
              <a:gd name="connsiteX81" fmla="*/ 3496 w 10000"/>
              <a:gd name="connsiteY81" fmla="*/ 597 h 10000"/>
              <a:gd name="connsiteX82" fmla="*/ 3278 w 10000"/>
              <a:gd name="connsiteY82" fmla="*/ 204 h 10000"/>
              <a:gd name="connsiteX83" fmla="*/ 3270 w 10000"/>
              <a:gd name="connsiteY83" fmla="*/ 49 h 10000"/>
              <a:gd name="connsiteX84" fmla="*/ 3178 w 10000"/>
              <a:gd name="connsiteY84" fmla="*/ 188 h 10000"/>
              <a:gd name="connsiteX85" fmla="*/ 3081 w 10000"/>
              <a:gd name="connsiteY85" fmla="*/ 482 h 10000"/>
              <a:gd name="connsiteX86" fmla="*/ 2920 w 10000"/>
              <a:gd name="connsiteY86" fmla="*/ 679 h 10000"/>
              <a:gd name="connsiteX87" fmla="*/ 2759 w 10000"/>
              <a:gd name="connsiteY87" fmla="*/ 850 h 10000"/>
              <a:gd name="connsiteX88" fmla="*/ 2211 w 10000"/>
              <a:gd name="connsiteY88" fmla="*/ 883 h 10000"/>
              <a:gd name="connsiteX89" fmla="*/ 1945 w 10000"/>
              <a:gd name="connsiteY89" fmla="*/ 777 h 10000"/>
              <a:gd name="connsiteX90" fmla="*/ 1845 w 10000"/>
              <a:gd name="connsiteY90" fmla="*/ 711 h 10000"/>
              <a:gd name="connsiteX91" fmla="*/ 1700 w 10000"/>
              <a:gd name="connsiteY91" fmla="*/ 433 h 10000"/>
              <a:gd name="connsiteX92" fmla="*/ 1635 w 10000"/>
              <a:gd name="connsiteY92" fmla="*/ 368 h 10000"/>
              <a:gd name="connsiteX93" fmla="*/ 1615 w 10000"/>
              <a:gd name="connsiteY93" fmla="*/ 188 h 10000"/>
              <a:gd name="connsiteX94" fmla="*/ 1591 w 10000"/>
              <a:gd name="connsiteY94" fmla="*/ 57 h 10000"/>
              <a:gd name="connsiteX95" fmla="*/ 1458 w 10000"/>
              <a:gd name="connsiteY95" fmla="*/ 507 h 10000"/>
              <a:gd name="connsiteX96" fmla="*/ 1236 w 10000"/>
              <a:gd name="connsiteY96" fmla="*/ 744 h 10000"/>
              <a:gd name="connsiteX97" fmla="*/ 950 w 10000"/>
              <a:gd name="connsiteY97" fmla="*/ 875 h 10000"/>
              <a:gd name="connsiteX98" fmla="*/ 830 w 10000"/>
              <a:gd name="connsiteY98" fmla="*/ 875 h 10000"/>
              <a:gd name="connsiteX99" fmla="*/ 475 w 10000"/>
              <a:gd name="connsiteY99" fmla="*/ 834 h 10000"/>
              <a:gd name="connsiteX100" fmla="*/ 306 w 10000"/>
              <a:gd name="connsiteY100" fmla="*/ 703 h 10000"/>
              <a:gd name="connsiteX101" fmla="*/ 0 w 10000"/>
              <a:gd name="connsiteY101" fmla="*/ 409 h 10000"/>
              <a:gd name="connsiteX102" fmla="*/ 8 w 10000"/>
              <a:gd name="connsiteY10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8143 w 10000"/>
              <a:gd name="connsiteY56" fmla="*/ 638 h 10000"/>
              <a:gd name="connsiteX57" fmla="*/ 6766 w 10000"/>
              <a:gd name="connsiteY57" fmla="*/ 654 h 10000"/>
              <a:gd name="connsiteX58" fmla="*/ 6621 w 10000"/>
              <a:gd name="connsiteY58" fmla="*/ 572 h 10000"/>
              <a:gd name="connsiteX59" fmla="*/ 6629 w 10000"/>
              <a:gd name="connsiteY59" fmla="*/ 589 h 10000"/>
              <a:gd name="connsiteX60" fmla="*/ 6577 w 10000"/>
              <a:gd name="connsiteY60" fmla="*/ 523 h 10000"/>
              <a:gd name="connsiteX61" fmla="*/ 6460 w 10000"/>
              <a:gd name="connsiteY61" fmla="*/ 311 h 10000"/>
              <a:gd name="connsiteX62" fmla="*/ 6444 w 10000"/>
              <a:gd name="connsiteY62" fmla="*/ 155 h 10000"/>
              <a:gd name="connsiteX63" fmla="*/ 6251 w 10000"/>
              <a:gd name="connsiteY63" fmla="*/ 491 h 10000"/>
              <a:gd name="connsiteX64" fmla="*/ 6126 w 10000"/>
              <a:gd name="connsiteY64" fmla="*/ 597 h 10000"/>
              <a:gd name="connsiteX65" fmla="*/ 6061 w 10000"/>
              <a:gd name="connsiteY65" fmla="*/ 662 h 10000"/>
              <a:gd name="connsiteX66" fmla="*/ 5844 w 10000"/>
              <a:gd name="connsiteY66" fmla="*/ 793 h 10000"/>
              <a:gd name="connsiteX67" fmla="*/ 5671 w 10000"/>
              <a:gd name="connsiteY67" fmla="*/ 883 h 10000"/>
              <a:gd name="connsiteX68" fmla="*/ 5300 w 10000"/>
              <a:gd name="connsiteY68" fmla="*/ 875 h 10000"/>
              <a:gd name="connsiteX69" fmla="*/ 5034 w 10000"/>
              <a:gd name="connsiteY69" fmla="*/ 687 h 10000"/>
              <a:gd name="connsiteX70" fmla="*/ 4917 w 10000"/>
              <a:gd name="connsiteY70" fmla="*/ 531 h 10000"/>
              <a:gd name="connsiteX71" fmla="*/ 4821 w 10000"/>
              <a:gd name="connsiteY71" fmla="*/ 425 h 10000"/>
              <a:gd name="connsiteX72" fmla="*/ 4736 w 10000"/>
              <a:gd name="connsiteY72" fmla="*/ 0 h 10000"/>
              <a:gd name="connsiteX73" fmla="*/ 4736 w 10000"/>
              <a:gd name="connsiteY73" fmla="*/ 90 h 10000"/>
              <a:gd name="connsiteX74" fmla="*/ 4668 w 10000"/>
              <a:gd name="connsiteY74" fmla="*/ 335 h 10000"/>
              <a:gd name="connsiteX75" fmla="*/ 4555 w 10000"/>
              <a:gd name="connsiteY75" fmla="*/ 507 h 10000"/>
              <a:gd name="connsiteX76" fmla="*/ 4337 w 10000"/>
              <a:gd name="connsiteY76" fmla="*/ 744 h 10000"/>
              <a:gd name="connsiteX77" fmla="*/ 4148 w 10000"/>
              <a:gd name="connsiteY77" fmla="*/ 883 h 10000"/>
              <a:gd name="connsiteX78" fmla="*/ 3858 w 10000"/>
              <a:gd name="connsiteY78" fmla="*/ 883 h 10000"/>
              <a:gd name="connsiteX79" fmla="*/ 3737 w 10000"/>
              <a:gd name="connsiteY79" fmla="*/ 777 h 10000"/>
              <a:gd name="connsiteX80" fmla="*/ 3496 w 10000"/>
              <a:gd name="connsiteY80" fmla="*/ 597 h 10000"/>
              <a:gd name="connsiteX81" fmla="*/ 3278 w 10000"/>
              <a:gd name="connsiteY81" fmla="*/ 204 h 10000"/>
              <a:gd name="connsiteX82" fmla="*/ 3270 w 10000"/>
              <a:gd name="connsiteY82" fmla="*/ 49 h 10000"/>
              <a:gd name="connsiteX83" fmla="*/ 3178 w 10000"/>
              <a:gd name="connsiteY83" fmla="*/ 188 h 10000"/>
              <a:gd name="connsiteX84" fmla="*/ 3081 w 10000"/>
              <a:gd name="connsiteY84" fmla="*/ 482 h 10000"/>
              <a:gd name="connsiteX85" fmla="*/ 2920 w 10000"/>
              <a:gd name="connsiteY85" fmla="*/ 679 h 10000"/>
              <a:gd name="connsiteX86" fmla="*/ 2759 w 10000"/>
              <a:gd name="connsiteY86" fmla="*/ 850 h 10000"/>
              <a:gd name="connsiteX87" fmla="*/ 2211 w 10000"/>
              <a:gd name="connsiteY87" fmla="*/ 883 h 10000"/>
              <a:gd name="connsiteX88" fmla="*/ 1945 w 10000"/>
              <a:gd name="connsiteY88" fmla="*/ 777 h 10000"/>
              <a:gd name="connsiteX89" fmla="*/ 1845 w 10000"/>
              <a:gd name="connsiteY89" fmla="*/ 711 h 10000"/>
              <a:gd name="connsiteX90" fmla="*/ 1700 w 10000"/>
              <a:gd name="connsiteY90" fmla="*/ 433 h 10000"/>
              <a:gd name="connsiteX91" fmla="*/ 1635 w 10000"/>
              <a:gd name="connsiteY91" fmla="*/ 368 h 10000"/>
              <a:gd name="connsiteX92" fmla="*/ 1615 w 10000"/>
              <a:gd name="connsiteY92" fmla="*/ 188 h 10000"/>
              <a:gd name="connsiteX93" fmla="*/ 1591 w 10000"/>
              <a:gd name="connsiteY93" fmla="*/ 57 h 10000"/>
              <a:gd name="connsiteX94" fmla="*/ 1458 w 10000"/>
              <a:gd name="connsiteY94" fmla="*/ 507 h 10000"/>
              <a:gd name="connsiteX95" fmla="*/ 1236 w 10000"/>
              <a:gd name="connsiteY95" fmla="*/ 744 h 10000"/>
              <a:gd name="connsiteX96" fmla="*/ 950 w 10000"/>
              <a:gd name="connsiteY96" fmla="*/ 875 h 10000"/>
              <a:gd name="connsiteX97" fmla="*/ 830 w 10000"/>
              <a:gd name="connsiteY97" fmla="*/ 875 h 10000"/>
              <a:gd name="connsiteX98" fmla="*/ 475 w 10000"/>
              <a:gd name="connsiteY98" fmla="*/ 834 h 10000"/>
              <a:gd name="connsiteX99" fmla="*/ 306 w 10000"/>
              <a:gd name="connsiteY99" fmla="*/ 703 h 10000"/>
              <a:gd name="connsiteX100" fmla="*/ 0 w 10000"/>
              <a:gd name="connsiteY100" fmla="*/ 409 h 10000"/>
              <a:gd name="connsiteX101" fmla="*/ 8 w 10000"/>
              <a:gd name="connsiteY10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8184 w 10000"/>
              <a:gd name="connsiteY55" fmla="*/ 638 h 10000"/>
              <a:gd name="connsiteX56" fmla="*/ 6766 w 10000"/>
              <a:gd name="connsiteY56" fmla="*/ 654 h 10000"/>
              <a:gd name="connsiteX57" fmla="*/ 6621 w 10000"/>
              <a:gd name="connsiteY57" fmla="*/ 572 h 10000"/>
              <a:gd name="connsiteX58" fmla="*/ 6629 w 10000"/>
              <a:gd name="connsiteY58" fmla="*/ 589 h 10000"/>
              <a:gd name="connsiteX59" fmla="*/ 6577 w 10000"/>
              <a:gd name="connsiteY59" fmla="*/ 523 h 10000"/>
              <a:gd name="connsiteX60" fmla="*/ 6460 w 10000"/>
              <a:gd name="connsiteY60" fmla="*/ 311 h 10000"/>
              <a:gd name="connsiteX61" fmla="*/ 6444 w 10000"/>
              <a:gd name="connsiteY61" fmla="*/ 155 h 10000"/>
              <a:gd name="connsiteX62" fmla="*/ 6251 w 10000"/>
              <a:gd name="connsiteY62" fmla="*/ 491 h 10000"/>
              <a:gd name="connsiteX63" fmla="*/ 6126 w 10000"/>
              <a:gd name="connsiteY63" fmla="*/ 597 h 10000"/>
              <a:gd name="connsiteX64" fmla="*/ 6061 w 10000"/>
              <a:gd name="connsiteY64" fmla="*/ 662 h 10000"/>
              <a:gd name="connsiteX65" fmla="*/ 5844 w 10000"/>
              <a:gd name="connsiteY65" fmla="*/ 793 h 10000"/>
              <a:gd name="connsiteX66" fmla="*/ 5671 w 10000"/>
              <a:gd name="connsiteY66" fmla="*/ 883 h 10000"/>
              <a:gd name="connsiteX67" fmla="*/ 5300 w 10000"/>
              <a:gd name="connsiteY67" fmla="*/ 875 h 10000"/>
              <a:gd name="connsiteX68" fmla="*/ 5034 w 10000"/>
              <a:gd name="connsiteY68" fmla="*/ 687 h 10000"/>
              <a:gd name="connsiteX69" fmla="*/ 4917 w 10000"/>
              <a:gd name="connsiteY69" fmla="*/ 531 h 10000"/>
              <a:gd name="connsiteX70" fmla="*/ 4821 w 10000"/>
              <a:gd name="connsiteY70" fmla="*/ 425 h 10000"/>
              <a:gd name="connsiteX71" fmla="*/ 4736 w 10000"/>
              <a:gd name="connsiteY71" fmla="*/ 0 h 10000"/>
              <a:gd name="connsiteX72" fmla="*/ 4736 w 10000"/>
              <a:gd name="connsiteY72" fmla="*/ 90 h 10000"/>
              <a:gd name="connsiteX73" fmla="*/ 4668 w 10000"/>
              <a:gd name="connsiteY73" fmla="*/ 335 h 10000"/>
              <a:gd name="connsiteX74" fmla="*/ 4555 w 10000"/>
              <a:gd name="connsiteY74" fmla="*/ 507 h 10000"/>
              <a:gd name="connsiteX75" fmla="*/ 4337 w 10000"/>
              <a:gd name="connsiteY75" fmla="*/ 744 h 10000"/>
              <a:gd name="connsiteX76" fmla="*/ 4148 w 10000"/>
              <a:gd name="connsiteY76" fmla="*/ 883 h 10000"/>
              <a:gd name="connsiteX77" fmla="*/ 3858 w 10000"/>
              <a:gd name="connsiteY77" fmla="*/ 883 h 10000"/>
              <a:gd name="connsiteX78" fmla="*/ 3737 w 10000"/>
              <a:gd name="connsiteY78" fmla="*/ 777 h 10000"/>
              <a:gd name="connsiteX79" fmla="*/ 3496 w 10000"/>
              <a:gd name="connsiteY79" fmla="*/ 597 h 10000"/>
              <a:gd name="connsiteX80" fmla="*/ 3278 w 10000"/>
              <a:gd name="connsiteY80" fmla="*/ 204 h 10000"/>
              <a:gd name="connsiteX81" fmla="*/ 3270 w 10000"/>
              <a:gd name="connsiteY81" fmla="*/ 49 h 10000"/>
              <a:gd name="connsiteX82" fmla="*/ 3178 w 10000"/>
              <a:gd name="connsiteY82" fmla="*/ 188 h 10000"/>
              <a:gd name="connsiteX83" fmla="*/ 3081 w 10000"/>
              <a:gd name="connsiteY83" fmla="*/ 482 h 10000"/>
              <a:gd name="connsiteX84" fmla="*/ 2920 w 10000"/>
              <a:gd name="connsiteY84" fmla="*/ 679 h 10000"/>
              <a:gd name="connsiteX85" fmla="*/ 2759 w 10000"/>
              <a:gd name="connsiteY85" fmla="*/ 850 h 10000"/>
              <a:gd name="connsiteX86" fmla="*/ 2211 w 10000"/>
              <a:gd name="connsiteY86" fmla="*/ 883 h 10000"/>
              <a:gd name="connsiteX87" fmla="*/ 1945 w 10000"/>
              <a:gd name="connsiteY87" fmla="*/ 777 h 10000"/>
              <a:gd name="connsiteX88" fmla="*/ 1845 w 10000"/>
              <a:gd name="connsiteY88" fmla="*/ 711 h 10000"/>
              <a:gd name="connsiteX89" fmla="*/ 1700 w 10000"/>
              <a:gd name="connsiteY89" fmla="*/ 433 h 10000"/>
              <a:gd name="connsiteX90" fmla="*/ 1635 w 10000"/>
              <a:gd name="connsiteY90" fmla="*/ 368 h 10000"/>
              <a:gd name="connsiteX91" fmla="*/ 1615 w 10000"/>
              <a:gd name="connsiteY91" fmla="*/ 188 h 10000"/>
              <a:gd name="connsiteX92" fmla="*/ 1591 w 10000"/>
              <a:gd name="connsiteY92" fmla="*/ 57 h 10000"/>
              <a:gd name="connsiteX93" fmla="*/ 1458 w 10000"/>
              <a:gd name="connsiteY93" fmla="*/ 507 h 10000"/>
              <a:gd name="connsiteX94" fmla="*/ 1236 w 10000"/>
              <a:gd name="connsiteY94" fmla="*/ 744 h 10000"/>
              <a:gd name="connsiteX95" fmla="*/ 950 w 10000"/>
              <a:gd name="connsiteY95" fmla="*/ 875 h 10000"/>
              <a:gd name="connsiteX96" fmla="*/ 830 w 10000"/>
              <a:gd name="connsiteY96" fmla="*/ 875 h 10000"/>
              <a:gd name="connsiteX97" fmla="*/ 475 w 10000"/>
              <a:gd name="connsiteY97" fmla="*/ 834 h 10000"/>
              <a:gd name="connsiteX98" fmla="*/ 306 w 10000"/>
              <a:gd name="connsiteY98" fmla="*/ 703 h 10000"/>
              <a:gd name="connsiteX99" fmla="*/ 0 w 10000"/>
              <a:gd name="connsiteY99" fmla="*/ 409 h 10000"/>
              <a:gd name="connsiteX100" fmla="*/ 8 w 10000"/>
              <a:gd name="connsiteY10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8574 w 10000"/>
              <a:gd name="connsiteY54" fmla="*/ 638 h 10000"/>
              <a:gd name="connsiteX55" fmla="*/ 6766 w 10000"/>
              <a:gd name="connsiteY55" fmla="*/ 654 h 10000"/>
              <a:gd name="connsiteX56" fmla="*/ 6621 w 10000"/>
              <a:gd name="connsiteY56" fmla="*/ 572 h 10000"/>
              <a:gd name="connsiteX57" fmla="*/ 6629 w 10000"/>
              <a:gd name="connsiteY57" fmla="*/ 589 h 10000"/>
              <a:gd name="connsiteX58" fmla="*/ 6577 w 10000"/>
              <a:gd name="connsiteY58" fmla="*/ 523 h 10000"/>
              <a:gd name="connsiteX59" fmla="*/ 6460 w 10000"/>
              <a:gd name="connsiteY59" fmla="*/ 311 h 10000"/>
              <a:gd name="connsiteX60" fmla="*/ 6444 w 10000"/>
              <a:gd name="connsiteY60" fmla="*/ 155 h 10000"/>
              <a:gd name="connsiteX61" fmla="*/ 6251 w 10000"/>
              <a:gd name="connsiteY61" fmla="*/ 491 h 10000"/>
              <a:gd name="connsiteX62" fmla="*/ 6126 w 10000"/>
              <a:gd name="connsiteY62" fmla="*/ 597 h 10000"/>
              <a:gd name="connsiteX63" fmla="*/ 6061 w 10000"/>
              <a:gd name="connsiteY63" fmla="*/ 662 h 10000"/>
              <a:gd name="connsiteX64" fmla="*/ 5844 w 10000"/>
              <a:gd name="connsiteY64" fmla="*/ 793 h 10000"/>
              <a:gd name="connsiteX65" fmla="*/ 5671 w 10000"/>
              <a:gd name="connsiteY65" fmla="*/ 883 h 10000"/>
              <a:gd name="connsiteX66" fmla="*/ 5300 w 10000"/>
              <a:gd name="connsiteY66" fmla="*/ 875 h 10000"/>
              <a:gd name="connsiteX67" fmla="*/ 5034 w 10000"/>
              <a:gd name="connsiteY67" fmla="*/ 687 h 10000"/>
              <a:gd name="connsiteX68" fmla="*/ 4917 w 10000"/>
              <a:gd name="connsiteY68" fmla="*/ 531 h 10000"/>
              <a:gd name="connsiteX69" fmla="*/ 4821 w 10000"/>
              <a:gd name="connsiteY69" fmla="*/ 425 h 10000"/>
              <a:gd name="connsiteX70" fmla="*/ 4736 w 10000"/>
              <a:gd name="connsiteY70" fmla="*/ 0 h 10000"/>
              <a:gd name="connsiteX71" fmla="*/ 4736 w 10000"/>
              <a:gd name="connsiteY71" fmla="*/ 90 h 10000"/>
              <a:gd name="connsiteX72" fmla="*/ 4668 w 10000"/>
              <a:gd name="connsiteY72" fmla="*/ 335 h 10000"/>
              <a:gd name="connsiteX73" fmla="*/ 4555 w 10000"/>
              <a:gd name="connsiteY73" fmla="*/ 507 h 10000"/>
              <a:gd name="connsiteX74" fmla="*/ 4337 w 10000"/>
              <a:gd name="connsiteY74" fmla="*/ 744 h 10000"/>
              <a:gd name="connsiteX75" fmla="*/ 4148 w 10000"/>
              <a:gd name="connsiteY75" fmla="*/ 883 h 10000"/>
              <a:gd name="connsiteX76" fmla="*/ 3858 w 10000"/>
              <a:gd name="connsiteY76" fmla="*/ 883 h 10000"/>
              <a:gd name="connsiteX77" fmla="*/ 3737 w 10000"/>
              <a:gd name="connsiteY77" fmla="*/ 777 h 10000"/>
              <a:gd name="connsiteX78" fmla="*/ 3496 w 10000"/>
              <a:gd name="connsiteY78" fmla="*/ 597 h 10000"/>
              <a:gd name="connsiteX79" fmla="*/ 3278 w 10000"/>
              <a:gd name="connsiteY79" fmla="*/ 204 h 10000"/>
              <a:gd name="connsiteX80" fmla="*/ 3270 w 10000"/>
              <a:gd name="connsiteY80" fmla="*/ 49 h 10000"/>
              <a:gd name="connsiteX81" fmla="*/ 3178 w 10000"/>
              <a:gd name="connsiteY81" fmla="*/ 188 h 10000"/>
              <a:gd name="connsiteX82" fmla="*/ 3081 w 10000"/>
              <a:gd name="connsiteY82" fmla="*/ 482 h 10000"/>
              <a:gd name="connsiteX83" fmla="*/ 2920 w 10000"/>
              <a:gd name="connsiteY83" fmla="*/ 679 h 10000"/>
              <a:gd name="connsiteX84" fmla="*/ 2759 w 10000"/>
              <a:gd name="connsiteY84" fmla="*/ 850 h 10000"/>
              <a:gd name="connsiteX85" fmla="*/ 2211 w 10000"/>
              <a:gd name="connsiteY85" fmla="*/ 883 h 10000"/>
              <a:gd name="connsiteX86" fmla="*/ 1945 w 10000"/>
              <a:gd name="connsiteY86" fmla="*/ 777 h 10000"/>
              <a:gd name="connsiteX87" fmla="*/ 1845 w 10000"/>
              <a:gd name="connsiteY87" fmla="*/ 711 h 10000"/>
              <a:gd name="connsiteX88" fmla="*/ 1700 w 10000"/>
              <a:gd name="connsiteY88" fmla="*/ 433 h 10000"/>
              <a:gd name="connsiteX89" fmla="*/ 1635 w 10000"/>
              <a:gd name="connsiteY89" fmla="*/ 368 h 10000"/>
              <a:gd name="connsiteX90" fmla="*/ 1615 w 10000"/>
              <a:gd name="connsiteY90" fmla="*/ 188 h 10000"/>
              <a:gd name="connsiteX91" fmla="*/ 1591 w 10000"/>
              <a:gd name="connsiteY91" fmla="*/ 57 h 10000"/>
              <a:gd name="connsiteX92" fmla="*/ 1458 w 10000"/>
              <a:gd name="connsiteY92" fmla="*/ 507 h 10000"/>
              <a:gd name="connsiteX93" fmla="*/ 1236 w 10000"/>
              <a:gd name="connsiteY93" fmla="*/ 744 h 10000"/>
              <a:gd name="connsiteX94" fmla="*/ 950 w 10000"/>
              <a:gd name="connsiteY94" fmla="*/ 875 h 10000"/>
              <a:gd name="connsiteX95" fmla="*/ 830 w 10000"/>
              <a:gd name="connsiteY95" fmla="*/ 875 h 10000"/>
              <a:gd name="connsiteX96" fmla="*/ 475 w 10000"/>
              <a:gd name="connsiteY96" fmla="*/ 834 h 10000"/>
              <a:gd name="connsiteX97" fmla="*/ 306 w 10000"/>
              <a:gd name="connsiteY97" fmla="*/ 703 h 10000"/>
              <a:gd name="connsiteX98" fmla="*/ 0 w 10000"/>
              <a:gd name="connsiteY98" fmla="*/ 409 h 10000"/>
              <a:gd name="connsiteX99" fmla="*/ 8 w 10000"/>
              <a:gd name="connsiteY9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025 w 10000"/>
              <a:gd name="connsiteY52" fmla="*/ 638 h 10000"/>
              <a:gd name="connsiteX53" fmla="*/ 9211 w 10000"/>
              <a:gd name="connsiteY53" fmla="*/ 621 h 10000"/>
              <a:gd name="connsiteX54" fmla="*/ 6766 w 10000"/>
              <a:gd name="connsiteY54" fmla="*/ 654 h 10000"/>
              <a:gd name="connsiteX55" fmla="*/ 6621 w 10000"/>
              <a:gd name="connsiteY55" fmla="*/ 572 h 10000"/>
              <a:gd name="connsiteX56" fmla="*/ 6629 w 10000"/>
              <a:gd name="connsiteY56" fmla="*/ 589 h 10000"/>
              <a:gd name="connsiteX57" fmla="*/ 6577 w 10000"/>
              <a:gd name="connsiteY57" fmla="*/ 523 h 10000"/>
              <a:gd name="connsiteX58" fmla="*/ 6460 w 10000"/>
              <a:gd name="connsiteY58" fmla="*/ 311 h 10000"/>
              <a:gd name="connsiteX59" fmla="*/ 6444 w 10000"/>
              <a:gd name="connsiteY59" fmla="*/ 155 h 10000"/>
              <a:gd name="connsiteX60" fmla="*/ 6251 w 10000"/>
              <a:gd name="connsiteY60" fmla="*/ 491 h 10000"/>
              <a:gd name="connsiteX61" fmla="*/ 6126 w 10000"/>
              <a:gd name="connsiteY61" fmla="*/ 597 h 10000"/>
              <a:gd name="connsiteX62" fmla="*/ 6061 w 10000"/>
              <a:gd name="connsiteY62" fmla="*/ 662 h 10000"/>
              <a:gd name="connsiteX63" fmla="*/ 5844 w 10000"/>
              <a:gd name="connsiteY63" fmla="*/ 793 h 10000"/>
              <a:gd name="connsiteX64" fmla="*/ 5671 w 10000"/>
              <a:gd name="connsiteY64" fmla="*/ 883 h 10000"/>
              <a:gd name="connsiteX65" fmla="*/ 5300 w 10000"/>
              <a:gd name="connsiteY65" fmla="*/ 875 h 10000"/>
              <a:gd name="connsiteX66" fmla="*/ 5034 w 10000"/>
              <a:gd name="connsiteY66" fmla="*/ 687 h 10000"/>
              <a:gd name="connsiteX67" fmla="*/ 4917 w 10000"/>
              <a:gd name="connsiteY67" fmla="*/ 531 h 10000"/>
              <a:gd name="connsiteX68" fmla="*/ 4821 w 10000"/>
              <a:gd name="connsiteY68" fmla="*/ 425 h 10000"/>
              <a:gd name="connsiteX69" fmla="*/ 4736 w 10000"/>
              <a:gd name="connsiteY69" fmla="*/ 0 h 10000"/>
              <a:gd name="connsiteX70" fmla="*/ 4736 w 10000"/>
              <a:gd name="connsiteY70" fmla="*/ 90 h 10000"/>
              <a:gd name="connsiteX71" fmla="*/ 4668 w 10000"/>
              <a:gd name="connsiteY71" fmla="*/ 335 h 10000"/>
              <a:gd name="connsiteX72" fmla="*/ 4555 w 10000"/>
              <a:gd name="connsiteY72" fmla="*/ 507 h 10000"/>
              <a:gd name="connsiteX73" fmla="*/ 4337 w 10000"/>
              <a:gd name="connsiteY73" fmla="*/ 744 h 10000"/>
              <a:gd name="connsiteX74" fmla="*/ 4148 w 10000"/>
              <a:gd name="connsiteY74" fmla="*/ 883 h 10000"/>
              <a:gd name="connsiteX75" fmla="*/ 3858 w 10000"/>
              <a:gd name="connsiteY75" fmla="*/ 883 h 10000"/>
              <a:gd name="connsiteX76" fmla="*/ 3737 w 10000"/>
              <a:gd name="connsiteY76" fmla="*/ 777 h 10000"/>
              <a:gd name="connsiteX77" fmla="*/ 3496 w 10000"/>
              <a:gd name="connsiteY77" fmla="*/ 597 h 10000"/>
              <a:gd name="connsiteX78" fmla="*/ 3278 w 10000"/>
              <a:gd name="connsiteY78" fmla="*/ 204 h 10000"/>
              <a:gd name="connsiteX79" fmla="*/ 3270 w 10000"/>
              <a:gd name="connsiteY79" fmla="*/ 49 h 10000"/>
              <a:gd name="connsiteX80" fmla="*/ 3178 w 10000"/>
              <a:gd name="connsiteY80" fmla="*/ 188 h 10000"/>
              <a:gd name="connsiteX81" fmla="*/ 3081 w 10000"/>
              <a:gd name="connsiteY81" fmla="*/ 482 h 10000"/>
              <a:gd name="connsiteX82" fmla="*/ 2920 w 10000"/>
              <a:gd name="connsiteY82" fmla="*/ 679 h 10000"/>
              <a:gd name="connsiteX83" fmla="*/ 2759 w 10000"/>
              <a:gd name="connsiteY83" fmla="*/ 850 h 10000"/>
              <a:gd name="connsiteX84" fmla="*/ 2211 w 10000"/>
              <a:gd name="connsiteY84" fmla="*/ 883 h 10000"/>
              <a:gd name="connsiteX85" fmla="*/ 1945 w 10000"/>
              <a:gd name="connsiteY85" fmla="*/ 777 h 10000"/>
              <a:gd name="connsiteX86" fmla="*/ 1845 w 10000"/>
              <a:gd name="connsiteY86" fmla="*/ 711 h 10000"/>
              <a:gd name="connsiteX87" fmla="*/ 1700 w 10000"/>
              <a:gd name="connsiteY87" fmla="*/ 433 h 10000"/>
              <a:gd name="connsiteX88" fmla="*/ 1635 w 10000"/>
              <a:gd name="connsiteY88" fmla="*/ 368 h 10000"/>
              <a:gd name="connsiteX89" fmla="*/ 1615 w 10000"/>
              <a:gd name="connsiteY89" fmla="*/ 188 h 10000"/>
              <a:gd name="connsiteX90" fmla="*/ 1591 w 10000"/>
              <a:gd name="connsiteY90" fmla="*/ 57 h 10000"/>
              <a:gd name="connsiteX91" fmla="*/ 1458 w 10000"/>
              <a:gd name="connsiteY91" fmla="*/ 507 h 10000"/>
              <a:gd name="connsiteX92" fmla="*/ 1236 w 10000"/>
              <a:gd name="connsiteY92" fmla="*/ 744 h 10000"/>
              <a:gd name="connsiteX93" fmla="*/ 950 w 10000"/>
              <a:gd name="connsiteY93" fmla="*/ 875 h 10000"/>
              <a:gd name="connsiteX94" fmla="*/ 830 w 10000"/>
              <a:gd name="connsiteY94" fmla="*/ 875 h 10000"/>
              <a:gd name="connsiteX95" fmla="*/ 475 w 10000"/>
              <a:gd name="connsiteY95" fmla="*/ 834 h 10000"/>
              <a:gd name="connsiteX96" fmla="*/ 306 w 10000"/>
              <a:gd name="connsiteY96" fmla="*/ 703 h 10000"/>
              <a:gd name="connsiteX97" fmla="*/ 0 w 10000"/>
              <a:gd name="connsiteY97" fmla="*/ 409 h 10000"/>
              <a:gd name="connsiteX98" fmla="*/ 8 w 10000"/>
              <a:gd name="connsiteY98"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9211 w 10000"/>
              <a:gd name="connsiteY52" fmla="*/ 621 h 10000"/>
              <a:gd name="connsiteX53" fmla="*/ 6766 w 10000"/>
              <a:gd name="connsiteY53" fmla="*/ 654 h 10000"/>
              <a:gd name="connsiteX54" fmla="*/ 6621 w 10000"/>
              <a:gd name="connsiteY54" fmla="*/ 572 h 10000"/>
              <a:gd name="connsiteX55" fmla="*/ 6629 w 10000"/>
              <a:gd name="connsiteY55" fmla="*/ 589 h 10000"/>
              <a:gd name="connsiteX56" fmla="*/ 6577 w 10000"/>
              <a:gd name="connsiteY56" fmla="*/ 523 h 10000"/>
              <a:gd name="connsiteX57" fmla="*/ 6460 w 10000"/>
              <a:gd name="connsiteY57" fmla="*/ 311 h 10000"/>
              <a:gd name="connsiteX58" fmla="*/ 6444 w 10000"/>
              <a:gd name="connsiteY58" fmla="*/ 155 h 10000"/>
              <a:gd name="connsiteX59" fmla="*/ 6251 w 10000"/>
              <a:gd name="connsiteY59" fmla="*/ 491 h 10000"/>
              <a:gd name="connsiteX60" fmla="*/ 6126 w 10000"/>
              <a:gd name="connsiteY60" fmla="*/ 597 h 10000"/>
              <a:gd name="connsiteX61" fmla="*/ 6061 w 10000"/>
              <a:gd name="connsiteY61" fmla="*/ 662 h 10000"/>
              <a:gd name="connsiteX62" fmla="*/ 5844 w 10000"/>
              <a:gd name="connsiteY62" fmla="*/ 793 h 10000"/>
              <a:gd name="connsiteX63" fmla="*/ 5671 w 10000"/>
              <a:gd name="connsiteY63" fmla="*/ 883 h 10000"/>
              <a:gd name="connsiteX64" fmla="*/ 5300 w 10000"/>
              <a:gd name="connsiteY64" fmla="*/ 875 h 10000"/>
              <a:gd name="connsiteX65" fmla="*/ 5034 w 10000"/>
              <a:gd name="connsiteY65" fmla="*/ 687 h 10000"/>
              <a:gd name="connsiteX66" fmla="*/ 4917 w 10000"/>
              <a:gd name="connsiteY66" fmla="*/ 531 h 10000"/>
              <a:gd name="connsiteX67" fmla="*/ 4821 w 10000"/>
              <a:gd name="connsiteY67" fmla="*/ 425 h 10000"/>
              <a:gd name="connsiteX68" fmla="*/ 4736 w 10000"/>
              <a:gd name="connsiteY68" fmla="*/ 0 h 10000"/>
              <a:gd name="connsiteX69" fmla="*/ 4736 w 10000"/>
              <a:gd name="connsiteY69" fmla="*/ 90 h 10000"/>
              <a:gd name="connsiteX70" fmla="*/ 4668 w 10000"/>
              <a:gd name="connsiteY70" fmla="*/ 335 h 10000"/>
              <a:gd name="connsiteX71" fmla="*/ 4555 w 10000"/>
              <a:gd name="connsiteY71" fmla="*/ 507 h 10000"/>
              <a:gd name="connsiteX72" fmla="*/ 4337 w 10000"/>
              <a:gd name="connsiteY72" fmla="*/ 744 h 10000"/>
              <a:gd name="connsiteX73" fmla="*/ 4148 w 10000"/>
              <a:gd name="connsiteY73" fmla="*/ 883 h 10000"/>
              <a:gd name="connsiteX74" fmla="*/ 3858 w 10000"/>
              <a:gd name="connsiteY74" fmla="*/ 883 h 10000"/>
              <a:gd name="connsiteX75" fmla="*/ 3737 w 10000"/>
              <a:gd name="connsiteY75" fmla="*/ 777 h 10000"/>
              <a:gd name="connsiteX76" fmla="*/ 3496 w 10000"/>
              <a:gd name="connsiteY76" fmla="*/ 597 h 10000"/>
              <a:gd name="connsiteX77" fmla="*/ 3278 w 10000"/>
              <a:gd name="connsiteY77" fmla="*/ 204 h 10000"/>
              <a:gd name="connsiteX78" fmla="*/ 3270 w 10000"/>
              <a:gd name="connsiteY78" fmla="*/ 49 h 10000"/>
              <a:gd name="connsiteX79" fmla="*/ 3178 w 10000"/>
              <a:gd name="connsiteY79" fmla="*/ 188 h 10000"/>
              <a:gd name="connsiteX80" fmla="*/ 3081 w 10000"/>
              <a:gd name="connsiteY80" fmla="*/ 482 h 10000"/>
              <a:gd name="connsiteX81" fmla="*/ 2920 w 10000"/>
              <a:gd name="connsiteY81" fmla="*/ 679 h 10000"/>
              <a:gd name="connsiteX82" fmla="*/ 2759 w 10000"/>
              <a:gd name="connsiteY82" fmla="*/ 850 h 10000"/>
              <a:gd name="connsiteX83" fmla="*/ 2211 w 10000"/>
              <a:gd name="connsiteY83" fmla="*/ 883 h 10000"/>
              <a:gd name="connsiteX84" fmla="*/ 1945 w 10000"/>
              <a:gd name="connsiteY84" fmla="*/ 777 h 10000"/>
              <a:gd name="connsiteX85" fmla="*/ 1845 w 10000"/>
              <a:gd name="connsiteY85" fmla="*/ 711 h 10000"/>
              <a:gd name="connsiteX86" fmla="*/ 1700 w 10000"/>
              <a:gd name="connsiteY86" fmla="*/ 433 h 10000"/>
              <a:gd name="connsiteX87" fmla="*/ 1635 w 10000"/>
              <a:gd name="connsiteY87" fmla="*/ 368 h 10000"/>
              <a:gd name="connsiteX88" fmla="*/ 1615 w 10000"/>
              <a:gd name="connsiteY88" fmla="*/ 188 h 10000"/>
              <a:gd name="connsiteX89" fmla="*/ 1591 w 10000"/>
              <a:gd name="connsiteY89" fmla="*/ 57 h 10000"/>
              <a:gd name="connsiteX90" fmla="*/ 1458 w 10000"/>
              <a:gd name="connsiteY90" fmla="*/ 507 h 10000"/>
              <a:gd name="connsiteX91" fmla="*/ 1236 w 10000"/>
              <a:gd name="connsiteY91" fmla="*/ 744 h 10000"/>
              <a:gd name="connsiteX92" fmla="*/ 950 w 10000"/>
              <a:gd name="connsiteY92" fmla="*/ 875 h 10000"/>
              <a:gd name="connsiteX93" fmla="*/ 830 w 10000"/>
              <a:gd name="connsiteY93" fmla="*/ 875 h 10000"/>
              <a:gd name="connsiteX94" fmla="*/ 475 w 10000"/>
              <a:gd name="connsiteY94" fmla="*/ 834 h 10000"/>
              <a:gd name="connsiteX95" fmla="*/ 306 w 10000"/>
              <a:gd name="connsiteY95" fmla="*/ 703 h 10000"/>
              <a:gd name="connsiteX96" fmla="*/ 0 w 10000"/>
              <a:gd name="connsiteY96" fmla="*/ 409 h 10000"/>
              <a:gd name="connsiteX97" fmla="*/ 8 w 10000"/>
              <a:gd name="connsiteY97"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9299 w 10000"/>
              <a:gd name="connsiteY51" fmla="*/ 621 h 10000"/>
              <a:gd name="connsiteX52" fmla="*/ 6766 w 10000"/>
              <a:gd name="connsiteY52" fmla="*/ 654 h 10000"/>
              <a:gd name="connsiteX53" fmla="*/ 6621 w 10000"/>
              <a:gd name="connsiteY53" fmla="*/ 572 h 10000"/>
              <a:gd name="connsiteX54" fmla="*/ 6629 w 10000"/>
              <a:gd name="connsiteY54" fmla="*/ 589 h 10000"/>
              <a:gd name="connsiteX55" fmla="*/ 6577 w 10000"/>
              <a:gd name="connsiteY55" fmla="*/ 523 h 10000"/>
              <a:gd name="connsiteX56" fmla="*/ 6460 w 10000"/>
              <a:gd name="connsiteY56" fmla="*/ 311 h 10000"/>
              <a:gd name="connsiteX57" fmla="*/ 6444 w 10000"/>
              <a:gd name="connsiteY57" fmla="*/ 155 h 10000"/>
              <a:gd name="connsiteX58" fmla="*/ 6251 w 10000"/>
              <a:gd name="connsiteY58" fmla="*/ 491 h 10000"/>
              <a:gd name="connsiteX59" fmla="*/ 6126 w 10000"/>
              <a:gd name="connsiteY59" fmla="*/ 597 h 10000"/>
              <a:gd name="connsiteX60" fmla="*/ 6061 w 10000"/>
              <a:gd name="connsiteY60" fmla="*/ 662 h 10000"/>
              <a:gd name="connsiteX61" fmla="*/ 5844 w 10000"/>
              <a:gd name="connsiteY61" fmla="*/ 793 h 10000"/>
              <a:gd name="connsiteX62" fmla="*/ 5671 w 10000"/>
              <a:gd name="connsiteY62" fmla="*/ 883 h 10000"/>
              <a:gd name="connsiteX63" fmla="*/ 5300 w 10000"/>
              <a:gd name="connsiteY63" fmla="*/ 875 h 10000"/>
              <a:gd name="connsiteX64" fmla="*/ 5034 w 10000"/>
              <a:gd name="connsiteY64" fmla="*/ 687 h 10000"/>
              <a:gd name="connsiteX65" fmla="*/ 4917 w 10000"/>
              <a:gd name="connsiteY65" fmla="*/ 531 h 10000"/>
              <a:gd name="connsiteX66" fmla="*/ 4821 w 10000"/>
              <a:gd name="connsiteY66" fmla="*/ 425 h 10000"/>
              <a:gd name="connsiteX67" fmla="*/ 4736 w 10000"/>
              <a:gd name="connsiteY67" fmla="*/ 0 h 10000"/>
              <a:gd name="connsiteX68" fmla="*/ 4736 w 10000"/>
              <a:gd name="connsiteY68" fmla="*/ 90 h 10000"/>
              <a:gd name="connsiteX69" fmla="*/ 4668 w 10000"/>
              <a:gd name="connsiteY69" fmla="*/ 335 h 10000"/>
              <a:gd name="connsiteX70" fmla="*/ 4555 w 10000"/>
              <a:gd name="connsiteY70" fmla="*/ 507 h 10000"/>
              <a:gd name="connsiteX71" fmla="*/ 4337 w 10000"/>
              <a:gd name="connsiteY71" fmla="*/ 744 h 10000"/>
              <a:gd name="connsiteX72" fmla="*/ 4148 w 10000"/>
              <a:gd name="connsiteY72" fmla="*/ 883 h 10000"/>
              <a:gd name="connsiteX73" fmla="*/ 3858 w 10000"/>
              <a:gd name="connsiteY73" fmla="*/ 883 h 10000"/>
              <a:gd name="connsiteX74" fmla="*/ 3737 w 10000"/>
              <a:gd name="connsiteY74" fmla="*/ 777 h 10000"/>
              <a:gd name="connsiteX75" fmla="*/ 3496 w 10000"/>
              <a:gd name="connsiteY75" fmla="*/ 597 h 10000"/>
              <a:gd name="connsiteX76" fmla="*/ 3278 w 10000"/>
              <a:gd name="connsiteY76" fmla="*/ 204 h 10000"/>
              <a:gd name="connsiteX77" fmla="*/ 3270 w 10000"/>
              <a:gd name="connsiteY77" fmla="*/ 49 h 10000"/>
              <a:gd name="connsiteX78" fmla="*/ 3178 w 10000"/>
              <a:gd name="connsiteY78" fmla="*/ 188 h 10000"/>
              <a:gd name="connsiteX79" fmla="*/ 3081 w 10000"/>
              <a:gd name="connsiteY79" fmla="*/ 482 h 10000"/>
              <a:gd name="connsiteX80" fmla="*/ 2920 w 10000"/>
              <a:gd name="connsiteY80" fmla="*/ 679 h 10000"/>
              <a:gd name="connsiteX81" fmla="*/ 2759 w 10000"/>
              <a:gd name="connsiteY81" fmla="*/ 850 h 10000"/>
              <a:gd name="connsiteX82" fmla="*/ 2211 w 10000"/>
              <a:gd name="connsiteY82" fmla="*/ 883 h 10000"/>
              <a:gd name="connsiteX83" fmla="*/ 1945 w 10000"/>
              <a:gd name="connsiteY83" fmla="*/ 777 h 10000"/>
              <a:gd name="connsiteX84" fmla="*/ 1845 w 10000"/>
              <a:gd name="connsiteY84" fmla="*/ 711 h 10000"/>
              <a:gd name="connsiteX85" fmla="*/ 1700 w 10000"/>
              <a:gd name="connsiteY85" fmla="*/ 433 h 10000"/>
              <a:gd name="connsiteX86" fmla="*/ 1635 w 10000"/>
              <a:gd name="connsiteY86" fmla="*/ 368 h 10000"/>
              <a:gd name="connsiteX87" fmla="*/ 1615 w 10000"/>
              <a:gd name="connsiteY87" fmla="*/ 188 h 10000"/>
              <a:gd name="connsiteX88" fmla="*/ 1591 w 10000"/>
              <a:gd name="connsiteY88" fmla="*/ 57 h 10000"/>
              <a:gd name="connsiteX89" fmla="*/ 1458 w 10000"/>
              <a:gd name="connsiteY89" fmla="*/ 507 h 10000"/>
              <a:gd name="connsiteX90" fmla="*/ 1236 w 10000"/>
              <a:gd name="connsiteY90" fmla="*/ 744 h 10000"/>
              <a:gd name="connsiteX91" fmla="*/ 950 w 10000"/>
              <a:gd name="connsiteY91" fmla="*/ 875 h 10000"/>
              <a:gd name="connsiteX92" fmla="*/ 830 w 10000"/>
              <a:gd name="connsiteY92" fmla="*/ 875 h 10000"/>
              <a:gd name="connsiteX93" fmla="*/ 475 w 10000"/>
              <a:gd name="connsiteY93" fmla="*/ 834 h 10000"/>
              <a:gd name="connsiteX94" fmla="*/ 306 w 10000"/>
              <a:gd name="connsiteY94" fmla="*/ 703 h 10000"/>
              <a:gd name="connsiteX95" fmla="*/ 0 w 10000"/>
              <a:gd name="connsiteY95" fmla="*/ 409 h 10000"/>
              <a:gd name="connsiteX96" fmla="*/ 8 w 10000"/>
              <a:gd name="connsiteY96"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7463 w 10000"/>
              <a:gd name="connsiteY43" fmla="*/ 2249 h 10000"/>
              <a:gd name="connsiteX44" fmla="*/ 9992 w 10000"/>
              <a:gd name="connsiteY44" fmla="*/ 2273 h 10000"/>
              <a:gd name="connsiteX45" fmla="*/ 10000 w 10000"/>
              <a:gd name="connsiteY45" fmla="*/ 589 h 10000"/>
              <a:gd name="connsiteX46" fmla="*/ 9509 w 10000"/>
              <a:gd name="connsiteY46" fmla="*/ 621 h 10000"/>
              <a:gd name="connsiteX47" fmla="*/ 9436 w 10000"/>
              <a:gd name="connsiteY47" fmla="*/ 621 h 10000"/>
              <a:gd name="connsiteX48" fmla="*/ 9372 w 10000"/>
              <a:gd name="connsiteY48" fmla="*/ 621 h 10000"/>
              <a:gd name="connsiteX49" fmla="*/ 9356 w 10000"/>
              <a:gd name="connsiteY49" fmla="*/ 621 h 10000"/>
              <a:gd name="connsiteX50" fmla="*/ 9436 w 10000"/>
              <a:gd name="connsiteY50" fmla="*/ 638 h 10000"/>
              <a:gd name="connsiteX51" fmla="*/ 6766 w 10000"/>
              <a:gd name="connsiteY51" fmla="*/ 654 h 10000"/>
              <a:gd name="connsiteX52" fmla="*/ 6621 w 10000"/>
              <a:gd name="connsiteY52" fmla="*/ 572 h 10000"/>
              <a:gd name="connsiteX53" fmla="*/ 6629 w 10000"/>
              <a:gd name="connsiteY53" fmla="*/ 589 h 10000"/>
              <a:gd name="connsiteX54" fmla="*/ 6577 w 10000"/>
              <a:gd name="connsiteY54" fmla="*/ 523 h 10000"/>
              <a:gd name="connsiteX55" fmla="*/ 6460 w 10000"/>
              <a:gd name="connsiteY55" fmla="*/ 311 h 10000"/>
              <a:gd name="connsiteX56" fmla="*/ 6444 w 10000"/>
              <a:gd name="connsiteY56" fmla="*/ 155 h 10000"/>
              <a:gd name="connsiteX57" fmla="*/ 6251 w 10000"/>
              <a:gd name="connsiteY57" fmla="*/ 491 h 10000"/>
              <a:gd name="connsiteX58" fmla="*/ 6126 w 10000"/>
              <a:gd name="connsiteY58" fmla="*/ 597 h 10000"/>
              <a:gd name="connsiteX59" fmla="*/ 6061 w 10000"/>
              <a:gd name="connsiteY59" fmla="*/ 662 h 10000"/>
              <a:gd name="connsiteX60" fmla="*/ 5844 w 10000"/>
              <a:gd name="connsiteY60" fmla="*/ 793 h 10000"/>
              <a:gd name="connsiteX61" fmla="*/ 5671 w 10000"/>
              <a:gd name="connsiteY61" fmla="*/ 883 h 10000"/>
              <a:gd name="connsiteX62" fmla="*/ 5300 w 10000"/>
              <a:gd name="connsiteY62" fmla="*/ 875 h 10000"/>
              <a:gd name="connsiteX63" fmla="*/ 5034 w 10000"/>
              <a:gd name="connsiteY63" fmla="*/ 687 h 10000"/>
              <a:gd name="connsiteX64" fmla="*/ 4917 w 10000"/>
              <a:gd name="connsiteY64" fmla="*/ 531 h 10000"/>
              <a:gd name="connsiteX65" fmla="*/ 4821 w 10000"/>
              <a:gd name="connsiteY65" fmla="*/ 425 h 10000"/>
              <a:gd name="connsiteX66" fmla="*/ 4736 w 10000"/>
              <a:gd name="connsiteY66" fmla="*/ 0 h 10000"/>
              <a:gd name="connsiteX67" fmla="*/ 4736 w 10000"/>
              <a:gd name="connsiteY67" fmla="*/ 90 h 10000"/>
              <a:gd name="connsiteX68" fmla="*/ 4668 w 10000"/>
              <a:gd name="connsiteY68" fmla="*/ 335 h 10000"/>
              <a:gd name="connsiteX69" fmla="*/ 4555 w 10000"/>
              <a:gd name="connsiteY69" fmla="*/ 507 h 10000"/>
              <a:gd name="connsiteX70" fmla="*/ 4337 w 10000"/>
              <a:gd name="connsiteY70" fmla="*/ 744 h 10000"/>
              <a:gd name="connsiteX71" fmla="*/ 4148 w 10000"/>
              <a:gd name="connsiteY71" fmla="*/ 883 h 10000"/>
              <a:gd name="connsiteX72" fmla="*/ 3858 w 10000"/>
              <a:gd name="connsiteY72" fmla="*/ 883 h 10000"/>
              <a:gd name="connsiteX73" fmla="*/ 3737 w 10000"/>
              <a:gd name="connsiteY73" fmla="*/ 777 h 10000"/>
              <a:gd name="connsiteX74" fmla="*/ 3496 w 10000"/>
              <a:gd name="connsiteY74" fmla="*/ 597 h 10000"/>
              <a:gd name="connsiteX75" fmla="*/ 3278 w 10000"/>
              <a:gd name="connsiteY75" fmla="*/ 204 h 10000"/>
              <a:gd name="connsiteX76" fmla="*/ 3270 w 10000"/>
              <a:gd name="connsiteY76" fmla="*/ 49 h 10000"/>
              <a:gd name="connsiteX77" fmla="*/ 3178 w 10000"/>
              <a:gd name="connsiteY77" fmla="*/ 188 h 10000"/>
              <a:gd name="connsiteX78" fmla="*/ 3081 w 10000"/>
              <a:gd name="connsiteY78" fmla="*/ 482 h 10000"/>
              <a:gd name="connsiteX79" fmla="*/ 2920 w 10000"/>
              <a:gd name="connsiteY79" fmla="*/ 679 h 10000"/>
              <a:gd name="connsiteX80" fmla="*/ 2759 w 10000"/>
              <a:gd name="connsiteY80" fmla="*/ 850 h 10000"/>
              <a:gd name="connsiteX81" fmla="*/ 2211 w 10000"/>
              <a:gd name="connsiteY81" fmla="*/ 883 h 10000"/>
              <a:gd name="connsiteX82" fmla="*/ 1945 w 10000"/>
              <a:gd name="connsiteY82" fmla="*/ 777 h 10000"/>
              <a:gd name="connsiteX83" fmla="*/ 1845 w 10000"/>
              <a:gd name="connsiteY83" fmla="*/ 711 h 10000"/>
              <a:gd name="connsiteX84" fmla="*/ 1700 w 10000"/>
              <a:gd name="connsiteY84" fmla="*/ 433 h 10000"/>
              <a:gd name="connsiteX85" fmla="*/ 1635 w 10000"/>
              <a:gd name="connsiteY85" fmla="*/ 368 h 10000"/>
              <a:gd name="connsiteX86" fmla="*/ 1615 w 10000"/>
              <a:gd name="connsiteY86" fmla="*/ 188 h 10000"/>
              <a:gd name="connsiteX87" fmla="*/ 1591 w 10000"/>
              <a:gd name="connsiteY87" fmla="*/ 57 h 10000"/>
              <a:gd name="connsiteX88" fmla="*/ 1458 w 10000"/>
              <a:gd name="connsiteY88" fmla="*/ 507 h 10000"/>
              <a:gd name="connsiteX89" fmla="*/ 1236 w 10000"/>
              <a:gd name="connsiteY89" fmla="*/ 744 h 10000"/>
              <a:gd name="connsiteX90" fmla="*/ 950 w 10000"/>
              <a:gd name="connsiteY90" fmla="*/ 875 h 10000"/>
              <a:gd name="connsiteX91" fmla="*/ 830 w 10000"/>
              <a:gd name="connsiteY91" fmla="*/ 875 h 10000"/>
              <a:gd name="connsiteX92" fmla="*/ 475 w 10000"/>
              <a:gd name="connsiteY92" fmla="*/ 834 h 10000"/>
              <a:gd name="connsiteX93" fmla="*/ 306 w 10000"/>
              <a:gd name="connsiteY93" fmla="*/ 703 h 10000"/>
              <a:gd name="connsiteX94" fmla="*/ 0 w 10000"/>
              <a:gd name="connsiteY94" fmla="*/ 409 h 10000"/>
              <a:gd name="connsiteX95" fmla="*/ 8 w 10000"/>
              <a:gd name="connsiteY95"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7269 w 10000"/>
              <a:gd name="connsiteY42" fmla="*/ 2232 h 10000"/>
              <a:gd name="connsiteX43" fmla="*/ 9992 w 10000"/>
              <a:gd name="connsiteY43" fmla="*/ 2273 h 10000"/>
              <a:gd name="connsiteX44" fmla="*/ 10000 w 10000"/>
              <a:gd name="connsiteY44" fmla="*/ 589 h 10000"/>
              <a:gd name="connsiteX45" fmla="*/ 9509 w 10000"/>
              <a:gd name="connsiteY45" fmla="*/ 621 h 10000"/>
              <a:gd name="connsiteX46" fmla="*/ 9436 w 10000"/>
              <a:gd name="connsiteY46" fmla="*/ 621 h 10000"/>
              <a:gd name="connsiteX47" fmla="*/ 9372 w 10000"/>
              <a:gd name="connsiteY47" fmla="*/ 621 h 10000"/>
              <a:gd name="connsiteX48" fmla="*/ 9356 w 10000"/>
              <a:gd name="connsiteY48" fmla="*/ 621 h 10000"/>
              <a:gd name="connsiteX49" fmla="*/ 9436 w 10000"/>
              <a:gd name="connsiteY49" fmla="*/ 638 h 10000"/>
              <a:gd name="connsiteX50" fmla="*/ 6766 w 10000"/>
              <a:gd name="connsiteY50" fmla="*/ 654 h 10000"/>
              <a:gd name="connsiteX51" fmla="*/ 6621 w 10000"/>
              <a:gd name="connsiteY51" fmla="*/ 572 h 10000"/>
              <a:gd name="connsiteX52" fmla="*/ 6629 w 10000"/>
              <a:gd name="connsiteY52" fmla="*/ 589 h 10000"/>
              <a:gd name="connsiteX53" fmla="*/ 6577 w 10000"/>
              <a:gd name="connsiteY53" fmla="*/ 523 h 10000"/>
              <a:gd name="connsiteX54" fmla="*/ 6460 w 10000"/>
              <a:gd name="connsiteY54" fmla="*/ 311 h 10000"/>
              <a:gd name="connsiteX55" fmla="*/ 6444 w 10000"/>
              <a:gd name="connsiteY55" fmla="*/ 155 h 10000"/>
              <a:gd name="connsiteX56" fmla="*/ 6251 w 10000"/>
              <a:gd name="connsiteY56" fmla="*/ 491 h 10000"/>
              <a:gd name="connsiteX57" fmla="*/ 6126 w 10000"/>
              <a:gd name="connsiteY57" fmla="*/ 597 h 10000"/>
              <a:gd name="connsiteX58" fmla="*/ 6061 w 10000"/>
              <a:gd name="connsiteY58" fmla="*/ 662 h 10000"/>
              <a:gd name="connsiteX59" fmla="*/ 5844 w 10000"/>
              <a:gd name="connsiteY59" fmla="*/ 793 h 10000"/>
              <a:gd name="connsiteX60" fmla="*/ 5671 w 10000"/>
              <a:gd name="connsiteY60" fmla="*/ 883 h 10000"/>
              <a:gd name="connsiteX61" fmla="*/ 5300 w 10000"/>
              <a:gd name="connsiteY61" fmla="*/ 875 h 10000"/>
              <a:gd name="connsiteX62" fmla="*/ 5034 w 10000"/>
              <a:gd name="connsiteY62" fmla="*/ 687 h 10000"/>
              <a:gd name="connsiteX63" fmla="*/ 4917 w 10000"/>
              <a:gd name="connsiteY63" fmla="*/ 531 h 10000"/>
              <a:gd name="connsiteX64" fmla="*/ 4821 w 10000"/>
              <a:gd name="connsiteY64" fmla="*/ 425 h 10000"/>
              <a:gd name="connsiteX65" fmla="*/ 4736 w 10000"/>
              <a:gd name="connsiteY65" fmla="*/ 0 h 10000"/>
              <a:gd name="connsiteX66" fmla="*/ 4736 w 10000"/>
              <a:gd name="connsiteY66" fmla="*/ 90 h 10000"/>
              <a:gd name="connsiteX67" fmla="*/ 4668 w 10000"/>
              <a:gd name="connsiteY67" fmla="*/ 335 h 10000"/>
              <a:gd name="connsiteX68" fmla="*/ 4555 w 10000"/>
              <a:gd name="connsiteY68" fmla="*/ 507 h 10000"/>
              <a:gd name="connsiteX69" fmla="*/ 4337 w 10000"/>
              <a:gd name="connsiteY69" fmla="*/ 744 h 10000"/>
              <a:gd name="connsiteX70" fmla="*/ 4148 w 10000"/>
              <a:gd name="connsiteY70" fmla="*/ 883 h 10000"/>
              <a:gd name="connsiteX71" fmla="*/ 3858 w 10000"/>
              <a:gd name="connsiteY71" fmla="*/ 883 h 10000"/>
              <a:gd name="connsiteX72" fmla="*/ 3737 w 10000"/>
              <a:gd name="connsiteY72" fmla="*/ 777 h 10000"/>
              <a:gd name="connsiteX73" fmla="*/ 3496 w 10000"/>
              <a:gd name="connsiteY73" fmla="*/ 597 h 10000"/>
              <a:gd name="connsiteX74" fmla="*/ 3278 w 10000"/>
              <a:gd name="connsiteY74" fmla="*/ 204 h 10000"/>
              <a:gd name="connsiteX75" fmla="*/ 3270 w 10000"/>
              <a:gd name="connsiteY75" fmla="*/ 49 h 10000"/>
              <a:gd name="connsiteX76" fmla="*/ 3178 w 10000"/>
              <a:gd name="connsiteY76" fmla="*/ 188 h 10000"/>
              <a:gd name="connsiteX77" fmla="*/ 3081 w 10000"/>
              <a:gd name="connsiteY77" fmla="*/ 482 h 10000"/>
              <a:gd name="connsiteX78" fmla="*/ 2920 w 10000"/>
              <a:gd name="connsiteY78" fmla="*/ 679 h 10000"/>
              <a:gd name="connsiteX79" fmla="*/ 2759 w 10000"/>
              <a:gd name="connsiteY79" fmla="*/ 850 h 10000"/>
              <a:gd name="connsiteX80" fmla="*/ 2211 w 10000"/>
              <a:gd name="connsiteY80" fmla="*/ 883 h 10000"/>
              <a:gd name="connsiteX81" fmla="*/ 1945 w 10000"/>
              <a:gd name="connsiteY81" fmla="*/ 777 h 10000"/>
              <a:gd name="connsiteX82" fmla="*/ 1845 w 10000"/>
              <a:gd name="connsiteY82" fmla="*/ 711 h 10000"/>
              <a:gd name="connsiteX83" fmla="*/ 1700 w 10000"/>
              <a:gd name="connsiteY83" fmla="*/ 433 h 10000"/>
              <a:gd name="connsiteX84" fmla="*/ 1635 w 10000"/>
              <a:gd name="connsiteY84" fmla="*/ 368 h 10000"/>
              <a:gd name="connsiteX85" fmla="*/ 1615 w 10000"/>
              <a:gd name="connsiteY85" fmla="*/ 188 h 10000"/>
              <a:gd name="connsiteX86" fmla="*/ 1591 w 10000"/>
              <a:gd name="connsiteY86" fmla="*/ 57 h 10000"/>
              <a:gd name="connsiteX87" fmla="*/ 1458 w 10000"/>
              <a:gd name="connsiteY87" fmla="*/ 507 h 10000"/>
              <a:gd name="connsiteX88" fmla="*/ 1236 w 10000"/>
              <a:gd name="connsiteY88" fmla="*/ 744 h 10000"/>
              <a:gd name="connsiteX89" fmla="*/ 950 w 10000"/>
              <a:gd name="connsiteY89" fmla="*/ 875 h 10000"/>
              <a:gd name="connsiteX90" fmla="*/ 830 w 10000"/>
              <a:gd name="connsiteY90" fmla="*/ 875 h 10000"/>
              <a:gd name="connsiteX91" fmla="*/ 475 w 10000"/>
              <a:gd name="connsiteY91" fmla="*/ 834 h 10000"/>
              <a:gd name="connsiteX92" fmla="*/ 306 w 10000"/>
              <a:gd name="connsiteY92" fmla="*/ 703 h 10000"/>
              <a:gd name="connsiteX93" fmla="*/ 0 w 10000"/>
              <a:gd name="connsiteY93" fmla="*/ 409 h 10000"/>
              <a:gd name="connsiteX94" fmla="*/ 8 w 10000"/>
              <a:gd name="connsiteY94"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9436 w 10000"/>
              <a:gd name="connsiteY48" fmla="*/ 638 h 10000"/>
              <a:gd name="connsiteX49" fmla="*/ 6766 w 10000"/>
              <a:gd name="connsiteY49" fmla="*/ 654 h 10000"/>
              <a:gd name="connsiteX50" fmla="*/ 6621 w 10000"/>
              <a:gd name="connsiteY50" fmla="*/ 572 h 10000"/>
              <a:gd name="connsiteX51" fmla="*/ 6629 w 10000"/>
              <a:gd name="connsiteY51" fmla="*/ 589 h 10000"/>
              <a:gd name="connsiteX52" fmla="*/ 6577 w 10000"/>
              <a:gd name="connsiteY52" fmla="*/ 523 h 10000"/>
              <a:gd name="connsiteX53" fmla="*/ 6460 w 10000"/>
              <a:gd name="connsiteY53" fmla="*/ 311 h 10000"/>
              <a:gd name="connsiteX54" fmla="*/ 6444 w 10000"/>
              <a:gd name="connsiteY54" fmla="*/ 155 h 10000"/>
              <a:gd name="connsiteX55" fmla="*/ 6251 w 10000"/>
              <a:gd name="connsiteY55" fmla="*/ 491 h 10000"/>
              <a:gd name="connsiteX56" fmla="*/ 6126 w 10000"/>
              <a:gd name="connsiteY56" fmla="*/ 597 h 10000"/>
              <a:gd name="connsiteX57" fmla="*/ 6061 w 10000"/>
              <a:gd name="connsiteY57" fmla="*/ 662 h 10000"/>
              <a:gd name="connsiteX58" fmla="*/ 5844 w 10000"/>
              <a:gd name="connsiteY58" fmla="*/ 793 h 10000"/>
              <a:gd name="connsiteX59" fmla="*/ 5671 w 10000"/>
              <a:gd name="connsiteY59" fmla="*/ 883 h 10000"/>
              <a:gd name="connsiteX60" fmla="*/ 5300 w 10000"/>
              <a:gd name="connsiteY60" fmla="*/ 875 h 10000"/>
              <a:gd name="connsiteX61" fmla="*/ 5034 w 10000"/>
              <a:gd name="connsiteY61" fmla="*/ 687 h 10000"/>
              <a:gd name="connsiteX62" fmla="*/ 4917 w 10000"/>
              <a:gd name="connsiteY62" fmla="*/ 531 h 10000"/>
              <a:gd name="connsiteX63" fmla="*/ 4821 w 10000"/>
              <a:gd name="connsiteY63" fmla="*/ 425 h 10000"/>
              <a:gd name="connsiteX64" fmla="*/ 4736 w 10000"/>
              <a:gd name="connsiteY64" fmla="*/ 0 h 10000"/>
              <a:gd name="connsiteX65" fmla="*/ 4736 w 10000"/>
              <a:gd name="connsiteY65" fmla="*/ 90 h 10000"/>
              <a:gd name="connsiteX66" fmla="*/ 4668 w 10000"/>
              <a:gd name="connsiteY66" fmla="*/ 335 h 10000"/>
              <a:gd name="connsiteX67" fmla="*/ 4555 w 10000"/>
              <a:gd name="connsiteY67" fmla="*/ 507 h 10000"/>
              <a:gd name="connsiteX68" fmla="*/ 4337 w 10000"/>
              <a:gd name="connsiteY68" fmla="*/ 744 h 10000"/>
              <a:gd name="connsiteX69" fmla="*/ 4148 w 10000"/>
              <a:gd name="connsiteY69" fmla="*/ 883 h 10000"/>
              <a:gd name="connsiteX70" fmla="*/ 3858 w 10000"/>
              <a:gd name="connsiteY70" fmla="*/ 883 h 10000"/>
              <a:gd name="connsiteX71" fmla="*/ 3737 w 10000"/>
              <a:gd name="connsiteY71" fmla="*/ 777 h 10000"/>
              <a:gd name="connsiteX72" fmla="*/ 3496 w 10000"/>
              <a:gd name="connsiteY72" fmla="*/ 597 h 10000"/>
              <a:gd name="connsiteX73" fmla="*/ 3278 w 10000"/>
              <a:gd name="connsiteY73" fmla="*/ 204 h 10000"/>
              <a:gd name="connsiteX74" fmla="*/ 3270 w 10000"/>
              <a:gd name="connsiteY74" fmla="*/ 49 h 10000"/>
              <a:gd name="connsiteX75" fmla="*/ 3178 w 10000"/>
              <a:gd name="connsiteY75" fmla="*/ 188 h 10000"/>
              <a:gd name="connsiteX76" fmla="*/ 3081 w 10000"/>
              <a:gd name="connsiteY76" fmla="*/ 482 h 10000"/>
              <a:gd name="connsiteX77" fmla="*/ 2920 w 10000"/>
              <a:gd name="connsiteY77" fmla="*/ 679 h 10000"/>
              <a:gd name="connsiteX78" fmla="*/ 2759 w 10000"/>
              <a:gd name="connsiteY78" fmla="*/ 850 h 10000"/>
              <a:gd name="connsiteX79" fmla="*/ 2211 w 10000"/>
              <a:gd name="connsiteY79" fmla="*/ 883 h 10000"/>
              <a:gd name="connsiteX80" fmla="*/ 1945 w 10000"/>
              <a:gd name="connsiteY80" fmla="*/ 777 h 10000"/>
              <a:gd name="connsiteX81" fmla="*/ 1845 w 10000"/>
              <a:gd name="connsiteY81" fmla="*/ 711 h 10000"/>
              <a:gd name="connsiteX82" fmla="*/ 1700 w 10000"/>
              <a:gd name="connsiteY82" fmla="*/ 433 h 10000"/>
              <a:gd name="connsiteX83" fmla="*/ 1635 w 10000"/>
              <a:gd name="connsiteY83" fmla="*/ 368 h 10000"/>
              <a:gd name="connsiteX84" fmla="*/ 1615 w 10000"/>
              <a:gd name="connsiteY84" fmla="*/ 188 h 10000"/>
              <a:gd name="connsiteX85" fmla="*/ 1591 w 10000"/>
              <a:gd name="connsiteY85" fmla="*/ 57 h 10000"/>
              <a:gd name="connsiteX86" fmla="*/ 1458 w 10000"/>
              <a:gd name="connsiteY86" fmla="*/ 507 h 10000"/>
              <a:gd name="connsiteX87" fmla="*/ 1236 w 10000"/>
              <a:gd name="connsiteY87" fmla="*/ 744 h 10000"/>
              <a:gd name="connsiteX88" fmla="*/ 950 w 10000"/>
              <a:gd name="connsiteY88" fmla="*/ 875 h 10000"/>
              <a:gd name="connsiteX89" fmla="*/ 830 w 10000"/>
              <a:gd name="connsiteY89" fmla="*/ 875 h 10000"/>
              <a:gd name="connsiteX90" fmla="*/ 475 w 10000"/>
              <a:gd name="connsiteY90" fmla="*/ 834 h 10000"/>
              <a:gd name="connsiteX91" fmla="*/ 306 w 10000"/>
              <a:gd name="connsiteY91" fmla="*/ 703 h 10000"/>
              <a:gd name="connsiteX92" fmla="*/ 0 w 10000"/>
              <a:gd name="connsiteY92" fmla="*/ 409 h 10000"/>
              <a:gd name="connsiteX93" fmla="*/ 8 w 10000"/>
              <a:gd name="connsiteY93"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9356 w 10000"/>
              <a:gd name="connsiteY47" fmla="*/ 621 h 10000"/>
              <a:gd name="connsiteX48" fmla="*/ 6766 w 10000"/>
              <a:gd name="connsiteY48" fmla="*/ 654 h 10000"/>
              <a:gd name="connsiteX49" fmla="*/ 6621 w 10000"/>
              <a:gd name="connsiteY49" fmla="*/ 572 h 10000"/>
              <a:gd name="connsiteX50" fmla="*/ 6629 w 10000"/>
              <a:gd name="connsiteY50" fmla="*/ 589 h 10000"/>
              <a:gd name="connsiteX51" fmla="*/ 6577 w 10000"/>
              <a:gd name="connsiteY51" fmla="*/ 523 h 10000"/>
              <a:gd name="connsiteX52" fmla="*/ 6460 w 10000"/>
              <a:gd name="connsiteY52" fmla="*/ 311 h 10000"/>
              <a:gd name="connsiteX53" fmla="*/ 6444 w 10000"/>
              <a:gd name="connsiteY53" fmla="*/ 155 h 10000"/>
              <a:gd name="connsiteX54" fmla="*/ 6251 w 10000"/>
              <a:gd name="connsiteY54" fmla="*/ 491 h 10000"/>
              <a:gd name="connsiteX55" fmla="*/ 6126 w 10000"/>
              <a:gd name="connsiteY55" fmla="*/ 597 h 10000"/>
              <a:gd name="connsiteX56" fmla="*/ 6061 w 10000"/>
              <a:gd name="connsiteY56" fmla="*/ 662 h 10000"/>
              <a:gd name="connsiteX57" fmla="*/ 5844 w 10000"/>
              <a:gd name="connsiteY57" fmla="*/ 793 h 10000"/>
              <a:gd name="connsiteX58" fmla="*/ 5671 w 10000"/>
              <a:gd name="connsiteY58" fmla="*/ 883 h 10000"/>
              <a:gd name="connsiteX59" fmla="*/ 5300 w 10000"/>
              <a:gd name="connsiteY59" fmla="*/ 875 h 10000"/>
              <a:gd name="connsiteX60" fmla="*/ 5034 w 10000"/>
              <a:gd name="connsiteY60" fmla="*/ 687 h 10000"/>
              <a:gd name="connsiteX61" fmla="*/ 4917 w 10000"/>
              <a:gd name="connsiteY61" fmla="*/ 531 h 10000"/>
              <a:gd name="connsiteX62" fmla="*/ 4821 w 10000"/>
              <a:gd name="connsiteY62" fmla="*/ 425 h 10000"/>
              <a:gd name="connsiteX63" fmla="*/ 4736 w 10000"/>
              <a:gd name="connsiteY63" fmla="*/ 0 h 10000"/>
              <a:gd name="connsiteX64" fmla="*/ 4736 w 10000"/>
              <a:gd name="connsiteY64" fmla="*/ 90 h 10000"/>
              <a:gd name="connsiteX65" fmla="*/ 4668 w 10000"/>
              <a:gd name="connsiteY65" fmla="*/ 335 h 10000"/>
              <a:gd name="connsiteX66" fmla="*/ 4555 w 10000"/>
              <a:gd name="connsiteY66" fmla="*/ 507 h 10000"/>
              <a:gd name="connsiteX67" fmla="*/ 4337 w 10000"/>
              <a:gd name="connsiteY67" fmla="*/ 744 h 10000"/>
              <a:gd name="connsiteX68" fmla="*/ 4148 w 10000"/>
              <a:gd name="connsiteY68" fmla="*/ 883 h 10000"/>
              <a:gd name="connsiteX69" fmla="*/ 3858 w 10000"/>
              <a:gd name="connsiteY69" fmla="*/ 883 h 10000"/>
              <a:gd name="connsiteX70" fmla="*/ 3737 w 10000"/>
              <a:gd name="connsiteY70" fmla="*/ 777 h 10000"/>
              <a:gd name="connsiteX71" fmla="*/ 3496 w 10000"/>
              <a:gd name="connsiteY71" fmla="*/ 597 h 10000"/>
              <a:gd name="connsiteX72" fmla="*/ 3278 w 10000"/>
              <a:gd name="connsiteY72" fmla="*/ 204 h 10000"/>
              <a:gd name="connsiteX73" fmla="*/ 3270 w 10000"/>
              <a:gd name="connsiteY73" fmla="*/ 49 h 10000"/>
              <a:gd name="connsiteX74" fmla="*/ 3178 w 10000"/>
              <a:gd name="connsiteY74" fmla="*/ 188 h 10000"/>
              <a:gd name="connsiteX75" fmla="*/ 3081 w 10000"/>
              <a:gd name="connsiteY75" fmla="*/ 482 h 10000"/>
              <a:gd name="connsiteX76" fmla="*/ 2920 w 10000"/>
              <a:gd name="connsiteY76" fmla="*/ 679 h 10000"/>
              <a:gd name="connsiteX77" fmla="*/ 2759 w 10000"/>
              <a:gd name="connsiteY77" fmla="*/ 850 h 10000"/>
              <a:gd name="connsiteX78" fmla="*/ 2211 w 10000"/>
              <a:gd name="connsiteY78" fmla="*/ 883 h 10000"/>
              <a:gd name="connsiteX79" fmla="*/ 1945 w 10000"/>
              <a:gd name="connsiteY79" fmla="*/ 777 h 10000"/>
              <a:gd name="connsiteX80" fmla="*/ 1845 w 10000"/>
              <a:gd name="connsiteY80" fmla="*/ 711 h 10000"/>
              <a:gd name="connsiteX81" fmla="*/ 1700 w 10000"/>
              <a:gd name="connsiteY81" fmla="*/ 433 h 10000"/>
              <a:gd name="connsiteX82" fmla="*/ 1635 w 10000"/>
              <a:gd name="connsiteY82" fmla="*/ 368 h 10000"/>
              <a:gd name="connsiteX83" fmla="*/ 1615 w 10000"/>
              <a:gd name="connsiteY83" fmla="*/ 188 h 10000"/>
              <a:gd name="connsiteX84" fmla="*/ 1591 w 10000"/>
              <a:gd name="connsiteY84" fmla="*/ 57 h 10000"/>
              <a:gd name="connsiteX85" fmla="*/ 1458 w 10000"/>
              <a:gd name="connsiteY85" fmla="*/ 507 h 10000"/>
              <a:gd name="connsiteX86" fmla="*/ 1236 w 10000"/>
              <a:gd name="connsiteY86" fmla="*/ 744 h 10000"/>
              <a:gd name="connsiteX87" fmla="*/ 950 w 10000"/>
              <a:gd name="connsiteY87" fmla="*/ 875 h 10000"/>
              <a:gd name="connsiteX88" fmla="*/ 830 w 10000"/>
              <a:gd name="connsiteY88" fmla="*/ 875 h 10000"/>
              <a:gd name="connsiteX89" fmla="*/ 475 w 10000"/>
              <a:gd name="connsiteY89" fmla="*/ 834 h 10000"/>
              <a:gd name="connsiteX90" fmla="*/ 306 w 10000"/>
              <a:gd name="connsiteY90" fmla="*/ 703 h 10000"/>
              <a:gd name="connsiteX91" fmla="*/ 0 w 10000"/>
              <a:gd name="connsiteY91" fmla="*/ 409 h 10000"/>
              <a:gd name="connsiteX92" fmla="*/ 8 w 10000"/>
              <a:gd name="connsiteY92"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9372 w 10000"/>
              <a:gd name="connsiteY46" fmla="*/ 621 h 10000"/>
              <a:gd name="connsiteX47" fmla="*/ 6766 w 10000"/>
              <a:gd name="connsiteY47" fmla="*/ 654 h 10000"/>
              <a:gd name="connsiteX48" fmla="*/ 6621 w 10000"/>
              <a:gd name="connsiteY48" fmla="*/ 572 h 10000"/>
              <a:gd name="connsiteX49" fmla="*/ 6629 w 10000"/>
              <a:gd name="connsiteY49" fmla="*/ 589 h 10000"/>
              <a:gd name="connsiteX50" fmla="*/ 6577 w 10000"/>
              <a:gd name="connsiteY50" fmla="*/ 523 h 10000"/>
              <a:gd name="connsiteX51" fmla="*/ 6460 w 10000"/>
              <a:gd name="connsiteY51" fmla="*/ 311 h 10000"/>
              <a:gd name="connsiteX52" fmla="*/ 6444 w 10000"/>
              <a:gd name="connsiteY52" fmla="*/ 155 h 10000"/>
              <a:gd name="connsiteX53" fmla="*/ 6251 w 10000"/>
              <a:gd name="connsiteY53" fmla="*/ 491 h 10000"/>
              <a:gd name="connsiteX54" fmla="*/ 6126 w 10000"/>
              <a:gd name="connsiteY54" fmla="*/ 597 h 10000"/>
              <a:gd name="connsiteX55" fmla="*/ 6061 w 10000"/>
              <a:gd name="connsiteY55" fmla="*/ 662 h 10000"/>
              <a:gd name="connsiteX56" fmla="*/ 5844 w 10000"/>
              <a:gd name="connsiteY56" fmla="*/ 793 h 10000"/>
              <a:gd name="connsiteX57" fmla="*/ 5671 w 10000"/>
              <a:gd name="connsiteY57" fmla="*/ 883 h 10000"/>
              <a:gd name="connsiteX58" fmla="*/ 5300 w 10000"/>
              <a:gd name="connsiteY58" fmla="*/ 875 h 10000"/>
              <a:gd name="connsiteX59" fmla="*/ 5034 w 10000"/>
              <a:gd name="connsiteY59" fmla="*/ 687 h 10000"/>
              <a:gd name="connsiteX60" fmla="*/ 4917 w 10000"/>
              <a:gd name="connsiteY60" fmla="*/ 531 h 10000"/>
              <a:gd name="connsiteX61" fmla="*/ 4821 w 10000"/>
              <a:gd name="connsiteY61" fmla="*/ 425 h 10000"/>
              <a:gd name="connsiteX62" fmla="*/ 4736 w 10000"/>
              <a:gd name="connsiteY62" fmla="*/ 0 h 10000"/>
              <a:gd name="connsiteX63" fmla="*/ 4736 w 10000"/>
              <a:gd name="connsiteY63" fmla="*/ 90 h 10000"/>
              <a:gd name="connsiteX64" fmla="*/ 4668 w 10000"/>
              <a:gd name="connsiteY64" fmla="*/ 335 h 10000"/>
              <a:gd name="connsiteX65" fmla="*/ 4555 w 10000"/>
              <a:gd name="connsiteY65" fmla="*/ 507 h 10000"/>
              <a:gd name="connsiteX66" fmla="*/ 4337 w 10000"/>
              <a:gd name="connsiteY66" fmla="*/ 744 h 10000"/>
              <a:gd name="connsiteX67" fmla="*/ 4148 w 10000"/>
              <a:gd name="connsiteY67" fmla="*/ 883 h 10000"/>
              <a:gd name="connsiteX68" fmla="*/ 3858 w 10000"/>
              <a:gd name="connsiteY68" fmla="*/ 883 h 10000"/>
              <a:gd name="connsiteX69" fmla="*/ 3737 w 10000"/>
              <a:gd name="connsiteY69" fmla="*/ 777 h 10000"/>
              <a:gd name="connsiteX70" fmla="*/ 3496 w 10000"/>
              <a:gd name="connsiteY70" fmla="*/ 597 h 10000"/>
              <a:gd name="connsiteX71" fmla="*/ 3278 w 10000"/>
              <a:gd name="connsiteY71" fmla="*/ 204 h 10000"/>
              <a:gd name="connsiteX72" fmla="*/ 3270 w 10000"/>
              <a:gd name="connsiteY72" fmla="*/ 49 h 10000"/>
              <a:gd name="connsiteX73" fmla="*/ 3178 w 10000"/>
              <a:gd name="connsiteY73" fmla="*/ 188 h 10000"/>
              <a:gd name="connsiteX74" fmla="*/ 3081 w 10000"/>
              <a:gd name="connsiteY74" fmla="*/ 482 h 10000"/>
              <a:gd name="connsiteX75" fmla="*/ 2920 w 10000"/>
              <a:gd name="connsiteY75" fmla="*/ 679 h 10000"/>
              <a:gd name="connsiteX76" fmla="*/ 2759 w 10000"/>
              <a:gd name="connsiteY76" fmla="*/ 850 h 10000"/>
              <a:gd name="connsiteX77" fmla="*/ 2211 w 10000"/>
              <a:gd name="connsiteY77" fmla="*/ 883 h 10000"/>
              <a:gd name="connsiteX78" fmla="*/ 1945 w 10000"/>
              <a:gd name="connsiteY78" fmla="*/ 777 h 10000"/>
              <a:gd name="connsiteX79" fmla="*/ 1845 w 10000"/>
              <a:gd name="connsiteY79" fmla="*/ 711 h 10000"/>
              <a:gd name="connsiteX80" fmla="*/ 1700 w 10000"/>
              <a:gd name="connsiteY80" fmla="*/ 433 h 10000"/>
              <a:gd name="connsiteX81" fmla="*/ 1635 w 10000"/>
              <a:gd name="connsiteY81" fmla="*/ 368 h 10000"/>
              <a:gd name="connsiteX82" fmla="*/ 1615 w 10000"/>
              <a:gd name="connsiteY82" fmla="*/ 188 h 10000"/>
              <a:gd name="connsiteX83" fmla="*/ 1591 w 10000"/>
              <a:gd name="connsiteY83" fmla="*/ 57 h 10000"/>
              <a:gd name="connsiteX84" fmla="*/ 1458 w 10000"/>
              <a:gd name="connsiteY84" fmla="*/ 507 h 10000"/>
              <a:gd name="connsiteX85" fmla="*/ 1236 w 10000"/>
              <a:gd name="connsiteY85" fmla="*/ 744 h 10000"/>
              <a:gd name="connsiteX86" fmla="*/ 950 w 10000"/>
              <a:gd name="connsiteY86" fmla="*/ 875 h 10000"/>
              <a:gd name="connsiteX87" fmla="*/ 830 w 10000"/>
              <a:gd name="connsiteY87" fmla="*/ 875 h 10000"/>
              <a:gd name="connsiteX88" fmla="*/ 475 w 10000"/>
              <a:gd name="connsiteY88" fmla="*/ 834 h 10000"/>
              <a:gd name="connsiteX89" fmla="*/ 306 w 10000"/>
              <a:gd name="connsiteY89" fmla="*/ 703 h 10000"/>
              <a:gd name="connsiteX90" fmla="*/ 0 w 10000"/>
              <a:gd name="connsiteY90" fmla="*/ 409 h 10000"/>
              <a:gd name="connsiteX91" fmla="*/ 8 w 10000"/>
              <a:gd name="connsiteY91"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9436 w 10000"/>
              <a:gd name="connsiteY45" fmla="*/ 621 h 10000"/>
              <a:gd name="connsiteX46" fmla="*/ 6766 w 10000"/>
              <a:gd name="connsiteY46" fmla="*/ 654 h 10000"/>
              <a:gd name="connsiteX47" fmla="*/ 6621 w 10000"/>
              <a:gd name="connsiteY47" fmla="*/ 572 h 10000"/>
              <a:gd name="connsiteX48" fmla="*/ 6629 w 10000"/>
              <a:gd name="connsiteY48" fmla="*/ 589 h 10000"/>
              <a:gd name="connsiteX49" fmla="*/ 6577 w 10000"/>
              <a:gd name="connsiteY49" fmla="*/ 523 h 10000"/>
              <a:gd name="connsiteX50" fmla="*/ 6460 w 10000"/>
              <a:gd name="connsiteY50" fmla="*/ 311 h 10000"/>
              <a:gd name="connsiteX51" fmla="*/ 6444 w 10000"/>
              <a:gd name="connsiteY51" fmla="*/ 155 h 10000"/>
              <a:gd name="connsiteX52" fmla="*/ 6251 w 10000"/>
              <a:gd name="connsiteY52" fmla="*/ 491 h 10000"/>
              <a:gd name="connsiteX53" fmla="*/ 6126 w 10000"/>
              <a:gd name="connsiteY53" fmla="*/ 597 h 10000"/>
              <a:gd name="connsiteX54" fmla="*/ 6061 w 10000"/>
              <a:gd name="connsiteY54" fmla="*/ 662 h 10000"/>
              <a:gd name="connsiteX55" fmla="*/ 5844 w 10000"/>
              <a:gd name="connsiteY55" fmla="*/ 793 h 10000"/>
              <a:gd name="connsiteX56" fmla="*/ 5671 w 10000"/>
              <a:gd name="connsiteY56" fmla="*/ 883 h 10000"/>
              <a:gd name="connsiteX57" fmla="*/ 5300 w 10000"/>
              <a:gd name="connsiteY57" fmla="*/ 875 h 10000"/>
              <a:gd name="connsiteX58" fmla="*/ 5034 w 10000"/>
              <a:gd name="connsiteY58" fmla="*/ 687 h 10000"/>
              <a:gd name="connsiteX59" fmla="*/ 4917 w 10000"/>
              <a:gd name="connsiteY59" fmla="*/ 531 h 10000"/>
              <a:gd name="connsiteX60" fmla="*/ 4821 w 10000"/>
              <a:gd name="connsiteY60" fmla="*/ 425 h 10000"/>
              <a:gd name="connsiteX61" fmla="*/ 4736 w 10000"/>
              <a:gd name="connsiteY61" fmla="*/ 0 h 10000"/>
              <a:gd name="connsiteX62" fmla="*/ 4736 w 10000"/>
              <a:gd name="connsiteY62" fmla="*/ 90 h 10000"/>
              <a:gd name="connsiteX63" fmla="*/ 4668 w 10000"/>
              <a:gd name="connsiteY63" fmla="*/ 335 h 10000"/>
              <a:gd name="connsiteX64" fmla="*/ 4555 w 10000"/>
              <a:gd name="connsiteY64" fmla="*/ 507 h 10000"/>
              <a:gd name="connsiteX65" fmla="*/ 4337 w 10000"/>
              <a:gd name="connsiteY65" fmla="*/ 744 h 10000"/>
              <a:gd name="connsiteX66" fmla="*/ 4148 w 10000"/>
              <a:gd name="connsiteY66" fmla="*/ 883 h 10000"/>
              <a:gd name="connsiteX67" fmla="*/ 3858 w 10000"/>
              <a:gd name="connsiteY67" fmla="*/ 883 h 10000"/>
              <a:gd name="connsiteX68" fmla="*/ 3737 w 10000"/>
              <a:gd name="connsiteY68" fmla="*/ 777 h 10000"/>
              <a:gd name="connsiteX69" fmla="*/ 3496 w 10000"/>
              <a:gd name="connsiteY69" fmla="*/ 597 h 10000"/>
              <a:gd name="connsiteX70" fmla="*/ 3278 w 10000"/>
              <a:gd name="connsiteY70" fmla="*/ 204 h 10000"/>
              <a:gd name="connsiteX71" fmla="*/ 3270 w 10000"/>
              <a:gd name="connsiteY71" fmla="*/ 49 h 10000"/>
              <a:gd name="connsiteX72" fmla="*/ 3178 w 10000"/>
              <a:gd name="connsiteY72" fmla="*/ 188 h 10000"/>
              <a:gd name="connsiteX73" fmla="*/ 3081 w 10000"/>
              <a:gd name="connsiteY73" fmla="*/ 482 h 10000"/>
              <a:gd name="connsiteX74" fmla="*/ 2920 w 10000"/>
              <a:gd name="connsiteY74" fmla="*/ 679 h 10000"/>
              <a:gd name="connsiteX75" fmla="*/ 2759 w 10000"/>
              <a:gd name="connsiteY75" fmla="*/ 850 h 10000"/>
              <a:gd name="connsiteX76" fmla="*/ 2211 w 10000"/>
              <a:gd name="connsiteY76" fmla="*/ 883 h 10000"/>
              <a:gd name="connsiteX77" fmla="*/ 1945 w 10000"/>
              <a:gd name="connsiteY77" fmla="*/ 777 h 10000"/>
              <a:gd name="connsiteX78" fmla="*/ 1845 w 10000"/>
              <a:gd name="connsiteY78" fmla="*/ 711 h 10000"/>
              <a:gd name="connsiteX79" fmla="*/ 1700 w 10000"/>
              <a:gd name="connsiteY79" fmla="*/ 433 h 10000"/>
              <a:gd name="connsiteX80" fmla="*/ 1635 w 10000"/>
              <a:gd name="connsiteY80" fmla="*/ 368 h 10000"/>
              <a:gd name="connsiteX81" fmla="*/ 1615 w 10000"/>
              <a:gd name="connsiteY81" fmla="*/ 188 h 10000"/>
              <a:gd name="connsiteX82" fmla="*/ 1591 w 10000"/>
              <a:gd name="connsiteY82" fmla="*/ 57 h 10000"/>
              <a:gd name="connsiteX83" fmla="*/ 1458 w 10000"/>
              <a:gd name="connsiteY83" fmla="*/ 507 h 10000"/>
              <a:gd name="connsiteX84" fmla="*/ 1236 w 10000"/>
              <a:gd name="connsiteY84" fmla="*/ 744 h 10000"/>
              <a:gd name="connsiteX85" fmla="*/ 950 w 10000"/>
              <a:gd name="connsiteY85" fmla="*/ 875 h 10000"/>
              <a:gd name="connsiteX86" fmla="*/ 830 w 10000"/>
              <a:gd name="connsiteY86" fmla="*/ 875 h 10000"/>
              <a:gd name="connsiteX87" fmla="*/ 475 w 10000"/>
              <a:gd name="connsiteY87" fmla="*/ 834 h 10000"/>
              <a:gd name="connsiteX88" fmla="*/ 306 w 10000"/>
              <a:gd name="connsiteY88" fmla="*/ 703 h 10000"/>
              <a:gd name="connsiteX89" fmla="*/ 0 w 10000"/>
              <a:gd name="connsiteY89" fmla="*/ 409 h 10000"/>
              <a:gd name="connsiteX90" fmla="*/ 8 w 10000"/>
              <a:gd name="connsiteY90"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9509 w 10000"/>
              <a:gd name="connsiteY44" fmla="*/ 621 h 10000"/>
              <a:gd name="connsiteX45" fmla="*/ 6766 w 10000"/>
              <a:gd name="connsiteY45" fmla="*/ 654 h 10000"/>
              <a:gd name="connsiteX46" fmla="*/ 6621 w 10000"/>
              <a:gd name="connsiteY46" fmla="*/ 572 h 10000"/>
              <a:gd name="connsiteX47" fmla="*/ 6629 w 10000"/>
              <a:gd name="connsiteY47" fmla="*/ 589 h 10000"/>
              <a:gd name="connsiteX48" fmla="*/ 6577 w 10000"/>
              <a:gd name="connsiteY48" fmla="*/ 523 h 10000"/>
              <a:gd name="connsiteX49" fmla="*/ 6460 w 10000"/>
              <a:gd name="connsiteY49" fmla="*/ 311 h 10000"/>
              <a:gd name="connsiteX50" fmla="*/ 6444 w 10000"/>
              <a:gd name="connsiteY50" fmla="*/ 155 h 10000"/>
              <a:gd name="connsiteX51" fmla="*/ 6251 w 10000"/>
              <a:gd name="connsiteY51" fmla="*/ 491 h 10000"/>
              <a:gd name="connsiteX52" fmla="*/ 6126 w 10000"/>
              <a:gd name="connsiteY52" fmla="*/ 597 h 10000"/>
              <a:gd name="connsiteX53" fmla="*/ 6061 w 10000"/>
              <a:gd name="connsiteY53" fmla="*/ 662 h 10000"/>
              <a:gd name="connsiteX54" fmla="*/ 5844 w 10000"/>
              <a:gd name="connsiteY54" fmla="*/ 793 h 10000"/>
              <a:gd name="connsiteX55" fmla="*/ 5671 w 10000"/>
              <a:gd name="connsiteY55" fmla="*/ 883 h 10000"/>
              <a:gd name="connsiteX56" fmla="*/ 5300 w 10000"/>
              <a:gd name="connsiteY56" fmla="*/ 875 h 10000"/>
              <a:gd name="connsiteX57" fmla="*/ 5034 w 10000"/>
              <a:gd name="connsiteY57" fmla="*/ 687 h 10000"/>
              <a:gd name="connsiteX58" fmla="*/ 4917 w 10000"/>
              <a:gd name="connsiteY58" fmla="*/ 531 h 10000"/>
              <a:gd name="connsiteX59" fmla="*/ 4821 w 10000"/>
              <a:gd name="connsiteY59" fmla="*/ 425 h 10000"/>
              <a:gd name="connsiteX60" fmla="*/ 4736 w 10000"/>
              <a:gd name="connsiteY60" fmla="*/ 0 h 10000"/>
              <a:gd name="connsiteX61" fmla="*/ 4736 w 10000"/>
              <a:gd name="connsiteY61" fmla="*/ 90 h 10000"/>
              <a:gd name="connsiteX62" fmla="*/ 4668 w 10000"/>
              <a:gd name="connsiteY62" fmla="*/ 335 h 10000"/>
              <a:gd name="connsiteX63" fmla="*/ 4555 w 10000"/>
              <a:gd name="connsiteY63" fmla="*/ 507 h 10000"/>
              <a:gd name="connsiteX64" fmla="*/ 4337 w 10000"/>
              <a:gd name="connsiteY64" fmla="*/ 744 h 10000"/>
              <a:gd name="connsiteX65" fmla="*/ 4148 w 10000"/>
              <a:gd name="connsiteY65" fmla="*/ 883 h 10000"/>
              <a:gd name="connsiteX66" fmla="*/ 3858 w 10000"/>
              <a:gd name="connsiteY66" fmla="*/ 883 h 10000"/>
              <a:gd name="connsiteX67" fmla="*/ 3737 w 10000"/>
              <a:gd name="connsiteY67" fmla="*/ 777 h 10000"/>
              <a:gd name="connsiteX68" fmla="*/ 3496 w 10000"/>
              <a:gd name="connsiteY68" fmla="*/ 597 h 10000"/>
              <a:gd name="connsiteX69" fmla="*/ 3278 w 10000"/>
              <a:gd name="connsiteY69" fmla="*/ 204 h 10000"/>
              <a:gd name="connsiteX70" fmla="*/ 3270 w 10000"/>
              <a:gd name="connsiteY70" fmla="*/ 49 h 10000"/>
              <a:gd name="connsiteX71" fmla="*/ 3178 w 10000"/>
              <a:gd name="connsiteY71" fmla="*/ 188 h 10000"/>
              <a:gd name="connsiteX72" fmla="*/ 3081 w 10000"/>
              <a:gd name="connsiteY72" fmla="*/ 482 h 10000"/>
              <a:gd name="connsiteX73" fmla="*/ 2920 w 10000"/>
              <a:gd name="connsiteY73" fmla="*/ 679 h 10000"/>
              <a:gd name="connsiteX74" fmla="*/ 2759 w 10000"/>
              <a:gd name="connsiteY74" fmla="*/ 850 h 10000"/>
              <a:gd name="connsiteX75" fmla="*/ 2211 w 10000"/>
              <a:gd name="connsiteY75" fmla="*/ 883 h 10000"/>
              <a:gd name="connsiteX76" fmla="*/ 1945 w 10000"/>
              <a:gd name="connsiteY76" fmla="*/ 777 h 10000"/>
              <a:gd name="connsiteX77" fmla="*/ 1845 w 10000"/>
              <a:gd name="connsiteY77" fmla="*/ 711 h 10000"/>
              <a:gd name="connsiteX78" fmla="*/ 1700 w 10000"/>
              <a:gd name="connsiteY78" fmla="*/ 433 h 10000"/>
              <a:gd name="connsiteX79" fmla="*/ 1635 w 10000"/>
              <a:gd name="connsiteY79" fmla="*/ 368 h 10000"/>
              <a:gd name="connsiteX80" fmla="*/ 1615 w 10000"/>
              <a:gd name="connsiteY80" fmla="*/ 188 h 10000"/>
              <a:gd name="connsiteX81" fmla="*/ 1591 w 10000"/>
              <a:gd name="connsiteY81" fmla="*/ 57 h 10000"/>
              <a:gd name="connsiteX82" fmla="*/ 1458 w 10000"/>
              <a:gd name="connsiteY82" fmla="*/ 507 h 10000"/>
              <a:gd name="connsiteX83" fmla="*/ 1236 w 10000"/>
              <a:gd name="connsiteY83" fmla="*/ 744 h 10000"/>
              <a:gd name="connsiteX84" fmla="*/ 950 w 10000"/>
              <a:gd name="connsiteY84" fmla="*/ 875 h 10000"/>
              <a:gd name="connsiteX85" fmla="*/ 830 w 10000"/>
              <a:gd name="connsiteY85" fmla="*/ 875 h 10000"/>
              <a:gd name="connsiteX86" fmla="*/ 475 w 10000"/>
              <a:gd name="connsiteY86" fmla="*/ 834 h 10000"/>
              <a:gd name="connsiteX87" fmla="*/ 306 w 10000"/>
              <a:gd name="connsiteY87" fmla="*/ 703 h 10000"/>
              <a:gd name="connsiteX88" fmla="*/ 0 w 10000"/>
              <a:gd name="connsiteY88" fmla="*/ 409 h 10000"/>
              <a:gd name="connsiteX89" fmla="*/ 8 w 10000"/>
              <a:gd name="connsiteY89" fmla="*/ 409 h 10000"/>
              <a:gd name="connsiteX0" fmla="*/ 8 w 10000"/>
              <a:gd name="connsiteY0" fmla="*/ 409 h 10000"/>
              <a:gd name="connsiteX1" fmla="*/ 8 w 10000"/>
              <a:gd name="connsiteY1" fmla="*/ 5388 h 10000"/>
              <a:gd name="connsiteX2" fmla="*/ 8 w 10000"/>
              <a:gd name="connsiteY2" fmla="*/ 7792 h 10000"/>
              <a:gd name="connsiteX3" fmla="*/ 209 w 10000"/>
              <a:gd name="connsiteY3" fmla="*/ 8373 h 10000"/>
              <a:gd name="connsiteX4" fmla="*/ 310 w 10000"/>
              <a:gd name="connsiteY4" fmla="*/ 8594 h 10000"/>
              <a:gd name="connsiteX5" fmla="*/ 532 w 10000"/>
              <a:gd name="connsiteY5" fmla="*/ 8986 h 10000"/>
              <a:gd name="connsiteX6" fmla="*/ 677 w 10000"/>
              <a:gd name="connsiteY6" fmla="*/ 9215 h 10000"/>
              <a:gd name="connsiteX7" fmla="*/ 789 w 10000"/>
              <a:gd name="connsiteY7" fmla="*/ 9346 h 10000"/>
              <a:gd name="connsiteX8" fmla="*/ 910 w 10000"/>
              <a:gd name="connsiteY8" fmla="*/ 9485 h 10000"/>
              <a:gd name="connsiteX9" fmla="*/ 1083 w 10000"/>
              <a:gd name="connsiteY9" fmla="*/ 9624 h 10000"/>
              <a:gd name="connsiteX10" fmla="*/ 1281 w 10000"/>
              <a:gd name="connsiteY10" fmla="*/ 9738 h 10000"/>
              <a:gd name="connsiteX11" fmla="*/ 1482 w 10000"/>
              <a:gd name="connsiteY11" fmla="*/ 9845 h 10000"/>
              <a:gd name="connsiteX12" fmla="*/ 1599 w 10000"/>
              <a:gd name="connsiteY12" fmla="*/ 9902 h 10000"/>
              <a:gd name="connsiteX13" fmla="*/ 1752 w 10000"/>
              <a:gd name="connsiteY13" fmla="*/ 9943 h 10000"/>
              <a:gd name="connsiteX14" fmla="*/ 1990 w 10000"/>
              <a:gd name="connsiteY14" fmla="*/ 10000 h 10000"/>
              <a:gd name="connsiteX15" fmla="*/ 2175 w 10000"/>
              <a:gd name="connsiteY15" fmla="*/ 10000 h 10000"/>
              <a:gd name="connsiteX16" fmla="*/ 2372 w 10000"/>
              <a:gd name="connsiteY16" fmla="*/ 10000 h 10000"/>
              <a:gd name="connsiteX17" fmla="*/ 2586 w 10000"/>
              <a:gd name="connsiteY17" fmla="*/ 9951 h 10000"/>
              <a:gd name="connsiteX18" fmla="*/ 2799 w 10000"/>
              <a:gd name="connsiteY18" fmla="*/ 9902 h 10000"/>
              <a:gd name="connsiteX19" fmla="*/ 2960 w 10000"/>
              <a:gd name="connsiteY19" fmla="*/ 9836 h 10000"/>
              <a:gd name="connsiteX20" fmla="*/ 3129 w 10000"/>
              <a:gd name="connsiteY20" fmla="*/ 9755 h 10000"/>
              <a:gd name="connsiteX21" fmla="*/ 3351 w 10000"/>
              <a:gd name="connsiteY21" fmla="*/ 9624 h 10000"/>
              <a:gd name="connsiteX22" fmla="*/ 3605 w 10000"/>
              <a:gd name="connsiteY22" fmla="*/ 9436 h 10000"/>
              <a:gd name="connsiteX23" fmla="*/ 3806 w 10000"/>
              <a:gd name="connsiteY23" fmla="*/ 9240 h 10000"/>
              <a:gd name="connsiteX24" fmla="*/ 3971 w 10000"/>
              <a:gd name="connsiteY24" fmla="*/ 8994 h 10000"/>
              <a:gd name="connsiteX25" fmla="*/ 4140 w 10000"/>
              <a:gd name="connsiteY25" fmla="*/ 8626 h 10000"/>
              <a:gd name="connsiteX26" fmla="*/ 4317 w 10000"/>
              <a:gd name="connsiteY26" fmla="*/ 8209 h 10000"/>
              <a:gd name="connsiteX27" fmla="*/ 4482 w 10000"/>
              <a:gd name="connsiteY27" fmla="*/ 7776 h 10000"/>
              <a:gd name="connsiteX28" fmla="*/ 4648 w 10000"/>
              <a:gd name="connsiteY28" fmla="*/ 7261 h 10000"/>
              <a:gd name="connsiteX29" fmla="*/ 4861 w 10000"/>
              <a:gd name="connsiteY29" fmla="*/ 6566 h 10000"/>
              <a:gd name="connsiteX30" fmla="*/ 5171 w 10000"/>
              <a:gd name="connsiteY30" fmla="*/ 5487 h 10000"/>
              <a:gd name="connsiteX31" fmla="*/ 5340 w 10000"/>
              <a:gd name="connsiteY31" fmla="*/ 4980 h 10000"/>
              <a:gd name="connsiteX32" fmla="*/ 5505 w 10000"/>
              <a:gd name="connsiteY32" fmla="*/ 4530 h 10000"/>
              <a:gd name="connsiteX33" fmla="*/ 5671 w 10000"/>
              <a:gd name="connsiteY33" fmla="*/ 4146 h 10000"/>
              <a:gd name="connsiteX34" fmla="*/ 5799 w 10000"/>
              <a:gd name="connsiteY34" fmla="*/ 3900 h 10000"/>
              <a:gd name="connsiteX35" fmla="*/ 5981 w 10000"/>
              <a:gd name="connsiteY35" fmla="*/ 3573 h 10000"/>
              <a:gd name="connsiteX36" fmla="*/ 6142 w 10000"/>
              <a:gd name="connsiteY36" fmla="*/ 3312 h 10000"/>
              <a:gd name="connsiteX37" fmla="*/ 6315 w 10000"/>
              <a:gd name="connsiteY37" fmla="*/ 3050 h 10000"/>
              <a:gd name="connsiteX38" fmla="*/ 6480 w 10000"/>
              <a:gd name="connsiteY38" fmla="*/ 2813 h 10000"/>
              <a:gd name="connsiteX39" fmla="*/ 6581 w 10000"/>
              <a:gd name="connsiteY39" fmla="*/ 2690 h 10000"/>
              <a:gd name="connsiteX40" fmla="*/ 6669 w 10000"/>
              <a:gd name="connsiteY40" fmla="*/ 2567 h 10000"/>
              <a:gd name="connsiteX41" fmla="*/ 6871 w 10000"/>
              <a:gd name="connsiteY41" fmla="*/ 2363 h 10000"/>
              <a:gd name="connsiteX42" fmla="*/ 9992 w 10000"/>
              <a:gd name="connsiteY42" fmla="*/ 2273 h 10000"/>
              <a:gd name="connsiteX43" fmla="*/ 10000 w 10000"/>
              <a:gd name="connsiteY43" fmla="*/ 589 h 10000"/>
              <a:gd name="connsiteX44" fmla="*/ 6766 w 10000"/>
              <a:gd name="connsiteY44" fmla="*/ 654 h 10000"/>
              <a:gd name="connsiteX45" fmla="*/ 6621 w 10000"/>
              <a:gd name="connsiteY45" fmla="*/ 572 h 10000"/>
              <a:gd name="connsiteX46" fmla="*/ 6629 w 10000"/>
              <a:gd name="connsiteY46" fmla="*/ 589 h 10000"/>
              <a:gd name="connsiteX47" fmla="*/ 6577 w 10000"/>
              <a:gd name="connsiteY47" fmla="*/ 523 h 10000"/>
              <a:gd name="connsiteX48" fmla="*/ 6460 w 10000"/>
              <a:gd name="connsiteY48" fmla="*/ 311 h 10000"/>
              <a:gd name="connsiteX49" fmla="*/ 6444 w 10000"/>
              <a:gd name="connsiteY49" fmla="*/ 155 h 10000"/>
              <a:gd name="connsiteX50" fmla="*/ 6251 w 10000"/>
              <a:gd name="connsiteY50" fmla="*/ 491 h 10000"/>
              <a:gd name="connsiteX51" fmla="*/ 6126 w 10000"/>
              <a:gd name="connsiteY51" fmla="*/ 597 h 10000"/>
              <a:gd name="connsiteX52" fmla="*/ 6061 w 10000"/>
              <a:gd name="connsiteY52" fmla="*/ 662 h 10000"/>
              <a:gd name="connsiteX53" fmla="*/ 5844 w 10000"/>
              <a:gd name="connsiteY53" fmla="*/ 793 h 10000"/>
              <a:gd name="connsiteX54" fmla="*/ 5671 w 10000"/>
              <a:gd name="connsiteY54" fmla="*/ 883 h 10000"/>
              <a:gd name="connsiteX55" fmla="*/ 5300 w 10000"/>
              <a:gd name="connsiteY55" fmla="*/ 875 h 10000"/>
              <a:gd name="connsiteX56" fmla="*/ 5034 w 10000"/>
              <a:gd name="connsiteY56" fmla="*/ 687 h 10000"/>
              <a:gd name="connsiteX57" fmla="*/ 4917 w 10000"/>
              <a:gd name="connsiteY57" fmla="*/ 531 h 10000"/>
              <a:gd name="connsiteX58" fmla="*/ 4821 w 10000"/>
              <a:gd name="connsiteY58" fmla="*/ 425 h 10000"/>
              <a:gd name="connsiteX59" fmla="*/ 4736 w 10000"/>
              <a:gd name="connsiteY59" fmla="*/ 0 h 10000"/>
              <a:gd name="connsiteX60" fmla="*/ 4736 w 10000"/>
              <a:gd name="connsiteY60" fmla="*/ 90 h 10000"/>
              <a:gd name="connsiteX61" fmla="*/ 4668 w 10000"/>
              <a:gd name="connsiteY61" fmla="*/ 335 h 10000"/>
              <a:gd name="connsiteX62" fmla="*/ 4555 w 10000"/>
              <a:gd name="connsiteY62" fmla="*/ 507 h 10000"/>
              <a:gd name="connsiteX63" fmla="*/ 4337 w 10000"/>
              <a:gd name="connsiteY63" fmla="*/ 744 h 10000"/>
              <a:gd name="connsiteX64" fmla="*/ 4148 w 10000"/>
              <a:gd name="connsiteY64" fmla="*/ 883 h 10000"/>
              <a:gd name="connsiteX65" fmla="*/ 3858 w 10000"/>
              <a:gd name="connsiteY65" fmla="*/ 883 h 10000"/>
              <a:gd name="connsiteX66" fmla="*/ 3737 w 10000"/>
              <a:gd name="connsiteY66" fmla="*/ 777 h 10000"/>
              <a:gd name="connsiteX67" fmla="*/ 3496 w 10000"/>
              <a:gd name="connsiteY67" fmla="*/ 597 h 10000"/>
              <a:gd name="connsiteX68" fmla="*/ 3278 w 10000"/>
              <a:gd name="connsiteY68" fmla="*/ 204 h 10000"/>
              <a:gd name="connsiteX69" fmla="*/ 3270 w 10000"/>
              <a:gd name="connsiteY69" fmla="*/ 49 h 10000"/>
              <a:gd name="connsiteX70" fmla="*/ 3178 w 10000"/>
              <a:gd name="connsiteY70" fmla="*/ 188 h 10000"/>
              <a:gd name="connsiteX71" fmla="*/ 3081 w 10000"/>
              <a:gd name="connsiteY71" fmla="*/ 482 h 10000"/>
              <a:gd name="connsiteX72" fmla="*/ 2920 w 10000"/>
              <a:gd name="connsiteY72" fmla="*/ 679 h 10000"/>
              <a:gd name="connsiteX73" fmla="*/ 2759 w 10000"/>
              <a:gd name="connsiteY73" fmla="*/ 850 h 10000"/>
              <a:gd name="connsiteX74" fmla="*/ 2211 w 10000"/>
              <a:gd name="connsiteY74" fmla="*/ 883 h 10000"/>
              <a:gd name="connsiteX75" fmla="*/ 1945 w 10000"/>
              <a:gd name="connsiteY75" fmla="*/ 777 h 10000"/>
              <a:gd name="connsiteX76" fmla="*/ 1845 w 10000"/>
              <a:gd name="connsiteY76" fmla="*/ 711 h 10000"/>
              <a:gd name="connsiteX77" fmla="*/ 1700 w 10000"/>
              <a:gd name="connsiteY77" fmla="*/ 433 h 10000"/>
              <a:gd name="connsiteX78" fmla="*/ 1635 w 10000"/>
              <a:gd name="connsiteY78" fmla="*/ 368 h 10000"/>
              <a:gd name="connsiteX79" fmla="*/ 1615 w 10000"/>
              <a:gd name="connsiteY79" fmla="*/ 188 h 10000"/>
              <a:gd name="connsiteX80" fmla="*/ 1591 w 10000"/>
              <a:gd name="connsiteY80" fmla="*/ 57 h 10000"/>
              <a:gd name="connsiteX81" fmla="*/ 1458 w 10000"/>
              <a:gd name="connsiteY81" fmla="*/ 507 h 10000"/>
              <a:gd name="connsiteX82" fmla="*/ 1236 w 10000"/>
              <a:gd name="connsiteY82" fmla="*/ 744 h 10000"/>
              <a:gd name="connsiteX83" fmla="*/ 950 w 10000"/>
              <a:gd name="connsiteY83" fmla="*/ 875 h 10000"/>
              <a:gd name="connsiteX84" fmla="*/ 830 w 10000"/>
              <a:gd name="connsiteY84" fmla="*/ 875 h 10000"/>
              <a:gd name="connsiteX85" fmla="*/ 475 w 10000"/>
              <a:gd name="connsiteY85" fmla="*/ 834 h 10000"/>
              <a:gd name="connsiteX86" fmla="*/ 306 w 10000"/>
              <a:gd name="connsiteY86" fmla="*/ 703 h 10000"/>
              <a:gd name="connsiteX87" fmla="*/ 0 w 10000"/>
              <a:gd name="connsiteY87" fmla="*/ 409 h 10000"/>
              <a:gd name="connsiteX88" fmla="*/ 8 w 10000"/>
              <a:gd name="connsiteY88" fmla="*/ 409 h 10000"/>
              <a:gd name="connsiteX0" fmla="*/ 8 w 9992"/>
              <a:gd name="connsiteY0" fmla="*/ 409 h 10000"/>
              <a:gd name="connsiteX1" fmla="*/ 8 w 9992"/>
              <a:gd name="connsiteY1" fmla="*/ 5388 h 10000"/>
              <a:gd name="connsiteX2" fmla="*/ 8 w 9992"/>
              <a:gd name="connsiteY2" fmla="*/ 7792 h 10000"/>
              <a:gd name="connsiteX3" fmla="*/ 209 w 9992"/>
              <a:gd name="connsiteY3" fmla="*/ 8373 h 10000"/>
              <a:gd name="connsiteX4" fmla="*/ 310 w 9992"/>
              <a:gd name="connsiteY4" fmla="*/ 8594 h 10000"/>
              <a:gd name="connsiteX5" fmla="*/ 532 w 9992"/>
              <a:gd name="connsiteY5" fmla="*/ 8986 h 10000"/>
              <a:gd name="connsiteX6" fmla="*/ 677 w 9992"/>
              <a:gd name="connsiteY6" fmla="*/ 9215 h 10000"/>
              <a:gd name="connsiteX7" fmla="*/ 789 w 9992"/>
              <a:gd name="connsiteY7" fmla="*/ 9346 h 10000"/>
              <a:gd name="connsiteX8" fmla="*/ 910 w 9992"/>
              <a:gd name="connsiteY8" fmla="*/ 9485 h 10000"/>
              <a:gd name="connsiteX9" fmla="*/ 1083 w 9992"/>
              <a:gd name="connsiteY9" fmla="*/ 9624 h 10000"/>
              <a:gd name="connsiteX10" fmla="*/ 1281 w 9992"/>
              <a:gd name="connsiteY10" fmla="*/ 9738 h 10000"/>
              <a:gd name="connsiteX11" fmla="*/ 1482 w 9992"/>
              <a:gd name="connsiteY11" fmla="*/ 9845 h 10000"/>
              <a:gd name="connsiteX12" fmla="*/ 1599 w 9992"/>
              <a:gd name="connsiteY12" fmla="*/ 9902 h 10000"/>
              <a:gd name="connsiteX13" fmla="*/ 1752 w 9992"/>
              <a:gd name="connsiteY13" fmla="*/ 9943 h 10000"/>
              <a:gd name="connsiteX14" fmla="*/ 1990 w 9992"/>
              <a:gd name="connsiteY14" fmla="*/ 10000 h 10000"/>
              <a:gd name="connsiteX15" fmla="*/ 2175 w 9992"/>
              <a:gd name="connsiteY15" fmla="*/ 10000 h 10000"/>
              <a:gd name="connsiteX16" fmla="*/ 2372 w 9992"/>
              <a:gd name="connsiteY16" fmla="*/ 10000 h 10000"/>
              <a:gd name="connsiteX17" fmla="*/ 2586 w 9992"/>
              <a:gd name="connsiteY17" fmla="*/ 9951 h 10000"/>
              <a:gd name="connsiteX18" fmla="*/ 2799 w 9992"/>
              <a:gd name="connsiteY18" fmla="*/ 9902 h 10000"/>
              <a:gd name="connsiteX19" fmla="*/ 2960 w 9992"/>
              <a:gd name="connsiteY19" fmla="*/ 9836 h 10000"/>
              <a:gd name="connsiteX20" fmla="*/ 3129 w 9992"/>
              <a:gd name="connsiteY20" fmla="*/ 9755 h 10000"/>
              <a:gd name="connsiteX21" fmla="*/ 3351 w 9992"/>
              <a:gd name="connsiteY21" fmla="*/ 9624 h 10000"/>
              <a:gd name="connsiteX22" fmla="*/ 3605 w 9992"/>
              <a:gd name="connsiteY22" fmla="*/ 9436 h 10000"/>
              <a:gd name="connsiteX23" fmla="*/ 3806 w 9992"/>
              <a:gd name="connsiteY23" fmla="*/ 9240 h 10000"/>
              <a:gd name="connsiteX24" fmla="*/ 3971 w 9992"/>
              <a:gd name="connsiteY24" fmla="*/ 8994 h 10000"/>
              <a:gd name="connsiteX25" fmla="*/ 4140 w 9992"/>
              <a:gd name="connsiteY25" fmla="*/ 8626 h 10000"/>
              <a:gd name="connsiteX26" fmla="*/ 4317 w 9992"/>
              <a:gd name="connsiteY26" fmla="*/ 8209 h 10000"/>
              <a:gd name="connsiteX27" fmla="*/ 4482 w 9992"/>
              <a:gd name="connsiteY27" fmla="*/ 7776 h 10000"/>
              <a:gd name="connsiteX28" fmla="*/ 4648 w 9992"/>
              <a:gd name="connsiteY28" fmla="*/ 7261 h 10000"/>
              <a:gd name="connsiteX29" fmla="*/ 4861 w 9992"/>
              <a:gd name="connsiteY29" fmla="*/ 6566 h 10000"/>
              <a:gd name="connsiteX30" fmla="*/ 5171 w 9992"/>
              <a:gd name="connsiteY30" fmla="*/ 5487 h 10000"/>
              <a:gd name="connsiteX31" fmla="*/ 5340 w 9992"/>
              <a:gd name="connsiteY31" fmla="*/ 4980 h 10000"/>
              <a:gd name="connsiteX32" fmla="*/ 5505 w 9992"/>
              <a:gd name="connsiteY32" fmla="*/ 4530 h 10000"/>
              <a:gd name="connsiteX33" fmla="*/ 5671 w 9992"/>
              <a:gd name="connsiteY33" fmla="*/ 4146 h 10000"/>
              <a:gd name="connsiteX34" fmla="*/ 5799 w 9992"/>
              <a:gd name="connsiteY34" fmla="*/ 3900 h 10000"/>
              <a:gd name="connsiteX35" fmla="*/ 5981 w 9992"/>
              <a:gd name="connsiteY35" fmla="*/ 3573 h 10000"/>
              <a:gd name="connsiteX36" fmla="*/ 6142 w 9992"/>
              <a:gd name="connsiteY36" fmla="*/ 3312 h 10000"/>
              <a:gd name="connsiteX37" fmla="*/ 6315 w 9992"/>
              <a:gd name="connsiteY37" fmla="*/ 3050 h 10000"/>
              <a:gd name="connsiteX38" fmla="*/ 6480 w 9992"/>
              <a:gd name="connsiteY38" fmla="*/ 2813 h 10000"/>
              <a:gd name="connsiteX39" fmla="*/ 6581 w 9992"/>
              <a:gd name="connsiteY39" fmla="*/ 2690 h 10000"/>
              <a:gd name="connsiteX40" fmla="*/ 6669 w 9992"/>
              <a:gd name="connsiteY40" fmla="*/ 2567 h 10000"/>
              <a:gd name="connsiteX41" fmla="*/ 6871 w 9992"/>
              <a:gd name="connsiteY41" fmla="*/ 2363 h 10000"/>
              <a:gd name="connsiteX42" fmla="*/ 9992 w 9992"/>
              <a:gd name="connsiteY42" fmla="*/ 2273 h 10000"/>
              <a:gd name="connsiteX43" fmla="*/ 6766 w 9992"/>
              <a:gd name="connsiteY43" fmla="*/ 654 h 10000"/>
              <a:gd name="connsiteX44" fmla="*/ 6621 w 9992"/>
              <a:gd name="connsiteY44" fmla="*/ 572 h 10000"/>
              <a:gd name="connsiteX45" fmla="*/ 6629 w 9992"/>
              <a:gd name="connsiteY45" fmla="*/ 589 h 10000"/>
              <a:gd name="connsiteX46" fmla="*/ 6577 w 9992"/>
              <a:gd name="connsiteY46" fmla="*/ 523 h 10000"/>
              <a:gd name="connsiteX47" fmla="*/ 6460 w 9992"/>
              <a:gd name="connsiteY47" fmla="*/ 311 h 10000"/>
              <a:gd name="connsiteX48" fmla="*/ 6444 w 9992"/>
              <a:gd name="connsiteY48" fmla="*/ 155 h 10000"/>
              <a:gd name="connsiteX49" fmla="*/ 6251 w 9992"/>
              <a:gd name="connsiteY49" fmla="*/ 491 h 10000"/>
              <a:gd name="connsiteX50" fmla="*/ 6126 w 9992"/>
              <a:gd name="connsiteY50" fmla="*/ 597 h 10000"/>
              <a:gd name="connsiteX51" fmla="*/ 6061 w 9992"/>
              <a:gd name="connsiteY51" fmla="*/ 662 h 10000"/>
              <a:gd name="connsiteX52" fmla="*/ 5844 w 9992"/>
              <a:gd name="connsiteY52" fmla="*/ 793 h 10000"/>
              <a:gd name="connsiteX53" fmla="*/ 5671 w 9992"/>
              <a:gd name="connsiteY53" fmla="*/ 883 h 10000"/>
              <a:gd name="connsiteX54" fmla="*/ 5300 w 9992"/>
              <a:gd name="connsiteY54" fmla="*/ 875 h 10000"/>
              <a:gd name="connsiteX55" fmla="*/ 5034 w 9992"/>
              <a:gd name="connsiteY55" fmla="*/ 687 h 10000"/>
              <a:gd name="connsiteX56" fmla="*/ 4917 w 9992"/>
              <a:gd name="connsiteY56" fmla="*/ 531 h 10000"/>
              <a:gd name="connsiteX57" fmla="*/ 4821 w 9992"/>
              <a:gd name="connsiteY57" fmla="*/ 425 h 10000"/>
              <a:gd name="connsiteX58" fmla="*/ 4736 w 9992"/>
              <a:gd name="connsiteY58" fmla="*/ 0 h 10000"/>
              <a:gd name="connsiteX59" fmla="*/ 4736 w 9992"/>
              <a:gd name="connsiteY59" fmla="*/ 90 h 10000"/>
              <a:gd name="connsiteX60" fmla="*/ 4668 w 9992"/>
              <a:gd name="connsiteY60" fmla="*/ 335 h 10000"/>
              <a:gd name="connsiteX61" fmla="*/ 4555 w 9992"/>
              <a:gd name="connsiteY61" fmla="*/ 507 h 10000"/>
              <a:gd name="connsiteX62" fmla="*/ 4337 w 9992"/>
              <a:gd name="connsiteY62" fmla="*/ 744 h 10000"/>
              <a:gd name="connsiteX63" fmla="*/ 4148 w 9992"/>
              <a:gd name="connsiteY63" fmla="*/ 883 h 10000"/>
              <a:gd name="connsiteX64" fmla="*/ 3858 w 9992"/>
              <a:gd name="connsiteY64" fmla="*/ 883 h 10000"/>
              <a:gd name="connsiteX65" fmla="*/ 3737 w 9992"/>
              <a:gd name="connsiteY65" fmla="*/ 777 h 10000"/>
              <a:gd name="connsiteX66" fmla="*/ 3496 w 9992"/>
              <a:gd name="connsiteY66" fmla="*/ 597 h 10000"/>
              <a:gd name="connsiteX67" fmla="*/ 3278 w 9992"/>
              <a:gd name="connsiteY67" fmla="*/ 204 h 10000"/>
              <a:gd name="connsiteX68" fmla="*/ 3270 w 9992"/>
              <a:gd name="connsiteY68" fmla="*/ 49 h 10000"/>
              <a:gd name="connsiteX69" fmla="*/ 3178 w 9992"/>
              <a:gd name="connsiteY69" fmla="*/ 188 h 10000"/>
              <a:gd name="connsiteX70" fmla="*/ 3081 w 9992"/>
              <a:gd name="connsiteY70" fmla="*/ 482 h 10000"/>
              <a:gd name="connsiteX71" fmla="*/ 2920 w 9992"/>
              <a:gd name="connsiteY71" fmla="*/ 679 h 10000"/>
              <a:gd name="connsiteX72" fmla="*/ 2759 w 9992"/>
              <a:gd name="connsiteY72" fmla="*/ 850 h 10000"/>
              <a:gd name="connsiteX73" fmla="*/ 2211 w 9992"/>
              <a:gd name="connsiteY73" fmla="*/ 883 h 10000"/>
              <a:gd name="connsiteX74" fmla="*/ 1945 w 9992"/>
              <a:gd name="connsiteY74" fmla="*/ 777 h 10000"/>
              <a:gd name="connsiteX75" fmla="*/ 1845 w 9992"/>
              <a:gd name="connsiteY75" fmla="*/ 711 h 10000"/>
              <a:gd name="connsiteX76" fmla="*/ 1700 w 9992"/>
              <a:gd name="connsiteY76" fmla="*/ 433 h 10000"/>
              <a:gd name="connsiteX77" fmla="*/ 1635 w 9992"/>
              <a:gd name="connsiteY77" fmla="*/ 368 h 10000"/>
              <a:gd name="connsiteX78" fmla="*/ 1615 w 9992"/>
              <a:gd name="connsiteY78" fmla="*/ 188 h 10000"/>
              <a:gd name="connsiteX79" fmla="*/ 1591 w 9992"/>
              <a:gd name="connsiteY79" fmla="*/ 57 h 10000"/>
              <a:gd name="connsiteX80" fmla="*/ 1458 w 9992"/>
              <a:gd name="connsiteY80" fmla="*/ 507 h 10000"/>
              <a:gd name="connsiteX81" fmla="*/ 1236 w 9992"/>
              <a:gd name="connsiteY81" fmla="*/ 744 h 10000"/>
              <a:gd name="connsiteX82" fmla="*/ 950 w 9992"/>
              <a:gd name="connsiteY82" fmla="*/ 875 h 10000"/>
              <a:gd name="connsiteX83" fmla="*/ 830 w 9992"/>
              <a:gd name="connsiteY83" fmla="*/ 875 h 10000"/>
              <a:gd name="connsiteX84" fmla="*/ 475 w 9992"/>
              <a:gd name="connsiteY84" fmla="*/ 834 h 10000"/>
              <a:gd name="connsiteX85" fmla="*/ 306 w 9992"/>
              <a:gd name="connsiteY85" fmla="*/ 703 h 10000"/>
              <a:gd name="connsiteX86" fmla="*/ 0 w 9992"/>
              <a:gd name="connsiteY86" fmla="*/ 409 h 10000"/>
              <a:gd name="connsiteX87" fmla="*/ 8 w 9992"/>
              <a:gd name="connsiteY87" fmla="*/ 409 h 10000"/>
              <a:gd name="connsiteX0" fmla="*/ 8 w 6877"/>
              <a:gd name="connsiteY0" fmla="*/ 409 h 10000"/>
              <a:gd name="connsiteX1" fmla="*/ 8 w 6877"/>
              <a:gd name="connsiteY1" fmla="*/ 5388 h 10000"/>
              <a:gd name="connsiteX2" fmla="*/ 8 w 6877"/>
              <a:gd name="connsiteY2" fmla="*/ 7792 h 10000"/>
              <a:gd name="connsiteX3" fmla="*/ 209 w 6877"/>
              <a:gd name="connsiteY3" fmla="*/ 8373 h 10000"/>
              <a:gd name="connsiteX4" fmla="*/ 310 w 6877"/>
              <a:gd name="connsiteY4" fmla="*/ 8594 h 10000"/>
              <a:gd name="connsiteX5" fmla="*/ 532 w 6877"/>
              <a:gd name="connsiteY5" fmla="*/ 8986 h 10000"/>
              <a:gd name="connsiteX6" fmla="*/ 678 w 6877"/>
              <a:gd name="connsiteY6" fmla="*/ 9215 h 10000"/>
              <a:gd name="connsiteX7" fmla="*/ 790 w 6877"/>
              <a:gd name="connsiteY7" fmla="*/ 9346 h 10000"/>
              <a:gd name="connsiteX8" fmla="*/ 911 w 6877"/>
              <a:gd name="connsiteY8" fmla="*/ 9485 h 10000"/>
              <a:gd name="connsiteX9" fmla="*/ 1084 w 6877"/>
              <a:gd name="connsiteY9" fmla="*/ 9624 h 10000"/>
              <a:gd name="connsiteX10" fmla="*/ 1282 w 6877"/>
              <a:gd name="connsiteY10" fmla="*/ 9738 h 10000"/>
              <a:gd name="connsiteX11" fmla="*/ 1483 w 6877"/>
              <a:gd name="connsiteY11" fmla="*/ 9845 h 10000"/>
              <a:gd name="connsiteX12" fmla="*/ 1600 w 6877"/>
              <a:gd name="connsiteY12" fmla="*/ 9902 h 10000"/>
              <a:gd name="connsiteX13" fmla="*/ 1753 w 6877"/>
              <a:gd name="connsiteY13" fmla="*/ 9943 h 10000"/>
              <a:gd name="connsiteX14" fmla="*/ 1992 w 6877"/>
              <a:gd name="connsiteY14" fmla="*/ 10000 h 10000"/>
              <a:gd name="connsiteX15" fmla="*/ 2177 w 6877"/>
              <a:gd name="connsiteY15" fmla="*/ 10000 h 10000"/>
              <a:gd name="connsiteX16" fmla="*/ 2374 w 6877"/>
              <a:gd name="connsiteY16" fmla="*/ 10000 h 10000"/>
              <a:gd name="connsiteX17" fmla="*/ 2588 w 6877"/>
              <a:gd name="connsiteY17" fmla="*/ 9951 h 10000"/>
              <a:gd name="connsiteX18" fmla="*/ 2801 w 6877"/>
              <a:gd name="connsiteY18" fmla="*/ 9902 h 10000"/>
              <a:gd name="connsiteX19" fmla="*/ 2962 w 6877"/>
              <a:gd name="connsiteY19" fmla="*/ 9836 h 10000"/>
              <a:gd name="connsiteX20" fmla="*/ 3132 w 6877"/>
              <a:gd name="connsiteY20" fmla="*/ 9755 h 10000"/>
              <a:gd name="connsiteX21" fmla="*/ 3354 w 6877"/>
              <a:gd name="connsiteY21" fmla="*/ 9624 h 10000"/>
              <a:gd name="connsiteX22" fmla="*/ 3608 w 6877"/>
              <a:gd name="connsiteY22" fmla="*/ 9436 h 10000"/>
              <a:gd name="connsiteX23" fmla="*/ 3809 w 6877"/>
              <a:gd name="connsiteY23" fmla="*/ 9240 h 10000"/>
              <a:gd name="connsiteX24" fmla="*/ 3974 w 6877"/>
              <a:gd name="connsiteY24" fmla="*/ 8994 h 10000"/>
              <a:gd name="connsiteX25" fmla="*/ 4143 w 6877"/>
              <a:gd name="connsiteY25" fmla="*/ 8626 h 10000"/>
              <a:gd name="connsiteX26" fmla="*/ 4320 w 6877"/>
              <a:gd name="connsiteY26" fmla="*/ 8209 h 10000"/>
              <a:gd name="connsiteX27" fmla="*/ 4486 w 6877"/>
              <a:gd name="connsiteY27" fmla="*/ 7776 h 10000"/>
              <a:gd name="connsiteX28" fmla="*/ 4652 w 6877"/>
              <a:gd name="connsiteY28" fmla="*/ 7261 h 10000"/>
              <a:gd name="connsiteX29" fmla="*/ 4865 w 6877"/>
              <a:gd name="connsiteY29" fmla="*/ 6566 h 10000"/>
              <a:gd name="connsiteX30" fmla="*/ 5175 w 6877"/>
              <a:gd name="connsiteY30" fmla="*/ 5487 h 10000"/>
              <a:gd name="connsiteX31" fmla="*/ 5344 w 6877"/>
              <a:gd name="connsiteY31" fmla="*/ 4980 h 10000"/>
              <a:gd name="connsiteX32" fmla="*/ 5509 w 6877"/>
              <a:gd name="connsiteY32" fmla="*/ 4530 h 10000"/>
              <a:gd name="connsiteX33" fmla="*/ 5676 w 6877"/>
              <a:gd name="connsiteY33" fmla="*/ 4146 h 10000"/>
              <a:gd name="connsiteX34" fmla="*/ 5804 w 6877"/>
              <a:gd name="connsiteY34" fmla="*/ 3900 h 10000"/>
              <a:gd name="connsiteX35" fmla="*/ 5986 w 6877"/>
              <a:gd name="connsiteY35" fmla="*/ 3573 h 10000"/>
              <a:gd name="connsiteX36" fmla="*/ 6147 w 6877"/>
              <a:gd name="connsiteY36" fmla="*/ 3312 h 10000"/>
              <a:gd name="connsiteX37" fmla="*/ 6320 w 6877"/>
              <a:gd name="connsiteY37" fmla="*/ 3050 h 10000"/>
              <a:gd name="connsiteX38" fmla="*/ 6485 w 6877"/>
              <a:gd name="connsiteY38" fmla="*/ 2813 h 10000"/>
              <a:gd name="connsiteX39" fmla="*/ 6586 w 6877"/>
              <a:gd name="connsiteY39" fmla="*/ 2690 h 10000"/>
              <a:gd name="connsiteX40" fmla="*/ 6674 w 6877"/>
              <a:gd name="connsiteY40" fmla="*/ 2567 h 10000"/>
              <a:gd name="connsiteX41" fmla="*/ 6877 w 6877"/>
              <a:gd name="connsiteY41" fmla="*/ 2363 h 10000"/>
              <a:gd name="connsiteX42" fmla="*/ 6771 w 6877"/>
              <a:gd name="connsiteY42" fmla="*/ 654 h 10000"/>
              <a:gd name="connsiteX43" fmla="*/ 6626 w 6877"/>
              <a:gd name="connsiteY43" fmla="*/ 572 h 10000"/>
              <a:gd name="connsiteX44" fmla="*/ 6634 w 6877"/>
              <a:gd name="connsiteY44" fmla="*/ 589 h 10000"/>
              <a:gd name="connsiteX45" fmla="*/ 6582 w 6877"/>
              <a:gd name="connsiteY45" fmla="*/ 523 h 10000"/>
              <a:gd name="connsiteX46" fmla="*/ 6465 w 6877"/>
              <a:gd name="connsiteY46" fmla="*/ 311 h 10000"/>
              <a:gd name="connsiteX47" fmla="*/ 6449 w 6877"/>
              <a:gd name="connsiteY47" fmla="*/ 155 h 10000"/>
              <a:gd name="connsiteX48" fmla="*/ 6256 w 6877"/>
              <a:gd name="connsiteY48" fmla="*/ 491 h 10000"/>
              <a:gd name="connsiteX49" fmla="*/ 6131 w 6877"/>
              <a:gd name="connsiteY49" fmla="*/ 597 h 10000"/>
              <a:gd name="connsiteX50" fmla="*/ 6066 w 6877"/>
              <a:gd name="connsiteY50" fmla="*/ 662 h 10000"/>
              <a:gd name="connsiteX51" fmla="*/ 5849 w 6877"/>
              <a:gd name="connsiteY51" fmla="*/ 793 h 10000"/>
              <a:gd name="connsiteX52" fmla="*/ 5676 w 6877"/>
              <a:gd name="connsiteY52" fmla="*/ 883 h 10000"/>
              <a:gd name="connsiteX53" fmla="*/ 5304 w 6877"/>
              <a:gd name="connsiteY53" fmla="*/ 875 h 10000"/>
              <a:gd name="connsiteX54" fmla="*/ 5038 w 6877"/>
              <a:gd name="connsiteY54" fmla="*/ 687 h 10000"/>
              <a:gd name="connsiteX55" fmla="*/ 4921 w 6877"/>
              <a:gd name="connsiteY55" fmla="*/ 531 h 10000"/>
              <a:gd name="connsiteX56" fmla="*/ 4825 w 6877"/>
              <a:gd name="connsiteY56" fmla="*/ 425 h 10000"/>
              <a:gd name="connsiteX57" fmla="*/ 4740 w 6877"/>
              <a:gd name="connsiteY57" fmla="*/ 0 h 10000"/>
              <a:gd name="connsiteX58" fmla="*/ 4740 w 6877"/>
              <a:gd name="connsiteY58" fmla="*/ 90 h 10000"/>
              <a:gd name="connsiteX59" fmla="*/ 4672 w 6877"/>
              <a:gd name="connsiteY59" fmla="*/ 335 h 10000"/>
              <a:gd name="connsiteX60" fmla="*/ 4559 w 6877"/>
              <a:gd name="connsiteY60" fmla="*/ 507 h 10000"/>
              <a:gd name="connsiteX61" fmla="*/ 4340 w 6877"/>
              <a:gd name="connsiteY61" fmla="*/ 744 h 10000"/>
              <a:gd name="connsiteX62" fmla="*/ 4151 w 6877"/>
              <a:gd name="connsiteY62" fmla="*/ 883 h 10000"/>
              <a:gd name="connsiteX63" fmla="*/ 3861 w 6877"/>
              <a:gd name="connsiteY63" fmla="*/ 883 h 10000"/>
              <a:gd name="connsiteX64" fmla="*/ 3740 w 6877"/>
              <a:gd name="connsiteY64" fmla="*/ 777 h 10000"/>
              <a:gd name="connsiteX65" fmla="*/ 3499 w 6877"/>
              <a:gd name="connsiteY65" fmla="*/ 597 h 10000"/>
              <a:gd name="connsiteX66" fmla="*/ 3281 w 6877"/>
              <a:gd name="connsiteY66" fmla="*/ 204 h 10000"/>
              <a:gd name="connsiteX67" fmla="*/ 3273 w 6877"/>
              <a:gd name="connsiteY67" fmla="*/ 49 h 10000"/>
              <a:gd name="connsiteX68" fmla="*/ 3181 w 6877"/>
              <a:gd name="connsiteY68" fmla="*/ 188 h 10000"/>
              <a:gd name="connsiteX69" fmla="*/ 3083 w 6877"/>
              <a:gd name="connsiteY69" fmla="*/ 482 h 10000"/>
              <a:gd name="connsiteX70" fmla="*/ 2922 w 6877"/>
              <a:gd name="connsiteY70" fmla="*/ 679 h 10000"/>
              <a:gd name="connsiteX71" fmla="*/ 2761 w 6877"/>
              <a:gd name="connsiteY71" fmla="*/ 850 h 10000"/>
              <a:gd name="connsiteX72" fmla="*/ 2213 w 6877"/>
              <a:gd name="connsiteY72" fmla="*/ 883 h 10000"/>
              <a:gd name="connsiteX73" fmla="*/ 1947 w 6877"/>
              <a:gd name="connsiteY73" fmla="*/ 777 h 10000"/>
              <a:gd name="connsiteX74" fmla="*/ 1846 w 6877"/>
              <a:gd name="connsiteY74" fmla="*/ 711 h 10000"/>
              <a:gd name="connsiteX75" fmla="*/ 1701 w 6877"/>
              <a:gd name="connsiteY75" fmla="*/ 433 h 10000"/>
              <a:gd name="connsiteX76" fmla="*/ 1636 w 6877"/>
              <a:gd name="connsiteY76" fmla="*/ 368 h 10000"/>
              <a:gd name="connsiteX77" fmla="*/ 1616 w 6877"/>
              <a:gd name="connsiteY77" fmla="*/ 188 h 10000"/>
              <a:gd name="connsiteX78" fmla="*/ 1592 w 6877"/>
              <a:gd name="connsiteY78" fmla="*/ 57 h 10000"/>
              <a:gd name="connsiteX79" fmla="*/ 1459 w 6877"/>
              <a:gd name="connsiteY79" fmla="*/ 507 h 10000"/>
              <a:gd name="connsiteX80" fmla="*/ 1237 w 6877"/>
              <a:gd name="connsiteY80" fmla="*/ 744 h 10000"/>
              <a:gd name="connsiteX81" fmla="*/ 951 w 6877"/>
              <a:gd name="connsiteY81" fmla="*/ 875 h 10000"/>
              <a:gd name="connsiteX82" fmla="*/ 831 w 6877"/>
              <a:gd name="connsiteY82" fmla="*/ 875 h 10000"/>
              <a:gd name="connsiteX83" fmla="*/ 475 w 6877"/>
              <a:gd name="connsiteY83" fmla="*/ 834 h 10000"/>
              <a:gd name="connsiteX84" fmla="*/ 306 w 6877"/>
              <a:gd name="connsiteY84" fmla="*/ 703 h 10000"/>
              <a:gd name="connsiteX85" fmla="*/ 0 w 6877"/>
              <a:gd name="connsiteY85" fmla="*/ 409 h 10000"/>
              <a:gd name="connsiteX86" fmla="*/ 8 w 6877"/>
              <a:gd name="connsiteY86" fmla="*/ 409 h 10000"/>
              <a:gd name="connsiteX0" fmla="*/ 12 w 9846"/>
              <a:gd name="connsiteY0" fmla="*/ 409 h 10000"/>
              <a:gd name="connsiteX1" fmla="*/ 12 w 9846"/>
              <a:gd name="connsiteY1" fmla="*/ 5388 h 10000"/>
              <a:gd name="connsiteX2" fmla="*/ 12 w 9846"/>
              <a:gd name="connsiteY2" fmla="*/ 7792 h 10000"/>
              <a:gd name="connsiteX3" fmla="*/ 304 w 9846"/>
              <a:gd name="connsiteY3" fmla="*/ 8373 h 10000"/>
              <a:gd name="connsiteX4" fmla="*/ 451 w 9846"/>
              <a:gd name="connsiteY4" fmla="*/ 8594 h 10000"/>
              <a:gd name="connsiteX5" fmla="*/ 774 w 9846"/>
              <a:gd name="connsiteY5" fmla="*/ 8986 h 10000"/>
              <a:gd name="connsiteX6" fmla="*/ 986 w 9846"/>
              <a:gd name="connsiteY6" fmla="*/ 9215 h 10000"/>
              <a:gd name="connsiteX7" fmla="*/ 1149 w 9846"/>
              <a:gd name="connsiteY7" fmla="*/ 9346 h 10000"/>
              <a:gd name="connsiteX8" fmla="*/ 1325 w 9846"/>
              <a:gd name="connsiteY8" fmla="*/ 9485 h 10000"/>
              <a:gd name="connsiteX9" fmla="*/ 1576 w 9846"/>
              <a:gd name="connsiteY9" fmla="*/ 9624 h 10000"/>
              <a:gd name="connsiteX10" fmla="*/ 1864 w 9846"/>
              <a:gd name="connsiteY10" fmla="*/ 9738 h 10000"/>
              <a:gd name="connsiteX11" fmla="*/ 2156 w 9846"/>
              <a:gd name="connsiteY11" fmla="*/ 9845 h 10000"/>
              <a:gd name="connsiteX12" fmla="*/ 2327 w 9846"/>
              <a:gd name="connsiteY12" fmla="*/ 9902 h 10000"/>
              <a:gd name="connsiteX13" fmla="*/ 2549 w 9846"/>
              <a:gd name="connsiteY13" fmla="*/ 9943 h 10000"/>
              <a:gd name="connsiteX14" fmla="*/ 2897 w 9846"/>
              <a:gd name="connsiteY14" fmla="*/ 10000 h 10000"/>
              <a:gd name="connsiteX15" fmla="*/ 3166 w 9846"/>
              <a:gd name="connsiteY15" fmla="*/ 10000 h 10000"/>
              <a:gd name="connsiteX16" fmla="*/ 3452 w 9846"/>
              <a:gd name="connsiteY16" fmla="*/ 10000 h 10000"/>
              <a:gd name="connsiteX17" fmla="*/ 3763 w 9846"/>
              <a:gd name="connsiteY17" fmla="*/ 9951 h 10000"/>
              <a:gd name="connsiteX18" fmla="*/ 4073 w 9846"/>
              <a:gd name="connsiteY18" fmla="*/ 9902 h 10000"/>
              <a:gd name="connsiteX19" fmla="*/ 4307 w 9846"/>
              <a:gd name="connsiteY19" fmla="*/ 9836 h 10000"/>
              <a:gd name="connsiteX20" fmla="*/ 4554 w 9846"/>
              <a:gd name="connsiteY20" fmla="*/ 9755 h 10000"/>
              <a:gd name="connsiteX21" fmla="*/ 4877 w 9846"/>
              <a:gd name="connsiteY21" fmla="*/ 9624 h 10000"/>
              <a:gd name="connsiteX22" fmla="*/ 5246 w 9846"/>
              <a:gd name="connsiteY22" fmla="*/ 9436 h 10000"/>
              <a:gd name="connsiteX23" fmla="*/ 5539 w 9846"/>
              <a:gd name="connsiteY23" fmla="*/ 9240 h 10000"/>
              <a:gd name="connsiteX24" fmla="*/ 5779 w 9846"/>
              <a:gd name="connsiteY24" fmla="*/ 8994 h 10000"/>
              <a:gd name="connsiteX25" fmla="*/ 6024 w 9846"/>
              <a:gd name="connsiteY25" fmla="*/ 8626 h 10000"/>
              <a:gd name="connsiteX26" fmla="*/ 6282 w 9846"/>
              <a:gd name="connsiteY26" fmla="*/ 8209 h 10000"/>
              <a:gd name="connsiteX27" fmla="*/ 6523 w 9846"/>
              <a:gd name="connsiteY27" fmla="*/ 7776 h 10000"/>
              <a:gd name="connsiteX28" fmla="*/ 6765 w 9846"/>
              <a:gd name="connsiteY28" fmla="*/ 7261 h 10000"/>
              <a:gd name="connsiteX29" fmla="*/ 7074 w 9846"/>
              <a:gd name="connsiteY29" fmla="*/ 6566 h 10000"/>
              <a:gd name="connsiteX30" fmla="*/ 7525 w 9846"/>
              <a:gd name="connsiteY30" fmla="*/ 5487 h 10000"/>
              <a:gd name="connsiteX31" fmla="*/ 7771 w 9846"/>
              <a:gd name="connsiteY31" fmla="*/ 4980 h 10000"/>
              <a:gd name="connsiteX32" fmla="*/ 8011 w 9846"/>
              <a:gd name="connsiteY32" fmla="*/ 4530 h 10000"/>
              <a:gd name="connsiteX33" fmla="*/ 8254 w 9846"/>
              <a:gd name="connsiteY33" fmla="*/ 4146 h 10000"/>
              <a:gd name="connsiteX34" fmla="*/ 8440 w 9846"/>
              <a:gd name="connsiteY34" fmla="*/ 3900 h 10000"/>
              <a:gd name="connsiteX35" fmla="*/ 8704 w 9846"/>
              <a:gd name="connsiteY35" fmla="*/ 3573 h 10000"/>
              <a:gd name="connsiteX36" fmla="*/ 8938 w 9846"/>
              <a:gd name="connsiteY36" fmla="*/ 3312 h 10000"/>
              <a:gd name="connsiteX37" fmla="*/ 9190 w 9846"/>
              <a:gd name="connsiteY37" fmla="*/ 3050 h 10000"/>
              <a:gd name="connsiteX38" fmla="*/ 9430 w 9846"/>
              <a:gd name="connsiteY38" fmla="*/ 2813 h 10000"/>
              <a:gd name="connsiteX39" fmla="*/ 9577 w 9846"/>
              <a:gd name="connsiteY39" fmla="*/ 2690 h 10000"/>
              <a:gd name="connsiteX40" fmla="*/ 9705 w 9846"/>
              <a:gd name="connsiteY40" fmla="*/ 2567 h 10000"/>
              <a:gd name="connsiteX41" fmla="*/ 9846 w 9846"/>
              <a:gd name="connsiteY41" fmla="*/ 654 h 10000"/>
              <a:gd name="connsiteX42" fmla="*/ 9635 w 9846"/>
              <a:gd name="connsiteY42" fmla="*/ 572 h 10000"/>
              <a:gd name="connsiteX43" fmla="*/ 9647 w 9846"/>
              <a:gd name="connsiteY43" fmla="*/ 589 h 10000"/>
              <a:gd name="connsiteX44" fmla="*/ 9571 w 9846"/>
              <a:gd name="connsiteY44" fmla="*/ 523 h 10000"/>
              <a:gd name="connsiteX45" fmla="*/ 9401 w 9846"/>
              <a:gd name="connsiteY45" fmla="*/ 311 h 10000"/>
              <a:gd name="connsiteX46" fmla="*/ 9378 w 9846"/>
              <a:gd name="connsiteY46" fmla="*/ 155 h 10000"/>
              <a:gd name="connsiteX47" fmla="*/ 9097 w 9846"/>
              <a:gd name="connsiteY47" fmla="*/ 491 h 10000"/>
              <a:gd name="connsiteX48" fmla="*/ 8915 w 9846"/>
              <a:gd name="connsiteY48" fmla="*/ 597 h 10000"/>
              <a:gd name="connsiteX49" fmla="*/ 8821 w 9846"/>
              <a:gd name="connsiteY49" fmla="*/ 662 h 10000"/>
              <a:gd name="connsiteX50" fmla="*/ 8505 w 9846"/>
              <a:gd name="connsiteY50" fmla="*/ 793 h 10000"/>
              <a:gd name="connsiteX51" fmla="*/ 8254 w 9846"/>
              <a:gd name="connsiteY51" fmla="*/ 883 h 10000"/>
              <a:gd name="connsiteX52" fmla="*/ 7713 w 9846"/>
              <a:gd name="connsiteY52" fmla="*/ 875 h 10000"/>
              <a:gd name="connsiteX53" fmla="*/ 7326 w 9846"/>
              <a:gd name="connsiteY53" fmla="*/ 687 h 10000"/>
              <a:gd name="connsiteX54" fmla="*/ 7156 w 9846"/>
              <a:gd name="connsiteY54" fmla="*/ 531 h 10000"/>
              <a:gd name="connsiteX55" fmla="*/ 7016 w 9846"/>
              <a:gd name="connsiteY55" fmla="*/ 425 h 10000"/>
              <a:gd name="connsiteX56" fmla="*/ 6893 w 9846"/>
              <a:gd name="connsiteY56" fmla="*/ 0 h 10000"/>
              <a:gd name="connsiteX57" fmla="*/ 6893 w 9846"/>
              <a:gd name="connsiteY57" fmla="*/ 90 h 10000"/>
              <a:gd name="connsiteX58" fmla="*/ 6794 w 9846"/>
              <a:gd name="connsiteY58" fmla="*/ 335 h 10000"/>
              <a:gd name="connsiteX59" fmla="*/ 6629 w 9846"/>
              <a:gd name="connsiteY59" fmla="*/ 507 h 10000"/>
              <a:gd name="connsiteX60" fmla="*/ 6311 w 9846"/>
              <a:gd name="connsiteY60" fmla="*/ 744 h 10000"/>
              <a:gd name="connsiteX61" fmla="*/ 6036 w 9846"/>
              <a:gd name="connsiteY61" fmla="*/ 883 h 10000"/>
              <a:gd name="connsiteX62" fmla="*/ 5614 w 9846"/>
              <a:gd name="connsiteY62" fmla="*/ 883 h 10000"/>
              <a:gd name="connsiteX63" fmla="*/ 5438 w 9846"/>
              <a:gd name="connsiteY63" fmla="*/ 777 h 10000"/>
              <a:gd name="connsiteX64" fmla="*/ 5088 w 9846"/>
              <a:gd name="connsiteY64" fmla="*/ 597 h 10000"/>
              <a:gd name="connsiteX65" fmla="*/ 4771 w 9846"/>
              <a:gd name="connsiteY65" fmla="*/ 204 h 10000"/>
              <a:gd name="connsiteX66" fmla="*/ 4759 w 9846"/>
              <a:gd name="connsiteY66" fmla="*/ 49 h 10000"/>
              <a:gd name="connsiteX67" fmla="*/ 4626 w 9846"/>
              <a:gd name="connsiteY67" fmla="*/ 188 h 10000"/>
              <a:gd name="connsiteX68" fmla="*/ 4483 w 9846"/>
              <a:gd name="connsiteY68" fmla="*/ 482 h 10000"/>
              <a:gd name="connsiteX69" fmla="*/ 4249 w 9846"/>
              <a:gd name="connsiteY69" fmla="*/ 679 h 10000"/>
              <a:gd name="connsiteX70" fmla="*/ 4015 w 9846"/>
              <a:gd name="connsiteY70" fmla="*/ 850 h 10000"/>
              <a:gd name="connsiteX71" fmla="*/ 3218 w 9846"/>
              <a:gd name="connsiteY71" fmla="*/ 883 h 10000"/>
              <a:gd name="connsiteX72" fmla="*/ 2831 w 9846"/>
              <a:gd name="connsiteY72" fmla="*/ 777 h 10000"/>
              <a:gd name="connsiteX73" fmla="*/ 2684 w 9846"/>
              <a:gd name="connsiteY73" fmla="*/ 711 h 10000"/>
              <a:gd name="connsiteX74" fmla="*/ 2473 w 9846"/>
              <a:gd name="connsiteY74" fmla="*/ 433 h 10000"/>
              <a:gd name="connsiteX75" fmla="*/ 2379 w 9846"/>
              <a:gd name="connsiteY75" fmla="*/ 368 h 10000"/>
              <a:gd name="connsiteX76" fmla="*/ 2350 w 9846"/>
              <a:gd name="connsiteY76" fmla="*/ 188 h 10000"/>
              <a:gd name="connsiteX77" fmla="*/ 2315 w 9846"/>
              <a:gd name="connsiteY77" fmla="*/ 57 h 10000"/>
              <a:gd name="connsiteX78" fmla="*/ 2122 w 9846"/>
              <a:gd name="connsiteY78" fmla="*/ 507 h 10000"/>
              <a:gd name="connsiteX79" fmla="*/ 1799 w 9846"/>
              <a:gd name="connsiteY79" fmla="*/ 744 h 10000"/>
              <a:gd name="connsiteX80" fmla="*/ 1383 w 9846"/>
              <a:gd name="connsiteY80" fmla="*/ 875 h 10000"/>
              <a:gd name="connsiteX81" fmla="*/ 1208 w 9846"/>
              <a:gd name="connsiteY81" fmla="*/ 875 h 10000"/>
              <a:gd name="connsiteX82" fmla="*/ 691 w 9846"/>
              <a:gd name="connsiteY82" fmla="*/ 834 h 10000"/>
              <a:gd name="connsiteX83" fmla="*/ 445 w 9846"/>
              <a:gd name="connsiteY83" fmla="*/ 703 h 10000"/>
              <a:gd name="connsiteX84" fmla="*/ 0 w 9846"/>
              <a:gd name="connsiteY84" fmla="*/ 409 h 10000"/>
              <a:gd name="connsiteX85" fmla="*/ 12 w 9846"/>
              <a:gd name="connsiteY85" fmla="*/ 409 h 10000"/>
              <a:gd name="connsiteX0" fmla="*/ 12 w 10000"/>
              <a:gd name="connsiteY0" fmla="*/ 409 h 10000"/>
              <a:gd name="connsiteX1" fmla="*/ 12 w 10000"/>
              <a:gd name="connsiteY1" fmla="*/ 5388 h 10000"/>
              <a:gd name="connsiteX2" fmla="*/ 12 w 10000"/>
              <a:gd name="connsiteY2" fmla="*/ 7792 h 10000"/>
              <a:gd name="connsiteX3" fmla="*/ 309 w 10000"/>
              <a:gd name="connsiteY3" fmla="*/ 8373 h 10000"/>
              <a:gd name="connsiteX4" fmla="*/ 458 w 10000"/>
              <a:gd name="connsiteY4" fmla="*/ 8594 h 10000"/>
              <a:gd name="connsiteX5" fmla="*/ 786 w 10000"/>
              <a:gd name="connsiteY5" fmla="*/ 8986 h 10000"/>
              <a:gd name="connsiteX6" fmla="*/ 1001 w 10000"/>
              <a:gd name="connsiteY6" fmla="*/ 9215 h 10000"/>
              <a:gd name="connsiteX7" fmla="*/ 1167 w 10000"/>
              <a:gd name="connsiteY7" fmla="*/ 9346 h 10000"/>
              <a:gd name="connsiteX8" fmla="*/ 1346 w 10000"/>
              <a:gd name="connsiteY8" fmla="*/ 9485 h 10000"/>
              <a:gd name="connsiteX9" fmla="*/ 1601 w 10000"/>
              <a:gd name="connsiteY9" fmla="*/ 9624 h 10000"/>
              <a:gd name="connsiteX10" fmla="*/ 1893 w 10000"/>
              <a:gd name="connsiteY10" fmla="*/ 9738 h 10000"/>
              <a:gd name="connsiteX11" fmla="*/ 2190 w 10000"/>
              <a:gd name="connsiteY11" fmla="*/ 9845 h 10000"/>
              <a:gd name="connsiteX12" fmla="*/ 2363 w 10000"/>
              <a:gd name="connsiteY12" fmla="*/ 9902 h 10000"/>
              <a:gd name="connsiteX13" fmla="*/ 2589 w 10000"/>
              <a:gd name="connsiteY13" fmla="*/ 9943 h 10000"/>
              <a:gd name="connsiteX14" fmla="*/ 2942 w 10000"/>
              <a:gd name="connsiteY14" fmla="*/ 10000 h 10000"/>
              <a:gd name="connsiteX15" fmla="*/ 3216 w 10000"/>
              <a:gd name="connsiteY15" fmla="*/ 10000 h 10000"/>
              <a:gd name="connsiteX16" fmla="*/ 3506 w 10000"/>
              <a:gd name="connsiteY16" fmla="*/ 10000 h 10000"/>
              <a:gd name="connsiteX17" fmla="*/ 3822 w 10000"/>
              <a:gd name="connsiteY17" fmla="*/ 9951 h 10000"/>
              <a:gd name="connsiteX18" fmla="*/ 4137 w 10000"/>
              <a:gd name="connsiteY18" fmla="*/ 9902 h 10000"/>
              <a:gd name="connsiteX19" fmla="*/ 4374 w 10000"/>
              <a:gd name="connsiteY19" fmla="*/ 9836 h 10000"/>
              <a:gd name="connsiteX20" fmla="*/ 4625 w 10000"/>
              <a:gd name="connsiteY20" fmla="*/ 9755 h 10000"/>
              <a:gd name="connsiteX21" fmla="*/ 4953 w 10000"/>
              <a:gd name="connsiteY21" fmla="*/ 9624 h 10000"/>
              <a:gd name="connsiteX22" fmla="*/ 5328 w 10000"/>
              <a:gd name="connsiteY22" fmla="*/ 9436 h 10000"/>
              <a:gd name="connsiteX23" fmla="*/ 5626 w 10000"/>
              <a:gd name="connsiteY23" fmla="*/ 9240 h 10000"/>
              <a:gd name="connsiteX24" fmla="*/ 5869 w 10000"/>
              <a:gd name="connsiteY24" fmla="*/ 8994 h 10000"/>
              <a:gd name="connsiteX25" fmla="*/ 6118 w 10000"/>
              <a:gd name="connsiteY25" fmla="*/ 8626 h 10000"/>
              <a:gd name="connsiteX26" fmla="*/ 6380 w 10000"/>
              <a:gd name="connsiteY26" fmla="*/ 8209 h 10000"/>
              <a:gd name="connsiteX27" fmla="*/ 6625 w 10000"/>
              <a:gd name="connsiteY27" fmla="*/ 7776 h 10000"/>
              <a:gd name="connsiteX28" fmla="*/ 6871 w 10000"/>
              <a:gd name="connsiteY28" fmla="*/ 7261 h 10000"/>
              <a:gd name="connsiteX29" fmla="*/ 7185 w 10000"/>
              <a:gd name="connsiteY29" fmla="*/ 6566 h 10000"/>
              <a:gd name="connsiteX30" fmla="*/ 7643 w 10000"/>
              <a:gd name="connsiteY30" fmla="*/ 5487 h 10000"/>
              <a:gd name="connsiteX31" fmla="*/ 7893 w 10000"/>
              <a:gd name="connsiteY31" fmla="*/ 4980 h 10000"/>
              <a:gd name="connsiteX32" fmla="*/ 8136 w 10000"/>
              <a:gd name="connsiteY32" fmla="*/ 4530 h 10000"/>
              <a:gd name="connsiteX33" fmla="*/ 8383 w 10000"/>
              <a:gd name="connsiteY33" fmla="*/ 4146 h 10000"/>
              <a:gd name="connsiteX34" fmla="*/ 8572 w 10000"/>
              <a:gd name="connsiteY34" fmla="*/ 3900 h 10000"/>
              <a:gd name="connsiteX35" fmla="*/ 8840 w 10000"/>
              <a:gd name="connsiteY35" fmla="*/ 3573 h 10000"/>
              <a:gd name="connsiteX36" fmla="*/ 9078 w 10000"/>
              <a:gd name="connsiteY36" fmla="*/ 3312 h 10000"/>
              <a:gd name="connsiteX37" fmla="*/ 9334 w 10000"/>
              <a:gd name="connsiteY37" fmla="*/ 3050 h 10000"/>
              <a:gd name="connsiteX38" fmla="*/ 9577 w 10000"/>
              <a:gd name="connsiteY38" fmla="*/ 2813 h 10000"/>
              <a:gd name="connsiteX39" fmla="*/ 9727 w 10000"/>
              <a:gd name="connsiteY39" fmla="*/ 2690 h 10000"/>
              <a:gd name="connsiteX40" fmla="*/ 9857 w 10000"/>
              <a:gd name="connsiteY40" fmla="*/ 2567 h 10000"/>
              <a:gd name="connsiteX41" fmla="*/ 10000 w 10000"/>
              <a:gd name="connsiteY41" fmla="*/ 654 h 10000"/>
              <a:gd name="connsiteX42" fmla="*/ 9786 w 10000"/>
              <a:gd name="connsiteY42" fmla="*/ 572 h 10000"/>
              <a:gd name="connsiteX43" fmla="*/ 9834 w 10000"/>
              <a:gd name="connsiteY43" fmla="*/ 1178 h 10000"/>
              <a:gd name="connsiteX44" fmla="*/ 9721 w 10000"/>
              <a:gd name="connsiteY44" fmla="*/ 523 h 10000"/>
              <a:gd name="connsiteX45" fmla="*/ 9548 w 10000"/>
              <a:gd name="connsiteY45" fmla="*/ 311 h 10000"/>
              <a:gd name="connsiteX46" fmla="*/ 9525 w 10000"/>
              <a:gd name="connsiteY46" fmla="*/ 155 h 10000"/>
              <a:gd name="connsiteX47" fmla="*/ 9239 w 10000"/>
              <a:gd name="connsiteY47" fmla="*/ 491 h 10000"/>
              <a:gd name="connsiteX48" fmla="*/ 9054 w 10000"/>
              <a:gd name="connsiteY48" fmla="*/ 597 h 10000"/>
              <a:gd name="connsiteX49" fmla="*/ 8959 w 10000"/>
              <a:gd name="connsiteY49" fmla="*/ 662 h 10000"/>
              <a:gd name="connsiteX50" fmla="*/ 8638 w 10000"/>
              <a:gd name="connsiteY50" fmla="*/ 793 h 10000"/>
              <a:gd name="connsiteX51" fmla="*/ 8383 w 10000"/>
              <a:gd name="connsiteY51" fmla="*/ 883 h 10000"/>
              <a:gd name="connsiteX52" fmla="*/ 7834 w 10000"/>
              <a:gd name="connsiteY52" fmla="*/ 875 h 10000"/>
              <a:gd name="connsiteX53" fmla="*/ 7441 w 10000"/>
              <a:gd name="connsiteY53" fmla="*/ 687 h 10000"/>
              <a:gd name="connsiteX54" fmla="*/ 7268 w 10000"/>
              <a:gd name="connsiteY54" fmla="*/ 531 h 10000"/>
              <a:gd name="connsiteX55" fmla="*/ 7126 w 10000"/>
              <a:gd name="connsiteY55" fmla="*/ 425 h 10000"/>
              <a:gd name="connsiteX56" fmla="*/ 7001 w 10000"/>
              <a:gd name="connsiteY56" fmla="*/ 0 h 10000"/>
              <a:gd name="connsiteX57" fmla="*/ 7001 w 10000"/>
              <a:gd name="connsiteY57" fmla="*/ 90 h 10000"/>
              <a:gd name="connsiteX58" fmla="*/ 6900 w 10000"/>
              <a:gd name="connsiteY58" fmla="*/ 335 h 10000"/>
              <a:gd name="connsiteX59" fmla="*/ 6733 w 10000"/>
              <a:gd name="connsiteY59" fmla="*/ 507 h 10000"/>
              <a:gd name="connsiteX60" fmla="*/ 6410 w 10000"/>
              <a:gd name="connsiteY60" fmla="*/ 744 h 10000"/>
              <a:gd name="connsiteX61" fmla="*/ 6130 w 10000"/>
              <a:gd name="connsiteY61" fmla="*/ 883 h 10000"/>
              <a:gd name="connsiteX62" fmla="*/ 5702 w 10000"/>
              <a:gd name="connsiteY62" fmla="*/ 883 h 10000"/>
              <a:gd name="connsiteX63" fmla="*/ 5523 w 10000"/>
              <a:gd name="connsiteY63" fmla="*/ 777 h 10000"/>
              <a:gd name="connsiteX64" fmla="*/ 5168 w 10000"/>
              <a:gd name="connsiteY64" fmla="*/ 597 h 10000"/>
              <a:gd name="connsiteX65" fmla="*/ 4846 w 10000"/>
              <a:gd name="connsiteY65" fmla="*/ 204 h 10000"/>
              <a:gd name="connsiteX66" fmla="*/ 4833 w 10000"/>
              <a:gd name="connsiteY66" fmla="*/ 49 h 10000"/>
              <a:gd name="connsiteX67" fmla="*/ 4698 w 10000"/>
              <a:gd name="connsiteY67" fmla="*/ 188 h 10000"/>
              <a:gd name="connsiteX68" fmla="*/ 4553 w 10000"/>
              <a:gd name="connsiteY68" fmla="*/ 482 h 10000"/>
              <a:gd name="connsiteX69" fmla="*/ 4315 w 10000"/>
              <a:gd name="connsiteY69" fmla="*/ 679 h 10000"/>
              <a:gd name="connsiteX70" fmla="*/ 4078 w 10000"/>
              <a:gd name="connsiteY70" fmla="*/ 850 h 10000"/>
              <a:gd name="connsiteX71" fmla="*/ 3268 w 10000"/>
              <a:gd name="connsiteY71" fmla="*/ 883 h 10000"/>
              <a:gd name="connsiteX72" fmla="*/ 2875 w 10000"/>
              <a:gd name="connsiteY72" fmla="*/ 777 h 10000"/>
              <a:gd name="connsiteX73" fmla="*/ 2726 w 10000"/>
              <a:gd name="connsiteY73" fmla="*/ 711 h 10000"/>
              <a:gd name="connsiteX74" fmla="*/ 2512 w 10000"/>
              <a:gd name="connsiteY74" fmla="*/ 433 h 10000"/>
              <a:gd name="connsiteX75" fmla="*/ 2416 w 10000"/>
              <a:gd name="connsiteY75" fmla="*/ 368 h 10000"/>
              <a:gd name="connsiteX76" fmla="*/ 2387 w 10000"/>
              <a:gd name="connsiteY76" fmla="*/ 188 h 10000"/>
              <a:gd name="connsiteX77" fmla="*/ 2351 w 10000"/>
              <a:gd name="connsiteY77" fmla="*/ 57 h 10000"/>
              <a:gd name="connsiteX78" fmla="*/ 2155 w 10000"/>
              <a:gd name="connsiteY78" fmla="*/ 507 h 10000"/>
              <a:gd name="connsiteX79" fmla="*/ 1827 w 10000"/>
              <a:gd name="connsiteY79" fmla="*/ 744 h 10000"/>
              <a:gd name="connsiteX80" fmla="*/ 1405 w 10000"/>
              <a:gd name="connsiteY80" fmla="*/ 875 h 10000"/>
              <a:gd name="connsiteX81" fmla="*/ 1227 w 10000"/>
              <a:gd name="connsiteY81" fmla="*/ 875 h 10000"/>
              <a:gd name="connsiteX82" fmla="*/ 702 w 10000"/>
              <a:gd name="connsiteY82" fmla="*/ 834 h 10000"/>
              <a:gd name="connsiteX83" fmla="*/ 452 w 10000"/>
              <a:gd name="connsiteY83" fmla="*/ 703 h 10000"/>
              <a:gd name="connsiteX84" fmla="*/ 0 w 10000"/>
              <a:gd name="connsiteY84" fmla="*/ 409 h 10000"/>
              <a:gd name="connsiteX85" fmla="*/ 12 w 10000"/>
              <a:gd name="connsiteY85" fmla="*/ 409 h 10000"/>
              <a:gd name="connsiteX0" fmla="*/ 12 w 9857"/>
              <a:gd name="connsiteY0" fmla="*/ 409 h 10000"/>
              <a:gd name="connsiteX1" fmla="*/ 12 w 9857"/>
              <a:gd name="connsiteY1" fmla="*/ 5388 h 10000"/>
              <a:gd name="connsiteX2" fmla="*/ 12 w 9857"/>
              <a:gd name="connsiteY2" fmla="*/ 7792 h 10000"/>
              <a:gd name="connsiteX3" fmla="*/ 309 w 9857"/>
              <a:gd name="connsiteY3" fmla="*/ 8373 h 10000"/>
              <a:gd name="connsiteX4" fmla="*/ 458 w 9857"/>
              <a:gd name="connsiteY4" fmla="*/ 8594 h 10000"/>
              <a:gd name="connsiteX5" fmla="*/ 786 w 9857"/>
              <a:gd name="connsiteY5" fmla="*/ 8986 h 10000"/>
              <a:gd name="connsiteX6" fmla="*/ 1001 w 9857"/>
              <a:gd name="connsiteY6" fmla="*/ 9215 h 10000"/>
              <a:gd name="connsiteX7" fmla="*/ 1167 w 9857"/>
              <a:gd name="connsiteY7" fmla="*/ 9346 h 10000"/>
              <a:gd name="connsiteX8" fmla="*/ 1346 w 9857"/>
              <a:gd name="connsiteY8" fmla="*/ 9485 h 10000"/>
              <a:gd name="connsiteX9" fmla="*/ 1601 w 9857"/>
              <a:gd name="connsiteY9" fmla="*/ 9624 h 10000"/>
              <a:gd name="connsiteX10" fmla="*/ 1893 w 9857"/>
              <a:gd name="connsiteY10" fmla="*/ 9738 h 10000"/>
              <a:gd name="connsiteX11" fmla="*/ 2190 w 9857"/>
              <a:gd name="connsiteY11" fmla="*/ 9845 h 10000"/>
              <a:gd name="connsiteX12" fmla="*/ 2363 w 9857"/>
              <a:gd name="connsiteY12" fmla="*/ 9902 h 10000"/>
              <a:gd name="connsiteX13" fmla="*/ 2589 w 9857"/>
              <a:gd name="connsiteY13" fmla="*/ 9943 h 10000"/>
              <a:gd name="connsiteX14" fmla="*/ 2942 w 9857"/>
              <a:gd name="connsiteY14" fmla="*/ 10000 h 10000"/>
              <a:gd name="connsiteX15" fmla="*/ 3216 w 9857"/>
              <a:gd name="connsiteY15" fmla="*/ 10000 h 10000"/>
              <a:gd name="connsiteX16" fmla="*/ 3506 w 9857"/>
              <a:gd name="connsiteY16" fmla="*/ 10000 h 10000"/>
              <a:gd name="connsiteX17" fmla="*/ 3822 w 9857"/>
              <a:gd name="connsiteY17" fmla="*/ 9951 h 10000"/>
              <a:gd name="connsiteX18" fmla="*/ 4137 w 9857"/>
              <a:gd name="connsiteY18" fmla="*/ 9902 h 10000"/>
              <a:gd name="connsiteX19" fmla="*/ 4374 w 9857"/>
              <a:gd name="connsiteY19" fmla="*/ 9836 h 10000"/>
              <a:gd name="connsiteX20" fmla="*/ 4625 w 9857"/>
              <a:gd name="connsiteY20" fmla="*/ 9755 h 10000"/>
              <a:gd name="connsiteX21" fmla="*/ 4953 w 9857"/>
              <a:gd name="connsiteY21" fmla="*/ 9624 h 10000"/>
              <a:gd name="connsiteX22" fmla="*/ 5328 w 9857"/>
              <a:gd name="connsiteY22" fmla="*/ 9436 h 10000"/>
              <a:gd name="connsiteX23" fmla="*/ 5626 w 9857"/>
              <a:gd name="connsiteY23" fmla="*/ 9240 h 10000"/>
              <a:gd name="connsiteX24" fmla="*/ 5869 w 9857"/>
              <a:gd name="connsiteY24" fmla="*/ 8994 h 10000"/>
              <a:gd name="connsiteX25" fmla="*/ 6118 w 9857"/>
              <a:gd name="connsiteY25" fmla="*/ 8626 h 10000"/>
              <a:gd name="connsiteX26" fmla="*/ 6380 w 9857"/>
              <a:gd name="connsiteY26" fmla="*/ 8209 h 10000"/>
              <a:gd name="connsiteX27" fmla="*/ 6625 w 9857"/>
              <a:gd name="connsiteY27" fmla="*/ 7776 h 10000"/>
              <a:gd name="connsiteX28" fmla="*/ 6871 w 9857"/>
              <a:gd name="connsiteY28" fmla="*/ 7261 h 10000"/>
              <a:gd name="connsiteX29" fmla="*/ 7185 w 9857"/>
              <a:gd name="connsiteY29" fmla="*/ 6566 h 10000"/>
              <a:gd name="connsiteX30" fmla="*/ 7643 w 9857"/>
              <a:gd name="connsiteY30" fmla="*/ 5487 h 10000"/>
              <a:gd name="connsiteX31" fmla="*/ 7893 w 9857"/>
              <a:gd name="connsiteY31" fmla="*/ 4980 h 10000"/>
              <a:gd name="connsiteX32" fmla="*/ 8136 w 9857"/>
              <a:gd name="connsiteY32" fmla="*/ 4530 h 10000"/>
              <a:gd name="connsiteX33" fmla="*/ 8383 w 9857"/>
              <a:gd name="connsiteY33" fmla="*/ 4146 h 10000"/>
              <a:gd name="connsiteX34" fmla="*/ 8572 w 9857"/>
              <a:gd name="connsiteY34" fmla="*/ 3900 h 10000"/>
              <a:gd name="connsiteX35" fmla="*/ 8840 w 9857"/>
              <a:gd name="connsiteY35" fmla="*/ 3573 h 10000"/>
              <a:gd name="connsiteX36" fmla="*/ 9078 w 9857"/>
              <a:gd name="connsiteY36" fmla="*/ 3312 h 10000"/>
              <a:gd name="connsiteX37" fmla="*/ 9334 w 9857"/>
              <a:gd name="connsiteY37" fmla="*/ 3050 h 10000"/>
              <a:gd name="connsiteX38" fmla="*/ 9577 w 9857"/>
              <a:gd name="connsiteY38" fmla="*/ 2813 h 10000"/>
              <a:gd name="connsiteX39" fmla="*/ 9727 w 9857"/>
              <a:gd name="connsiteY39" fmla="*/ 2690 h 10000"/>
              <a:gd name="connsiteX40" fmla="*/ 9857 w 9857"/>
              <a:gd name="connsiteY40" fmla="*/ 2567 h 10000"/>
              <a:gd name="connsiteX41" fmla="*/ 9786 w 9857"/>
              <a:gd name="connsiteY41" fmla="*/ 572 h 10000"/>
              <a:gd name="connsiteX42" fmla="*/ 9834 w 9857"/>
              <a:gd name="connsiteY42" fmla="*/ 1178 h 10000"/>
              <a:gd name="connsiteX43" fmla="*/ 9721 w 9857"/>
              <a:gd name="connsiteY43" fmla="*/ 523 h 10000"/>
              <a:gd name="connsiteX44" fmla="*/ 9548 w 9857"/>
              <a:gd name="connsiteY44" fmla="*/ 311 h 10000"/>
              <a:gd name="connsiteX45" fmla="*/ 9525 w 9857"/>
              <a:gd name="connsiteY45" fmla="*/ 155 h 10000"/>
              <a:gd name="connsiteX46" fmla="*/ 9239 w 9857"/>
              <a:gd name="connsiteY46" fmla="*/ 491 h 10000"/>
              <a:gd name="connsiteX47" fmla="*/ 9054 w 9857"/>
              <a:gd name="connsiteY47" fmla="*/ 597 h 10000"/>
              <a:gd name="connsiteX48" fmla="*/ 8959 w 9857"/>
              <a:gd name="connsiteY48" fmla="*/ 662 h 10000"/>
              <a:gd name="connsiteX49" fmla="*/ 8638 w 9857"/>
              <a:gd name="connsiteY49" fmla="*/ 793 h 10000"/>
              <a:gd name="connsiteX50" fmla="*/ 8383 w 9857"/>
              <a:gd name="connsiteY50" fmla="*/ 883 h 10000"/>
              <a:gd name="connsiteX51" fmla="*/ 7834 w 9857"/>
              <a:gd name="connsiteY51" fmla="*/ 875 h 10000"/>
              <a:gd name="connsiteX52" fmla="*/ 7441 w 9857"/>
              <a:gd name="connsiteY52" fmla="*/ 687 h 10000"/>
              <a:gd name="connsiteX53" fmla="*/ 7268 w 9857"/>
              <a:gd name="connsiteY53" fmla="*/ 531 h 10000"/>
              <a:gd name="connsiteX54" fmla="*/ 7126 w 9857"/>
              <a:gd name="connsiteY54" fmla="*/ 425 h 10000"/>
              <a:gd name="connsiteX55" fmla="*/ 7001 w 9857"/>
              <a:gd name="connsiteY55" fmla="*/ 0 h 10000"/>
              <a:gd name="connsiteX56" fmla="*/ 7001 w 9857"/>
              <a:gd name="connsiteY56" fmla="*/ 90 h 10000"/>
              <a:gd name="connsiteX57" fmla="*/ 6900 w 9857"/>
              <a:gd name="connsiteY57" fmla="*/ 335 h 10000"/>
              <a:gd name="connsiteX58" fmla="*/ 6733 w 9857"/>
              <a:gd name="connsiteY58" fmla="*/ 507 h 10000"/>
              <a:gd name="connsiteX59" fmla="*/ 6410 w 9857"/>
              <a:gd name="connsiteY59" fmla="*/ 744 h 10000"/>
              <a:gd name="connsiteX60" fmla="*/ 6130 w 9857"/>
              <a:gd name="connsiteY60" fmla="*/ 883 h 10000"/>
              <a:gd name="connsiteX61" fmla="*/ 5702 w 9857"/>
              <a:gd name="connsiteY61" fmla="*/ 883 h 10000"/>
              <a:gd name="connsiteX62" fmla="*/ 5523 w 9857"/>
              <a:gd name="connsiteY62" fmla="*/ 777 h 10000"/>
              <a:gd name="connsiteX63" fmla="*/ 5168 w 9857"/>
              <a:gd name="connsiteY63" fmla="*/ 597 h 10000"/>
              <a:gd name="connsiteX64" fmla="*/ 4846 w 9857"/>
              <a:gd name="connsiteY64" fmla="*/ 204 h 10000"/>
              <a:gd name="connsiteX65" fmla="*/ 4833 w 9857"/>
              <a:gd name="connsiteY65" fmla="*/ 49 h 10000"/>
              <a:gd name="connsiteX66" fmla="*/ 4698 w 9857"/>
              <a:gd name="connsiteY66" fmla="*/ 188 h 10000"/>
              <a:gd name="connsiteX67" fmla="*/ 4553 w 9857"/>
              <a:gd name="connsiteY67" fmla="*/ 482 h 10000"/>
              <a:gd name="connsiteX68" fmla="*/ 4315 w 9857"/>
              <a:gd name="connsiteY68" fmla="*/ 679 h 10000"/>
              <a:gd name="connsiteX69" fmla="*/ 4078 w 9857"/>
              <a:gd name="connsiteY69" fmla="*/ 850 h 10000"/>
              <a:gd name="connsiteX70" fmla="*/ 3268 w 9857"/>
              <a:gd name="connsiteY70" fmla="*/ 883 h 10000"/>
              <a:gd name="connsiteX71" fmla="*/ 2875 w 9857"/>
              <a:gd name="connsiteY71" fmla="*/ 777 h 10000"/>
              <a:gd name="connsiteX72" fmla="*/ 2726 w 9857"/>
              <a:gd name="connsiteY72" fmla="*/ 711 h 10000"/>
              <a:gd name="connsiteX73" fmla="*/ 2512 w 9857"/>
              <a:gd name="connsiteY73" fmla="*/ 433 h 10000"/>
              <a:gd name="connsiteX74" fmla="*/ 2416 w 9857"/>
              <a:gd name="connsiteY74" fmla="*/ 368 h 10000"/>
              <a:gd name="connsiteX75" fmla="*/ 2387 w 9857"/>
              <a:gd name="connsiteY75" fmla="*/ 188 h 10000"/>
              <a:gd name="connsiteX76" fmla="*/ 2351 w 9857"/>
              <a:gd name="connsiteY76" fmla="*/ 57 h 10000"/>
              <a:gd name="connsiteX77" fmla="*/ 2155 w 9857"/>
              <a:gd name="connsiteY77" fmla="*/ 507 h 10000"/>
              <a:gd name="connsiteX78" fmla="*/ 1827 w 9857"/>
              <a:gd name="connsiteY78" fmla="*/ 744 h 10000"/>
              <a:gd name="connsiteX79" fmla="*/ 1405 w 9857"/>
              <a:gd name="connsiteY79" fmla="*/ 875 h 10000"/>
              <a:gd name="connsiteX80" fmla="*/ 1227 w 9857"/>
              <a:gd name="connsiteY80" fmla="*/ 875 h 10000"/>
              <a:gd name="connsiteX81" fmla="*/ 702 w 9857"/>
              <a:gd name="connsiteY81" fmla="*/ 834 h 10000"/>
              <a:gd name="connsiteX82" fmla="*/ 452 w 9857"/>
              <a:gd name="connsiteY82" fmla="*/ 703 h 10000"/>
              <a:gd name="connsiteX83" fmla="*/ 0 w 9857"/>
              <a:gd name="connsiteY83" fmla="*/ 409 h 10000"/>
              <a:gd name="connsiteX84" fmla="*/ 12 w 9857"/>
              <a:gd name="connsiteY84" fmla="*/ 4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857" h="10000">
                <a:moveTo>
                  <a:pt x="12" y="409"/>
                </a:moveTo>
                <a:lnTo>
                  <a:pt x="12" y="5388"/>
                </a:lnTo>
                <a:lnTo>
                  <a:pt x="12" y="7792"/>
                </a:lnTo>
                <a:lnTo>
                  <a:pt x="309" y="8373"/>
                </a:lnTo>
                <a:cubicBezTo>
                  <a:pt x="359" y="8447"/>
                  <a:pt x="407" y="8520"/>
                  <a:pt x="458" y="8594"/>
                </a:cubicBezTo>
                <a:lnTo>
                  <a:pt x="786" y="8986"/>
                </a:lnTo>
                <a:lnTo>
                  <a:pt x="1001" y="9215"/>
                </a:lnTo>
                <a:cubicBezTo>
                  <a:pt x="1056" y="9259"/>
                  <a:pt x="1112" y="9302"/>
                  <a:pt x="1167" y="9346"/>
                </a:cubicBezTo>
                <a:lnTo>
                  <a:pt x="1346" y="9485"/>
                </a:lnTo>
                <a:lnTo>
                  <a:pt x="1601" y="9624"/>
                </a:lnTo>
                <a:lnTo>
                  <a:pt x="1893" y="9738"/>
                </a:lnTo>
                <a:lnTo>
                  <a:pt x="2190" y="9845"/>
                </a:lnTo>
                <a:lnTo>
                  <a:pt x="2363" y="9902"/>
                </a:lnTo>
                <a:lnTo>
                  <a:pt x="2589" y="9943"/>
                </a:lnTo>
                <a:lnTo>
                  <a:pt x="2942" y="10000"/>
                </a:lnTo>
                <a:lnTo>
                  <a:pt x="3216" y="10000"/>
                </a:lnTo>
                <a:lnTo>
                  <a:pt x="3506" y="10000"/>
                </a:lnTo>
                <a:lnTo>
                  <a:pt x="3822" y="9951"/>
                </a:lnTo>
                <a:lnTo>
                  <a:pt x="4137" y="9902"/>
                </a:lnTo>
                <a:lnTo>
                  <a:pt x="4374" y="9836"/>
                </a:lnTo>
                <a:lnTo>
                  <a:pt x="4625" y="9755"/>
                </a:lnTo>
                <a:lnTo>
                  <a:pt x="4953" y="9624"/>
                </a:lnTo>
                <a:lnTo>
                  <a:pt x="5328" y="9436"/>
                </a:lnTo>
                <a:lnTo>
                  <a:pt x="5626" y="9240"/>
                </a:lnTo>
                <a:lnTo>
                  <a:pt x="5869" y="8994"/>
                </a:lnTo>
                <a:cubicBezTo>
                  <a:pt x="5952" y="8871"/>
                  <a:pt x="6036" y="8749"/>
                  <a:pt x="6118" y="8626"/>
                </a:cubicBezTo>
                <a:lnTo>
                  <a:pt x="6380" y="8209"/>
                </a:lnTo>
                <a:cubicBezTo>
                  <a:pt x="6462" y="8065"/>
                  <a:pt x="6543" y="7920"/>
                  <a:pt x="6625" y="7776"/>
                </a:cubicBezTo>
                <a:cubicBezTo>
                  <a:pt x="6706" y="7604"/>
                  <a:pt x="6790" y="7433"/>
                  <a:pt x="6871" y="7261"/>
                </a:cubicBezTo>
                <a:lnTo>
                  <a:pt x="7185" y="6566"/>
                </a:lnTo>
                <a:lnTo>
                  <a:pt x="7643" y="5487"/>
                </a:lnTo>
                <a:lnTo>
                  <a:pt x="7893" y="4980"/>
                </a:lnTo>
                <a:lnTo>
                  <a:pt x="8136" y="4530"/>
                </a:lnTo>
                <a:lnTo>
                  <a:pt x="8383" y="4146"/>
                </a:lnTo>
                <a:cubicBezTo>
                  <a:pt x="8446" y="4064"/>
                  <a:pt x="8508" y="3982"/>
                  <a:pt x="8572" y="3900"/>
                </a:cubicBezTo>
                <a:lnTo>
                  <a:pt x="8840" y="3573"/>
                </a:lnTo>
                <a:lnTo>
                  <a:pt x="9078" y="3312"/>
                </a:lnTo>
                <a:cubicBezTo>
                  <a:pt x="9164" y="3225"/>
                  <a:pt x="9248" y="3137"/>
                  <a:pt x="9334" y="3050"/>
                </a:cubicBezTo>
                <a:lnTo>
                  <a:pt x="9577" y="2813"/>
                </a:lnTo>
                <a:lnTo>
                  <a:pt x="9727" y="2690"/>
                </a:lnTo>
                <a:cubicBezTo>
                  <a:pt x="9769" y="2649"/>
                  <a:pt x="9814" y="2608"/>
                  <a:pt x="9857" y="2567"/>
                </a:cubicBezTo>
                <a:cubicBezTo>
                  <a:pt x="9867" y="2214"/>
                  <a:pt x="9790" y="803"/>
                  <a:pt x="9786" y="572"/>
                </a:cubicBezTo>
                <a:cubicBezTo>
                  <a:pt x="9790" y="578"/>
                  <a:pt x="9829" y="1172"/>
                  <a:pt x="9834" y="1178"/>
                </a:cubicBezTo>
                <a:cubicBezTo>
                  <a:pt x="9808" y="1156"/>
                  <a:pt x="9746" y="545"/>
                  <a:pt x="9721" y="523"/>
                </a:cubicBezTo>
                <a:lnTo>
                  <a:pt x="9548" y="311"/>
                </a:lnTo>
                <a:cubicBezTo>
                  <a:pt x="9541" y="259"/>
                  <a:pt x="9532" y="207"/>
                  <a:pt x="9525" y="155"/>
                </a:cubicBezTo>
                <a:lnTo>
                  <a:pt x="9239" y="491"/>
                </a:lnTo>
                <a:lnTo>
                  <a:pt x="9054" y="597"/>
                </a:lnTo>
                <a:cubicBezTo>
                  <a:pt x="9023" y="619"/>
                  <a:pt x="8990" y="640"/>
                  <a:pt x="8959" y="662"/>
                </a:cubicBezTo>
                <a:lnTo>
                  <a:pt x="8638" y="793"/>
                </a:lnTo>
                <a:lnTo>
                  <a:pt x="8383" y="883"/>
                </a:lnTo>
                <a:lnTo>
                  <a:pt x="7834" y="875"/>
                </a:lnTo>
                <a:lnTo>
                  <a:pt x="7441" y="687"/>
                </a:lnTo>
                <a:lnTo>
                  <a:pt x="7268" y="531"/>
                </a:lnTo>
                <a:cubicBezTo>
                  <a:pt x="7220" y="496"/>
                  <a:pt x="7173" y="460"/>
                  <a:pt x="7126" y="425"/>
                </a:cubicBezTo>
                <a:cubicBezTo>
                  <a:pt x="7084" y="283"/>
                  <a:pt x="7041" y="142"/>
                  <a:pt x="7001" y="0"/>
                </a:cubicBezTo>
                <a:lnTo>
                  <a:pt x="7001" y="90"/>
                </a:lnTo>
                <a:cubicBezTo>
                  <a:pt x="6966" y="172"/>
                  <a:pt x="6934" y="253"/>
                  <a:pt x="6900" y="335"/>
                </a:cubicBezTo>
                <a:cubicBezTo>
                  <a:pt x="6843" y="392"/>
                  <a:pt x="6790" y="450"/>
                  <a:pt x="6733" y="507"/>
                </a:cubicBezTo>
                <a:lnTo>
                  <a:pt x="6410" y="744"/>
                </a:lnTo>
                <a:lnTo>
                  <a:pt x="6130" y="883"/>
                </a:lnTo>
                <a:lnTo>
                  <a:pt x="5702" y="883"/>
                </a:lnTo>
                <a:lnTo>
                  <a:pt x="5523" y="777"/>
                </a:lnTo>
                <a:lnTo>
                  <a:pt x="5168" y="597"/>
                </a:lnTo>
                <a:lnTo>
                  <a:pt x="4846" y="204"/>
                </a:lnTo>
                <a:cubicBezTo>
                  <a:pt x="4842" y="152"/>
                  <a:pt x="4839" y="101"/>
                  <a:pt x="4833" y="49"/>
                </a:cubicBezTo>
                <a:cubicBezTo>
                  <a:pt x="4788" y="95"/>
                  <a:pt x="4744" y="142"/>
                  <a:pt x="4698" y="188"/>
                </a:cubicBezTo>
                <a:cubicBezTo>
                  <a:pt x="4651" y="286"/>
                  <a:pt x="4601" y="384"/>
                  <a:pt x="4553" y="482"/>
                </a:cubicBezTo>
                <a:lnTo>
                  <a:pt x="4315" y="679"/>
                </a:lnTo>
                <a:lnTo>
                  <a:pt x="4078" y="850"/>
                </a:lnTo>
                <a:lnTo>
                  <a:pt x="3268" y="883"/>
                </a:lnTo>
                <a:lnTo>
                  <a:pt x="2875" y="777"/>
                </a:lnTo>
                <a:lnTo>
                  <a:pt x="2726" y="711"/>
                </a:lnTo>
                <a:cubicBezTo>
                  <a:pt x="2656" y="618"/>
                  <a:pt x="2583" y="526"/>
                  <a:pt x="2512" y="433"/>
                </a:cubicBezTo>
                <a:cubicBezTo>
                  <a:pt x="2480" y="411"/>
                  <a:pt x="2448" y="390"/>
                  <a:pt x="2416" y="368"/>
                </a:cubicBezTo>
                <a:cubicBezTo>
                  <a:pt x="2406" y="308"/>
                  <a:pt x="2397" y="248"/>
                  <a:pt x="2387" y="188"/>
                </a:cubicBezTo>
                <a:cubicBezTo>
                  <a:pt x="2375" y="144"/>
                  <a:pt x="2363" y="101"/>
                  <a:pt x="2351" y="57"/>
                </a:cubicBezTo>
                <a:cubicBezTo>
                  <a:pt x="2286" y="207"/>
                  <a:pt x="2220" y="357"/>
                  <a:pt x="2155" y="507"/>
                </a:cubicBezTo>
                <a:lnTo>
                  <a:pt x="1827" y="744"/>
                </a:lnTo>
                <a:lnTo>
                  <a:pt x="1405" y="875"/>
                </a:lnTo>
                <a:lnTo>
                  <a:pt x="1227" y="875"/>
                </a:lnTo>
                <a:lnTo>
                  <a:pt x="702" y="834"/>
                </a:lnTo>
                <a:lnTo>
                  <a:pt x="452" y="703"/>
                </a:lnTo>
                <a:lnTo>
                  <a:pt x="0" y="409"/>
                </a:lnTo>
                <a:lnTo>
                  <a:pt x="12" y="409"/>
                </a:lnTo>
                <a:close/>
              </a:path>
            </a:pathLst>
          </a:custGeom>
          <a:solidFill>
            <a:schemeClr val="bg1"/>
          </a:solidFill>
          <a:ln w="9525" cap="rnd">
            <a:noFill/>
            <a:round/>
            <a:headEnd type="none" w="sm" len="sm"/>
            <a:tailEnd type="none" w="sm" len="sm"/>
          </a:ln>
          <a:effectLst/>
        </p:spPr>
        <p:txBody>
          <a:bodyPr/>
          <a:lstStyle/>
          <a:p>
            <a:endParaRPr lang="en-US"/>
          </a:p>
        </p:txBody>
      </p:sp>
      <p:sp>
        <p:nvSpPr>
          <p:cNvPr id="5" name="Rectangle 3">
            <a:extLst>
              <a:ext uri="{FF2B5EF4-FFF2-40B4-BE49-F238E27FC236}">
                <a16:creationId xmlns:a16="http://schemas.microsoft.com/office/drawing/2014/main" id="{82900BBD-FE48-4341-9705-4591AD46ECE0}"/>
              </a:ext>
            </a:extLst>
          </p:cNvPr>
          <p:cNvSpPr>
            <a:spLocks noChangeArrowheads="1"/>
          </p:cNvSpPr>
          <p:nvPr/>
        </p:nvSpPr>
        <p:spPr bwMode="auto">
          <a:xfrm>
            <a:off x="6731000" y="2028825"/>
            <a:ext cx="1309688" cy="1331913"/>
          </a:xfrm>
          <a:prstGeom prst="rect">
            <a:avLst/>
          </a:prstGeom>
          <a:solidFill>
            <a:srgbClr val="B1143B"/>
          </a:solidFill>
          <a:ln w="9525">
            <a:solidFill>
              <a:schemeClr val="tx1"/>
            </a:solidFill>
            <a:miter lim="800000"/>
            <a:headEnd/>
            <a:tailEnd/>
          </a:ln>
          <a:effectLst/>
        </p:spPr>
        <p:txBody>
          <a:bodyPr wrap="none" anchor="ctr"/>
          <a:lstStyle/>
          <a:p>
            <a:endParaRPr lang="en-US"/>
          </a:p>
        </p:txBody>
      </p:sp>
      <p:grpSp>
        <p:nvGrpSpPr>
          <p:cNvPr id="10" name="Group 19">
            <a:extLst>
              <a:ext uri="{FF2B5EF4-FFF2-40B4-BE49-F238E27FC236}">
                <a16:creationId xmlns:a16="http://schemas.microsoft.com/office/drawing/2014/main" id="{77979C1E-D4CF-4922-BF9D-B9C5669C6765}"/>
              </a:ext>
            </a:extLst>
          </p:cNvPr>
          <p:cNvGrpSpPr>
            <a:grpSpLocks/>
          </p:cNvGrpSpPr>
          <p:nvPr/>
        </p:nvGrpSpPr>
        <p:grpSpPr bwMode="auto">
          <a:xfrm>
            <a:off x="6894513" y="2468563"/>
            <a:ext cx="990600" cy="409575"/>
            <a:chOff x="4878" y="2442"/>
            <a:chExt cx="624" cy="258"/>
          </a:xfrm>
          <a:solidFill>
            <a:schemeClr val="accent1">
              <a:lumMod val="90000"/>
            </a:schemeClr>
          </a:solidFill>
        </p:grpSpPr>
        <p:sp>
          <p:nvSpPr>
            <p:cNvPr id="11" name="Rectangle 20">
              <a:extLst>
                <a:ext uri="{FF2B5EF4-FFF2-40B4-BE49-F238E27FC236}">
                  <a16:creationId xmlns:a16="http://schemas.microsoft.com/office/drawing/2014/main" id="{E2C9C124-E041-42A8-9981-8A1669845926}"/>
                </a:ext>
              </a:extLst>
            </p:cNvPr>
            <p:cNvSpPr>
              <a:spLocks noChangeArrowheads="1"/>
            </p:cNvSpPr>
            <p:nvPr/>
          </p:nvSpPr>
          <p:spPr bwMode="auto">
            <a:xfrm>
              <a:off x="4878"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2" name="Line 21">
              <a:extLst>
                <a:ext uri="{FF2B5EF4-FFF2-40B4-BE49-F238E27FC236}">
                  <a16:creationId xmlns:a16="http://schemas.microsoft.com/office/drawing/2014/main" id="{235DF7CD-D9B3-44BA-A1EB-36AD6D0EACB5}"/>
                </a:ext>
              </a:extLst>
            </p:cNvPr>
            <p:cNvSpPr>
              <a:spLocks noChangeShapeType="1"/>
            </p:cNvSpPr>
            <p:nvPr/>
          </p:nvSpPr>
          <p:spPr bwMode="auto">
            <a:xfrm>
              <a:off x="4881" y="2580"/>
              <a:ext cx="217"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3" name="Rectangle 22">
              <a:extLst>
                <a:ext uri="{FF2B5EF4-FFF2-40B4-BE49-F238E27FC236}">
                  <a16:creationId xmlns:a16="http://schemas.microsoft.com/office/drawing/2014/main" id="{FB005C1F-F746-478B-B899-015B947B9EB9}"/>
                </a:ext>
              </a:extLst>
            </p:cNvPr>
            <p:cNvSpPr>
              <a:spLocks noChangeArrowheads="1"/>
            </p:cNvSpPr>
            <p:nvPr/>
          </p:nvSpPr>
          <p:spPr bwMode="auto">
            <a:xfrm>
              <a:off x="5280" y="2442"/>
              <a:ext cx="222" cy="256"/>
            </a:xfrm>
            <a:prstGeom prst="rect">
              <a:avLst/>
            </a:prstGeom>
            <a:grpFill/>
            <a:ln w="12700">
              <a:solidFill>
                <a:srgbClr val="336633"/>
              </a:solidFill>
              <a:miter lim="800000"/>
              <a:headEnd/>
              <a:tailEnd/>
            </a:ln>
            <a:effectLst/>
          </p:spPr>
          <p:txBody>
            <a:bodyPr wrap="none" anchor="ctr"/>
            <a:lstStyle/>
            <a:p>
              <a:endParaRPr lang="en-US"/>
            </a:p>
          </p:txBody>
        </p:sp>
        <p:sp>
          <p:nvSpPr>
            <p:cNvPr id="14" name="Line 23">
              <a:extLst>
                <a:ext uri="{FF2B5EF4-FFF2-40B4-BE49-F238E27FC236}">
                  <a16:creationId xmlns:a16="http://schemas.microsoft.com/office/drawing/2014/main" id="{C4E7BA49-3877-47D3-9995-8D9D1BBE29C8}"/>
                </a:ext>
              </a:extLst>
            </p:cNvPr>
            <p:cNvSpPr>
              <a:spLocks noChangeShapeType="1"/>
            </p:cNvSpPr>
            <p:nvPr/>
          </p:nvSpPr>
          <p:spPr bwMode="auto">
            <a:xfrm>
              <a:off x="5281" y="2580"/>
              <a:ext cx="220" cy="0"/>
            </a:xfrm>
            <a:prstGeom prst="line">
              <a:avLst/>
            </a:prstGeom>
            <a:grpFill/>
            <a:ln w="12700">
              <a:solidFill>
                <a:srgbClr val="336633"/>
              </a:solidFill>
              <a:round/>
              <a:headEnd type="none" w="sm" len="sm"/>
              <a:tailEnd type="none" w="sm" len="sm"/>
            </a:ln>
            <a:effectLst/>
          </p:spPr>
          <p:txBody>
            <a:bodyPr wrap="none" anchor="ctr"/>
            <a:lstStyle/>
            <a:p>
              <a:endParaRPr lang="en-US"/>
            </a:p>
          </p:txBody>
        </p:sp>
        <p:sp>
          <p:nvSpPr>
            <p:cNvPr id="15" name="Line 24">
              <a:extLst>
                <a:ext uri="{FF2B5EF4-FFF2-40B4-BE49-F238E27FC236}">
                  <a16:creationId xmlns:a16="http://schemas.microsoft.com/office/drawing/2014/main" id="{2A5201F6-0005-4EDE-BD43-EFBBEBC2632D}"/>
                </a:ext>
              </a:extLst>
            </p:cNvPr>
            <p:cNvSpPr>
              <a:spLocks noChangeShapeType="1"/>
            </p:cNvSpPr>
            <p:nvPr/>
          </p:nvSpPr>
          <p:spPr bwMode="auto">
            <a:xfrm>
              <a:off x="4986"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sp>
          <p:nvSpPr>
            <p:cNvPr id="16" name="Line 25">
              <a:extLst>
                <a:ext uri="{FF2B5EF4-FFF2-40B4-BE49-F238E27FC236}">
                  <a16:creationId xmlns:a16="http://schemas.microsoft.com/office/drawing/2014/main" id="{1C5DADE4-FBEF-4D78-BB32-6F33D802CB6F}"/>
                </a:ext>
              </a:extLst>
            </p:cNvPr>
            <p:cNvSpPr>
              <a:spLocks noChangeShapeType="1"/>
            </p:cNvSpPr>
            <p:nvPr/>
          </p:nvSpPr>
          <p:spPr bwMode="auto">
            <a:xfrm>
              <a:off x="5392" y="2442"/>
              <a:ext cx="0" cy="258"/>
            </a:xfrm>
            <a:prstGeom prst="line">
              <a:avLst/>
            </a:prstGeom>
            <a:grpFill/>
            <a:ln w="12700">
              <a:solidFill>
                <a:schemeClr val="bg2"/>
              </a:solidFill>
              <a:round/>
              <a:headEnd type="none" w="sm" len="sm"/>
              <a:tailEnd type="none" w="sm" len="sm"/>
            </a:ln>
            <a:effectLst/>
          </p:spPr>
          <p:txBody>
            <a:bodyPr wrap="none" anchor="ctr"/>
            <a:lstStyle/>
            <a:p>
              <a:endParaRPr lang="en-US"/>
            </a:p>
          </p:txBody>
        </p:sp>
      </p:grpSp>
      <p:sp>
        <p:nvSpPr>
          <p:cNvPr id="21" name="Line 4">
            <a:extLst>
              <a:ext uri="{FF2B5EF4-FFF2-40B4-BE49-F238E27FC236}">
                <a16:creationId xmlns:a16="http://schemas.microsoft.com/office/drawing/2014/main" id="{6989377B-F53C-4009-9545-49264F82B292}"/>
              </a:ext>
            </a:extLst>
          </p:cNvPr>
          <p:cNvSpPr>
            <a:spLocks noChangeShapeType="1"/>
          </p:cNvSpPr>
          <p:nvPr/>
        </p:nvSpPr>
        <p:spPr bwMode="auto">
          <a:xfrm flipH="1">
            <a:off x="3565356" y="3201112"/>
            <a:ext cx="3134222" cy="0"/>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2" name="Freeform 10">
            <a:extLst>
              <a:ext uri="{FF2B5EF4-FFF2-40B4-BE49-F238E27FC236}">
                <a16:creationId xmlns:a16="http://schemas.microsoft.com/office/drawing/2014/main" id="{69D55F1D-9543-4D98-97A0-C5B1343DC04B}"/>
              </a:ext>
            </a:extLst>
          </p:cNvPr>
          <p:cNvSpPr>
            <a:spLocks/>
          </p:cNvSpPr>
          <p:nvPr/>
        </p:nvSpPr>
        <p:spPr bwMode="auto">
          <a:xfrm>
            <a:off x="4114801" y="3429000"/>
            <a:ext cx="3925888" cy="1941513"/>
          </a:xfrm>
          <a:custGeom>
            <a:avLst/>
            <a:gdLst/>
            <a:ahLst/>
            <a:cxnLst>
              <a:cxn ang="0">
                <a:pos x="2" y="659"/>
              </a:cxn>
              <a:cxn ang="0">
                <a:pos x="52" y="1024"/>
              </a:cxn>
              <a:cxn ang="0">
                <a:pos x="132" y="1099"/>
              </a:cxn>
              <a:cxn ang="0">
                <a:pos x="196" y="1143"/>
              </a:cxn>
              <a:cxn ang="0">
                <a:pos x="269" y="1177"/>
              </a:cxn>
              <a:cxn ang="0">
                <a:pos x="368" y="1204"/>
              </a:cxn>
              <a:cxn ang="0">
                <a:pos x="435" y="1216"/>
              </a:cxn>
              <a:cxn ang="0">
                <a:pos x="540" y="1223"/>
              </a:cxn>
              <a:cxn ang="0">
                <a:pos x="642" y="1217"/>
              </a:cxn>
              <a:cxn ang="0">
                <a:pos x="735" y="1203"/>
              </a:cxn>
              <a:cxn ang="0">
                <a:pos x="832" y="1177"/>
              </a:cxn>
              <a:cxn ang="0">
                <a:pos x="945" y="1130"/>
              </a:cxn>
              <a:cxn ang="0">
                <a:pos x="1028" y="1055"/>
              </a:cxn>
              <a:cxn ang="0">
                <a:pos x="1113" y="951"/>
              </a:cxn>
              <a:cxn ang="0">
                <a:pos x="1207" y="803"/>
              </a:cxn>
              <a:cxn ang="0">
                <a:pos x="1326" y="609"/>
              </a:cxn>
              <a:cxn ang="0">
                <a:pos x="1408" y="507"/>
              </a:cxn>
              <a:cxn ang="0">
                <a:pos x="1485" y="437"/>
              </a:cxn>
              <a:cxn ang="0">
                <a:pos x="1568" y="373"/>
              </a:cxn>
              <a:cxn ang="0">
                <a:pos x="1634" y="329"/>
              </a:cxn>
              <a:cxn ang="0">
                <a:pos x="1706" y="289"/>
              </a:cxn>
              <a:cxn ang="0">
                <a:pos x="1853" y="275"/>
              </a:cxn>
              <a:cxn ang="0">
                <a:pos x="2483" y="72"/>
              </a:cxn>
              <a:cxn ang="0">
                <a:pos x="2343" y="76"/>
              </a:cxn>
              <a:cxn ang="0">
                <a:pos x="2323" y="76"/>
              </a:cxn>
              <a:cxn ang="0">
                <a:pos x="2309" y="76"/>
              </a:cxn>
              <a:cxn ang="0">
                <a:pos x="2241" y="78"/>
              </a:cxn>
              <a:cxn ang="0">
                <a:pos x="2129" y="78"/>
              </a:cxn>
              <a:cxn ang="0">
                <a:pos x="2022" y="78"/>
              </a:cxn>
              <a:cxn ang="0">
                <a:pos x="1968" y="80"/>
              </a:cxn>
              <a:cxn ang="0">
                <a:pos x="1960" y="80"/>
              </a:cxn>
              <a:cxn ang="0">
                <a:pos x="1936" y="80"/>
              </a:cxn>
              <a:cxn ang="0">
                <a:pos x="1888" y="80"/>
              </a:cxn>
              <a:cxn ang="0">
                <a:pos x="1798" y="82"/>
              </a:cxn>
              <a:cxn ang="0">
                <a:pos x="1644" y="70"/>
              </a:cxn>
              <a:cxn ang="0">
                <a:pos x="1633" y="64"/>
              </a:cxn>
              <a:cxn ang="0">
                <a:pos x="1600" y="19"/>
              </a:cxn>
              <a:cxn ang="0">
                <a:pos x="1521" y="73"/>
              </a:cxn>
              <a:cxn ang="0">
                <a:pos x="1451" y="97"/>
              </a:cxn>
              <a:cxn ang="0">
                <a:pos x="1316" y="107"/>
              </a:cxn>
              <a:cxn ang="0">
                <a:pos x="1221" y="65"/>
              </a:cxn>
              <a:cxn ang="0">
                <a:pos x="1176" y="0"/>
              </a:cxn>
              <a:cxn ang="0">
                <a:pos x="1159" y="41"/>
              </a:cxn>
              <a:cxn ang="0">
                <a:pos x="1077" y="91"/>
              </a:cxn>
              <a:cxn ang="0">
                <a:pos x="958" y="108"/>
              </a:cxn>
              <a:cxn ang="0">
                <a:pos x="868" y="73"/>
              </a:cxn>
              <a:cxn ang="0">
                <a:pos x="812" y="6"/>
              </a:cxn>
              <a:cxn ang="0">
                <a:pos x="765" y="59"/>
              </a:cxn>
              <a:cxn ang="0">
                <a:pos x="685" y="104"/>
              </a:cxn>
              <a:cxn ang="0">
                <a:pos x="483" y="95"/>
              </a:cxn>
              <a:cxn ang="0">
                <a:pos x="422" y="53"/>
              </a:cxn>
              <a:cxn ang="0">
                <a:pos x="401" y="23"/>
              </a:cxn>
              <a:cxn ang="0">
                <a:pos x="362" y="62"/>
              </a:cxn>
              <a:cxn ang="0">
                <a:pos x="236" y="107"/>
              </a:cxn>
              <a:cxn ang="0">
                <a:pos x="118" y="102"/>
              </a:cxn>
              <a:cxn ang="0">
                <a:pos x="0" y="50"/>
              </a:cxn>
            </a:cxnLst>
            <a:rect l="0" t="0" r="r" b="b"/>
            <a:pathLst>
              <a:path w="2483" h="1223">
                <a:moveTo>
                  <a:pt x="2" y="50"/>
                </a:moveTo>
                <a:lnTo>
                  <a:pt x="2" y="659"/>
                </a:lnTo>
                <a:lnTo>
                  <a:pt x="2" y="953"/>
                </a:lnTo>
                <a:lnTo>
                  <a:pt x="52" y="1024"/>
                </a:lnTo>
                <a:lnTo>
                  <a:pt x="77" y="1051"/>
                </a:lnTo>
                <a:lnTo>
                  <a:pt x="132" y="1099"/>
                </a:lnTo>
                <a:lnTo>
                  <a:pt x="168" y="1127"/>
                </a:lnTo>
                <a:lnTo>
                  <a:pt x="196" y="1143"/>
                </a:lnTo>
                <a:lnTo>
                  <a:pt x="226" y="1160"/>
                </a:lnTo>
                <a:lnTo>
                  <a:pt x="269" y="1177"/>
                </a:lnTo>
                <a:lnTo>
                  <a:pt x="318" y="1191"/>
                </a:lnTo>
                <a:lnTo>
                  <a:pt x="368" y="1204"/>
                </a:lnTo>
                <a:lnTo>
                  <a:pt x="397" y="1211"/>
                </a:lnTo>
                <a:lnTo>
                  <a:pt x="435" y="1216"/>
                </a:lnTo>
                <a:lnTo>
                  <a:pt x="494" y="1223"/>
                </a:lnTo>
                <a:lnTo>
                  <a:pt x="540" y="1223"/>
                </a:lnTo>
                <a:lnTo>
                  <a:pt x="589" y="1223"/>
                </a:lnTo>
                <a:lnTo>
                  <a:pt x="642" y="1217"/>
                </a:lnTo>
                <a:lnTo>
                  <a:pt x="695" y="1211"/>
                </a:lnTo>
                <a:lnTo>
                  <a:pt x="735" y="1203"/>
                </a:lnTo>
                <a:lnTo>
                  <a:pt x="777" y="1193"/>
                </a:lnTo>
                <a:lnTo>
                  <a:pt x="832" y="1177"/>
                </a:lnTo>
                <a:lnTo>
                  <a:pt x="895" y="1154"/>
                </a:lnTo>
                <a:lnTo>
                  <a:pt x="945" y="1130"/>
                </a:lnTo>
                <a:lnTo>
                  <a:pt x="986" y="1100"/>
                </a:lnTo>
                <a:lnTo>
                  <a:pt x="1028" y="1055"/>
                </a:lnTo>
                <a:lnTo>
                  <a:pt x="1072" y="1004"/>
                </a:lnTo>
                <a:lnTo>
                  <a:pt x="1113" y="951"/>
                </a:lnTo>
                <a:lnTo>
                  <a:pt x="1154" y="888"/>
                </a:lnTo>
                <a:lnTo>
                  <a:pt x="1207" y="803"/>
                </a:lnTo>
                <a:lnTo>
                  <a:pt x="1284" y="671"/>
                </a:lnTo>
                <a:lnTo>
                  <a:pt x="1326" y="609"/>
                </a:lnTo>
                <a:lnTo>
                  <a:pt x="1367" y="554"/>
                </a:lnTo>
                <a:lnTo>
                  <a:pt x="1408" y="507"/>
                </a:lnTo>
                <a:lnTo>
                  <a:pt x="1440" y="477"/>
                </a:lnTo>
                <a:lnTo>
                  <a:pt x="1485" y="437"/>
                </a:lnTo>
                <a:lnTo>
                  <a:pt x="1525" y="405"/>
                </a:lnTo>
                <a:lnTo>
                  <a:pt x="1568" y="373"/>
                </a:lnTo>
                <a:lnTo>
                  <a:pt x="1609" y="344"/>
                </a:lnTo>
                <a:lnTo>
                  <a:pt x="1634" y="329"/>
                </a:lnTo>
                <a:lnTo>
                  <a:pt x="1656" y="314"/>
                </a:lnTo>
                <a:lnTo>
                  <a:pt x="1706" y="289"/>
                </a:lnTo>
                <a:lnTo>
                  <a:pt x="1805" y="273"/>
                </a:lnTo>
                <a:lnTo>
                  <a:pt x="1853" y="275"/>
                </a:lnTo>
                <a:lnTo>
                  <a:pt x="2481" y="278"/>
                </a:lnTo>
                <a:lnTo>
                  <a:pt x="2483" y="72"/>
                </a:lnTo>
                <a:lnTo>
                  <a:pt x="2361" y="76"/>
                </a:lnTo>
                <a:lnTo>
                  <a:pt x="2343" y="76"/>
                </a:lnTo>
                <a:lnTo>
                  <a:pt x="2327" y="76"/>
                </a:lnTo>
                <a:lnTo>
                  <a:pt x="2323" y="76"/>
                </a:lnTo>
                <a:lnTo>
                  <a:pt x="2343" y="78"/>
                </a:lnTo>
                <a:lnTo>
                  <a:pt x="2309" y="76"/>
                </a:lnTo>
                <a:lnTo>
                  <a:pt x="2221" y="78"/>
                </a:lnTo>
                <a:lnTo>
                  <a:pt x="2241" y="78"/>
                </a:lnTo>
                <a:lnTo>
                  <a:pt x="2287" y="76"/>
                </a:lnTo>
                <a:lnTo>
                  <a:pt x="2129" y="78"/>
                </a:lnTo>
                <a:lnTo>
                  <a:pt x="2032" y="78"/>
                </a:lnTo>
                <a:lnTo>
                  <a:pt x="2022" y="78"/>
                </a:lnTo>
                <a:lnTo>
                  <a:pt x="2008" y="78"/>
                </a:lnTo>
                <a:lnTo>
                  <a:pt x="1968" y="80"/>
                </a:lnTo>
                <a:lnTo>
                  <a:pt x="1993" y="81"/>
                </a:lnTo>
                <a:lnTo>
                  <a:pt x="1960" y="80"/>
                </a:lnTo>
                <a:lnTo>
                  <a:pt x="1992" y="80"/>
                </a:lnTo>
                <a:lnTo>
                  <a:pt x="1936" y="80"/>
                </a:lnTo>
                <a:lnTo>
                  <a:pt x="1918" y="80"/>
                </a:lnTo>
                <a:lnTo>
                  <a:pt x="1888" y="80"/>
                </a:lnTo>
                <a:lnTo>
                  <a:pt x="1854" y="82"/>
                </a:lnTo>
                <a:lnTo>
                  <a:pt x="1798" y="82"/>
                </a:lnTo>
                <a:lnTo>
                  <a:pt x="1680" y="80"/>
                </a:lnTo>
                <a:lnTo>
                  <a:pt x="1644" y="70"/>
                </a:lnTo>
                <a:lnTo>
                  <a:pt x="1646" y="72"/>
                </a:lnTo>
                <a:lnTo>
                  <a:pt x="1633" y="64"/>
                </a:lnTo>
                <a:lnTo>
                  <a:pt x="1604" y="38"/>
                </a:lnTo>
                <a:lnTo>
                  <a:pt x="1600" y="19"/>
                </a:lnTo>
                <a:lnTo>
                  <a:pt x="1552" y="60"/>
                </a:lnTo>
                <a:lnTo>
                  <a:pt x="1521" y="73"/>
                </a:lnTo>
                <a:lnTo>
                  <a:pt x="1505" y="81"/>
                </a:lnTo>
                <a:lnTo>
                  <a:pt x="1451" y="97"/>
                </a:lnTo>
                <a:lnTo>
                  <a:pt x="1408" y="108"/>
                </a:lnTo>
                <a:lnTo>
                  <a:pt x="1316" y="107"/>
                </a:lnTo>
                <a:lnTo>
                  <a:pt x="1250" y="84"/>
                </a:lnTo>
                <a:lnTo>
                  <a:pt x="1221" y="65"/>
                </a:lnTo>
                <a:lnTo>
                  <a:pt x="1197" y="52"/>
                </a:lnTo>
                <a:lnTo>
                  <a:pt x="1176" y="0"/>
                </a:lnTo>
                <a:lnTo>
                  <a:pt x="1176" y="11"/>
                </a:lnTo>
                <a:lnTo>
                  <a:pt x="1159" y="41"/>
                </a:lnTo>
                <a:lnTo>
                  <a:pt x="1131" y="62"/>
                </a:lnTo>
                <a:lnTo>
                  <a:pt x="1077" y="91"/>
                </a:lnTo>
                <a:lnTo>
                  <a:pt x="1030" y="108"/>
                </a:lnTo>
                <a:lnTo>
                  <a:pt x="958" y="108"/>
                </a:lnTo>
                <a:lnTo>
                  <a:pt x="928" y="95"/>
                </a:lnTo>
                <a:lnTo>
                  <a:pt x="868" y="73"/>
                </a:lnTo>
                <a:lnTo>
                  <a:pt x="814" y="25"/>
                </a:lnTo>
                <a:lnTo>
                  <a:pt x="812" y="6"/>
                </a:lnTo>
                <a:lnTo>
                  <a:pt x="789" y="23"/>
                </a:lnTo>
                <a:lnTo>
                  <a:pt x="765" y="59"/>
                </a:lnTo>
                <a:lnTo>
                  <a:pt x="725" y="83"/>
                </a:lnTo>
                <a:lnTo>
                  <a:pt x="685" y="104"/>
                </a:lnTo>
                <a:lnTo>
                  <a:pt x="549" y="108"/>
                </a:lnTo>
                <a:lnTo>
                  <a:pt x="483" y="95"/>
                </a:lnTo>
                <a:lnTo>
                  <a:pt x="458" y="87"/>
                </a:lnTo>
                <a:lnTo>
                  <a:pt x="422" y="53"/>
                </a:lnTo>
                <a:lnTo>
                  <a:pt x="406" y="45"/>
                </a:lnTo>
                <a:lnTo>
                  <a:pt x="401" y="23"/>
                </a:lnTo>
                <a:lnTo>
                  <a:pt x="395" y="7"/>
                </a:lnTo>
                <a:lnTo>
                  <a:pt x="362" y="62"/>
                </a:lnTo>
                <a:lnTo>
                  <a:pt x="307" y="91"/>
                </a:lnTo>
                <a:lnTo>
                  <a:pt x="236" y="107"/>
                </a:lnTo>
                <a:lnTo>
                  <a:pt x="206" y="107"/>
                </a:lnTo>
                <a:lnTo>
                  <a:pt x="118" y="102"/>
                </a:lnTo>
                <a:lnTo>
                  <a:pt x="76" y="86"/>
                </a:lnTo>
                <a:lnTo>
                  <a:pt x="0" y="50"/>
                </a:lnTo>
              </a:path>
            </a:pathLst>
          </a:custGeom>
          <a:solidFill>
            <a:srgbClr val="013365"/>
          </a:solidFill>
          <a:ln w="9525" cap="rnd">
            <a:solidFill>
              <a:schemeClr val="accent6">
                <a:lumMod val="75000"/>
              </a:schemeClr>
            </a:solidFill>
            <a:round/>
            <a:headEnd type="none" w="sm" len="sm"/>
            <a:tailEnd type="none" w="sm" len="sm"/>
          </a:ln>
          <a:effectLst/>
        </p:spPr>
        <p:txBody>
          <a:bodyPr/>
          <a:lstStyle/>
          <a:p>
            <a:endParaRPr lang="en-US"/>
          </a:p>
        </p:txBody>
      </p:sp>
      <p:sp>
        <p:nvSpPr>
          <p:cNvPr id="23" name="Line 16">
            <a:extLst>
              <a:ext uri="{FF2B5EF4-FFF2-40B4-BE49-F238E27FC236}">
                <a16:creationId xmlns:a16="http://schemas.microsoft.com/office/drawing/2014/main" id="{31D6A4B8-7F26-460B-9562-C0D19BDD4E06}"/>
              </a:ext>
            </a:extLst>
          </p:cNvPr>
          <p:cNvSpPr>
            <a:spLocks noChangeShapeType="1"/>
          </p:cNvSpPr>
          <p:nvPr/>
        </p:nvSpPr>
        <p:spPr bwMode="auto">
          <a:xfrm flipH="1">
            <a:off x="3565356" y="3536950"/>
            <a:ext cx="3173582" cy="0"/>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24" name="Rectangle 26">
            <a:extLst>
              <a:ext uri="{FF2B5EF4-FFF2-40B4-BE49-F238E27FC236}">
                <a16:creationId xmlns:a16="http://schemas.microsoft.com/office/drawing/2014/main" id="{1D1E4F54-6670-4D36-A540-97D78B6ECD52}"/>
              </a:ext>
            </a:extLst>
          </p:cNvPr>
          <p:cNvSpPr>
            <a:spLocks noChangeArrowheads="1"/>
          </p:cNvSpPr>
          <p:nvPr/>
        </p:nvSpPr>
        <p:spPr bwMode="auto">
          <a:xfrm>
            <a:off x="359979" y="2898228"/>
            <a:ext cx="3581400" cy="462307"/>
          </a:xfrm>
          <a:prstGeom prst="rect">
            <a:avLst/>
          </a:prstGeom>
          <a:noFill/>
          <a:ln w="9525">
            <a:noFill/>
            <a:miter lim="800000"/>
            <a:headEnd/>
            <a:tailEnd/>
          </a:ln>
          <a:effectLst/>
        </p:spPr>
        <p:txBody>
          <a:bodyPr lIns="92075" tIns="46038" rIns="92075" bIns="46038">
            <a:spAutoFit/>
          </a:bodyPr>
          <a:lstStyle/>
          <a:p>
            <a:r>
              <a:rPr lang="en-US" sz="2400" b="1" dirty="0"/>
              <a:t>100-year flood = 504’</a:t>
            </a:r>
          </a:p>
        </p:txBody>
      </p:sp>
      <p:sp>
        <p:nvSpPr>
          <p:cNvPr id="25" name="Rectangle 27">
            <a:extLst>
              <a:ext uri="{FF2B5EF4-FFF2-40B4-BE49-F238E27FC236}">
                <a16:creationId xmlns:a16="http://schemas.microsoft.com/office/drawing/2014/main" id="{8D7B585F-C1D1-48AA-B683-0567E9E43DC2}"/>
              </a:ext>
            </a:extLst>
          </p:cNvPr>
          <p:cNvSpPr>
            <a:spLocks noChangeArrowheads="1"/>
          </p:cNvSpPr>
          <p:nvPr/>
        </p:nvSpPr>
        <p:spPr bwMode="auto">
          <a:xfrm>
            <a:off x="523875" y="3279227"/>
            <a:ext cx="3352800" cy="457200"/>
          </a:xfrm>
          <a:prstGeom prst="rect">
            <a:avLst/>
          </a:prstGeom>
          <a:noFill/>
          <a:ln w="9525">
            <a:noFill/>
            <a:miter lim="800000"/>
            <a:headEnd/>
            <a:tailEnd/>
          </a:ln>
          <a:effectLst/>
        </p:spPr>
        <p:txBody>
          <a:bodyPr lIns="92075" tIns="46038" rIns="92075" bIns="46038">
            <a:spAutoFit/>
          </a:bodyPr>
          <a:lstStyle/>
          <a:p>
            <a:r>
              <a:rPr lang="en-US" sz="2400" b="1" dirty="0"/>
              <a:t>10-year flood = 502’</a:t>
            </a:r>
          </a:p>
        </p:txBody>
      </p:sp>
      <p:sp>
        <p:nvSpPr>
          <p:cNvPr id="18" name="Line 17">
            <a:extLst>
              <a:ext uri="{FF2B5EF4-FFF2-40B4-BE49-F238E27FC236}">
                <a16:creationId xmlns:a16="http://schemas.microsoft.com/office/drawing/2014/main" id="{F9CDF738-A6F1-43BC-8CFB-762C919BF8B1}"/>
              </a:ext>
            </a:extLst>
          </p:cNvPr>
          <p:cNvSpPr>
            <a:spLocks noChangeShapeType="1"/>
          </p:cNvSpPr>
          <p:nvPr/>
        </p:nvSpPr>
        <p:spPr bwMode="auto">
          <a:xfrm flipH="1">
            <a:off x="3565356" y="3872787"/>
            <a:ext cx="3173582" cy="40033"/>
          </a:xfrm>
          <a:prstGeom prst="line">
            <a:avLst/>
          </a:prstGeom>
          <a:noFill/>
          <a:ln w="25400">
            <a:solidFill>
              <a:schemeClr val="tx1"/>
            </a:solidFill>
            <a:prstDash val="dash"/>
            <a:round/>
            <a:headEnd type="none" w="sm" len="sm"/>
            <a:tailEnd type="none" w="sm" len="sm"/>
          </a:ln>
          <a:effectLst/>
        </p:spPr>
        <p:txBody>
          <a:bodyPr wrap="none" anchor="ctr"/>
          <a:lstStyle/>
          <a:p>
            <a:endParaRPr lang="en-US"/>
          </a:p>
        </p:txBody>
      </p:sp>
      <p:sp>
        <p:nvSpPr>
          <p:cNvPr id="3" name="Rectangle 2">
            <a:extLst>
              <a:ext uri="{FF2B5EF4-FFF2-40B4-BE49-F238E27FC236}">
                <a16:creationId xmlns:a16="http://schemas.microsoft.com/office/drawing/2014/main" id="{AFCD6758-7DCC-4516-A587-7AFBD6B81086}"/>
              </a:ext>
            </a:extLst>
          </p:cNvPr>
          <p:cNvSpPr/>
          <p:nvPr/>
        </p:nvSpPr>
        <p:spPr>
          <a:xfrm>
            <a:off x="6729413" y="3360535"/>
            <a:ext cx="157162" cy="639965"/>
          </a:xfrm>
          <a:prstGeom prst="rect">
            <a:avLst/>
          </a:prstGeom>
          <a:solidFill>
            <a:srgbClr val="FCAD2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A0F0FAD-FD04-48E2-83BC-6460D66E4D44}"/>
              </a:ext>
            </a:extLst>
          </p:cNvPr>
          <p:cNvSpPr/>
          <p:nvPr/>
        </p:nvSpPr>
        <p:spPr>
          <a:xfrm>
            <a:off x="7883526" y="3359049"/>
            <a:ext cx="157162" cy="639965"/>
          </a:xfrm>
          <a:prstGeom prst="rect">
            <a:avLst/>
          </a:prstGeom>
          <a:solidFill>
            <a:srgbClr val="FCAD2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8A07E5F-7FB0-4E6C-9066-242867DD1634}"/>
              </a:ext>
            </a:extLst>
          </p:cNvPr>
          <p:cNvSpPr/>
          <p:nvPr/>
        </p:nvSpPr>
        <p:spPr>
          <a:xfrm>
            <a:off x="7292977" y="3359049"/>
            <a:ext cx="157162" cy="639965"/>
          </a:xfrm>
          <a:prstGeom prst="rect">
            <a:avLst/>
          </a:prstGeom>
          <a:solidFill>
            <a:srgbClr val="FCAD2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7BD14B-F9ED-4C8C-9F0C-EC7A18ECF787}"/>
              </a:ext>
            </a:extLst>
          </p:cNvPr>
          <p:cNvSpPr/>
          <p:nvPr/>
        </p:nvSpPr>
        <p:spPr>
          <a:xfrm>
            <a:off x="2214387" y="2188445"/>
            <a:ext cx="2946469" cy="461665"/>
          </a:xfrm>
          <a:prstGeom prst="rect">
            <a:avLst/>
          </a:prstGeom>
        </p:spPr>
        <p:txBody>
          <a:bodyPr wrap="square">
            <a:spAutoFit/>
          </a:bodyPr>
          <a:lstStyle/>
          <a:p>
            <a:pPr algn="ctr"/>
            <a:r>
              <a:rPr lang="en-US" b="1" i="1" dirty="0">
                <a:solidFill>
                  <a:srgbClr val="B1143B"/>
                </a:solidFill>
              </a:rPr>
              <a:t>(NEW FFE = 503’)</a:t>
            </a:r>
          </a:p>
        </p:txBody>
      </p:sp>
      <p:sp>
        <p:nvSpPr>
          <p:cNvPr id="20" name="Rectangle 19">
            <a:extLst>
              <a:ext uri="{FF2B5EF4-FFF2-40B4-BE49-F238E27FC236}">
                <a16:creationId xmlns:a16="http://schemas.microsoft.com/office/drawing/2014/main" id="{D8A093B3-F69B-45D7-A8B9-EC29D11066FD}"/>
              </a:ext>
            </a:extLst>
          </p:cNvPr>
          <p:cNvSpPr/>
          <p:nvPr/>
        </p:nvSpPr>
        <p:spPr>
          <a:xfrm>
            <a:off x="457199" y="4325931"/>
            <a:ext cx="3243147" cy="1569660"/>
          </a:xfrm>
          <a:prstGeom prst="rect">
            <a:avLst/>
          </a:prstGeom>
        </p:spPr>
        <p:txBody>
          <a:bodyPr wrap="square">
            <a:spAutoFit/>
          </a:bodyPr>
          <a:lstStyle/>
          <a:p>
            <a:pPr algn="ctr"/>
            <a:r>
              <a:rPr lang="en-US" b="1" i="1" dirty="0">
                <a:solidFill>
                  <a:srgbClr val="B1143B"/>
                </a:solidFill>
              </a:rPr>
              <a:t>Hazard doesn’t change, but</a:t>
            </a:r>
          </a:p>
          <a:p>
            <a:pPr algn="ctr"/>
            <a:r>
              <a:rPr lang="en-US" b="1" i="1" dirty="0">
                <a:solidFill>
                  <a:srgbClr val="B1143B"/>
                </a:solidFill>
              </a:rPr>
              <a:t>its effect on structure does!</a:t>
            </a:r>
          </a:p>
        </p:txBody>
      </p:sp>
      <p:sp>
        <p:nvSpPr>
          <p:cNvPr id="33" name="Title 1">
            <a:extLst>
              <a:ext uri="{FF2B5EF4-FFF2-40B4-BE49-F238E27FC236}">
                <a16:creationId xmlns:a16="http://schemas.microsoft.com/office/drawing/2014/main" id="{635A4E1D-FABD-334C-800C-7CC05C2DEBD9}"/>
              </a:ext>
            </a:extLst>
          </p:cNvPr>
          <p:cNvSpPr txBox="1">
            <a:spLocks/>
          </p:cNvSpPr>
          <p:nvPr/>
        </p:nvSpPr>
        <p:spPr>
          <a:xfrm>
            <a:off x="457200" y="713740"/>
            <a:ext cx="6248400" cy="596900"/>
          </a:xfrm>
          <a:prstGeom prst="rect">
            <a:avLst/>
          </a:prstGeom>
        </p:spPr>
        <p:txBody>
          <a:bodyPr>
            <a:normAutofit/>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After Mitigation (Post-Mitigation)</a:t>
            </a:r>
            <a:endParaRPr lang="en-US" sz="1000" kern="0" dirty="0">
              <a:solidFill>
                <a:srgbClr val="FCAD22"/>
              </a:solidFill>
            </a:endParaRPr>
          </a:p>
        </p:txBody>
      </p:sp>
      <p:sp>
        <p:nvSpPr>
          <p:cNvPr id="28" name="Slide Number Placeholder 27">
            <a:extLst>
              <a:ext uri="{FF2B5EF4-FFF2-40B4-BE49-F238E27FC236}">
                <a16:creationId xmlns:a16="http://schemas.microsoft.com/office/drawing/2014/main" id="{E03C289E-3EF8-4E40-B7F8-2DD044D555C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16</a:t>
            </a:fld>
            <a:endParaRPr lang="en-US" b="1" dirty="0">
              <a:solidFill>
                <a:srgbClr val="B1143B"/>
              </a:solidFill>
            </a:endParaRPr>
          </a:p>
        </p:txBody>
      </p:sp>
    </p:spTree>
    <p:extLst>
      <p:ext uri="{BB962C8B-B14F-4D97-AF65-F5344CB8AC3E}">
        <p14:creationId xmlns:p14="http://schemas.microsoft.com/office/powerpoint/2010/main" val="2483753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Damages to Structure</a:t>
            </a:r>
          </a:p>
        </p:txBody>
      </p:sp>
      <p:sp>
        <p:nvSpPr>
          <p:cNvPr id="7" name="Title 1">
            <a:extLst>
              <a:ext uri="{FF2B5EF4-FFF2-40B4-BE49-F238E27FC236}">
                <a16:creationId xmlns:a16="http://schemas.microsoft.com/office/drawing/2014/main" id="{0214A3B3-5CE7-0B46-B12F-AA23DA463339}"/>
              </a:ext>
            </a:extLst>
          </p:cNvPr>
          <p:cNvSpPr txBox="1">
            <a:spLocks/>
          </p:cNvSpPr>
          <p:nvPr/>
        </p:nvSpPr>
        <p:spPr>
          <a:xfrm>
            <a:off x="457200" y="713740"/>
            <a:ext cx="6248400" cy="596900"/>
          </a:xfrm>
          <a:prstGeom prst="rect">
            <a:avLst/>
          </a:prstGeom>
        </p:spPr>
        <p:txBody>
          <a:bodyPr>
            <a:normAutofit/>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Post-Mitigation</a:t>
            </a:r>
            <a:endParaRPr lang="en-US" sz="1000" kern="0" dirty="0">
              <a:solidFill>
                <a:srgbClr val="FCAD22"/>
              </a:solidFill>
            </a:endParaRPr>
          </a:p>
        </p:txBody>
      </p:sp>
      <p:graphicFrame>
        <p:nvGraphicFramePr>
          <p:cNvPr id="8" name="Content Placeholder 3">
            <a:extLst>
              <a:ext uri="{FF2B5EF4-FFF2-40B4-BE49-F238E27FC236}">
                <a16:creationId xmlns:a16="http://schemas.microsoft.com/office/drawing/2014/main" id="{B736B314-DAC5-484B-82ED-2327429D2E37}"/>
              </a:ext>
            </a:extLst>
          </p:cNvPr>
          <p:cNvGraphicFramePr>
            <a:graphicFrameLocks/>
          </p:cNvGraphicFramePr>
          <p:nvPr>
            <p:extLst>
              <p:ext uri="{D42A27DB-BD31-4B8C-83A1-F6EECF244321}">
                <p14:modId xmlns:p14="http://schemas.microsoft.com/office/powerpoint/2010/main" val="491197798"/>
              </p:ext>
            </p:extLst>
          </p:nvPr>
        </p:nvGraphicFramePr>
        <p:xfrm>
          <a:off x="533400" y="1371600"/>
          <a:ext cx="8191500" cy="4420714"/>
        </p:xfrm>
        <a:graphic>
          <a:graphicData uri="http://schemas.openxmlformats.org/drawingml/2006/table">
            <a:tbl>
              <a:tblPr firstRow="1" bandRow="1">
                <a:tableStyleId>{D27102A9-8310-4765-A935-A1911B00CA55}</a:tableStyleId>
              </a:tblPr>
              <a:tblGrid>
                <a:gridCol w="1600200">
                  <a:extLst>
                    <a:ext uri="{9D8B030D-6E8A-4147-A177-3AD203B41FA5}">
                      <a16:colId xmlns:a16="http://schemas.microsoft.com/office/drawing/2014/main" val="20000"/>
                    </a:ext>
                  </a:extLst>
                </a:gridCol>
                <a:gridCol w="2438401">
                  <a:extLst>
                    <a:ext uri="{9D8B030D-6E8A-4147-A177-3AD203B41FA5}">
                      <a16:colId xmlns:a16="http://schemas.microsoft.com/office/drawing/2014/main" val="3263435992"/>
                    </a:ext>
                  </a:extLst>
                </a:gridCol>
                <a:gridCol w="1905000">
                  <a:extLst>
                    <a:ext uri="{9D8B030D-6E8A-4147-A177-3AD203B41FA5}">
                      <a16:colId xmlns:a16="http://schemas.microsoft.com/office/drawing/2014/main" val="2102282442"/>
                    </a:ext>
                  </a:extLst>
                </a:gridCol>
                <a:gridCol w="2247899">
                  <a:extLst>
                    <a:ext uri="{9D8B030D-6E8A-4147-A177-3AD203B41FA5}">
                      <a16:colId xmlns:a16="http://schemas.microsoft.com/office/drawing/2014/main" val="20001"/>
                    </a:ext>
                  </a:extLst>
                </a:gridCol>
              </a:tblGrid>
              <a:tr h="950521">
                <a:tc>
                  <a:txBody>
                    <a:bodyPr/>
                    <a:lstStyle/>
                    <a:p>
                      <a:pPr algn="ctr"/>
                      <a:r>
                        <a:rPr lang="en-US" sz="1800" dirty="0">
                          <a:solidFill>
                            <a:schemeClr val="bg1"/>
                          </a:solidFill>
                          <a:latin typeface="Arial" panose="020B0604020202020204" pitchFamily="34" charset="0"/>
                          <a:cs typeface="Arial" panose="020B0604020202020204" pitchFamily="34" charset="0"/>
                        </a:rPr>
                        <a:t>Flood Depth (feet)</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Annual Probability of Flooding</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Scenario Damages and Losses</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Expected Annual Damages and Losses</a:t>
                      </a:r>
                    </a:p>
                  </a:txBody>
                  <a:tcPr anchor="ctr">
                    <a:lnB w="12700" cap="flat" cmpd="sng" algn="ctr">
                      <a:noFill/>
                      <a:prstDash val="solid"/>
                      <a:round/>
                      <a:headEnd type="none" w="med" len="med"/>
                      <a:tailEnd type="none" w="med" len="med"/>
                    </a:lnB>
                    <a:solidFill>
                      <a:srgbClr val="013365"/>
                    </a:solidFill>
                  </a:tcPr>
                </a:tc>
                <a:extLst>
                  <a:ext uri="{0D108BD9-81ED-4DB2-BD59-A6C34878D82A}">
                    <a16:rowId xmlns:a16="http://schemas.microsoft.com/office/drawing/2014/main" val="10000"/>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0.20 (5-year flood)</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extLst>
                  <a:ext uri="{0D108BD9-81ED-4DB2-BD59-A6C34878D82A}">
                    <a16:rowId xmlns:a16="http://schemas.microsoft.com/office/drawing/2014/main" val="3832155117"/>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0.10 (10-year flood)</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extLst>
                  <a:ext uri="{0D108BD9-81ED-4DB2-BD59-A6C34878D82A}">
                    <a16:rowId xmlns:a16="http://schemas.microsoft.com/office/drawing/2014/main" val="653711208"/>
                  </a:ext>
                </a:extLst>
              </a:tr>
              <a:tr h="914400">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4</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0.01 (100-year flood)</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$6,400</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$64</a:t>
                      </a:r>
                    </a:p>
                  </a:txBody>
                  <a:tcPr anchor="ctr" horzOverflow="overflow">
                    <a:lnT w="12700" cap="flat" cmpd="sng" algn="ctr">
                      <a:solidFill>
                        <a:srgbClr val="0A3542"/>
                      </a:solidFill>
                      <a:prstDash val="sysDot"/>
                      <a:round/>
                      <a:headEnd type="none" w="med" len="med"/>
                      <a:tailEnd type="none" w="med" len="med"/>
                    </a:lnT>
                    <a:lnB w="38100" cap="flat" cmpd="sng" algn="ctr">
                      <a:solidFill>
                        <a:srgbClr val="013365"/>
                      </a:solidFill>
                      <a:prstDash val="solid"/>
                      <a:round/>
                      <a:headEnd type="none" w="med" len="med"/>
                      <a:tailEnd type="none" w="med" len="med"/>
                    </a:lnB>
                    <a:solidFill>
                      <a:srgbClr val="E2E7EF"/>
                    </a:solidFill>
                  </a:tcPr>
                </a:tc>
                <a:extLst>
                  <a:ext uri="{0D108BD9-81ED-4DB2-BD59-A6C34878D82A}">
                    <a16:rowId xmlns:a16="http://schemas.microsoft.com/office/drawing/2014/main" val="4012556480"/>
                  </a:ext>
                </a:extLst>
              </a:tr>
              <a:tr h="726993">
                <a:tc gridSpan="3">
                  <a:txBody>
                    <a:bodyPr/>
                    <a:lstStyle/>
                    <a:p>
                      <a:pPr marL="0" marR="0" indent="0" algn="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dirty="0">
                          <a:solidFill>
                            <a:srgbClr val="013365"/>
                          </a:solidFill>
                          <a:latin typeface="Arial" panose="020B0604020202020204" pitchFamily="34" charset="0"/>
                          <a:cs typeface="Arial" panose="020B0604020202020204" pitchFamily="34" charset="0"/>
                        </a:rPr>
                        <a:t>Total Expected Annual Damages and Losses:</a:t>
                      </a:r>
                    </a:p>
                  </a:txBody>
                  <a:tcPr anchor="ctr">
                    <a:lnT w="38100" cap="flat" cmpd="sng" algn="ctr">
                      <a:solidFill>
                        <a:srgbClr val="013365"/>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a:txBody>
                    <a:bodyPr/>
                    <a:lstStyle/>
                    <a:p>
                      <a:pPr marL="0" marR="0" lvl="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kumimoji="0" lang="en-US" sz="2400" b="1" i="0" u="none" strike="noStrike" cap="none" normalizeH="0" baseline="0" dirty="0">
                          <a:ln>
                            <a:noFill/>
                          </a:ln>
                          <a:solidFill>
                            <a:srgbClr val="FCAD22"/>
                          </a:solidFill>
                          <a:effectLst>
                            <a:outerShdw blurRad="38100" dist="38100" dir="2700000" algn="tl">
                              <a:srgbClr val="000000"/>
                            </a:outerShdw>
                          </a:effectLst>
                          <a:latin typeface="Arial" charset="0"/>
                        </a:rPr>
                        <a:t>$64</a:t>
                      </a:r>
                    </a:p>
                  </a:txBody>
                  <a:tcPr anchor="ctr">
                    <a:lnT w="38100" cap="flat" cmpd="sng" algn="ctr">
                      <a:solidFill>
                        <a:srgbClr val="013365"/>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032650327"/>
                  </a:ext>
                </a:extLst>
              </a:tr>
            </a:tbl>
          </a:graphicData>
        </a:graphic>
      </p:graphicFrame>
      <p:sp>
        <p:nvSpPr>
          <p:cNvPr id="4" name="Slide Number Placeholder 3">
            <a:extLst>
              <a:ext uri="{FF2B5EF4-FFF2-40B4-BE49-F238E27FC236}">
                <a16:creationId xmlns:a16="http://schemas.microsoft.com/office/drawing/2014/main" id="{B701AE0A-8D02-464F-9FD0-FE8D8E838C1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17</a:t>
            </a:fld>
            <a:endParaRPr lang="en-US" b="1" dirty="0">
              <a:solidFill>
                <a:srgbClr val="B1143B"/>
              </a:solidFill>
            </a:endParaRPr>
          </a:p>
        </p:txBody>
      </p:sp>
    </p:spTree>
    <p:extLst>
      <p:ext uri="{BB962C8B-B14F-4D97-AF65-F5344CB8AC3E}">
        <p14:creationId xmlns:p14="http://schemas.microsoft.com/office/powerpoint/2010/main" val="3151359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Calculation of the BCR</a:t>
            </a:r>
          </a:p>
        </p:txBody>
      </p:sp>
      <p:sp>
        <p:nvSpPr>
          <p:cNvPr id="7" name="Title 1">
            <a:extLst>
              <a:ext uri="{FF2B5EF4-FFF2-40B4-BE49-F238E27FC236}">
                <a16:creationId xmlns:a16="http://schemas.microsoft.com/office/drawing/2014/main" id="{0214A3B3-5CE7-0B46-B12F-AA23DA463339}"/>
              </a:ext>
            </a:extLst>
          </p:cNvPr>
          <p:cNvSpPr txBox="1">
            <a:spLocks/>
          </p:cNvSpPr>
          <p:nvPr/>
        </p:nvSpPr>
        <p:spPr>
          <a:xfrm>
            <a:off x="457200" y="713740"/>
            <a:ext cx="8267700" cy="596900"/>
          </a:xfrm>
          <a:prstGeom prst="rect">
            <a:avLst/>
          </a:prstGeom>
        </p:spPr>
        <p:txBody>
          <a:bodyPr>
            <a:normAutofit fontScale="85000" lnSpcReduction="10000"/>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Assume we expect elevated house to last the next 30 years…</a:t>
            </a:r>
            <a:endParaRPr lang="en-US" sz="1000" kern="0" dirty="0">
              <a:solidFill>
                <a:srgbClr val="FCAD22"/>
              </a:solidFill>
            </a:endParaRPr>
          </a:p>
        </p:txBody>
      </p:sp>
      <p:graphicFrame>
        <p:nvGraphicFramePr>
          <p:cNvPr id="8" name="Content Placeholder 3">
            <a:extLst>
              <a:ext uri="{FF2B5EF4-FFF2-40B4-BE49-F238E27FC236}">
                <a16:creationId xmlns:a16="http://schemas.microsoft.com/office/drawing/2014/main" id="{B736B314-DAC5-484B-82ED-2327429D2E37}"/>
              </a:ext>
            </a:extLst>
          </p:cNvPr>
          <p:cNvGraphicFramePr>
            <a:graphicFrameLocks/>
          </p:cNvGraphicFramePr>
          <p:nvPr>
            <p:extLst>
              <p:ext uri="{D42A27DB-BD31-4B8C-83A1-F6EECF244321}">
                <p14:modId xmlns:p14="http://schemas.microsoft.com/office/powerpoint/2010/main" val="523231207"/>
              </p:ext>
            </p:extLst>
          </p:nvPr>
        </p:nvGraphicFramePr>
        <p:xfrm>
          <a:off x="533400" y="1371600"/>
          <a:ext cx="8191500" cy="4876798"/>
        </p:xfrm>
        <a:graphic>
          <a:graphicData uri="http://schemas.openxmlformats.org/drawingml/2006/table">
            <a:tbl>
              <a:tblPr firstRow="1" bandRow="1">
                <a:tableStyleId>{D27102A9-8310-4765-A935-A1911B00CA55}</a:tableStyleId>
              </a:tblPr>
              <a:tblGrid>
                <a:gridCol w="1676400">
                  <a:extLst>
                    <a:ext uri="{9D8B030D-6E8A-4147-A177-3AD203B41FA5}">
                      <a16:colId xmlns:a16="http://schemas.microsoft.com/office/drawing/2014/main" val="20000"/>
                    </a:ext>
                  </a:extLst>
                </a:gridCol>
                <a:gridCol w="2171700">
                  <a:extLst>
                    <a:ext uri="{9D8B030D-6E8A-4147-A177-3AD203B41FA5}">
                      <a16:colId xmlns:a16="http://schemas.microsoft.com/office/drawing/2014/main" val="3263435992"/>
                    </a:ext>
                  </a:extLst>
                </a:gridCol>
                <a:gridCol w="2171700">
                  <a:extLst>
                    <a:ext uri="{9D8B030D-6E8A-4147-A177-3AD203B41FA5}">
                      <a16:colId xmlns:a16="http://schemas.microsoft.com/office/drawing/2014/main" val="2102282442"/>
                    </a:ext>
                  </a:extLst>
                </a:gridCol>
                <a:gridCol w="2171700">
                  <a:extLst>
                    <a:ext uri="{9D8B030D-6E8A-4147-A177-3AD203B41FA5}">
                      <a16:colId xmlns:a16="http://schemas.microsoft.com/office/drawing/2014/main" val="20001"/>
                    </a:ext>
                  </a:extLst>
                </a:gridCol>
              </a:tblGrid>
              <a:tr h="1005942">
                <a:tc>
                  <a:txBody>
                    <a:bodyPr/>
                    <a:lstStyle/>
                    <a:p>
                      <a:pPr algn="ctr"/>
                      <a:r>
                        <a:rPr lang="en-US" sz="1800" dirty="0">
                          <a:solidFill>
                            <a:schemeClr val="bg1"/>
                          </a:solidFill>
                          <a:latin typeface="Arial" panose="020B0604020202020204" pitchFamily="34" charset="0"/>
                          <a:cs typeface="Arial" panose="020B0604020202020204" pitchFamily="34" charset="0"/>
                        </a:rPr>
                        <a:t>Flood Depth (feet)</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Expected Annual Damages </a:t>
                      </a:r>
                      <a:r>
                        <a:rPr lang="en-US" sz="1800" i="1" dirty="0">
                          <a:solidFill>
                            <a:srgbClr val="FCAD22"/>
                          </a:solidFill>
                          <a:latin typeface="Arial" panose="020B0604020202020204" pitchFamily="34" charset="0"/>
                          <a:cs typeface="Arial" panose="020B0604020202020204" pitchFamily="34" charset="0"/>
                        </a:rPr>
                        <a:t>Before</a:t>
                      </a:r>
                      <a:r>
                        <a:rPr lang="en-US" sz="1800" dirty="0">
                          <a:solidFill>
                            <a:schemeClr val="bg1"/>
                          </a:solidFill>
                          <a:latin typeface="Arial" panose="020B0604020202020204" pitchFamily="34" charset="0"/>
                          <a:cs typeface="Arial" panose="020B0604020202020204" pitchFamily="34" charset="0"/>
                        </a:rPr>
                        <a:t> Mitigation</a:t>
                      </a:r>
                    </a:p>
                  </a:txBody>
                  <a:tcPr anchor="ct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Expected Annual Damages </a:t>
                      </a:r>
                      <a:r>
                        <a:rPr lang="en-US" sz="1800" i="1" dirty="0">
                          <a:solidFill>
                            <a:srgbClr val="FCAD22"/>
                          </a:solidFill>
                          <a:latin typeface="Arial" panose="020B0604020202020204" pitchFamily="34" charset="0"/>
                          <a:cs typeface="Arial" panose="020B0604020202020204" pitchFamily="34" charset="0"/>
                        </a:rPr>
                        <a:t>After</a:t>
                      </a:r>
                      <a:r>
                        <a:rPr lang="en-US" sz="1800" dirty="0">
                          <a:solidFill>
                            <a:schemeClr val="bg1"/>
                          </a:solidFill>
                          <a:latin typeface="Arial" panose="020B0604020202020204" pitchFamily="34" charset="0"/>
                          <a:cs typeface="Arial" panose="020B0604020202020204" pitchFamily="34" charset="0"/>
                        </a:rPr>
                        <a:t> Mitigation</a:t>
                      </a:r>
                    </a:p>
                  </a:txBody>
                  <a:tcPr anchor="ctr">
                    <a:lnR w="12700" cap="flat" cmpd="sng" algn="ctr">
                      <a:solidFill>
                        <a:srgbClr val="013365"/>
                      </a:solidFill>
                      <a:prstDash val="solid"/>
                      <a:round/>
                      <a:headEnd type="none" w="med" len="med"/>
                      <a:tailEnd type="none" w="med" len="med"/>
                    </a:lnR>
                    <a:lnB w="12700" cap="flat" cmpd="sng" algn="ctr">
                      <a:noFill/>
                      <a:prstDash val="solid"/>
                      <a:round/>
                      <a:headEnd type="none" w="med" len="med"/>
                      <a:tailEnd type="none" w="med" len="med"/>
                    </a:lnB>
                    <a:solidFill>
                      <a:srgbClr val="013365"/>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Expected Annual Avoided Damages and Losses</a:t>
                      </a:r>
                    </a:p>
                  </a:txBody>
                  <a:tcPr anchor="ctr">
                    <a:lnL w="12700" cap="flat" cmpd="sng" algn="ctr">
                      <a:solidFill>
                        <a:srgbClr val="013365"/>
                      </a:solidFill>
                      <a:prstDash val="solid"/>
                      <a:round/>
                      <a:headEnd type="none" w="med" len="med"/>
                      <a:tailEnd type="none" w="med" len="med"/>
                    </a:lnL>
                    <a:lnB w="12700" cap="flat" cmpd="sng" algn="ctr">
                      <a:noFill/>
                      <a:prstDash val="solid"/>
                      <a:round/>
                      <a:headEnd type="none" w="med" len="med"/>
                      <a:tailEnd type="none" w="med" len="med"/>
                    </a:lnB>
                    <a:solidFill>
                      <a:srgbClr val="013365"/>
                    </a:solidFill>
                  </a:tcPr>
                </a:tc>
                <a:extLst>
                  <a:ext uri="{0D108BD9-81ED-4DB2-BD59-A6C34878D82A}">
                    <a16:rowId xmlns:a16="http://schemas.microsoft.com/office/drawing/2014/main" val="10000"/>
                  </a:ext>
                </a:extLst>
              </a:tr>
              <a:tr h="483857">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$1,280</a:t>
                      </a:r>
                    </a:p>
                  </a:txBody>
                  <a:tcPr anchor="ctr" horzOverflow="overflow">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$ 0</a:t>
                      </a:r>
                    </a:p>
                  </a:txBody>
                  <a:tcPr anchor="ctr" horzOverflow="overflow">
                    <a:lnR w="12700" cap="flat" cmpd="sng" algn="ctr">
                      <a:solidFill>
                        <a:srgbClr val="01336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$1,280</a:t>
                      </a:r>
                    </a:p>
                  </a:txBody>
                  <a:tcPr anchor="ctr" horzOverflow="overflow">
                    <a:lnL w="12700" cap="flat" cmpd="sng" algn="ctr">
                      <a:solidFill>
                        <a:srgbClr val="013365"/>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A3542"/>
                      </a:solidFill>
                      <a:prstDash val="sysDot"/>
                      <a:round/>
                      <a:headEnd type="none" w="med" len="med"/>
                      <a:tailEnd type="none" w="med" len="med"/>
                    </a:lnB>
                    <a:solidFill>
                      <a:srgbClr val="E2E7EF"/>
                    </a:solidFill>
                  </a:tcPr>
                </a:tc>
                <a:extLst>
                  <a:ext uri="{0D108BD9-81ED-4DB2-BD59-A6C34878D82A}">
                    <a16:rowId xmlns:a16="http://schemas.microsoft.com/office/drawing/2014/main" val="3832155117"/>
                  </a:ext>
                </a:extLst>
              </a:tr>
              <a:tr h="483857">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$2,450</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$ 0</a:t>
                      </a:r>
                    </a:p>
                  </a:txBody>
                  <a:tcPr anchor="ctr" horzOverflow="overflow">
                    <a:lnR w="12700" cap="flat" cmpd="sng" algn="ctr">
                      <a:solidFill>
                        <a:srgbClr val="013365"/>
                      </a:solidFill>
                      <a:prstDash val="solid"/>
                      <a:round/>
                      <a:headEnd type="none" w="med" len="med"/>
                      <a:tailEnd type="none" w="med" len="med"/>
                    </a:lnR>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$2,450</a:t>
                      </a:r>
                    </a:p>
                  </a:txBody>
                  <a:tcPr anchor="ctr" horzOverflow="overflow">
                    <a:lnL w="12700" cap="flat" cmpd="sng" algn="ctr">
                      <a:solidFill>
                        <a:srgbClr val="013365"/>
                      </a:solidFill>
                      <a:prstDash val="solid"/>
                      <a:round/>
                      <a:headEnd type="none" w="med" len="med"/>
                      <a:tailEnd type="none" w="med" len="med"/>
                    </a:lnL>
                    <a:lnT w="12700" cap="flat" cmpd="sng" algn="ctr">
                      <a:solidFill>
                        <a:srgbClr val="0A3542"/>
                      </a:solidFill>
                      <a:prstDash val="sysDot"/>
                      <a:round/>
                      <a:headEnd type="none" w="med" len="med"/>
                      <a:tailEnd type="none" w="med" len="med"/>
                    </a:lnT>
                    <a:lnB w="12700" cap="flat" cmpd="sng" algn="ctr">
                      <a:solidFill>
                        <a:srgbClr val="0A3542"/>
                      </a:solidFill>
                      <a:prstDash val="sysDot"/>
                      <a:round/>
                      <a:headEnd type="none" w="med" len="med"/>
                      <a:tailEnd type="none" w="med" len="med"/>
                    </a:lnB>
                    <a:solidFill>
                      <a:schemeClr val="bg1"/>
                    </a:solidFill>
                  </a:tcPr>
                </a:tc>
                <a:extLst>
                  <a:ext uri="{0D108BD9-81ED-4DB2-BD59-A6C34878D82A}">
                    <a16:rowId xmlns:a16="http://schemas.microsoft.com/office/drawing/2014/main" val="653711208"/>
                  </a:ext>
                </a:extLst>
              </a:tr>
              <a:tr h="483857">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4</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13365"/>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$321</a:t>
                      </a:r>
                    </a:p>
                  </a:txBody>
                  <a:tcPr anchor="ctr" horzOverflow="overflow">
                    <a:lnT w="12700" cap="flat" cmpd="sng" algn="ctr">
                      <a:solidFill>
                        <a:srgbClr val="0A3542"/>
                      </a:solidFill>
                      <a:prstDash val="sysDot"/>
                      <a:round/>
                      <a:headEnd type="none" w="med" len="med"/>
                      <a:tailEnd type="none" w="med" len="med"/>
                    </a:lnT>
                    <a:lnB w="12700" cap="flat" cmpd="sng" algn="ctr">
                      <a:solidFill>
                        <a:srgbClr val="013365"/>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$63</a:t>
                      </a:r>
                    </a:p>
                  </a:txBody>
                  <a:tcPr anchor="ctr" horzOverflow="overflow">
                    <a:lnR w="12700" cap="flat" cmpd="sng" algn="ctr">
                      <a:solidFill>
                        <a:srgbClr val="013365"/>
                      </a:solidFill>
                      <a:prstDash val="solid"/>
                      <a:round/>
                      <a:headEnd type="none" w="med" len="med"/>
                      <a:tailEnd type="none" w="med" len="med"/>
                    </a:lnR>
                    <a:lnT w="12700" cap="flat" cmpd="sng" algn="ctr">
                      <a:solidFill>
                        <a:srgbClr val="0A3542"/>
                      </a:solidFill>
                      <a:prstDash val="sysDot"/>
                      <a:round/>
                      <a:headEnd type="none" w="med" len="med"/>
                      <a:tailEnd type="none" w="med" len="med"/>
                    </a:lnT>
                    <a:lnB w="12700" cap="flat" cmpd="sng" algn="ctr">
                      <a:solidFill>
                        <a:srgbClr val="013365"/>
                      </a:solidFill>
                      <a:prstDash val="sysDot"/>
                      <a:round/>
                      <a:headEnd type="none" w="med" len="med"/>
                      <a:tailEnd type="none" w="med" len="med"/>
                    </a:lnB>
                    <a:solidFill>
                      <a:srgbClr val="E2E7EF"/>
                    </a:solid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0" i="0" u="none" strike="noStrike" cap="none" normalizeH="0" baseline="0" dirty="0">
                          <a:ln>
                            <a:noFill/>
                          </a:ln>
                          <a:solidFill>
                            <a:schemeClr val="tx1"/>
                          </a:solidFill>
                          <a:effectLst/>
                          <a:latin typeface="Arial" charset="0"/>
                        </a:rPr>
                        <a:t>$258</a:t>
                      </a:r>
                    </a:p>
                  </a:txBody>
                  <a:tcPr anchor="ctr" horzOverflow="overflow">
                    <a:lnL w="12700" cap="flat" cmpd="sng" algn="ctr">
                      <a:solidFill>
                        <a:srgbClr val="013365"/>
                      </a:solidFill>
                      <a:prstDash val="solid"/>
                      <a:round/>
                      <a:headEnd type="none" w="med" len="med"/>
                      <a:tailEnd type="none" w="med" len="med"/>
                    </a:lnL>
                    <a:lnT w="12700" cap="flat" cmpd="sng" algn="ctr">
                      <a:solidFill>
                        <a:srgbClr val="0A3542"/>
                      </a:solidFill>
                      <a:prstDash val="sysDot"/>
                      <a:round/>
                      <a:headEnd type="none" w="med" len="med"/>
                      <a:tailEnd type="none" w="med" len="med"/>
                    </a:lnT>
                    <a:lnB w="12700" cap="flat" cmpd="sng" algn="ctr">
                      <a:solidFill>
                        <a:srgbClr val="013365"/>
                      </a:solidFill>
                      <a:prstDash val="sysDot"/>
                      <a:round/>
                      <a:headEnd type="none" w="med" len="med"/>
                      <a:tailEnd type="none" w="med" len="med"/>
                    </a:lnB>
                    <a:solidFill>
                      <a:srgbClr val="E2E7EF"/>
                    </a:solidFill>
                  </a:tcPr>
                </a:tc>
                <a:extLst>
                  <a:ext uri="{0D108BD9-81ED-4DB2-BD59-A6C34878D82A}">
                    <a16:rowId xmlns:a16="http://schemas.microsoft.com/office/drawing/2014/main" val="4012556480"/>
                  </a:ext>
                </a:extLst>
              </a:tr>
              <a:tr h="483857">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1" i="0" u="none" strike="noStrike" cap="none" normalizeH="0" baseline="0" dirty="0">
                          <a:ln>
                            <a:noFill/>
                          </a:ln>
                          <a:solidFill>
                            <a:schemeClr val="tx1"/>
                          </a:solidFill>
                          <a:effectLst/>
                          <a:latin typeface="Arial" charset="0"/>
                        </a:rPr>
                        <a:t>Totals</a:t>
                      </a:r>
                    </a:p>
                  </a:txBody>
                  <a:tcPr anchor="ctr" horzOverflow="overflow">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1" i="0" u="none" strike="noStrike" kern="1200" cap="none" normalizeH="0" baseline="0" dirty="0">
                          <a:ln>
                            <a:noFill/>
                          </a:ln>
                          <a:solidFill>
                            <a:schemeClr val="tx1"/>
                          </a:solidFill>
                          <a:effectLst/>
                          <a:latin typeface="Arial" charset="0"/>
                          <a:ea typeface="+mn-ea"/>
                          <a:cs typeface="+mn-cs"/>
                        </a:rPr>
                        <a:t>$4,051</a:t>
                      </a:r>
                    </a:p>
                  </a:txBody>
                  <a:tcPr anchor="ctr" horzOverflow="overflow">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1" i="0" u="none" strike="noStrike" kern="1200" cap="none" normalizeH="0" baseline="0" dirty="0">
                          <a:ln>
                            <a:noFill/>
                          </a:ln>
                          <a:solidFill>
                            <a:schemeClr val="tx1"/>
                          </a:solidFill>
                          <a:effectLst/>
                          <a:latin typeface="Arial" charset="0"/>
                          <a:ea typeface="+mn-ea"/>
                          <a:cs typeface="+mn-cs"/>
                        </a:rPr>
                        <a:t>$63</a:t>
                      </a:r>
                    </a:p>
                  </a:txBody>
                  <a:tcPr anchor="ctr" horzOverflow="overflow">
                    <a:lnR w="12700" cap="flat" cmpd="sng" algn="ctr">
                      <a:solidFill>
                        <a:srgbClr val="013365"/>
                      </a:solidFill>
                      <a:prstDash val="solid"/>
                      <a:round/>
                      <a:headEnd type="none" w="med" len="med"/>
                      <a:tailEnd type="none" w="med" len="med"/>
                    </a:lnR>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pPr>
                      <a:r>
                        <a:rPr kumimoji="0" lang="en-US" sz="1800" b="1" i="0" u="none" strike="noStrike" kern="1200" cap="none" normalizeH="0" baseline="0" dirty="0">
                          <a:ln>
                            <a:noFill/>
                          </a:ln>
                          <a:solidFill>
                            <a:schemeClr val="tx1"/>
                          </a:solidFill>
                          <a:effectLst/>
                          <a:latin typeface="Arial" charset="0"/>
                          <a:ea typeface="+mn-ea"/>
                          <a:cs typeface="+mn-cs"/>
                        </a:rPr>
                        <a:t>$3,988</a:t>
                      </a:r>
                    </a:p>
                  </a:txBody>
                  <a:tcPr anchor="ctr" horzOverflow="overflow">
                    <a:lnL w="12700" cap="flat" cmpd="sng" algn="ctr">
                      <a:solidFill>
                        <a:srgbClr val="013365"/>
                      </a:solidFill>
                      <a:prstDash val="solid"/>
                      <a:round/>
                      <a:headEnd type="none" w="med" len="med"/>
                      <a:tailEnd type="none" w="med" len="med"/>
                    </a:lnL>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extLst>
                  <a:ext uri="{0D108BD9-81ED-4DB2-BD59-A6C34878D82A}">
                    <a16:rowId xmlns:a16="http://schemas.microsoft.com/office/drawing/2014/main" val="1125263823"/>
                  </a:ext>
                </a:extLst>
              </a:tr>
              <a:tr h="483857">
                <a:tc gridSpan="3">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i="1" dirty="0">
                          <a:solidFill>
                            <a:srgbClr val="B1143B"/>
                          </a:solidFill>
                          <a:latin typeface="Arial" panose="020B0604020202020204" pitchFamily="34" charset="0"/>
                          <a:cs typeface="Arial" panose="020B0604020202020204" pitchFamily="34" charset="0"/>
                        </a:rPr>
                        <a:t>PVC (7% Discount Rate, 30 years)</a:t>
                      </a:r>
                    </a:p>
                  </a:txBody>
                  <a:tcPr anchor="ctr">
                    <a:lnR w="12700" cap="flat" cmpd="sng" algn="ctr">
                      <a:solidFill>
                        <a:srgbClr val="013365"/>
                      </a:solidFill>
                      <a:prstDash val="solid"/>
                      <a:round/>
                      <a:headEnd type="none" w="med" len="med"/>
                      <a:tailEnd type="none" w="med" len="med"/>
                    </a:lnR>
                    <a:lnT w="38100" cap="flat" cmpd="sng" algn="ctr">
                      <a:solidFill>
                        <a:srgbClr val="013365"/>
                      </a:solidFill>
                      <a:prstDash val="solid"/>
                      <a:round/>
                      <a:headEnd type="none" w="med" len="med"/>
                      <a:tailEnd type="none" w="med" len="med"/>
                    </a:lnT>
                    <a:lnB w="12700" cap="flat" cmpd="sng" algn="ctr">
                      <a:solidFill>
                        <a:srgbClr val="013365"/>
                      </a:solidFill>
                      <a:prstDash val="sysDot"/>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defRPr/>
                      </a:pPr>
                      <a:r>
                        <a:rPr kumimoji="0" lang="en-US" sz="1800" b="1" i="1" u="none" strike="noStrike" kern="1200" cap="none" normalizeH="0" baseline="0" dirty="0">
                          <a:ln>
                            <a:noFill/>
                          </a:ln>
                          <a:solidFill>
                            <a:srgbClr val="B1143B"/>
                          </a:solidFill>
                          <a:effectLst/>
                          <a:latin typeface="Arial" charset="0"/>
                          <a:ea typeface="+mn-ea"/>
                          <a:cs typeface="+mn-cs"/>
                        </a:rPr>
                        <a:t>x 12.41</a:t>
                      </a:r>
                    </a:p>
                  </a:txBody>
                  <a:tcPr anchor="ctr">
                    <a:lnL w="12700" cap="flat" cmpd="sng" algn="ctr">
                      <a:solidFill>
                        <a:srgbClr val="013365"/>
                      </a:solidFill>
                      <a:prstDash val="solid"/>
                      <a:round/>
                      <a:headEnd type="none" w="med" len="med"/>
                      <a:tailEnd type="none" w="med" len="med"/>
                    </a:lnL>
                    <a:lnT w="38100" cap="flat" cmpd="sng" algn="ctr">
                      <a:solidFill>
                        <a:srgbClr val="013365"/>
                      </a:solidFill>
                      <a:prstDash val="solid"/>
                      <a:round/>
                      <a:headEnd type="none" w="med" len="med"/>
                      <a:tailEnd type="none" w="med" len="med"/>
                    </a:lnT>
                    <a:lnB w="12700" cap="flat" cmpd="sng" algn="ctr">
                      <a:solidFill>
                        <a:srgbClr val="013365"/>
                      </a:solidFill>
                      <a:prstDash val="sysDot"/>
                      <a:round/>
                      <a:headEnd type="none" w="med" len="med"/>
                      <a:tailEnd type="none" w="med" len="med"/>
                    </a:lnB>
                    <a:noFill/>
                  </a:tcPr>
                </a:tc>
                <a:extLst>
                  <a:ext uri="{0D108BD9-81ED-4DB2-BD59-A6C34878D82A}">
                    <a16:rowId xmlns:a16="http://schemas.microsoft.com/office/drawing/2014/main" val="2092010079"/>
                  </a:ext>
                </a:extLst>
              </a:tr>
              <a:tr h="483857">
                <a:tc gridSpan="3">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i="1" dirty="0">
                          <a:solidFill>
                            <a:srgbClr val="B1143B"/>
                          </a:solidFill>
                          <a:latin typeface="Arial" panose="020B0604020202020204" pitchFamily="34" charset="0"/>
                          <a:cs typeface="Arial" panose="020B0604020202020204" pitchFamily="34" charset="0"/>
                        </a:rPr>
                        <a:t>Net Present Future Value of Future Benefits</a:t>
                      </a:r>
                    </a:p>
                  </a:txBody>
                  <a:tcPr anchor="ctr">
                    <a:lnR w="12700" cap="flat" cmpd="sng" algn="ctr">
                      <a:solidFill>
                        <a:srgbClr val="013365"/>
                      </a:solidFill>
                      <a:prstDash val="solid"/>
                      <a:round/>
                      <a:headEnd type="none" w="med" len="med"/>
                      <a:tailEnd type="none" w="med" len="med"/>
                    </a:lnR>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60000"/>
                        </a:spcBef>
                        <a:spcAft>
                          <a:spcPct val="0"/>
                        </a:spcAft>
                        <a:buClr>
                          <a:schemeClr val="tx1"/>
                        </a:buClr>
                        <a:buSzTx/>
                        <a:buFont typeface="Wingdings" pitchFamily="2" charset="2"/>
                        <a:buNone/>
                        <a:tabLst/>
                        <a:defRPr/>
                      </a:pPr>
                      <a:r>
                        <a:rPr kumimoji="0" lang="en-US" sz="1800" b="1" i="1" u="none" strike="noStrike" kern="1200" cap="none" normalizeH="0" baseline="0" dirty="0">
                          <a:ln>
                            <a:noFill/>
                          </a:ln>
                          <a:solidFill>
                            <a:srgbClr val="B1143B"/>
                          </a:solidFill>
                          <a:effectLst/>
                          <a:latin typeface="Arial" charset="0"/>
                          <a:ea typeface="+mn-ea"/>
                          <a:cs typeface="+mn-cs"/>
                        </a:rPr>
                        <a:t>$49,491</a:t>
                      </a:r>
                    </a:p>
                  </a:txBody>
                  <a:tcPr anchor="ctr">
                    <a:lnL w="12700" cap="flat" cmpd="sng" algn="ctr">
                      <a:solidFill>
                        <a:srgbClr val="013365"/>
                      </a:solidFill>
                      <a:prstDash val="solid"/>
                      <a:round/>
                      <a:headEnd type="none" w="med" len="med"/>
                      <a:tailEnd type="none" w="med" len="med"/>
                    </a:lnL>
                    <a:lnT w="12700" cap="flat" cmpd="sng" algn="ctr">
                      <a:solidFill>
                        <a:srgbClr val="013365"/>
                      </a:solidFill>
                      <a:prstDash val="sysDot"/>
                      <a:round/>
                      <a:headEnd type="none" w="med" len="med"/>
                      <a:tailEnd type="none" w="med" len="med"/>
                    </a:lnT>
                    <a:lnB w="38100" cap="flat" cmpd="sng" algn="ctr">
                      <a:solidFill>
                        <a:srgbClr val="013365"/>
                      </a:solidFill>
                      <a:prstDash val="solid"/>
                      <a:round/>
                      <a:headEnd type="none" w="med" len="med"/>
                      <a:tailEnd type="none" w="med" len="med"/>
                    </a:lnB>
                    <a:noFill/>
                  </a:tcPr>
                </a:tc>
                <a:extLst>
                  <a:ext uri="{0D108BD9-81ED-4DB2-BD59-A6C34878D82A}">
                    <a16:rowId xmlns:a16="http://schemas.microsoft.com/office/drawing/2014/main" val="1426741045"/>
                  </a:ext>
                </a:extLst>
              </a:tr>
              <a:tr h="483857">
                <a:tc gridSpan="3">
                  <a:txBody>
                    <a:bodyPr/>
                    <a:lstStyle/>
                    <a:p>
                      <a:pPr marL="0" marR="0" indent="0" algn="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dirty="0">
                          <a:solidFill>
                            <a:srgbClr val="013365"/>
                          </a:solidFill>
                          <a:latin typeface="Arial" panose="020B0604020202020204" pitchFamily="34" charset="0"/>
                          <a:cs typeface="Arial" panose="020B0604020202020204" pitchFamily="34" charset="0"/>
                        </a:rPr>
                        <a:t>Costs</a:t>
                      </a:r>
                    </a:p>
                  </a:txBody>
                  <a:tcPr anchor="ctr">
                    <a:lnR w="12700" cap="flat" cmpd="sng" algn="ctr">
                      <a:solidFill>
                        <a:srgbClr val="013365"/>
                      </a:solidFill>
                      <a:prstDash val="solid"/>
                      <a:round/>
                      <a:headEnd type="none" w="med" len="med"/>
                      <a:tailEnd type="none" w="med" len="med"/>
                    </a:lnR>
                    <a:lnT w="38100" cap="flat" cmpd="sng" algn="ctr">
                      <a:solidFill>
                        <a:srgbClr val="013365"/>
                      </a:solidFill>
                      <a:prstDash val="solid"/>
                      <a:round/>
                      <a:headEnd type="none" w="med" len="med"/>
                      <a:tailEnd type="none" w="med" len="med"/>
                    </a:lnT>
                    <a:lnB w="12700" cap="flat" cmpd="sng" algn="ctr">
                      <a:solidFill>
                        <a:srgbClr val="013365"/>
                      </a:solidFill>
                      <a:prstDash val="sysDot"/>
                      <a:round/>
                      <a:headEnd type="none" w="med" len="med"/>
                      <a:tailEnd type="none" w="med" len="med"/>
                    </a:lnB>
                    <a:no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hMerge="1">
                  <a:txBody>
                    <a:bodyPr/>
                    <a:lstStyle/>
                    <a:p>
                      <a:pPr marL="0" marR="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endParaRPr lang="en-US" sz="1600" b="1" dirty="0">
                        <a:solidFill>
                          <a:srgbClr val="FCAD22"/>
                        </a:solidFill>
                        <a:latin typeface="Arial" panose="020B0604020202020204" pitchFamily="34" charset="0"/>
                        <a:cs typeface="Arial" panose="020B0604020202020204" pitchFamily="34" charset="0"/>
                      </a:endParaRPr>
                    </a:p>
                  </a:txBody>
                  <a:tcPr anchor="ctr">
                    <a:lnT w="12700" cap="flat" cmpd="sng" algn="ctr">
                      <a:solidFill>
                        <a:srgbClr val="0A3542"/>
                      </a:solidFill>
                      <a:prstDash val="sysDot"/>
                      <a:round/>
                      <a:headEnd type="none" w="med" len="med"/>
                      <a:tailEnd type="none" w="med" len="med"/>
                    </a:lnT>
                    <a:lnB w="28575" cap="flat" cmpd="sng" algn="ctr">
                      <a:solidFill>
                        <a:srgbClr val="005D90"/>
                      </a:solidFill>
                      <a:prstDash val="solid"/>
                      <a:round/>
                      <a:headEnd type="none" w="med" len="med"/>
                      <a:tailEnd type="none" w="med" len="med"/>
                    </a:lnB>
                    <a:solidFill>
                      <a:srgbClr val="013365"/>
                    </a:solidFill>
                  </a:tcPr>
                </a:tc>
                <a:tc>
                  <a:txBody>
                    <a:bodyPr/>
                    <a:lstStyle/>
                    <a:p>
                      <a:pPr marL="0" marR="0" lvl="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kumimoji="0" lang="en-US" sz="2400" b="1" i="0" u="none" strike="noStrike" cap="none" normalizeH="0" baseline="0" dirty="0">
                          <a:ln>
                            <a:noFill/>
                          </a:ln>
                          <a:solidFill>
                            <a:srgbClr val="FCAD22"/>
                          </a:solidFill>
                          <a:effectLst>
                            <a:outerShdw blurRad="38100" dist="38100" dir="2700000" algn="tl">
                              <a:srgbClr val="000000"/>
                            </a:outerShdw>
                          </a:effectLst>
                          <a:latin typeface="Arial" charset="0"/>
                        </a:rPr>
                        <a:t>$35,000</a:t>
                      </a:r>
                    </a:p>
                  </a:txBody>
                  <a:tcPr anchor="ctr">
                    <a:lnL w="12700" cap="flat" cmpd="sng" algn="ctr">
                      <a:solidFill>
                        <a:srgbClr val="013365"/>
                      </a:solidFill>
                      <a:prstDash val="solid"/>
                      <a:round/>
                      <a:headEnd type="none" w="med" len="med"/>
                      <a:tailEnd type="none" w="med" len="med"/>
                    </a:lnL>
                    <a:lnT w="38100" cap="flat" cmpd="sng" algn="ctr">
                      <a:solidFill>
                        <a:srgbClr val="013365"/>
                      </a:solidFill>
                      <a:prstDash val="solid"/>
                      <a:round/>
                      <a:headEnd type="none" w="med" len="med"/>
                      <a:tailEnd type="none" w="med" len="med"/>
                    </a:lnT>
                    <a:lnB w="12700" cap="flat" cmpd="sng" algn="ctr">
                      <a:solidFill>
                        <a:srgbClr val="013365"/>
                      </a:solidFill>
                      <a:prstDash val="sysDot"/>
                      <a:round/>
                      <a:headEnd type="none" w="med" len="med"/>
                      <a:tailEnd type="none" w="med" len="med"/>
                    </a:lnB>
                    <a:noFill/>
                  </a:tcPr>
                </a:tc>
                <a:extLst>
                  <a:ext uri="{0D108BD9-81ED-4DB2-BD59-A6C34878D82A}">
                    <a16:rowId xmlns:a16="http://schemas.microsoft.com/office/drawing/2014/main" val="2032650327"/>
                  </a:ext>
                </a:extLst>
              </a:tr>
              <a:tr h="483857">
                <a:tc gridSpan="3">
                  <a:txBody>
                    <a:bodyPr/>
                    <a:lstStyle/>
                    <a:p>
                      <a:pPr marL="0" marR="0" indent="0" algn="r" defTabSz="914400" rtl="0" eaLnBrk="1" fontAlgn="auto" latinLnBrk="0" hangingPunct="1">
                        <a:lnSpc>
                          <a:spcPct val="100000"/>
                        </a:lnSpc>
                        <a:spcBef>
                          <a:spcPts val="0"/>
                        </a:spcBef>
                        <a:spcAft>
                          <a:spcPts val="0"/>
                        </a:spcAft>
                        <a:buClr>
                          <a:srgbClr val="E31836"/>
                        </a:buClr>
                        <a:buSzTx/>
                        <a:buFont typeface="Wingdings" charset="2"/>
                        <a:buNone/>
                        <a:tabLst/>
                        <a:defRPr/>
                      </a:pPr>
                      <a:r>
                        <a:rPr lang="en-US" sz="1800" b="1" dirty="0">
                          <a:solidFill>
                            <a:srgbClr val="013365"/>
                          </a:solidFill>
                          <a:latin typeface="Arial" panose="020B0604020202020204" pitchFamily="34" charset="0"/>
                          <a:cs typeface="Arial" panose="020B0604020202020204" pitchFamily="34" charset="0"/>
                        </a:rPr>
                        <a:t>Benefit-Cost Ratio</a:t>
                      </a:r>
                    </a:p>
                  </a:txBody>
                  <a:tcPr anchor="ctr">
                    <a:lnR w="12700" cap="flat" cmpd="sng" algn="ctr">
                      <a:solidFill>
                        <a:srgbClr val="013365"/>
                      </a:solidFill>
                      <a:prstDash val="solid"/>
                      <a:round/>
                      <a:headEnd type="none" w="med" len="med"/>
                      <a:tailEnd type="none" w="med" len="med"/>
                    </a:lnR>
                    <a:lnT w="12700" cap="flat" cmpd="sng" algn="ctr">
                      <a:solidFill>
                        <a:srgbClr val="013365"/>
                      </a:solidFill>
                      <a:prstDash val="sysDot"/>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
                          <a:srgbClr val="E31836"/>
                        </a:buClr>
                        <a:buSzTx/>
                        <a:buFont typeface="Wingdings" charset="2"/>
                        <a:buNone/>
                        <a:tabLst/>
                        <a:defRPr/>
                      </a:pPr>
                      <a:r>
                        <a:rPr kumimoji="0" lang="en-US" sz="2400" b="1" i="0" u="none" strike="noStrike" cap="none" normalizeH="0" baseline="0" dirty="0">
                          <a:ln>
                            <a:noFill/>
                          </a:ln>
                          <a:solidFill>
                            <a:srgbClr val="FCAD22"/>
                          </a:solidFill>
                          <a:effectLst>
                            <a:outerShdw blurRad="38100" dist="38100" dir="2700000" algn="tl">
                              <a:srgbClr val="000000"/>
                            </a:outerShdw>
                          </a:effectLst>
                          <a:latin typeface="Arial" charset="0"/>
                        </a:rPr>
                        <a:t>1.41</a:t>
                      </a:r>
                    </a:p>
                  </a:txBody>
                  <a:tcPr anchor="ctr">
                    <a:lnL w="12700" cap="flat" cmpd="sng" algn="ctr">
                      <a:solidFill>
                        <a:srgbClr val="013365"/>
                      </a:solidFill>
                      <a:prstDash val="solid"/>
                      <a:round/>
                      <a:headEnd type="none" w="med" len="med"/>
                      <a:tailEnd type="none" w="med" len="med"/>
                    </a:lnL>
                    <a:lnT w="12700" cap="flat" cmpd="sng" algn="ctr">
                      <a:solidFill>
                        <a:srgbClr val="013365"/>
                      </a:solidFill>
                      <a:prstDash val="sysDot"/>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298596599"/>
                  </a:ext>
                </a:extLst>
              </a:tr>
            </a:tbl>
          </a:graphicData>
        </a:graphic>
      </p:graphicFrame>
      <p:sp>
        <p:nvSpPr>
          <p:cNvPr id="4" name="Slide Number Placeholder 3">
            <a:extLst>
              <a:ext uri="{FF2B5EF4-FFF2-40B4-BE49-F238E27FC236}">
                <a16:creationId xmlns:a16="http://schemas.microsoft.com/office/drawing/2014/main" id="{2891B264-591C-C344-BD0D-50BB5BD5998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18</a:t>
            </a:fld>
            <a:endParaRPr lang="en-US" b="1" dirty="0">
              <a:solidFill>
                <a:srgbClr val="B1143B"/>
              </a:solidFill>
            </a:endParaRPr>
          </a:p>
        </p:txBody>
      </p:sp>
    </p:spTree>
    <p:extLst>
      <p:ext uri="{BB962C8B-B14F-4D97-AF65-F5344CB8AC3E}">
        <p14:creationId xmlns:p14="http://schemas.microsoft.com/office/powerpoint/2010/main" val="2233299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a:bodyPr>
          <a:lstStyle/>
          <a:p>
            <a:r>
              <a:rPr lang="en-US" dirty="0"/>
              <a:t>General Concept of a BCA</a:t>
            </a:r>
          </a:p>
        </p:txBody>
      </p:sp>
      <p:pic>
        <p:nvPicPr>
          <p:cNvPr id="9" name="Picture 8">
            <a:extLst>
              <a:ext uri="{FF2B5EF4-FFF2-40B4-BE49-F238E27FC236}">
                <a16:creationId xmlns:a16="http://schemas.microsoft.com/office/drawing/2014/main" id="{C3B9DD11-C7F6-D44B-AFC9-44524D8FD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12" name="TextBox 11">
            <a:extLst>
              <a:ext uri="{FF2B5EF4-FFF2-40B4-BE49-F238E27FC236}">
                <a16:creationId xmlns:a16="http://schemas.microsoft.com/office/drawing/2014/main" id="{F8455785-DF29-0841-BA57-13C60E4BE8AF}"/>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4" name="Slide Number Placeholder 3">
            <a:extLst>
              <a:ext uri="{FF2B5EF4-FFF2-40B4-BE49-F238E27FC236}">
                <a16:creationId xmlns:a16="http://schemas.microsoft.com/office/drawing/2014/main" id="{D1385E33-61C2-8240-AE45-F40D1061A4B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19</a:t>
            </a:fld>
            <a:endParaRPr lang="en-US" b="1" dirty="0">
              <a:solidFill>
                <a:srgbClr val="B1143B"/>
              </a:solidFill>
            </a:endParaRPr>
          </a:p>
        </p:txBody>
      </p:sp>
    </p:spTree>
    <p:extLst>
      <p:ext uri="{BB962C8B-B14F-4D97-AF65-F5344CB8AC3E}">
        <p14:creationId xmlns:p14="http://schemas.microsoft.com/office/powerpoint/2010/main" val="2362756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p:txBody>
          <a:bodyPr/>
          <a:lstStyle/>
          <a:p>
            <a:r>
              <a:rPr lang="en-US" sz="4400" dirty="0"/>
              <a:t>Determining Benefits for a Hazard Mitigation Project</a:t>
            </a:r>
            <a:endParaRPr lang="en-US" sz="1600" dirty="0"/>
          </a:p>
        </p:txBody>
      </p:sp>
    </p:spTree>
    <p:extLst>
      <p:ext uri="{BB962C8B-B14F-4D97-AF65-F5344CB8AC3E}">
        <p14:creationId xmlns:p14="http://schemas.microsoft.com/office/powerpoint/2010/main" val="2543312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9C23D-EA07-4644-AEBF-54668DC508FB}"/>
              </a:ext>
            </a:extLst>
          </p:cNvPr>
          <p:cNvSpPr>
            <a:spLocks noGrp="1"/>
          </p:cNvSpPr>
          <p:nvPr>
            <p:ph type="title"/>
          </p:nvPr>
        </p:nvSpPr>
        <p:spPr/>
        <p:txBody>
          <a:bodyPr>
            <a:normAutofit fontScale="90000"/>
          </a:bodyPr>
          <a:lstStyle/>
          <a:p>
            <a:r>
              <a:rPr lang="en-US" dirty="0"/>
              <a:t>Determining Benefits For </a:t>
            </a:r>
            <a:r>
              <a:rPr lang="en-US" dirty="0" smtClean="0"/>
              <a:t>A </a:t>
            </a:r>
            <a:r>
              <a:rPr lang="en-US" dirty="0"/>
              <a:t>Hazard Mitigation Project</a:t>
            </a:r>
          </a:p>
        </p:txBody>
      </p:sp>
      <p:sp>
        <p:nvSpPr>
          <p:cNvPr id="5" name="Title 1">
            <a:extLst>
              <a:ext uri="{FF2B5EF4-FFF2-40B4-BE49-F238E27FC236}">
                <a16:creationId xmlns:a16="http://schemas.microsoft.com/office/drawing/2014/main" id="{0310F44D-8795-2C40-A1C2-3475679E49C1}"/>
              </a:ext>
            </a:extLst>
          </p:cNvPr>
          <p:cNvSpPr txBox="1">
            <a:spLocks/>
          </p:cNvSpPr>
          <p:nvPr/>
        </p:nvSpPr>
        <p:spPr>
          <a:xfrm>
            <a:off x="457200" y="1143000"/>
            <a:ext cx="8001000" cy="596900"/>
          </a:xfrm>
          <a:prstGeom prst="rect">
            <a:avLst/>
          </a:prstGeom>
        </p:spPr>
        <p:txBody>
          <a:bodyPr>
            <a:normAutofit fontScale="92500"/>
          </a:bodyPr>
          <a:lstStyle>
            <a:lvl1pPr algn="l" rtl="0" eaLnBrk="0" fontAlgn="base" hangingPunct="0">
              <a:spcBef>
                <a:spcPct val="0"/>
              </a:spcBef>
              <a:spcAft>
                <a:spcPct val="0"/>
              </a:spcAft>
              <a:defRPr sz="3200" b="1" i="0">
                <a:solidFill>
                  <a:srgbClr val="013365"/>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a:lstStyle>
          <a:p>
            <a:r>
              <a:rPr lang="en-US" sz="2400" kern="0" dirty="0">
                <a:solidFill>
                  <a:srgbClr val="FCAD22"/>
                </a:solidFill>
              </a:rPr>
              <a:t>What types of benefits can you claim for your project?</a:t>
            </a:r>
          </a:p>
        </p:txBody>
      </p:sp>
      <p:grpSp>
        <p:nvGrpSpPr>
          <p:cNvPr id="8" name="Group 7">
            <a:extLst>
              <a:ext uri="{FF2B5EF4-FFF2-40B4-BE49-F238E27FC236}">
                <a16:creationId xmlns:a16="http://schemas.microsoft.com/office/drawing/2014/main" id="{A63FBA88-CA5F-2E48-98E8-DD7FDB0291BA}"/>
              </a:ext>
            </a:extLst>
          </p:cNvPr>
          <p:cNvGrpSpPr/>
          <p:nvPr/>
        </p:nvGrpSpPr>
        <p:grpSpPr>
          <a:xfrm>
            <a:off x="-2057400" y="990600"/>
            <a:ext cx="10115959" cy="6048435"/>
            <a:chOff x="-2121243" y="1100272"/>
            <a:chExt cx="10115959" cy="6048435"/>
          </a:xfrm>
        </p:grpSpPr>
        <p:sp>
          <p:nvSpPr>
            <p:cNvPr id="9" name="TextBox 8">
              <a:extLst>
                <a:ext uri="{FF2B5EF4-FFF2-40B4-BE49-F238E27FC236}">
                  <a16:creationId xmlns:a16="http://schemas.microsoft.com/office/drawing/2014/main" id="{8EB31060-3945-9C49-B53B-2621D12FE1F2}"/>
                </a:ext>
              </a:extLst>
            </p:cNvPr>
            <p:cNvSpPr txBox="1"/>
            <p:nvPr/>
          </p:nvSpPr>
          <p:spPr>
            <a:xfrm>
              <a:off x="3575324" y="2218468"/>
              <a:ext cx="3916635" cy="502920"/>
            </a:xfrm>
            <a:prstGeom prst="roundRect">
              <a:avLst/>
            </a:prstGeom>
            <a:solidFill>
              <a:schemeClr val="bg1">
                <a:lumMod val="95000"/>
              </a:schemeClr>
            </a:solidFill>
            <a:effectLst>
              <a:outerShdw blurRad="50800" dist="38100" dir="2700000" algn="tl" rotWithShape="0">
                <a:prstClr val="black">
                  <a:alpha val="40000"/>
                </a:prstClr>
              </a:outerShdw>
            </a:effectLst>
          </p:spPr>
          <p:txBody>
            <a:bodyPr wrap="none" lIns="274320" rtlCol="0" anchor="ctr" anchorCtr="0">
              <a:noAutofit/>
            </a:bodyPr>
            <a:lstStyle/>
            <a:p>
              <a:r>
                <a:rPr lang="en-US" sz="1600" i="1" dirty="0">
                  <a:latin typeface="Tahoma" panose="020B0604030504040204" pitchFamily="34" charset="0"/>
                  <a:ea typeface="Tahoma" panose="020B0604030504040204" pitchFamily="34" charset="0"/>
                  <a:cs typeface="Tahoma" panose="020B0604030504040204" pitchFamily="34" charset="0"/>
                </a:rPr>
                <a:t>Avoided Physical Damages</a:t>
              </a:r>
            </a:p>
          </p:txBody>
        </p:sp>
        <p:sp>
          <p:nvSpPr>
            <p:cNvPr id="10" name="TextBox 9">
              <a:extLst>
                <a:ext uri="{FF2B5EF4-FFF2-40B4-BE49-F238E27FC236}">
                  <a16:creationId xmlns:a16="http://schemas.microsoft.com/office/drawing/2014/main" id="{9C1B3F14-D1E5-0E44-B53A-56D2728FD3C5}"/>
                </a:ext>
              </a:extLst>
            </p:cNvPr>
            <p:cNvSpPr txBox="1"/>
            <p:nvPr/>
          </p:nvSpPr>
          <p:spPr>
            <a:xfrm>
              <a:off x="3922913" y="3048000"/>
              <a:ext cx="3916635" cy="502920"/>
            </a:xfrm>
            <a:prstGeom prst="roundRect">
              <a:avLst/>
            </a:prstGeom>
            <a:solidFill>
              <a:schemeClr val="bg1">
                <a:lumMod val="95000"/>
              </a:schemeClr>
            </a:solidFill>
            <a:effectLst>
              <a:outerShdw blurRad="50800" dist="38100" dir="2700000" algn="tl" rotWithShape="0">
                <a:prstClr val="black">
                  <a:alpha val="40000"/>
                </a:prstClr>
              </a:outerShdw>
            </a:effectLst>
          </p:spPr>
          <p:txBody>
            <a:bodyPr wrap="none" lIns="274320" rtlCol="0" anchor="ctr" anchorCtr="0">
              <a:noAutofit/>
            </a:bodyPr>
            <a:lstStyle/>
            <a:p>
              <a:r>
                <a:rPr lang="en-US" sz="1600" i="1" dirty="0">
                  <a:latin typeface="Tahoma" panose="020B0604030504040204" pitchFamily="34" charset="0"/>
                  <a:ea typeface="Tahoma" panose="020B0604030504040204" pitchFamily="34" charset="0"/>
                  <a:cs typeface="Tahoma" panose="020B0604030504040204" pitchFamily="34" charset="0"/>
                </a:rPr>
                <a:t>Avoided Emergency Response Costs</a:t>
              </a:r>
            </a:p>
          </p:txBody>
        </p:sp>
        <p:sp>
          <p:nvSpPr>
            <p:cNvPr id="11" name="TextBox 10">
              <a:extLst>
                <a:ext uri="{FF2B5EF4-FFF2-40B4-BE49-F238E27FC236}">
                  <a16:creationId xmlns:a16="http://schemas.microsoft.com/office/drawing/2014/main" id="{6DA8E6CA-36AB-FF4F-8E63-19E9AA7552CF}"/>
                </a:ext>
              </a:extLst>
            </p:cNvPr>
            <p:cNvSpPr txBox="1"/>
            <p:nvPr/>
          </p:nvSpPr>
          <p:spPr>
            <a:xfrm>
              <a:off x="4078081" y="3847699"/>
              <a:ext cx="3916635" cy="502920"/>
            </a:xfrm>
            <a:prstGeom prst="roundRect">
              <a:avLst/>
            </a:prstGeom>
            <a:solidFill>
              <a:schemeClr val="bg1">
                <a:lumMod val="95000"/>
              </a:schemeClr>
            </a:solidFill>
            <a:effectLst>
              <a:outerShdw blurRad="50800" dist="38100" dir="2700000" algn="tl" rotWithShape="0">
                <a:prstClr val="black">
                  <a:alpha val="40000"/>
                </a:prstClr>
              </a:outerShdw>
            </a:effectLst>
          </p:spPr>
          <p:txBody>
            <a:bodyPr wrap="none" lIns="274320" rtlCol="0" anchor="ctr" anchorCtr="0">
              <a:noAutofit/>
            </a:bodyPr>
            <a:lstStyle/>
            <a:p>
              <a:r>
                <a:rPr lang="en-US" sz="1600" i="1" dirty="0">
                  <a:latin typeface="Tahoma" panose="020B0604030504040204" pitchFamily="34" charset="0"/>
                  <a:ea typeface="Tahoma" panose="020B0604030504040204" pitchFamily="34" charset="0"/>
                  <a:cs typeface="Tahoma" panose="020B0604030504040204" pitchFamily="34" charset="0"/>
                </a:rPr>
                <a:t>Avoided Loss-of-Function Impacts</a:t>
              </a:r>
            </a:p>
          </p:txBody>
        </p:sp>
        <p:sp>
          <p:nvSpPr>
            <p:cNvPr id="12" name="TextBox 11">
              <a:extLst>
                <a:ext uri="{FF2B5EF4-FFF2-40B4-BE49-F238E27FC236}">
                  <a16:creationId xmlns:a16="http://schemas.microsoft.com/office/drawing/2014/main" id="{3579A40C-2ED9-D545-B468-9ADA57F63FA9}"/>
                </a:ext>
              </a:extLst>
            </p:cNvPr>
            <p:cNvSpPr txBox="1"/>
            <p:nvPr/>
          </p:nvSpPr>
          <p:spPr>
            <a:xfrm>
              <a:off x="3986342" y="4712063"/>
              <a:ext cx="3916635" cy="502920"/>
            </a:xfrm>
            <a:prstGeom prst="roundRect">
              <a:avLst/>
            </a:prstGeom>
            <a:solidFill>
              <a:schemeClr val="bg1">
                <a:lumMod val="95000"/>
              </a:schemeClr>
            </a:solidFill>
            <a:effectLst>
              <a:outerShdw blurRad="50800" dist="38100" dir="2700000" algn="tl" rotWithShape="0">
                <a:prstClr val="black">
                  <a:alpha val="40000"/>
                </a:prstClr>
              </a:outerShdw>
            </a:effectLst>
          </p:spPr>
          <p:txBody>
            <a:bodyPr wrap="none" lIns="274320" rtlCol="0" anchor="ctr" anchorCtr="0">
              <a:noAutofit/>
            </a:bodyPr>
            <a:lstStyle/>
            <a:p>
              <a:r>
                <a:rPr lang="en-US" sz="1600" i="1" dirty="0">
                  <a:latin typeface="Tahoma" panose="020B0604030504040204" pitchFamily="34" charset="0"/>
                  <a:ea typeface="Tahoma" panose="020B0604030504040204" pitchFamily="34" charset="0"/>
                  <a:cs typeface="Tahoma" panose="020B0604030504040204" pitchFamily="34" charset="0"/>
                </a:rPr>
                <a:t>Avoided Injuries and Casualties</a:t>
              </a:r>
            </a:p>
          </p:txBody>
        </p:sp>
        <p:sp>
          <p:nvSpPr>
            <p:cNvPr id="13" name="TextBox 12">
              <a:extLst>
                <a:ext uri="{FF2B5EF4-FFF2-40B4-BE49-F238E27FC236}">
                  <a16:creationId xmlns:a16="http://schemas.microsoft.com/office/drawing/2014/main" id="{B9BE87D6-71C3-B249-BCE7-DC1335F53ECF}"/>
                </a:ext>
              </a:extLst>
            </p:cNvPr>
            <p:cNvSpPr txBox="1"/>
            <p:nvPr/>
          </p:nvSpPr>
          <p:spPr>
            <a:xfrm>
              <a:off x="3550965" y="5513661"/>
              <a:ext cx="3916635" cy="502920"/>
            </a:xfrm>
            <a:prstGeom prst="roundRect">
              <a:avLst/>
            </a:prstGeom>
            <a:solidFill>
              <a:schemeClr val="bg1">
                <a:lumMod val="95000"/>
              </a:schemeClr>
            </a:solidFill>
            <a:effectLst>
              <a:outerShdw blurRad="50800" dist="38100" dir="2700000" algn="tl" rotWithShape="0">
                <a:prstClr val="black">
                  <a:alpha val="40000"/>
                </a:prstClr>
              </a:outerShdw>
            </a:effectLst>
          </p:spPr>
          <p:txBody>
            <a:bodyPr wrap="none" lIns="274320" rtlCol="0" anchor="ctr" anchorCtr="0">
              <a:noAutofit/>
            </a:bodyPr>
            <a:lstStyle/>
            <a:p>
              <a:r>
                <a:rPr lang="en-US" sz="1600" i="1" dirty="0">
                  <a:latin typeface="Tahoma" panose="020B0604030504040204" pitchFamily="34" charset="0"/>
                  <a:ea typeface="Tahoma" panose="020B0604030504040204" pitchFamily="34" charset="0"/>
                  <a:cs typeface="Tahoma" panose="020B0604030504040204" pitchFamily="34" charset="0"/>
                </a:rPr>
                <a:t>Societal and Environmental Benefits</a:t>
              </a:r>
            </a:p>
          </p:txBody>
        </p:sp>
        <p:pic>
          <p:nvPicPr>
            <p:cNvPr id="14" name="Picture 13">
              <a:extLst>
                <a:ext uri="{FF2B5EF4-FFF2-40B4-BE49-F238E27FC236}">
                  <a16:creationId xmlns:a16="http://schemas.microsoft.com/office/drawing/2014/main" id="{74DBE473-F25B-3243-A28F-C04C0178D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683" y="2536744"/>
              <a:ext cx="3207861" cy="3207861"/>
            </a:xfrm>
            <a:prstGeom prst="rect">
              <a:avLst/>
            </a:prstGeom>
          </p:spPr>
        </p:pic>
        <p:sp>
          <p:nvSpPr>
            <p:cNvPr id="15" name="Arc 14">
              <a:extLst>
                <a:ext uri="{FF2B5EF4-FFF2-40B4-BE49-F238E27FC236}">
                  <a16:creationId xmlns:a16="http://schemas.microsoft.com/office/drawing/2014/main" id="{E1FEB63A-1E61-EC43-BE8F-FFEC799F915A}"/>
                </a:ext>
              </a:extLst>
            </p:cNvPr>
            <p:cNvSpPr/>
            <p:nvPr/>
          </p:nvSpPr>
          <p:spPr bwMode="auto">
            <a:xfrm rot="2700000">
              <a:off x="-2121243" y="1100272"/>
              <a:ext cx="6048435" cy="6048435"/>
            </a:xfrm>
            <a:prstGeom prst="arc">
              <a:avLst>
                <a:gd name="adj1" fmla="val 16200000"/>
                <a:gd name="adj2" fmla="val 21577952"/>
              </a:avLst>
            </a:prstGeom>
            <a:noFill/>
            <a:ln w="28575">
              <a:solidFill>
                <a:srgbClr val="B1143B"/>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a:extLst>
                <a:ext uri="{FF2B5EF4-FFF2-40B4-BE49-F238E27FC236}">
                  <a16:creationId xmlns:a16="http://schemas.microsoft.com/office/drawing/2014/main" id="{1277042C-8319-A74E-9F17-15A8688B552E}"/>
                </a:ext>
              </a:extLst>
            </p:cNvPr>
            <p:cNvSpPr/>
            <p:nvPr/>
          </p:nvSpPr>
          <p:spPr bwMode="auto">
            <a:xfrm>
              <a:off x="3101105" y="2136216"/>
              <a:ext cx="680903" cy="680903"/>
            </a:xfrm>
            <a:prstGeom prst="ellipse">
              <a:avLst/>
            </a:prstGeom>
            <a:solidFill>
              <a:schemeClr val="bg1"/>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a:extLst>
                <a:ext uri="{FF2B5EF4-FFF2-40B4-BE49-F238E27FC236}">
                  <a16:creationId xmlns:a16="http://schemas.microsoft.com/office/drawing/2014/main" id="{186DE76D-2ACC-D64A-9809-CC03374543CE}"/>
                </a:ext>
              </a:extLst>
            </p:cNvPr>
            <p:cNvSpPr/>
            <p:nvPr/>
          </p:nvSpPr>
          <p:spPr bwMode="auto">
            <a:xfrm>
              <a:off x="3428219" y="2932260"/>
              <a:ext cx="680903" cy="680903"/>
            </a:xfrm>
            <a:prstGeom prst="ellipse">
              <a:avLst/>
            </a:prstGeom>
            <a:solidFill>
              <a:schemeClr val="bg1"/>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a:extLst>
                <a:ext uri="{FF2B5EF4-FFF2-40B4-BE49-F238E27FC236}">
                  <a16:creationId xmlns:a16="http://schemas.microsoft.com/office/drawing/2014/main" id="{46814FAB-C9A7-EC4A-8FAA-B32F5D242454}"/>
                </a:ext>
              </a:extLst>
            </p:cNvPr>
            <p:cNvSpPr/>
            <p:nvPr/>
          </p:nvSpPr>
          <p:spPr bwMode="auto">
            <a:xfrm>
              <a:off x="3599091" y="3774865"/>
              <a:ext cx="680903" cy="680903"/>
            </a:xfrm>
            <a:prstGeom prst="ellipse">
              <a:avLst/>
            </a:prstGeom>
            <a:solidFill>
              <a:schemeClr val="bg1"/>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a:extLst>
                <a:ext uri="{FF2B5EF4-FFF2-40B4-BE49-F238E27FC236}">
                  <a16:creationId xmlns:a16="http://schemas.microsoft.com/office/drawing/2014/main" id="{CC504C4C-7D1F-9A4F-AA8B-2459874BA64A}"/>
                </a:ext>
              </a:extLst>
            </p:cNvPr>
            <p:cNvSpPr/>
            <p:nvPr/>
          </p:nvSpPr>
          <p:spPr bwMode="auto">
            <a:xfrm>
              <a:off x="3490661" y="4623629"/>
              <a:ext cx="680903" cy="680903"/>
            </a:xfrm>
            <a:prstGeom prst="ellipse">
              <a:avLst/>
            </a:prstGeom>
            <a:solidFill>
              <a:schemeClr val="bg1"/>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a:extLst>
                <a:ext uri="{FF2B5EF4-FFF2-40B4-BE49-F238E27FC236}">
                  <a16:creationId xmlns:a16="http://schemas.microsoft.com/office/drawing/2014/main" id="{AAE30E59-DA0F-D040-92DF-5B804455076A}"/>
                </a:ext>
              </a:extLst>
            </p:cNvPr>
            <p:cNvSpPr/>
            <p:nvPr/>
          </p:nvSpPr>
          <p:spPr bwMode="auto">
            <a:xfrm>
              <a:off x="3089350" y="5440129"/>
              <a:ext cx="642142" cy="642142"/>
            </a:xfrm>
            <a:prstGeom prst="ellipse">
              <a:avLst/>
            </a:prstGeom>
            <a:solidFill>
              <a:schemeClr val="bg1"/>
            </a:solidFill>
            <a:ln w="57150">
              <a:solidFill>
                <a:srgbClr val="B1143B"/>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21" name="Picture 20">
              <a:extLst>
                <a:ext uri="{FF2B5EF4-FFF2-40B4-BE49-F238E27FC236}">
                  <a16:creationId xmlns:a16="http://schemas.microsoft.com/office/drawing/2014/main" id="{278F0BFA-3F21-B143-93EA-6D7FFC8FE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0026" y="2247704"/>
              <a:ext cx="462237" cy="462237"/>
            </a:xfrm>
            <a:prstGeom prst="rect">
              <a:avLst/>
            </a:prstGeom>
          </p:spPr>
        </p:pic>
        <p:sp>
          <p:nvSpPr>
            <p:cNvPr id="22" name="&quot;No&quot; Symbol 21">
              <a:extLst>
                <a:ext uri="{FF2B5EF4-FFF2-40B4-BE49-F238E27FC236}">
                  <a16:creationId xmlns:a16="http://schemas.microsoft.com/office/drawing/2014/main" id="{48D14D23-182F-B042-9FD1-8659C692AB01}"/>
                </a:ext>
              </a:extLst>
            </p:cNvPr>
            <p:cNvSpPr/>
            <p:nvPr/>
          </p:nvSpPr>
          <p:spPr bwMode="auto">
            <a:xfrm flipH="1">
              <a:off x="3089349" y="2121513"/>
              <a:ext cx="696979" cy="696979"/>
            </a:xfrm>
            <a:prstGeom prst="noSmoking">
              <a:avLst>
                <a:gd name="adj" fmla="val 7284"/>
              </a:avLst>
            </a:prstGeom>
            <a:solidFill>
              <a:srgbClr val="B1143B"/>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23" name="Picture 22">
              <a:extLst>
                <a:ext uri="{FF2B5EF4-FFF2-40B4-BE49-F238E27FC236}">
                  <a16:creationId xmlns:a16="http://schemas.microsoft.com/office/drawing/2014/main" id="{3CEDF5AB-5A89-5A45-BDB7-F34329C430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74461">
              <a:off x="3509508" y="2998444"/>
              <a:ext cx="518324" cy="518324"/>
            </a:xfrm>
            <a:prstGeom prst="rect">
              <a:avLst/>
            </a:prstGeom>
          </p:spPr>
        </p:pic>
        <p:sp>
          <p:nvSpPr>
            <p:cNvPr id="24" name="&quot;No&quot; Symbol 23">
              <a:extLst>
                <a:ext uri="{FF2B5EF4-FFF2-40B4-BE49-F238E27FC236}">
                  <a16:creationId xmlns:a16="http://schemas.microsoft.com/office/drawing/2014/main" id="{BC9EED62-F153-0443-848F-39D6B3D2FD75}"/>
                </a:ext>
              </a:extLst>
            </p:cNvPr>
            <p:cNvSpPr/>
            <p:nvPr/>
          </p:nvSpPr>
          <p:spPr bwMode="auto">
            <a:xfrm flipH="1">
              <a:off x="3437838" y="2927850"/>
              <a:ext cx="696979" cy="696979"/>
            </a:xfrm>
            <a:prstGeom prst="noSmoking">
              <a:avLst>
                <a:gd name="adj" fmla="val 7284"/>
              </a:avLst>
            </a:prstGeom>
            <a:solidFill>
              <a:srgbClr val="B1143B"/>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nvGrpSpPr>
            <p:cNvPr id="25" name="Group 24">
              <a:extLst>
                <a:ext uri="{FF2B5EF4-FFF2-40B4-BE49-F238E27FC236}">
                  <a16:creationId xmlns:a16="http://schemas.microsoft.com/office/drawing/2014/main" id="{5D229B60-9B35-E34E-99CD-12484F679C23}"/>
                </a:ext>
              </a:extLst>
            </p:cNvPr>
            <p:cNvGrpSpPr/>
            <p:nvPr/>
          </p:nvGrpSpPr>
          <p:grpSpPr>
            <a:xfrm rot="330390">
              <a:off x="3623464" y="3747043"/>
              <a:ext cx="657590" cy="656530"/>
              <a:chOff x="3623464" y="3747043"/>
              <a:chExt cx="657590" cy="656530"/>
            </a:xfrm>
          </p:grpSpPr>
          <p:pic>
            <p:nvPicPr>
              <p:cNvPr id="34" name="Picture 33">
                <a:extLst>
                  <a:ext uri="{FF2B5EF4-FFF2-40B4-BE49-F238E27FC236}">
                    <a16:creationId xmlns:a16="http://schemas.microsoft.com/office/drawing/2014/main" id="{23F7BCC5-AA9A-1740-BFEC-AC6D045AFB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3464" y="3747043"/>
                <a:ext cx="656530" cy="656530"/>
              </a:xfrm>
              <a:prstGeom prst="rect">
                <a:avLst/>
              </a:prstGeom>
            </p:spPr>
          </p:pic>
          <p:sp>
            <p:nvSpPr>
              <p:cNvPr id="35" name="TextBox 34">
                <a:extLst>
                  <a:ext uri="{FF2B5EF4-FFF2-40B4-BE49-F238E27FC236}">
                    <a16:creationId xmlns:a16="http://schemas.microsoft.com/office/drawing/2014/main" id="{F5E60072-C57F-7E48-BFF5-CFEEB1094008}"/>
                  </a:ext>
                </a:extLst>
              </p:cNvPr>
              <p:cNvSpPr txBox="1"/>
              <p:nvPr/>
            </p:nvSpPr>
            <p:spPr>
              <a:xfrm>
                <a:off x="3628902" y="4018349"/>
                <a:ext cx="652152" cy="246221"/>
              </a:xfrm>
              <a:prstGeom prst="rect">
                <a:avLst/>
              </a:prstGeom>
              <a:noFill/>
            </p:spPr>
            <p:txBody>
              <a:bodyPr wrap="square" rtlCol="0">
                <a:spAutoFit/>
              </a:bodyPr>
              <a:lstStyle/>
              <a:p>
                <a:pPr algn="ctr"/>
                <a:r>
                  <a:rPr lang="en-US" sz="1000" b="1" dirty="0">
                    <a:solidFill>
                      <a:schemeClr val="bg1"/>
                    </a:solidFill>
                    <a:latin typeface="Arial Narrow" panose="020B0604020202020204" pitchFamily="34" charset="0"/>
                    <a:ea typeface="Tahoma" panose="020B0604030504040204" pitchFamily="34" charset="0"/>
                    <a:cs typeface="Arial Narrow" panose="020B0604020202020204" pitchFamily="34" charset="0"/>
                  </a:rPr>
                  <a:t>CLOSED</a:t>
                </a:r>
              </a:p>
            </p:txBody>
          </p:sp>
        </p:grpSp>
        <p:sp>
          <p:nvSpPr>
            <p:cNvPr id="26" name="&quot;No&quot; Symbol 25">
              <a:extLst>
                <a:ext uri="{FF2B5EF4-FFF2-40B4-BE49-F238E27FC236}">
                  <a16:creationId xmlns:a16="http://schemas.microsoft.com/office/drawing/2014/main" id="{2B4C5C78-FEB2-534B-B859-22148E1B1C0E}"/>
                </a:ext>
              </a:extLst>
            </p:cNvPr>
            <p:cNvSpPr/>
            <p:nvPr/>
          </p:nvSpPr>
          <p:spPr bwMode="auto">
            <a:xfrm flipH="1">
              <a:off x="3592217" y="3765060"/>
              <a:ext cx="696979" cy="696979"/>
            </a:xfrm>
            <a:prstGeom prst="noSmoking">
              <a:avLst>
                <a:gd name="adj" fmla="val 7284"/>
              </a:avLst>
            </a:prstGeom>
            <a:solidFill>
              <a:srgbClr val="B1143B"/>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27" name="Picture 26">
              <a:extLst>
                <a:ext uri="{FF2B5EF4-FFF2-40B4-BE49-F238E27FC236}">
                  <a16:creationId xmlns:a16="http://schemas.microsoft.com/office/drawing/2014/main" id="{048BCC17-3A29-0048-963F-1236E27E3B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7686" y="4694382"/>
              <a:ext cx="505324" cy="505324"/>
            </a:xfrm>
            <a:prstGeom prst="rect">
              <a:avLst/>
            </a:prstGeom>
          </p:spPr>
        </p:pic>
        <p:sp>
          <p:nvSpPr>
            <p:cNvPr id="28" name="&quot;No&quot; Symbol 27">
              <a:extLst>
                <a:ext uri="{FF2B5EF4-FFF2-40B4-BE49-F238E27FC236}">
                  <a16:creationId xmlns:a16="http://schemas.microsoft.com/office/drawing/2014/main" id="{68C6C54A-0781-E24C-9643-55CC4CBD1881}"/>
                </a:ext>
              </a:extLst>
            </p:cNvPr>
            <p:cNvSpPr/>
            <p:nvPr/>
          </p:nvSpPr>
          <p:spPr bwMode="auto">
            <a:xfrm flipH="1">
              <a:off x="3482622" y="4615033"/>
              <a:ext cx="696979" cy="696979"/>
            </a:xfrm>
            <a:prstGeom prst="noSmoking">
              <a:avLst>
                <a:gd name="adj" fmla="val 7284"/>
              </a:avLst>
            </a:prstGeom>
            <a:solidFill>
              <a:srgbClr val="B1143B"/>
            </a:solid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9" name="Oval 28">
              <a:extLst>
                <a:ext uri="{FF2B5EF4-FFF2-40B4-BE49-F238E27FC236}">
                  <a16:creationId xmlns:a16="http://schemas.microsoft.com/office/drawing/2014/main" id="{16A8A47F-C64F-ED49-80D1-1DB55E4E175F}"/>
                </a:ext>
              </a:extLst>
            </p:cNvPr>
            <p:cNvSpPr/>
            <p:nvPr/>
          </p:nvSpPr>
          <p:spPr bwMode="auto">
            <a:xfrm>
              <a:off x="3089220" y="5444050"/>
              <a:ext cx="642142" cy="642142"/>
            </a:xfrm>
            <a:prstGeom prst="ellipse">
              <a:avLst/>
            </a:prstGeom>
            <a:solidFill>
              <a:schemeClr val="bg1"/>
            </a:solidFill>
            <a:ln w="57150">
              <a:solidFill>
                <a:srgbClr val="B1143B"/>
              </a:solidFill>
            </a:ln>
            <a:effectLst>
              <a:innerShdw blurRad="63500" dist="50800" dir="13500000">
                <a:prstClr val="black">
                  <a:alpha val="50000"/>
                </a:prstClr>
              </a:inn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30" name="Picture 29">
              <a:extLst>
                <a:ext uri="{FF2B5EF4-FFF2-40B4-BE49-F238E27FC236}">
                  <a16:creationId xmlns:a16="http://schemas.microsoft.com/office/drawing/2014/main" id="{FC26F534-5159-174A-AA6D-CAAEB5CF69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52617" y="5474124"/>
              <a:ext cx="515347" cy="515347"/>
            </a:xfrm>
            <a:prstGeom prst="rect">
              <a:avLst/>
            </a:prstGeom>
          </p:spPr>
        </p:pic>
        <p:grpSp>
          <p:nvGrpSpPr>
            <p:cNvPr id="31" name="Group 30">
              <a:extLst>
                <a:ext uri="{FF2B5EF4-FFF2-40B4-BE49-F238E27FC236}">
                  <a16:creationId xmlns:a16="http://schemas.microsoft.com/office/drawing/2014/main" id="{50315E9F-B60F-1E41-AAC4-6724BC99E481}"/>
                </a:ext>
              </a:extLst>
            </p:cNvPr>
            <p:cNvGrpSpPr/>
            <p:nvPr/>
          </p:nvGrpSpPr>
          <p:grpSpPr>
            <a:xfrm>
              <a:off x="3459503" y="5922413"/>
              <a:ext cx="267410" cy="267410"/>
              <a:chOff x="2362200" y="5371390"/>
              <a:chExt cx="267410" cy="267410"/>
            </a:xfrm>
          </p:grpSpPr>
          <p:sp>
            <p:nvSpPr>
              <p:cNvPr id="32" name="Oval 31">
                <a:extLst>
                  <a:ext uri="{FF2B5EF4-FFF2-40B4-BE49-F238E27FC236}">
                    <a16:creationId xmlns:a16="http://schemas.microsoft.com/office/drawing/2014/main" id="{D39D7C26-7CE5-FD47-8AE8-42F35FE1FB81}"/>
                  </a:ext>
                </a:extLst>
              </p:cNvPr>
              <p:cNvSpPr/>
              <p:nvPr/>
            </p:nvSpPr>
            <p:spPr bwMode="auto">
              <a:xfrm>
                <a:off x="2362200" y="5371390"/>
                <a:ext cx="267410" cy="267410"/>
              </a:xfrm>
              <a:prstGeom prst="ellipse">
                <a:avLst/>
              </a:prstGeom>
              <a:solidFill>
                <a:srgbClr val="B1143B"/>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33" name="Picture 32">
                <a:extLst>
                  <a:ext uri="{FF2B5EF4-FFF2-40B4-BE49-F238E27FC236}">
                    <a16:creationId xmlns:a16="http://schemas.microsoft.com/office/drawing/2014/main" id="{3017B7D8-5D4B-464B-9DB3-C9E7A3B542A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99722" y="5408912"/>
                <a:ext cx="192367" cy="192367"/>
              </a:xfrm>
              <a:prstGeom prst="rect">
                <a:avLst/>
              </a:prstGeom>
            </p:spPr>
          </p:pic>
        </p:grpSp>
      </p:grpSp>
      <p:sp>
        <p:nvSpPr>
          <p:cNvPr id="6" name="Slide Number Placeholder 5">
            <a:extLst>
              <a:ext uri="{FF2B5EF4-FFF2-40B4-BE49-F238E27FC236}">
                <a16:creationId xmlns:a16="http://schemas.microsoft.com/office/drawing/2014/main" id="{E366E40B-9E0D-C04A-A981-4FFA92B467C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21</a:t>
            </a:fld>
            <a:endParaRPr lang="en-US" b="1" dirty="0">
              <a:solidFill>
                <a:srgbClr val="B1143B"/>
              </a:solidFill>
            </a:endParaRPr>
          </a:p>
        </p:txBody>
      </p:sp>
    </p:spTree>
    <p:extLst>
      <p:ext uri="{BB962C8B-B14F-4D97-AF65-F5344CB8AC3E}">
        <p14:creationId xmlns:p14="http://schemas.microsoft.com/office/powerpoint/2010/main" val="384361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EAE91-FFD7-4324-8F5F-23DF26C106F8}"/>
              </a:ext>
            </a:extLst>
          </p:cNvPr>
          <p:cNvSpPr>
            <a:spLocks noGrp="1"/>
          </p:cNvSpPr>
          <p:nvPr>
            <p:ph type="title"/>
          </p:nvPr>
        </p:nvSpPr>
        <p:spPr>
          <a:xfrm>
            <a:off x="457199" y="152400"/>
            <a:ext cx="8534399" cy="609600"/>
          </a:xfrm>
        </p:spPr>
        <p:txBody>
          <a:bodyPr>
            <a:normAutofit fontScale="90000"/>
          </a:bodyPr>
          <a:lstStyle/>
          <a:p>
            <a:r>
              <a:rPr lang="en-US" dirty="0"/>
              <a:t>Determining Benefits For </a:t>
            </a:r>
            <a:r>
              <a:rPr lang="en-US" dirty="0"/>
              <a:t>A</a:t>
            </a:r>
            <a:r>
              <a:rPr lang="en-US" dirty="0" smtClean="0"/>
              <a:t> </a:t>
            </a:r>
            <a:r>
              <a:rPr lang="en-US" dirty="0"/>
              <a:t>Hazard Mitigation Project</a:t>
            </a:r>
          </a:p>
        </p:txBody>
      </p:sp>
      <p:pic>
        <p:nvPicPr>
          <p:cNvPr id="28" name="Picture 2" descr="C:\Documents and Settings\crouchsc\Local Settings\Temporary Internet Files\Content.IE5\GK1ZYL7F\MC900433839[1].png">
            <a:extLst>
              <a:ext uri="{FF2B5EF4-FFF2-40B4-BE49-F238E27FC236}">
                <a16:creationId xmlns:a16="http://schemas.microsoft.com/office/drawing/2014/main" id="{E69308E7-6267-5442-86DC-9BEC8FA40E39}"/>
              </a:ext>
            </a:extLst>
          </p:cNvPr>
          <p:cNvPicPr>
            <a:picLocks noGrp="1" noChangeAspect="1" noChangeArrowheads="1"/>
          </p:cNvPicPr>
          <p:nvPr>
            <p:ph idx="1"/>
          </p:nvPr>
        </p:nvPicPr>
        <p:blipFill>
          <a:blip r:embed="rId3" cstate="print"/>
          <a:stretch>
            <a:fillRect/>
          </a:stretch>
        </p:blipFill>
        <p:spPr bwMode="auto">
          <a:xfrm>
            <a:off x="677441" y="1524000"/>
            <a:ext cx="8348024" cy="4851400"/>
          </a:xfrm>
          <a:prstGeom prst="rect">
            <a:avLst/>
          </a:prstGeom>
          <a:noFill/>
        </p:spPr>
      </p:pic>
      <p:sp>
        <p:nvSpPr>
          <p:cNvPr id="30" name="Slide Number Placeholder 29">
            <a:extLst>
              <a:ext uri="{FF2B5EF4-FFF2-40B4-BE49-F238E27FC236}">
                <a16:creationId xmlns:a16="http://schemas.microsoft.com/office/drawing/2014/main" id="{20AFF938-0044-7947-AAEA-950F818FE6C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22</a:t>
            </a:fld>
            <a:endParaRPr lang="en-US" b="1" dirty="0">
              <a:solidFill>
                <a:srgbClr val="B1143B"/>
              </a:solidFill>
            </a:endParaRPr>
          </a:p>
        </p:txBody>
      </p:sp>
    </p:spTree>
    <p:extLst>
      <p:ext uri="{BB962C8B-B14F-4D97-AF65-F5344CB8AC3E}">
        <p14:creationId xmlns:p14="http://schemas.microsoft.com/office/powerpoint/2010/main" val="2811090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Benefits - Avoided Physical Damages</a:t>
            </a:r>
          </a:p>
        </p:txBody>
      </p:sp>
      <p:sp>
        <p:nvSpPr>
          <p:cNvPr id="3" name="Content Placeholder 2">
            <a:extLst>
              <a:ext uri="{FF2B5EF4-FFF2-40B4-BE49-F238E27FC236}">
                <a16:creationId xmlns:a16="http://schemas.microsoft.com/office/drawing/2014/main" id="{5D41B3D6-412D-BC45-9B20-0D60E43FD095}"/>
              </a:ext>
            </a:extLst>
          </p:cNvPr>
          <p:cNvSpPr>
            <a:spLocks noGrp="1"/>
          </p:cNvSpPr>
          <p:nvPr>
            <p:ph idx="1"/>
          </p:nvPr>
        </p:nvSpPr>
        <p:spPr>
          <a:xfrm>
            <a:off x="457199" y="990600"/>
            <a:ext cx="4114801" cy="5257800"/>
          </a:xfrm>
        </p:spPr>
        <p:txBody>
          <a:bodyPr>
            <a:normAutofit/>
          </a:bodyPr>
          <a:lstStyle/>
          <a:p>
            <a:pPr fontAlgn="auto">
              <a:spcBef>
                <a:spcPts val="600"/>
              </a:spcBef>
            </a:pPr>
            <a:r>
              <a:rPr lang="en-US" sz="2200" dirty="0"/>
              <a:t>Damages to facilities requiring repair or replacement:</a:t>
            </a:r>
          </a:p>
          <a:p>
            <a:pPr lvl="1" fontAlgn="auto">
              <a:spcBef>
                <a:spcPts val="600"/>
              </a:spcBef>
            </a:pPr>
            <a:r>
              <a:rPr lang="en-US" sz="2000" dirty="0"/>
              <a:t>Structures</a:t>
            </a:r>
          </a:p>
          <a:p>
            <a:pPr lvl="1" fontAlgn="auto">
              <a:spcBef>
                <a:spcPts val="600"/>
              </a:spcBef>
            </a:pPr>
            <a:r>
              <a:rPr lang="en-US" sz="2000" dirty="0"/>
              <a:t>Contents</a:t>
            </a:r>
          </a:p>
          <a:p>
            <a:pPr fontAlgn="auto">
              <a:spcBef>
                <a:spcPts val="600"/>
              </a:spcBef>
            </a:pPr>
            <a:r>
              <a:rPr lang="en-US" sz="2200" dirty="0"/>
              <a:t>Roads</a:t>
            </a:r>
          </a:p>
          <a:p>
            <a:pPr fontAlgn="auto">
              <a:spcBef>
                <a:spcPts val="600"/>
              </a:spcBef>
            </a:pPr>
            <a:r>
              <a:rPr lang="en-US" sz="2200" dirty="0"/>
              <a:t>Bridges</a:t>
            </a:r>
          </a:p>
          <a:p>
            <a:pPr fontAlgn="auto">
              <a:spcBef>
                <a:spcPts val="600"/>
              </a:spcBef>
            </a:pPr>
            <a:r>
              <a:rPr lang="en-US" sz="2200" dirty="0"/>
              <a:t>Utilities</a:t>
            </a:r>
          </a:p>
        </p:txBody>
      </p:sp>
      <p:pic>
        <p:nvPicPr>
          <p:cNvPr id="15" name="Picture 2" descr="Essex, Vt., May 28, 2013 -- FEMA PDA teams evaluate flood damage in Essex, Vermont.  Photo by John Grace">
            <a:extLst>
              <a:ext uri="{FF2B5EF4-FFF2-40B4-BE49-F238E27FC236}">
                <a16:creationId xmlns:a16="http://schemas.microsoft.com/office/drawing/2014/main" id="{F755D088-7629-4CE0-837D-EC8122978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755" y="990600"/>
            <a:ext cx="3846794" cy="512654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92AA605-5429-9947-A074-BA529CF4479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23</a:t>
            </a:fld>
            <a:endParaRPr lang="en-US" b="1" dirty="0">
              <a:solidFill>
                <a:srgbClr val="B1143B"/>
              </a:solidFill>
            </a:endParaRPr>
          </a:p>
        </p:txBody>
      </p:sp>
    </p:spTree>
    <p:extLst>
      <p:ext uri="{BB962C8B-B14F-4D97-AF65-F5344CB8AC3E}">
        <p14:creationId xmlns:p14="http://schemas.microsoft.com/office/powerpoint/2010/main" val="1042337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Benefits - Avoided Response Cost</a:t>
            </a:r>
          </a:p>
        </p:txBody>
      </p:sp>
      <p:sp>
        <p:nvSpPr>
          <p:cNvPr id="6" name="Text Placeholder 2">
            <a:extLst>
              <a:ext uri="{FF2B5EF4-FFF2-40B4-BE49-F238E27FC236}">
                <a16:creationId xmlns:a16="http://schemas.microsoft.com/office/drawing/2014/main" id="{292E055A-2AF0-444D-8D7B-2F1AC9DC1E3F}"/>
              </a:ext>
            </a:extLst>
          </p:cNvPr>
          <p:cNvSpPr>
            <a:spLocks noGrp="1"/>
          </p:cNvSpPr>
          <p:nvPr>
            <p:ph idx="1"/>
          </p:nvPr>
        </p:nvSpPr>
        <p:spPr>
          <a:xfrm>
            <a:off x="457199" y="990600"/>
            <a:ext cx="3048001" cy="5257800"/>
          </a:xfrm>
        </p:spPr>
        <p:txBody>
          <a:bodyPr/>
          <a:lstStyle/>
          <a:p>
            <a:r>
              <a:rPr lang="en-US" sz="2200" dirty="0"/>
              <a:t>Costs include labor, equipment, and materials to perform emergency work, for example:</a:t>
            </a:r>
          </a:p>
          <a:p>
            <a:pPr lvl="1"/>
            <a:r>
              <a:rPr lang="en-US" sz="2000" dirty="0"/>
              <a:t>Sandbagging before the event</a:t>
            </a:r>
          </a:p>
          <a:p>
            <a:pPr lvl="1"/>
            <a:r>
              <a:rPr lang="en-US" sz="2000" dirty="0"/>
              <a:t>Costs to evacuate residents</a:t>
            </a:r>
          </a:p>
          <a:p>
            <a:pPr lvl="1"/>
            <a:r>
              <a:rPr lang="en-US" sz="2000" dirty="0"/>
              <a:t>Costs to close roads</a:t>
            </a:r>
          </a:p>
          <a:p>
            <a:pPr lvl="1"/>
            <a:r>
              <a:rPr lang="en-US" sz="2000" dirty="0"/>
              <a:t>Costs </a:t>
            </a:r>
            <a:r>
              <a:rPr lang="en-US" sz="2000" dirty="0" smtClean="0"/>
              <a:t>to </a:t>
            </a:r>
            <a:r>
              <a:rPr lang="en-US" sz="2000" dirty="0"/>
              <a:t>provide a temporary by-pass</a:t>
            </a:r>
            <a:endParaRPr lang="en-US" sz="2400" dirty="0"/>
          </a:p>
        </p:txBody>
      </p:sp>
      <p:pic>
        <p:nvPicPr>
          <p:cNvPr id="7" name="Picture 2" descr="Rochester, Vt., September 13, 2011 -- A bridge connected to Route 100 was destroyed but quickly replaced with a pedistrian walkway. Tropical storm Irene took away many bridges and culverts as it moved throughout Vermont and beyond. Photo by Angela Drexel/ FEMA">
            <a:extLst>
              <a:ext uri="{FF2B5EF4-FFF2-40B4-BE49-F238E27FC236}">
                <a16:creationId xmlns:a16="http://schemas.microsoft.com/office/drawing/2014/main" id="{5B681D8E-1F8F-472A-ACE8-5B2E9719BF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36"/>
          <a:stretch/>
        </p:blipFill>
        <p:spPr bwMode="auto">
          <a:xfrm>
            <a:off x="3744202" y="1752600"/>
            <a:ext cx="5018798" cy="297180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D5F451C-88A1-3147-8248-AA6763238BA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24</a:t>
            </a:fld>
            <a:endParaRPr lang="en-US" b="1" dirty="0">
              <a:solidFill>
                <a:srgbClr val="B1143B"/>
              </a:solidFill>
            </a:endParaRPr>
          </a:p>
        </p:txBody>
      </p:sp>
    </p:spTree>
    <p:extLst>
      <p:ext uri="{BB962C8B-B14F-4D97-AF65-F5344CB8AC3E}">
        <p14:creationId xmlns:p14="http://schemas.microsoft.com/office/powerpoint/2010/main" val="2502192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fontScale="90000"/>
          </a:bodyPr>
          <a:lstStyle/>
          <a:p>
            <a:r>
              <a:rPr lang="en-US" dirty="0"/>
              <a:t>Benefits - Avoided Loss-of-Function (LOF)</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lstStyle/>
          <a:p>
            <a:r>
              <a:rPr lang="en-US" sz="2400" dirty="0"/>
              <a:t>Loss of function is an interruption to:</a:t>
            </a:r>
          </a:p>
          <a:p>
            <a:pPr lvl="1"/>
            <a:r>
              <a:rPr lang="en-US" sz="2200" dirty="0"/>
              <a:t>Utilities</a:t>
            </a:r>
          </a:p>
          <a:p>
            <a:pPr lvl="1"/>
            <a:r>
              <a:rPr lang="en-US" sz="2200" dirty="0"/>
              <a:t>Roads</a:t>
            </a:r>
          </a:p>
          <a:p>
            <a:pPr lvl="1"/>
            <a:r>
              <a:rPr lang="en-US" sz="2200" dirty="0"/>
              <a:t>Businesses</a:t>
            </a:r>
          </a:p>
          <a:p>
            <a:pPr lvl="1"/>
            <a:r>
              <a:rPr lang="en-US" sz="2200" dirty="0"/>
              <a:t>Residences</a:t>
            </a:r>
          </a:p>
          <a:p>
            <a:pPr lvl="1"/>
            <a:r>
              <a:rPr lang="en-US" sz="2200" dirty="0"/>
              <a:t>Critical services </a:t>
            </a:r>
            <a:r>
              <a:rPr lang="en-US" dirty="0"/>
              <a:t/>
            </a:r>
            <a:br>
              <a:rPr lang="en-US" dirty="0"/>
            </a:br>
            <a:endParaRPr lang="en-US" dirty="0"/>
          </a:p>
          <a:p>
            <a:r>
              <a:rPr lang="en-US" sz="2400" dirty="0"/>
              <a:t>Benefits depend on:</a:t>
            </a:r>
          </a:p>
          <a:p>
            <a:pPr lvl="1"/>
            <a:r>
              <a:rPr lang="en-US" sz="2200" dirty="0"/>
              <a:t>Value of the function  </a:t>
            </a:r>
          </a:p>
          <a:p>
            <a:pPr lvl="1"/>
            <a:r>
              <a:rPr lang="en-US" sz="2200" dirty="0"/>
              <a:t>Length of interruption</a:t>
            </a:r>
          </a:p>
          <a:p>
            <a:pPr marL="0" indent="0">
              <a:buNone/>
            </a:pPr>
            <a:endParaRPr lang="en-US" dirty="0"/>
          </a:p>
        </p:txBody>
      </p:sp>
      <p:sp>
        <p:nvSpPr>
          <p:cNvPr id="4" name="Slide Number Placeholder 3">
            <a:extLst>
              <a:ext uri="{FF2B5EF4-FFF2-40B4-BE49-F238E27FC236}">
                <a16:creationId xmlns:a16="http://schemas.microsoft.com/office/drawing/2014/main" id="{202EB5BC-7BE1-0B42-A550-9AE543FFE36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25</a:t>
            </a:fld>
            <a:endParaRPr lang="en-US" b="1" dirty="0">
              <a:solidFill>
                <a:srgbClr val="B1143B"/>
              </a:solidFill>
            </a:endParaRPr>
          </a:p>
        </p:txBody>
      </p:sp>
    </p:spTree>
    <p:extLst>
      <p:ext uri="{BB962C8B-B14F-4D97-AF65-F5344CB8AC3E}">
        <p14:creationId xmlns:p14="http://schemas.microsoft.com/office/powerpoint/2010/main" val="2045415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fontScale="90000"/>
          </a:bodyPr>
          <a:lstStyle/>
          <a:p>
            <a:r>
              <a:rPr lang="en-US" dirty="0"/>
              <a:t>Benefits - Avoided Loss-of-Function (LOF)</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lstStyle/>
          <a:p>
            <a:r>
              <a:rPr lang="en-US" sz="2400" dirty="0"/>
              <a:t>Examples include</a:t>
            </a:r>
            <a:r>
              <a:rPr lang="en-US" sz="2400" dirty="0" smtClean="0"/>
              <a:t>:</a:t>
            </a:r>
            <a:endParaRPr lang="en-US" dirty="0"/>
          </a:p>
          <a:p>
            <a:pPr lvl="1"/>
            <a:r>
              <a:rPr lang="en-US" sz="2200" dirty="0"/>
              <a:t>Mechanical equipment for a hospital damaged in a </a:t>
            </a:r>
            <a:r>
              <a:rPr lang="en-US" sz="2200" dirty="0" smtClean="0"/>
              <a:t>flood</a:t>
            </a:r>
            <a:endParaRPr lang="en-US" sz="2200" dirty="0"/>
          </a:p>
          <a:p>
            <a:pPr lvl="1"/>
            <a:r>
              <a:rPr lang="en-US" sz="2200" dirty="0"/>
              <a:t>Road bridge collapses during an </a:t>
            </a:r>
            <a:r>
              <a:rPr lang="en-US" sz="2200" dirty="0" smtClean="0"/>
              <a:t>earthquake</a:t>
            </a:r>
            <a:endParaRPr lang="en-US" sz="2200" dirty="0"/>
          </a:p>
          <a:p>
            <a:pPr lvl="1"/>
            <a:r>
              <a:rPr lang="en-US" sz="2200" dirty="0"/>
              <a:t>Electric lines down after a wildfire</a:t>
            </a:r>
          </a:p>
          <a:p>
            <a:pPr marL="457200" lvl="1" indent="0">
              <a:buNone/>
            </a:pPr>
            <a:endParaRPr lang="en-US" dirty="0"/>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48B365C-747F-2B4C-9D9D-5DCD8E5360B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26</a:t>
            </a:fld>
            <a:endParaRPr lang="en-US" b="1" dirty="0">
              <a:solidFill>
                <a:srgbClr val="B1143B"/>
              </a:solidFill>
            </a:endParaRPr>
          </a:p>
        </p:txBody>
      </p:sp>
    </p:spTree>
    <p:extLst>
      <p:ext uri="{BB962C8B-B14F-4D97-AF65-F5344CB8AC3E}">
        <p14:creationId xmlns:p14="http://schemas.microsoft.com/office/powerpoint/2010/main" val="395067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Loss-of-Function Data</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normAutofit lnSpcReduction="10000"/>
          </a:bodyPr>
          <a:lstStyle/>
          <a:p>
            <a:pPr marL="0" indent="0">
              <a:buNone/>
            </a:pPr>
            <a:r>
              <a:rPr lang="en-US" sz="2400" b="1" dirty="0"/>
              <a:t>Roads:</a:t>
            </a:r>
          </a:p>
          <a:p>
            <a:r>
              <a:rPr lang="en-US" sz="2200" dirty="0"/>
              <a:t>You</a:t>
            </a:r>
          </a:p>
          <a:p>
            <a:pPr lvl="1"/>
            <a:r>
              <a:rPr lang="en-US" sz="2000" dirty="0"/>
              <a:t># of one-way traffic trips per day</a:t>
            </a:r>
          </a:p>
          <a:p>
            <a:pPr lvl="1"/>
            <a:r>
              <a:rPr lang="en-US" sz="2000" dirty="0"/>
              <a:t># of additional miles and minutes per trip</a:t>
            </a:r>
          </a:p>
          <a:p>
            <a:pPr lvl="1"/>
            <a:r>
              <a:rPr lang="en-US" sz="2000" dirty="0"/>
              <a:t>Downtime length (days)</a:t>
            </a:r>
          </a:p>
          <a:p>
            <a:r>
              <a:rPr lang="en-US" sz="2200" dirty="0"/>
              <a:t>FEMA </a:t>
            </a:r>
          </a:p>
          <a:p>
            <a:pPr lvl="1"/>
            <a:r>
              <a:rPr lang="en-US" sz="2000" dirty="0"/>
              <a:t>Standard value for $/</a:t>
            </a:r>
            <a:r>
              <a:rPr lang="en-US" sz="2000" dirty="0" smtClean="0"/>
              <a:t>car/hour</a:t>
            </a:r>
          </a:p>
          <a:p>
            <a:pPr marL="457200" lvl="1" indent="0">
              <a:buNone/>
            </a:pPr>
            <a:endParaRPr lang="en-US" sz="2000" dirty="0"/>
          </a:p>
          <a:p>
            <a:pPr marL="0" indent="0">
              <a:buNone/>
            </a:pPr>
            <a:r>
              <a:rPr lang="en-US" sz="2400" b="1" dirty="0"/>
              <a:t>Utilities </a:t>
            </a:r>
            <a:r>
              <a:rPr lang="en-US" sz="2400" dirty="0"/>
              <a:t>(potable water, wastewater and electrical):</a:t>
            </a:r>
          </a:p>
          <a:p>
            <a:r>
              <a:rPr lang="en-US" sz="2200" dirty="0"/>
              <a:t>You</a:t>
            </a:r>
          </a:p>
          <a:p>
            <a:pPr lvl="1"/>
            <a:r>
              <a:rPr lang="en-US" sz="2000" dirty="0"/>
              <a:t># of customers that will be protected by mitigation project</a:t>
            </a:r>
          </a:p>
          <a:p>
            <a:pPr lvl="1"/>
            <a:r>
              <a:rPr lang="en-US" sz="2000" dirty="0"/>
              <a:t>Downtime length (days)</a:t>
            </a:r>
          </a:p>
          <a:p>
            <a:r>
              <a:rPr lang="en-US" sz="2200" dirty="0"/>
              <a:t>FEMA </a:t>
            </a:r>
          </a:p>
          <a:p>
            <a:pPr lvl="1"/>
            <a:r>
              <a:rPr lang="en-US" sz="2000" dirty="0"/>
              <a:t>Standard value for $/person/day</a:t>
            </a:r>
          </a:p>
        </p:txBody>
      </p:sp>
      <p:sp>
        <p:nvSpPr>
          <p:cNvPr id="4" name="Slide Number Placeholder 3">
            <a:extLst>
              <a:ext uri="{FF2B5EF4-FFF2-40B4-BE49-F238E27FC236}">
                <a16:creationId xmlns:a16="http://schemas.microsoft.com/office/drawing/2014/main" id="{BF76C4D2-5DD2-5E4B-9D2E-C6DA884A0377}"/>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27</a:t>
            </a:fld>
            <a:endParaRPr lang="en-US" b="1" dirty="0">
              <a:solidFill>
                <a:srgbClr val="B1143B"/>
              </a:solidFill>
            </a:endParaRPr>
          </a:p>
        </p:txBody>
      </p:sp>
    </p:spTree>
    <p:extLst>
      <p:ext uri="{BB962C8B-B14F-4D97-AF65-F5344CB8AC3E}">
        <p14:creationId xmlns:p14="http://schemas.microsoft.com/office/powerpoint/2010/main" val="3008445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Loss-of-Function Data</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normAutofit fontScale="85000" lnSpcReduction="20000"/>
          </a:bodyPr>
          <a:lstStyle/>
          <a:p>
            <a:pPr marL="0" indent="0">
              <a:buNone/>
            </a:pPr>
            <a:r>
              <a:rPr lang="en-US" b="1" dirty="0"/>
              <a:t>Ordinary Public Buildings:</a:t>
            </a:r>
          </a:p>
          <a:p>
            <a:r>
              <a:rPr lang="en-US" sz="2600" dirty="0"/>
              <a:t>You</a:t>
            </a:r>
          </a:p>
          <a:p>
            <a:pPr lvl="1"/>
            <a:r>
              <a:rPr lang="en-US" dirty="0"/>
              <a:t>Annual operating budget for that building</a:t>
            </a:r>
          </a:p>
          <a:p>
            <a:pPr lvl="1"/>
            <a:r>
              <a:rPr lang="en-US" dirty="0"/>
              <a:t>Downtime length (days)</a:t>
            </a:r>
          </a:p>
          <a:p>
            <a:r>
              <a:rPr lang="en-US" sz="2600" dirty="0"/>
              <a:t>FEMA</a:t>
            </a:r>
          </a:p>
          <a:p>
            <a:pPr lvl="1"/>
            <a:r>
              <a:rPr lang="en-US" dirty="0"/>
              <a:t>No standard values</a:t>
            </a:r>
            <a:r>
              <a:rPr lang="en-US" dirty="0" smtClean="0"/>
              <a:t>!</a:t>
            </a:r>
            <a:endParaRPr lang="en-US" dirty="0"/>
          </a:p>
          <a:p>
            <a:pPr lvl="2"/>
            <a:endParaRPr lang="en-US" dirty="0"/>
          </a:p>
          <a:p>
            <a:pPr marL="0" indent="0">
              <a:buNone/>
            </a:pPr>
            <a:r>
              <a:rPr lang="en-US" b="1" dirty="0"/>
              <a:t>Critical Services </a:t>
            </a:r>
            <a:r>
              <a:rPr lang="en-US" dirty="0"/>
              <a:t>(police, fire, and medical):</a:t>
            </a:r>
          </a:p>
          <a:p>
            <a:r>
              <a:rPr lang="en-US" sz="2600" dirty="0"/>
              <a:t>You</a:t>
            </a:r>
          </a:p>
          <a:p>
            <a:pPr lvl="1"/>
            <a:r>
              <a:rPr lang="en-US" dirty="0"/>
              <a:t># of people served by facility and type of area (urban vs. rural)</a:t>
            </a:r>
          </a:p>
          <a:p>
            <a:pPr lvl="1"/>
            <a:r>
              <a:rPr lang="en-US" dirty="0"/>
              <a:t>Distance to closest similar facility </a:t>
            </a:r>
          </a:p>
          <a:p>
            <a:pPr lvl="1"/>
            <a:r>
              <a:rPr lang="en-US" dirty="0"/>
              <a:t># served at closest similar facility</a:t>
            </a:r>
          </a:p>
          <a:p>
            <a:pPr lvl="1"/>
            <a:r>
              <a:rPr lang="en-US" dirty="0"/>
              <a:t>Downtime length (days)</a:t>
            </a:r>
          </a:p>
          <a:p>
            <a:r>
              <a:rPr lang="en-US" sz="2600" dirty="0"/>
              <a:t>FEMA </a:t>
            </a:r>
          </a:p>
          <a:p>
            <a:pPr lvl="1"/>
            <a:r>
              <a:rPr lang="en-US" dirty="0"/>
              <a:t>Economic values on a per-day basis</a:t>
            </a:r>
          </a:p>
        </p:txBody>
      </p:sp>
      <p:sp>
        <p:nvSpPr>
          <p:cNvPr id="4" name="Slide Number Placeholder 3">
            <a:extLst>
              <a:ext uri="{FF2B5EF4-FFF2-40B4-BE49-F238E27FC236}">
                <a16:creationId xmlns:a16="http://schemas.microsoft.com/office/drawing/2014/main" id="{CAE7E109-5A85-624C-8874-D608CB128B88}"/>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28</a:t>
            </a:fld>
            <a:endParaRPr lang="en-US" b="1" dirty="0">
              <a:solidFill>
                <a:srgbClr val="B1143B"/>
              </a:solidFill>
            </a:endParaRPr>
          </a:p>
        </p:txBody>
      </p:sp>
    </p:spTree>
    <p:extLst>
      <p:ext uri="{BB962C8B-B14F-4D97-AF65-F5344CB8AC3E}">
        <p14:creationId xmlns:p14="http://schemas.microsoft.com/office/powerpoint/2010/main" val="1333938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Loss-of-Function Data</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normAutofit fontScale="85000" lnSpcReduction="20000"/>
          </a:bodyPr>
          <a:lstStyle/>
          <a:p>
            <a:pPr marL="0" indent="0">
              <a:buNone/>
            </a:pPr>
            <a:r>
              <a:rPr lang="en-US" b="1" dirty="0"/>
              <a:t>Residential Displacement:</a:t>
            </a:r>
          </a:p>
          <a:p>
            <a:r>
              <a:rPr lang="en-US" sz="2600" dirty="0"/>
              <a:t>You</a:t>
            </a:r>
          </a:p>
          <a:p>
            <a:pPr lvl="1"/>
            <a:r>
              <a:rPr lang="en-US" dirty="0"/>
              <a:t># occupants</a:t>
            </a:r>
          </a:p>
          <a:p>
            <a:pPr lvl="1"/>
            <a:r>
              <a:rPr lang="en-US" dirty="0"/>
              <a:t>Building type</a:t>
            </a:r>
          </a:p>
          <a:p>
            <a:pPr lvl="1"/>
            <a:r>
              <a:rPr lang="en-US" dirty="0"/>
              <a:t>Building Replacement Value (BRV)</a:t>
            </a:r>
          </a:p>
          <a:p>
            <a:pPr lvl="1"/>
            <a:r>
              <a:rPr lang="en-US" dirty="0"/>
              <a:t>Per diem values for your area</a:t>
            </a:r>
          </a:p>
          <a:p>
            <a:r>
              <a:rPr lang="en-US" sz="2600" dirty="0"/>
              <a:t>FEMA</a:t>
            </a:r>
          </a:p>
          <a:p>
            <a:pPr lvl="1"/>
            <a:r>
              <a:rPr lang="en-US" dirty="0"/>
              <a:t>Depth-damage curve</a:t>
            </a:r>
          </a:p>
          <a:p>
            <a:pPr lvl="2"/>
            <a:endParaRPr lang="en-US" dirty="0"/>
          </a:p>
          <a:p>
            <a:pPr marL="0" indent="0">
              <a:buNone/>
            </a:pPr>
            <a:r>
              <a:rPr lang="en-US" b="1" dirty="0"/>
              <a:t>Non-residential:</a:t>
            </a:r>
            <a:endParaRPr lang="en-US" dirty="0"/>
          </a:p>
          <a:p>
            <a:r>
              <a:rPr lang="en-US" sz="2600" dirty="0"/>
              <a:t>You</a:t>
            </a:r>
          </a:p>
          <a:p>
            <a:pPr lvl="1"/>
            <a:r>
              <a:rPr lang="en-US" dirty="0"/>
              <a:t>Monthly rental costs for comparable building</a:t>
            </a:r>
          </a:p>
          <a:p>
            <a:pPr lvl="1"/>
            <a:r>
              <a:rPr lang="en-US" dirty="0"/>
              <a:t>Downtime length (days)</a:t>
            </a:r>
          </a:p>
          <a:p>
            <a:r>
              <a:rPr lang="en-US" sz="2600" dirty="0"/>
              <a:t>FEMA </a:t>
            </a:r>
          </a:p>
          <a:p>
            <a:pPr lvl="1"/>
            <a:r>
              <a:rPr lang="en-US" dirty="0"/>
              <a:t>One time disruption cost</a:t>
            </a:r>
          </a:p>
          <a:p>
            <a:endParaRPr lang="en-US" dirty="0"/>
          </a:p>
        </p:txBody>
      </p:sp>
      <p:sp>
        <p:nvSpPr>
          <p:cNvPr id="4" name="Slide Number Placeholder 3">
            <a:extLst>
              <a:ext uri="{FF2B5EF4-FFF2-40B4-BE49-F238E27FC236}">
                <a16:creationId xmlns:a16="http://schemas.microsoft.com/office/drawing/2014/main" id="{8948803D-97C0-9E42-91B0-00938DAF4A3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29</a:t>
            </a:fld>
            <a:endParaRPr lang="en-US" b="1" dirty="0">
              <a:solidFill>
                <a:srgbClr val="B1143B"/>
              </a:solidFill>
            </a:endParaRPr>
          </a:p>
        </p:txBody>
      </p:sp>
    </p:spTree>
    <p:extLst>
      <p:ext uri="{BB962C8B-B14F-4D97-AF65-F5344CB8AC3E}">
        <p14:creationId xmlns:p14="http://schemas.microsoft.com/office/powerpoint/2010/main" val="3137813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fontScale="90000"/>
          </a:bodyPr>
          <a:lstStyle/>
          <a:p>
            <a:r>
              <a:rPr lang="en-US" dirty="0"/>
              <a:t>Benefits – Avoided Injuries and Casualties</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lstStyle/>
          <a:p>
            <a:pPr marL="0" indent="0">
              <a:buNone/>
            </a:pPr>
            <a:r>
              <a:rPr lang="en-US" sz="2400" b="1" dirty="0"/>
              <a:t>In CA, only counted for seismic retrofit projects:</a:t>
            </a:r>
          </a:p>
          <a:p>
            <a:r>
              <a:rPr lang="en-US" sz="2400" dirty="0"/>
              <a:t>You</a:t>
            </a:r>
          </a:p>
          <a:p>
            <a:pPr lvl="1"/>
            <a:r>
              <a:rPr lang="en-US" sz="2000" dirty="0"/>
              <a:t>average # of occupants in building over a typical 24-hour period</a:t>
            </a:r>
          </a:p>
          <a:p>
            <a:r>
              <a:rPr lang="en-US" sz="2400" dirty="0"/>
              <a:t>FEMA</a:t>
            </a:r>
          </a:p>
          <a:p>
            <a:pPr lvl="1"/>
            <a:r>
              <a:rPr lang="en-US" sz="2000" dirty="0"/>
              <a:t>$ value/death or injury</a:t>
            </a:r>
          </a:p>
          <a:p>
            <a:endParaRPr lang="en-US" dirty="0"/>
          </a:p>
        </p:txBody>
      </p:sp>
      <p:sp>
        <p:nvSpPr>
          <p:cNvPr id="4" name="Slide Number Placeholder 3">
            <a:extLst>
              <a:ext uri="{FF2B5EF4-FFF2-40B4-BE49-F238E27FC236}">
                <a16:creationId xmlns:a16="http://schemas.microsoft.com/office/drawing/2014/main" id="{F6A1E161-3474-134D-BB99-66D4F9CEA9B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30</a:t>
            </a:fld>
            <a:endParaRPr lang="en-US" b="1" dirty="0">
              <a:solidFill>
                <a:srgbClr val="B1143B"/>
              </a:solidFill>
            </a:endParaRPr>
          </a:p>
        </p:txBody>
      </p:sp>
    </p:spTree>
    <p:extLst>
      <p:ext uri="{BB962C8B-B14F-4D97-AF65-F5344CB8AC3E}">
        <p14:creationId xmlns:p14="http://schemas.microsoft.com/office/powerpoint/2010/main" val="171586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Injury and Casualty Data</a:t>
            </a:r>
          </a:p>
        </p:txBody>
      </p:sp>
      <p:sp>
        <p:nvSpPr>
          <p:cNvPr id="24" name="Content Placeholder 23">
            <a:extLst>
              <a:ext uri="{FF2B5EF4-FFF2-40B4-BE49-F238E27FC236}">
                <a16:creationId xmlns:a16="http://schemas.microsoft.com/office/drawing/2014/main" id="{96161BAC-93F5-AD44-9950-DAD4A0B952F9}"/>
              </a:ext>
            </a:extLst>
          </p:cNvPr>
          <p:cNvSpPr>
            <a:spLocks noGrp="1"/>
          </p:cNvSpPr>
          <p:nvPr>
            <p:ph idx="1"/>
          </p:nvPr>
        </p:nvSpPr>
        <p:spPr>
          <a:xfrm>
            <a:off x="457199" y="990600"/>
            <a:ext cx="8458200" cy="1146758"/>
          </a:xfrm>
        </p:spPr>
        <p:txBody>
          <a:bodyPr>
            <a:normAutofit/>
          </a:bodyPr>
          <a:lstStyle/>
          <a:p>
            <a:r>
              <a:rPr lang="en-US" sz="2200" dirty="0"/>
              <a:t>Based on academic research by Department of Homeland Security, the Value of Statistical Life:</a:t>
            </a:r>
          </a:p>
        </p:txBody>
      </p:sp>
      <p:grpSp>
        <p:nvGrpSpPr>
          <p:cNvPr id="26" name="Group 25">
            <a:extLst>
              <a:ext uri="{FF2B5EF4-FFF2-40B4-BE49-F238E27FC236}">
                <a16:creationId xmlns:a16="http://schemas.microsoft.com/office/drawing/2014/main" id="{BCE1DBAE-4EE5-704E-8FD1-A09D55EE2EDE}"/>
              </a:ext>
            </a:extLst>
          </p:cNvPr>
          <p:cNvGrpSpPr/>
          <p:nvPr/>
        </p:nvGrpSpPr>
        <p:grpSpPr>
          <a:xfrm>
            <a:off x="791013" y="1981200"/>
            <a:ext cx="7866770" cy="3061925"/>
            <a:chOff x="371456" y="2122981"/>
            <a:chExt cx="8838449" cy="3440125"/>
          </a:xfrm>
        </p:grpSpPr>
        <p:sp>
          <p:nvSpPr>
            <p:cNvPr id="10" name="TextBox 9">
              <a:extLst>
                <a:ext uri="{FF2B5EF4-FFF2-40B4-BE49-F238E27FC236}">
                  <a16:creationId xmlns:a16="http://schemas.microsoft.com/office/drawing/2014/main" id="{DA2E2519-BFF3-4D46-A2D6-4BE566AE1C2C}"/>
                </a:ext>
              </a:extLst>
            </p:cNvPr>
            <p:cNvSpPr txBox="1"/>
            <p:nvPr/>
          </p:nvSpPr>
          <p:spPr>
            <a:xfrm>
              <a:off x="371456" y="4824442"/>
              <a:ext cx="3143771" cy="738664"/>
            </a:xfrm>
            <a:prstGeom prst="rect">
              <a:avLst/>
            </a:prstGeom>
            <a:noFill/>
          </p:spPr>
          <p:txBody>
            <a:bodyPr wrap="square" rtlCol="0">
              <a:spAutoFit/>
            </a:bodyPr>
            <a:lstStyle/>
            <a:p>
              <a:pPr algn="ctr">
                <a:spcAft>
                  <a:spcPts val="0"/>
                </a:spcAft>
              </a:pPr>
              <a:r>
                <a:rPr lang="en-US" b="1" dirty="0">
                  <a:solidFill>
                    <a:srgbClr val="013365"/>
                  </a:solidFill>
                  <a:latin typeface="Helvetica" pitchFamily="2" charset="0"/>
                  <a:cs typeface="Arial Narrow"/>
                </a:rPr>
                <a:t>Dead - Fatal</a:t>
              </a:r>
            </a:p>
            <a:p>
              <a:pPr algn="ctr"/>
              <a:r>
                <a:rPr lang="en-US" sz="1800" b="1" dirty="0">
                  <a:solidFill>
                    <a:srgbClr val="FCAD22"/>
                  </a:solidFill>
                  <a:latin typeface="Helvetica" pitchFamily="2" charset="0"/>
                  <a:cs typeface="Arial Narrow"/>
                </a:rPr>
                <a:t>$6,900,000</a:t>
              </a:r>
            </a:p>
          </p:txBody>
        </p:sp>
        <p:sp>
          <p:nvSpPr>
            <p:cNvPr id="12" name="TextBox 11">
              <a:extLst>
                <a:ext uri="{FF2B5EF4-FFF2-40B4-BE49-F238E27FC236}">
                  <a16:creationId xmlns:a16="http://schemas.microsoft.com/office/drawing/2014/main" id="{A0A906F9-0E31-C848-9A09-9EA2884829BB}"/>
                </a:ext>
              </a:extLst>
            </p:cNvPr>
            <p:cNvSpPr txBox="1"/>
            <p:nvPr/>
          </p:nvSpPr>
          <p:spPr>
            <a:xfrm>
              <a:off x="3570707" y="4443442"/>
              <a:ext cx="2994067" cy="738664"/>
            </a:xfrm>
            <a:prstGeom prst="rect">
              <a:avLst/>
            </a:prstGeom>
            <a:noFill/>
          </p:spPr>
          <p:txBody>
            <a:bodyPr wrap="square" rtlCol="0">
              <a:spAutoFit/>
            </a:bodyPr>
            <a:lstStyle/>
            <a:p>
              <a:pPr algn="ctr">
                <a:spcAft>
                  <a:spcPts val="0"/>
                </a:spcAft>
              </a:pPr>
              <a:r>
                <a:rPr lang="en-US" b="1" dirty="0">
                  <a:solidFill>
                    <a:srgbClr val="013365"/>
                  </a:solidFill>
                  <a:latin typeface="Helvetica" pitchFamily="2" charset="0"/>
                  <a:cs typeface="Arial Narrow"/>
                </a:rPr>
                <a:t>Major Injuries</a:t>
              </a:r>
            </a:p>
            <a:p>
              <a:pPr algn="ctr"/>
              <a:r>
                <a:rPr lang="en-US" sz="1800" b="1" dirty="0">
                  <a:solidFill>
                    <a:srgbClr val="FCAD22"/>
                  </a:solidFill>
                  <a:latin typeface="Helvetica" pitchFamily="2" charset="0"/>
                  <a:cs typeface="Arial Narrow"/>
                </a:rPr>
                <a:t>$1,800,000</a:t>
              </a:r>
            </a:p>
          </p:txBody>
        </p:sp>
        <p:sp>
          <p:nvSpPr>
            <p:cNvPr id="13" name="Oval 12">
              <a:extLst>
                <a:ext uri="{FF2B5EF4-FFF2-40B4-BE49-F238E27FC236}">
                  <a16:creationId xmlns:a16="http://schemas.microsoft.com/office/drawing/2014/main" id="{7EEF3EE7-B086-2649-B3C5-3CD2F731D002}"/>
                </a:ext>
              </a:extLst>
            </p:cNvPr>
            <p:cNvSpPr/>
            <p:nvPr/>
          </p:nvSpPr>
          <p:spPr bwMode="auto">
            <a:xfrm>
              <a:off x="4224443" y="2578237"/>
              <a:ext cx="1686595" cy="1686595"/>
            </a:xfrm>
            <a:prstGeom prst="ellipse">
              <a:avLst/>
            </a:prstGeom>
            <a:solidFill>
              <a:srgbClr val="013365"/>
            </a:solidFill>
            <a:ln>
              <a:solidFill>
                <a:srgbClr val="013365"/>
              </a:solidFill>
            </a:ln>
            <a:effectLst>
              <a:outerShdw blurRad="50800" dist="76200" dir="5400000" algn="t"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lvl="0" algn="ctr" eaLnBrk="1" hangingPunct="1"/>
              <a:endParaRPr lang="en-US" sz="1100" dirty="0">
                <a:solidFill>
                  <a:srgbClr val="000000"/>
                </a:solidFill>
              </a:endParaRPr>
            </a:p>
          </p:txBody>
        </p:sp>
        <p:sp>
          <p:nvSpPr>
            <p:cNvPr id="15" name="TextBox 14">
              <a:extLst>
                <a:ext uri="{FF2B5EF4-FFF2-40B4-BE49-F238E27FC236}">
                  <a16:creationId xmlns:a16="http://schemas.microsoft.com/office/drawing/2014/main" id="{897E35EF-8008-024B-90E1-6F2B14C651E2}"/>
                </a:ext>
              </a:extLst>
            </p:cNvPr>
            <p:cNvSpPr txBox="1"/>
            <p:nvPr/>
          </p:nvSpPr>
          <p:spPr>
            <a:xfrm>
              <a:off x="6215838" y="4197104"/>
              <a:ext cx="2994067" cy="738664"/>
            </a:xfrm>
            <a:prstGeom prst="rect">
              <a:avLst/>
            </a:prstGeom>
            <a:noFill/>
          </p:spPr>
          <p:txBody>
            <a:bodyPr wrap="square" rtlCol="0">
              <a:spAutoFit/>
            </a:bodyPr>
            <a:lstStyle/>
            <a:p>
              <a:pPr algn="ctr">
                <a:spcAft>
                  <a:spcPts val="0"/>
                </a:spcAft>
              </a:pPr>
              <a:r>
                <a:rPr lang="en-US" b="1" dirty="0">
                  <a:solidFill>
                    <a:srgbClr val="013365"/>
                  </a:solidFill>
                  <a:latin typeface="Helvetica" pitchFamily="2" charset="0"/>
                  <a:cs typeface="Arial Narrow"/>
                </a:rPr>
                <a:t>Minor Injuries</a:t>
              </a:r>
            </a:p>
            <a:p>
              <a:pPr algn="ctr"/>
              <a:r>
                <a:rPr lang="en-US" sz="1800" b="1" dirty="0">
                  <a:solidFill>
                    <a:srgbClr val="FCAD22"/>
                  </a:solidFill>
                  <a:latin typeface="Helvetica" pitchFamily="2" charset="0"/>
                  <a:cs typeface="Arial Narrow"/>
                </a:rPr>
                <a:t>$14,000</a:t>
              </a:r>
            </a:p>
          </p:txBody>
        </p:sp>
        <p:sp>
          <p:nvSpPr>
            <p:cNvPr id="16" name="Oval 15">
              <a:extLst>
                <a:ext uri="{FF2B5EF4-FFF2-40B4-BE49-F238E27FC236}">
                  <a16:creationId xmlns:a16="http://schemas.microsoft.com/office/drawing/2014/main" id="{011F8DE1-9BC3-6946-A4DE-6EA1B0FB4B7D}"/>
                </a:ext>
              </a:extLst>
            </p:cNvPr>
            <p:cNvSpPr/>
            <p:nvPr/>
          </p:nvSpPr>
          <p:spPr bwMode="auto">
            <a:xfrm>
              <a:off x="7162800" y="2907892"/>
              <a:ext cx="1110601" cy="1110601"/>
            </a:xfrm>
            <a:prstGeom prst="ellipse">
              <a:avLst/>
            </a:prstGeom>
            <a:solidFill>
              <a:srgbClr val="013365"/>
            </a:solidFill>
            <a:ln>
              <a:solidFill>
                <a:srgbClr val="013365"/>
              </a:solidFill>
            </a:ln>
            <a:effectLst>
              <a:outerShdw blurRad="50800" dist="76200" dir="5400000" algn="t"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lvl="0" algn="ctr" eaLnBrk="1" hangingPunct="1"/>
              <a:endParaRPr lang="en-US" sz="1100" dirty="0">
                <a:solidFill>
                  <a:srgbClr val="000000"/>
                </a:solidFill>
              </a:endParaRPr>
            </a:p>
          </p:txBody>
        </p:sp>
        <p:sp>
          <p:nvSpPr>
            <p:cNvPr id="8" name="Oval 7">
              <a:extLst>
                <a:ext uri="{FF2B5EF4-FFF2-40B4-BE49-F238E27FC236}">
                  <a16:creationId xmlns:a16="http://schemas.microsoft.com/office/drawing/2014/main" id="{534C0F08-11F3-2F47-9A46-3B8A601A9C27}"/>
                </a:ext>
              </a:extLst>
            </p:cNvPr>
            <p:cNvSpPr/>
            <p:nvPr/>
          </p:nvSpPr>
          <p:spPr bwMode="auto">
            <a:xfrm>
              <a:off x="676256" y="2122981"/>
              <a:ext cx="2522852" cy="2522852"/>
            </a:xfrm>
            <a:prstGeom prst="ellipse">
              <a:avLst/>
            </a:prstGeom>
            <a:solidFill>
              <a:srgbClr val="013365"/>
            </a:solidFill>
            <a:ln>
              <a:solidFill>
                <a:srgbClr val="013365"/>
              </a:solidFill>
            </a:ln>
            <a:effectLst>
              <a:outerShdw blurRad="50800" dist="76200" dir="5400000" algn="t"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410FAB3A-3FC5-EE40-9E58-7F34E78C49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1923" y="2718648"/>
              <a:ext cx="1331518" cy="1331518"/>
            </a:xfrm>
            <a:prstGeom prst="rect">
              <a:avLst/>
            </a:prstGeom>
          </p:spPr>
        </p:pic>
        <p:pic>
          <p:nvPicPr>
            <p:cNvPr id="19" name="Picture 18">
              <a:extLst>
                <a:ext uri="{FF2B5EF4-FFF2-40B4-BE49-F238E27FC236}">
                  <a16:creationId xmlns:a16="http://schemas.microsoft.com/office/drawing/2014/main" id="{CF2371B1-E495-AB41-9DAE-10168C8617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896990"/>
              <a:ext cx="976647" cy="976647"/>
            </a:xfrm>
            <a:prstGeom prst="rect">
              <a:avLst/>
            </a:prstGeom>
          </p:spPr>
        </p:pic>
        <p:pic>
          <p:nvPicPr>
            <p:cNvPr id="21" name="Picture 20">
              <a:extLst>
                <a:ext uri="{FF2B5EF4-FFF2-40B4-BE49-F238E27FC236}">
                  <a16:creationId xmlns:a16="http://schemas.microsoft.com/office/drawing/2014/main" id="{A962C37C-832A-8A4D-A4A4-52692354D7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3246299"/>
              <a:ext cx="502643" cy="502643"/>
            </a:xfrm>
            <a:prstGeom prst="rect">
              <a:avLst/>
            </a:prstGeom>
          </p:spPr>
        </p:pic>
      </p:grpSp>
      <p:sp>
        <p:nvSpPr>
          <p:cNvPr id="25" name="Content Placeholder 23">
            <a:extLst>
              <a:ext uri="{FF2B5EF4-FFF2-40B4-BE49-F238E27FC236}">
                <a16:creationId xmlns:a16="http://schemas.microsoft.com/office/drawing/2014/main" id="{DDA134F6-CBF2-D842-8363-A817435F75C8}"/>
              </a:ext>
            </a:extLst>
          </p:cNvPr>
          <p:cNvSpPr txBox="1">
            <a:spLocks/>
          </p:cNvSpPr>
          <p:nvPr/>
        </p:nvSpPr>
        <p:spPr>
          <a:xfrm>
            <a:off x="457199" y="5202098"/>
            <a:ext cx="8458200" cy="1146758"/>
          </a:xfrm>
          <a:prstGeom prst="rect">
            <a:avLst/>
          </a:prstGeom>
        </p:spPr>
        <p:txBody>
          <a:bodyPr>
            <a:normAutofit/>
          </a:bodyPr>
          <a:lstStyle>
            <a:lvl1pPr marL="342900" indent="-342900" algn="l" rtl="0" eaLnBrk="0" fontAlgn="base" hangingPunct="0">
              <a:spcBef>
                <a:spcPts val="0"/>
              </a:spcBef>
              <a:spcAft>
                <a:spcPts val="600"/>
              </a:spcAft>
              <a:buClr>
                <a:srgbClr val="005D90"/>
              </a:buClr>
              <a:buSzPct val="75000"/>
              <a:buFont typeface="Wingdings" pitchFamily="2" charset="2"/>
              <a:buChar char="§"/>
              <a:defRPr sz="2800" b="0"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rtl="0" eaLnBrk="0" fontAlgn="base" hangingPunct="0">
              <a:spcBef>
                <a:spcPts val="0"/>
              </a:spcBef>
              <a:spcAft>
                <a:spcPts val="600"/>
              </a:spcAft>
              <a:buClr>
                <a:srgbClr val="FCAD22"/>
              </a:buClr>
              <a:buSzPct val="100000"/>
              <a:buFont typeface="Arial" panose="020B0604020202020204" pitchFamily="34" charset="0"/>
              <a:buChar char="•"/>
              <a:defRPr sz="2400" b="0" i="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0" fontAlgn="base" hangingPunct="0">
              <a:spcBef>
                <a:spcPct val="20000"/>
              </a:spcBef>
              <a:spcAft>
                <a:spcPct val="0"/>
              </a:spcAft>
              <a:buClrTx/>
              <a:buFont typeface="Wingdings" pitchFamily="2" charset="2"/>
              <a:buChar char="§"/>
              <a:defRPr sz="1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0" fontAlgn="base" hangingPunct="0">
              <a:spcBef>
                <a:spcPct val="20000"/>
              </a:spcBef>
              <a:spcAft>
                <a:spcPct val="0"/>
              </a:spcAft>
              <a:buClrTx/>
              <a:buChar char="–"/>
              <a:defRPr sz="1600">
                <a:solidFill>
                  <a:schemeClr val="tx1">
                    <a:lumMod val="75000"/>
                    <a:lumOff val="25000"/>
                  </a:schemeClr>
                </a:solidFill>
                <a:latin typeface="Arial Narrow"/>
                <a:cs typeface="Arial Narrow"/>
              </a:defRPr>
            </a:lvl4pPr>
            <a:lvl5pPr marL="2057400" indent="-228600" algn="l" rtl="0" eaLnBrk="0" fontAlgn="base" hangingPunct="0">
              <a:spcBef>
                <a:spcPct val="20000"/>
              </a:spcBef>
              <a:spcAft>
                <a:spcPct val="0"/>
              </a:spcAft>
              <a:buClrTx/>
              <a:buChar char="»"/>
              <a:defRPr sz="1400">
                <a:solidFill>
                  <a:schemeClr val="tx1">
                    <a:lumMod val="75000"/>
                    <a:lumOff val="25000"/>
                  </a:schemeClr>
                </a:solidFill>
                <a:latin typeface="Arial Narrow"/>
                <a:cs typeface="Arial Narrow"/>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r>
              <a:rPr lang="en-US" sz="2200" kern="0" dirty="0"/>
              <a:t>Typically only counted for tornado and earthquake projects due to insufficient warning times</a:t>
            </a:r>
          </a:p>
        </p:txBody>
      </p:sp>
      <p:sp>
        <p:nvSpPr>
          <p:cNvPr id="28" name="Slide Number Placeholder 27">
            <a:extLst>
              <a:ext uri="{FF2B5EF4-FFF2-40B4-BE49-F238E27FC236}">
                <a16:creationId xmlns:a16="http://schemas.microsoft.com/office/drawing/2014/main" id="{4E77C2BB-27F1-404A-8C6D-82C2EC19E9E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31</a:t>
            </a:fld>
            <a:endParaRPr lang="en-US" b="1" dirty="0">
              <a:solidFill>
                <a:srgbClr val="B1143B"/>
              </a:solidFill>
            </a:endParaRPr>
          </a:p>
        </p:txBody>
      </p:sp>
    </p:spTree>
    <p:extLst>
      <p:ext uri="{BB962C8B-B14F-4D97-AF65-F5344CB8AC3E}">
        <p14:creationId xmlns:p14="http://schemas.microsoft.com/office/powerpoint/2010/main" val="2632094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Societal Benefits</a:t>
            </a:r>
          </a:p>
        </p:txBody>
      </p:sp>
      <p:sp>
        <p:nvSpPr>
          <p:cNvPr id="3" name="Content Placeholder 2"/>
          <p:cNvSpPr>
            <a:spLocks noGrp="1"/>
          </p:cNvSpPr>
          <p:nvPr>
            <p:ph idx="1"/>
          </p:nvPr>
        </p:nvSpPr>
        <p:spPr/>
        <p:txBody>
          <a:bodyPr/>
          <a:lstStyle/>
          <a:p>
            <a:r>
              <a:rPr lang="en-US" sz="2400" dirty="0"/>
              <a:t>Mental Stress (residential Only)</a:t>
            </a:r>
          </a:p>
          <a:p>
            <a:pPr lvl="1"/>
            <a:r>
              <a:rPr lang="en-US" sz="2200" dirty="0"/>
              <a:t>$2,443 per person</a:t>
            </a:r>
          </a:p>
          <a:p>
            <a:pPr lvl="1"/>
            <a:r>
              <a:rPr lang="en-US" sz="2200" dirty="0"/>
              <a:t>BCR must be &gt;0.75 without these benefits for them to kick in</a:t>
            </a:r>
          </a:p>
          <a:p>
            <a:r>
              <a:rPr lang="en-US" sz="2400" dirty="0"/>
              <a:t>Lost Productivity (residential Only)</a:t>
            </a:r>
          </a:p>
          <a:p>
            <a:pPr lvl="1"/>
            <a:r>
              <a:rPr lang="en-US" sz="2200" dirty="0"/>
              <a:t>$8,736 per worker</a:t>
            </a:r>
          </a:p>
          <a:p>
            <a:pPr lvl="1"/>
            <a:r>
              <a:rPr lang="en-US" sz="2200" dirty="0"/>
              <a:t>BCR must be &gt;0.75 without these benefits for them to kick in</a:t>
            </a:r>
          </a:p>
          <a:p>
            <a:r>
              <a:rPr lang="en-US" sz="2400" dirty="0"/>
              <a:t>Street maintenance</a:t>
            </a:r>
          </a:p>
          <a:p>
            <a:r>
              <a:rPr lang="en-US" sz="2400" dirty="0"/>
              <a:t>Volunteer time</a:t>
            </a:r>
          </a:p>
          <a:p>
            <a:r>
              <a:rPr lang="en-US" sz="2400" dirty="0"/>
              <a:t>Loss of rent</a:t>
            </a:r>
          </a:p>
          <a:p>
            <a:endParaRPr lang="en-US" dirty="0"/>
          </a:p>
        </p:txBody>
      </p:sp>
      <p:sp>
        <p:nvSpPr>
          <p:cNvPr id="5" name="Slide Number Placeholder 4">
            <a:extLst>
              <a:ext uri="{FF2B5EF4-FFF2-40B4-BE49-F238E27FC236}">
                <a16:creationId xmlns:a16="http://schemas.microsoft.com/office/drawing/2014/main" id="{7DA3D9B7-13A8-0745-8555-F1E43A3E017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32</a:t>
            </a:fld>
            <a:endParaRPr lang="en-US" b="1" dirty="0">
              <a:solidFill>
                <a:srgbClr val="B1143B"/>
              </a:solidFill>
            </a:endParaRPr>
          </a:p>
        </p:txBody>
      </p:sp>
    </p:spTree>
    <p:extLst>
      <p:ext uri="{BB962C8B-B14F-4D97-AF65-F5344CB8AC3E}">
        <p14:creationId xmlns:p14="http://schemas.microsoft.com/office/powerpoint/2010/main" val="1408433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BCAs for Generator Projects</a:t>
            </a:r>
            <a:endParaRPr lang="en-US" dirty="0"/>
          </a:p>
        </p:txBody>
      </p:sp>
      <p:sp>
        <p:nvSpPr>
          <p:cNvPr id="3" name="Content Placeholder 2"/>
          <p:cNvSpPr>
            <a:spLocks noGrp="1"/>
          </p:cNvSpPr>
          <p:nvPr>
            <p:ph idx="1"/>
          </p:nvPr>
        </p:nvSpPr>
        <p:spPr/>
        <p:txBody>
          <a:bodyPr/>
          <a:lstStyle/>
          <a:p>
            <a:r>
              <a:rPr lang="en-US" sz="2400" dirty="0" smtClean="0"/>
              <a:t>Generators </a:t>
            </a:r>
            <a:r>
              <a:rPr lang="en-US" sz="2400" dirty="0"/>
              <a:t>most often funded through the HMGP 5% </a:t>
            </a:r>
            <a:r>
              <a:rPr lang="en-US" sz="2400" dirty="0" smtClean="0"/>
              <a:t>initiative</a:t>
            </a:r>
            <a:endParaRPr lang="en-US" sz="2400" dirty="0"/>
          </a:p>
          <a:p>
            <a:r>
              <a:rPr lang="en-US" sz="2400" dirty="0"/>
              <a:t>For the "regular" HMGP they must have a </a:t>
            </a:r>
            <a:r>
              <a:rPr lang="en-US" sz="2400" dirty="0" smtClean="0"/>
              <a:t>BCA</a:t>
            </a:r>
            <a:endParaRPr lang="en-US" sz="2400" dirty="0"/>
          </a:p>
          <a:p>
            <a:r>
              <a:rPr lang="en-US" sz="2400" dirty="0"/>
              <a:t>No dedicated path in the BCA </a:t>
            </a:r>
            <a:r>
              <a:rPr lang="en-US" sz="2400" dirty="0" smtClean="0"/>
              <a:t>software</a:t>
            </a:r>
            <a:endParaRPr lang="en-US" sz="2400" dirty="0"/>
          </a:p>
          <a:p>
            <a:r>
              <a:rPr lang="en-US" sz="2400" dirty="0"/>
              <a:t>Most often done via DFA </a:t>
            </a:r>
            <a:r>
              <a:rPr lang="en-US" sz="2400" dirty="0" smtClean="0"/>
              <a:t>methodology</a:t>
            </a:r>
            <a:endParaRPr lang="en-US" sz="2400" dirty="0"/>
          </a:p>
        </p:txBody>
      </p:sp>
      <p:sp>
        <p:nvSpPr>
          <p:cNvPr id="5" name="Slide Number Placeholder 4">
            <a:extLst>
              <a:ext uri="{FF2B5EF4-FFF2-40B4-BE49-F238E27FC236}">
                <a16:creationId xmlns:a16="http://schemas.microsoft.com/office/drawing/2014/main" id="{7DA3D9B7-13A8-0745-8555-F1E43A3E017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33</a:t>
            </a:fld>
            <a:endParaRPr lang="en-US" b="1" dirty="0">
              <a:solidFill>
                <a:srgbClr val="B1143B"/>
              </a:solidFill>
            </a:endParaRPr>
          </a:p>
        </p:txBody>
      </p:sp>
    </p:spTree>
    <p:extLst>
      <p:ext uri="{BB962C8B-B14F-4D97-AF65-F5344CB8AC3E}">
        <p14:creationId xmlns:p14="http://schemas.microsoft.com/office/powerpoint/2010/main" val="1681257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BCAs for Generator Projects</a:t>
            </a:r>
            <a:endParaRPr lang="en-US" dirty="0"/>
          </a:p>
        </p:txBody>
      </p:sp>
      <p:sp>
        <p:nvSpPr>
          <p:cNvPr id="3" name="Content Placeholder 2"/>
          <p:cNvSpPr>
            <a:spLocks noGrp="1"/>
          </p:cNvSpPr>
          <p:nvPr>
            <p:ph idx="1"/>
          </p:nvPr>
        </p:nvSpPr>
        <p:spPr/>
        <p:txBody>
          <a:bodyPr>
            <a:normAutofit/>
          </a:bodyPr>
          <a:lstStyle/>
          <a:p>
            <a:r>
              <a:rPr lang="en-US" sz="2400" dirty="0"/>
              <a:t>Power loss frequency is often difficult to determine </a:t>
            </a:r>
            <a:r>
              <a:rPr lang="en-US" sz="2400" dirty="0" smtClean="0"/>
              <a:t>accurately</a:t>
            </a:r>
            <a:endParaRPr lang="en-US" sz="2400" dirty="0"/>
          </a:p>
          <a:p>
            <a:r>
              <a:rPr lang="en-US" sz="2400" dirty="0"/>
              <a:t>Various sources in FEMA guidance; good to have local records if </a:t>
            </a:r>
            <a:r>
              <a:rPr lang="en-US" sz="2400" dirty="0" smtClean="0"/>
              <a:t>possible</a:t>
            </a:r>
            <a:endParaRPr lang="en-US" sz="2400" dirty="0"/>
          </a:p>
          <a:p>
            <a:r>
              <a:rPr lang="en-US" sz="2400" dirty="0"/>
              <a:t>Generally power losses by themselves are not frequent or long enough to generate sufficient benefits to support a project (meaning simply counting the value of lost power) - need to be related to a service like fire department, water/sewer pumps, EOC, etc. </a:t>
            </a:r>
          </a:p>
        </p:txBody>
      </p:sp>
      <p:sp>
        <p:nvSpPr>
          <p:cNvPr id="5" name="Slide Number Placeholder 4">
            <a:extLst>
              <a:ext uri="{FF2B5EF4-FFF2-40B4-BE49-F238E27FC236}">
                <a16:creationId xmlns:a16="http://schemas.microsoft.com/office/drawing/2014/main" id="{7DA3D9B7-13A8-0745-8555-F1E43A3E017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34</a:t>
            </a:fld>
            <a:endParaRPr lang="en-US" b="1" dirty="0">
              <a:solidFill>
                <a:srgbClr val="B1143B"/>
              </a:solidFill>
            </a:endParaRPr>
          </a:p>
        </p:txBody>
      </p:sp>
    </p:spTree>
    <p:extLst>
      <p:ext uri="{BB962C8B-B14F-4D97-AF65-F5344CB8AC3E}">
        <p14:creationId xmlns:p14="http://schemas.microsoft.com/office/powerpoint/2010/main" val="3315563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BCAs for Generator Projects</a:t>
            </a:r>
            <a:endParaRPr lang="en-US" dirty="0"/>
          </a:p>
        </p:txBody>
      </p:sp>
      <p:sp>
        <p:nvSpPr>
          <p:cNvPr id="3" name="Content Placeholder 2"/>
          <p:cNvSpPr>
            <a:spLocks noGrp="1"/>
          </p:cNvSpPr>
          <p:nvPr>
            <p:ph idx="1"/>
          </p:nvPr>
        </p:nvSpPr>
        <p:spPr/>
        <p:txBody>
          <a:bodyPr>
            <a:normAutofit/>
          </a:bodyPr>
          <a:lstStyle/>
          <a:p>
            <a:r>
              <a:rPr lang="en-US" sz="2200" dirty="0" smtClean="0"/>
              <a:t>Loss </a:t>
            </a:r>
            <a:r>
              <a:rPr lang="en-US" sz="2200" dirty="0"/>
              <a:t>of service </a:t>
            </a:r>
            <a:r>
              <a:rPr lang="en-US" sz="2200" dirty="0" smtClean="0"/>
              <a:t>calculations </a:t>
            </a:r>
            <a:r>
              <a:rPr lang="en-US" sz="2200" dirty="0"/>
              <a:t>are generally based on the same inputs as other BCAs for public operations and facilities - #served, distance to nearest analogous facility, etc., along with time of </a:t>
            </a:r>
            <a:r>
              <a:rPr lang="en-US" sz="2200" dirty="0" smtClean="0"/>
              <a:t>interruption</a:t>
            </a:r>
            <a:endParaRPr lang="en-US" sz="2200" dirty="0"/>
          </a:p>
          <a:p>
            <a:r>
              <a:rPr lang="en-US" sz="2200" dirty="0"/>
              <a:t>As with all BCAs, documentation is important, especially true of generators, where the burden of proof is on the analyst - not much default data to work with</a:t>
            </a:r>
          </a:p>
          <a:p>
            <a:r>
              <a:rPr lang="en-US" sz="2200" dirty="0"/>
              <a:t>"Standard Economic Values" guidance has some useful </a:t>
            </a:r>
            <a:r>
              <a:rPr lang="en-US" sz="2200" dirty="0" smtClean="0"/>
              <a:t>metrics</a:t>
            </a:r>
          </a:p>
          <a:p>
            <a:r>
              <a:rPr lang="en-US" sz="2200" dirty="0" smtClean="0"/>
              <a:t>Work </a:t>
            </a:r>
            <a:r>
              <a:rPr lang="en-US" sz="2200" dirty="0"/>
              <a:t>with your local utility provider to determine dates and duration of power loss </a:t>
            </a:r>
            <a:r>
              <a:rPr lang="en-US" sz="2200" dirty="0" smtClean="0"/>
              <a:t>events</a:t>
            </a:r>
            <a:endParaRPr lang="en-US" sz="2200" dirty="0"/>
          </a:p>
          <a:p>
            <a:r>
              <a:rPr lang="en-US" sz="2200" dirty="0" smtClean="0"/>
              <a:t>If </a:t>
            </a:r>
            <a:r>
              <a:rPr lang="en-US" sz="2200" dirty="0"/>
              <a:t>three or more power loss events, utilize unknown frequency calculator in DFA module to determine recurrence </a:t>
            </a:r>
            <a:r>
              <a:rPr lang="en-US" sz="2200" dirty="0" smtClean="0"/>
              <a:t>intervals</a:t>
            </a:r>
            <a:endParaRPr lang="en-US" sz="2200" dirty="0"/>
          </a:p>
          <a:p>
            <a:endParaRPr lang="en-US" sz="2400" dirty="0"/>
          </a:p>
        </p:txBody>
      </p:sp>
      <p:sp>
        <p:nvSpPr>
          <p:cNvPr id="5" name="Slide Number Placeholder 4">
            <a:extLst>
              <a:ext uri="{FF2B5EF4-FFF2-40B4-BE49-F238E27FC236}">
                <a16:creationId xmlns:a16="http://schemas.microsoft.com/office/drawing/2014/main" id="{7DA3D9B7-13A8-0745-8555-F1E43A3E017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35</a:t>
            </a:fld>
            <a:endParaRPr lang="en-US" b="1" dirty="0">
              <a:solidFill>
                <a:srgbClr val="B1143B"/>
              </a:solidFill>
            </a:endParaRPr>
          </a:p>
        </p:txBody>
      </p:sp>
    </p:spTree>
    <p:extLst>
      <p:ext uri="{BB962C8B-B14F-4D97-AF65-F5344CB8AC3E}">
        <p14:creationId xmlns:p14="http://schemas.microsoft.com/office/powerpoint/2010/main" val="2451109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Climate Resilient Mitigation Activities (CRMA) Guidance</a:t>
            </a:r>
          </a:p>
        </p:txBody>
      </p:sp>
      <p:sp>
        <p:nvSpPr>
          <p:cNvPr id="3" name="Content Placeholder 2"/>
          <p:cNvSpPr>
            <a:spLocks noGrp="1"/>
          </p:cNvSpPr>
          <p:nvPr>
            <p:ph idx="1"/>
          </p:nvPr>
        </p:nvSpPr>
        <p:spPr>
          <a:xfrm>
            <a:off x="457199" y="1295400"/>
            <a:ext cx="8458200" cy="4953000"/>
          </a:xfrm>
        </p:spPr>
        <p:txBody>
          <a:bodyPr>
            <a:normAutofit/>
          </a:bodyPr>
          <a:lstStyle/>
          <a:p>
            <a:pPr>
              <a:spcBef>
                <a:spcPts val="600"/>
              </a:spcBef>
            </a:pPr>
            <a:r>
              <a:rPr lang="en-US" sz="2400" dirty="0"/>
              <a:t>CRMA projects use nature-based design in their implementation</a:t>
            </a:r>
          </a:p>
          <a:p>
            <a:pPr>
              <a:spcBef>
                <a:spcPts val="600"/>
              </a:spcBef>
            </a:pPr>
            <a:r>
              <a:rPr lang="en-US" sz="2400" dirty="0"/>
              <a:t>Green infrastructure or nature based design encourages communities to use more sustainable methods </a:t>
            </a:r>
          </a:p>
          <a:p>
            <a:pPr>
              <a:spcBef>
                <a:spcPts val="600"/>
              </a:spcBef>
            </a:pPr>
            <a:r>
              <a:rPr lang="en-US" sz="2400" dirty="0"/>
              <a:t>In September 2015, FEMA released three new activities eligible for the Hazard Mitigation Assistance programs:</a:t>
            </a:r>
          </a:p>
          <a:p>
            <a:pPr lvl="1">
              <a:spcBef>
                <a:spcPts val="600"/>
              </a:spcBef>
            </a:pPr>
            <a:r>
              <a:rPr lang="en-US" sz="2000" dirty="0"/>
              <a:t>Aquifer Storage and Recovery</a:t>
            </a:r>
          </a:p>
          <a:p>
            <a:pPr lvl="1">
              <a:spcBef>
                <a:spcPts val="600"/>
              </a:spcBef>
            </a:pPr>
            <a:r>
              <a:rPr lang="en-US" sz="2000" dirty="0"/>
              <a:t>Floodplain and Stream Restoration</a:t>
            </a:r>
          </a:p>
          <a:p>
            <a:pPr lvl="1">
              <a:spcBef>
                <a:spcPts val="600"/>
              </a:spcBef>
            </a:pPr>
            <a:r>
              <a:rPr lang="en-US" sz="2000" dirty="0"/>
              <a:t>Flood Diversion and Storage</a:t>
            </a:r>
          </a:p>
          <a:p>
            <a:pPr>
              <a:spcBef>
                <a:spcPts val="600"/>
              </a:spcBef>
            </a:pPr>
            <a:endParaRPr lang="en-US" sz="2400" dirty="0"/>
          </a:p>
        </p:txBody>
      </p:sp>
      <p:sp>
        <p:nvSpPr>
          <p:cNvPr id="5" name="Slide Number Placeholder 4">
            <a:extLst>
              <a:ext uri="{FF2B5EF4-FFF2-40B4-BE49-F238E27FC236}">
                <a16:creationId xmlns:a16="http://schemas.microsoft.com/office/drawing/2014/main" id="{60C68ED4-33AB-E94A-865A-86C022222C8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36</a:t>
            </a:fld>
            <a:endParaRPr lang="en-US" b="1" dirty="0">
              <a:solidFill>
                <a:srgbClr val="B1143B"/>
              </a:solidFill>
            </a:endParaRPr>
          </a:p>
        </p:txBody>
      </p:sp>
    </p:spTree>
    <p:extLst>
      <p:ext uri="{BB962C8B-B14F-4D97-AF65-F5344CB8AC3E}">
        <p14:creationId xmlns:p14="http://schemas.microsoft.com/office/powerpoint/2010/main" val="1290090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Climate Resilient Mitigation Activities (CRMA) Benefits </a:t>
            </a:r>
          </a:p>
        </p:txBody>
      </p:sp>
      <p:sp>
        <p:nvSpPr>
          <p:cNvPr id="3" name="Content Placeholder 2"/>
          <p:cNvSpPr>
            <a:spLocks noGrp="1"/>
          </p:cNvSpPr>
          <p:nvPr>
            <p:ph idx="1"/>
          </p:nvPr>
        </p:nvSpPr>
        <p:spPr>
          <a:xfrm>
            <a:off x="457199" y="1219200"/>
            <a:ext cx="8458200" cy="5029200"/>
          </a:xfrm>
        </p:spPr>
        <p:txBody>
          <a:bodyPr>
            <a:normAutofit/>
          </a:bodyPr>
          <a:lstStyle/>
          <a:p>
            <a:r>
              <a:rPr lang="en-US" sz="2400" dirty="0"/>
              <a:t>In May 2016, FEMA developed specific tools to evaluate the ecosystem services and how they would fit with the rest of the benefit cost analysis toolkit:</a:t>
            </a:r>
          </a:p>
          <a:p>
            <a:pPr lvl="1"/>
            <a:r>
              <a:rPr lang="en-US" sz="2000" dirty="0"/>
              <a:t>Drought mitigation</a:t>
            </a:r>
          </a:p>
          <a:p>
            <a:pPr lvl="1"/>
            <a:r>
              <a:rPr lang="en-US" sz="2000" dirty="0"/>
              <a:t>Ecosystem service</a:t>
            </a:r>
          </a:p>
          <a:p>
            <a:pPr lvl="1"/>
            <a:r>
              <a:rPr lang="en-US" sz="2000" dirty="0"/>
              <a:t>Pre-calculated benefits for cost effectiveness evaluation of soil stabilization, flood diversion, and reforestation projects in wildfire impacted areas to support expedient implementation of post-wildfire mitigation actions</a:t>
            </a:r>
          </a:p>
          <a:p>
            <a:endParaRPr lang="en-US" dirty="0"/>
          </a:p>
        </p:txBody>
      </p:sp>
      <p:sp>
        <p:nvSpPr>
          <p:cNvPr id="5" name="Slide Number Placeholder 4">
            <a:extLst>
              <a:ext uri="{FF2B5EF4-FFF2-40B4-BE49-F238E27FC236}">
                <a16:creationId xmlns:a16="http://schemas.microsoft.com/office/drawing/2014/main" id="{47266B3D-BE63-1E49-B10E-07D9638FBBC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37</a:t>
            </a:fld>
            <a:endParaRPr lang="en-US" b="1" dirty="0">
              <a:solidFill>
                <a:srgbClr val="B1143B"/>
              </a:solidFill>
            </a:endParaRPr>
          </a:p>
        </p:txBody>
      </p:sp>
    </p:spTree>
    <p:extLst>
      <p:ext uri="{BB962C8B-B14F-4D97-AF65-F5344CB8AC3E}">
        <p14:creationId xmlns:p14="http://schemas.microsoft.com/office/powerpoint/2010/main" val="765715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Pre-Calculated Benefits</a:t>
            </a:r>
          </a:p>
        </p:txBody>
      </p:sp>
      <p:sp>
        <p:nvSpPr>
          <p:cNvPr id="3" name="Content Placeholder 2"/>
          <p:cNvSpPr>
            <a:spLocks noGrp="1"/>
          </p:cNvSpPr>
          <p:nvPr>
            <p:ph idx="1"/>
          </p:nvPr>
        </p:nvSpPr>
        <p:spPr/>
        <p:txBody>
          <a:bodyPr>
            <a:normAutofit/>
          </a:bodyPr>
          <a:lstStyle/>
          <a:p>
            <a:r>
              <a:rPr lang="en-US" sz="2200" dirty="0"/>
              <a:t>To streamline the HMA grant application process, FEMA has released several benefit-cost efficiencies to provide pre-determined cost effectiveness values</a:t>
            </a:r>
          </a:p>
          <a:p>
            <a:r>
              <a:rPr lang="en-US" sz="2200" dirty="0"/>
              <a:t>Using pre-calculated benefits eliminates the requirement for applicants to conduct a separate BCA for eligible projects:</a:t>
            </a:r>
          </a:p>
          <a:p>
            <a:pPr lvl="1"/>
            <a:r>
              <a:rPr lang="en-US" sz="2000" dirty="0"/>
              <a:t>Acquisitions and elevations in the Special Flood Hazard Area (SFHA)</a:t>
            </a:r>
          </a:p>
          <a:p>
            <a:pPr lvl="1"/>
            <a:r>
              <a:rPr lang="en-US" sz="2000" dirty="0"/>
              <a:t>Residential Hurricane Wind Retrofits</a:t>
            </a:r>
          </a:p>
          <a:p>
            <a:pPr lvl="1"/>
            <a:r>
              <a:rPr lang="en-US" sz="2000" dirty="0"/>
              <a:t>Non-Residential Hurricane Wind Retrofits</a:t>
            </a:r>
          </a:p>
          <a:p>
            <a:pPr lvl="1"/>
            <a:r>
              <a:rPr lang="en-US" sz="2000" dirty="0"/>
              <a:t>Individual Tornado Safe Rooms </a:t>
            </a:r>
          </a:p>
          <a:p>
            <a:pPr lvl="1"/>
            <a:r>
              <a:rPr lang="en-US" sz="2000" b="1" dirty="0"/>
              <a:t>Post-Wildfire Mitigation</a:t>
            </a:r>
          </a:p>
          <a:p>
            <a:endParaRPr lang="en-US" dirty="0"/>
          </a:p>
        </p:txBody>
      </p:sp>
      <p:sp>
        <p:nvSpPr>
          <p:cNvPr id="5" name="Slide Number Placeholder 4">
            <a:extLst>
              <a:ext uri="{FF2B5EF4-FFF2-40B4-BE49-F238E27FC236}">
                <a16:creationId xmlns:a16="http://schemas.microsoft.com/office/drawing/2014/main" id="{9D944D89-FFCA-DB41-9C0C-5DB4F85E305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38</a:t>
            </a:fld>
            <a:endParaRPr lang="en-US" b="1" dirty="0">
              <a:solidFill>
                <a:srgbClr val="B1143B"/>
              </a:solidFill>
            </a:endParaRPr>
          </a:p>
        </p:txBody>
      </p:sp>
    </p:spTree>
    <p:extLst>
      <p:ext uri="{BB962C8B-B14F-4D97-AF65-F5344CB8AC3E}">
        <p14:creationId xmlns:p14="http://schemas.microsoft.com/office/powerpoint/2010/main" val="3989108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Post-Wildfire Mitigation Benefits</a:t>
            </a:r>
          </a:p>
        </p:txBody>
      </p:sp>
      <p:sp>
        <p:nvSpPr>
          <p:cNvPr id="3" name="Content Placeholder 2"/>
          <p:cNvSpPr>
            <a:spLocks noGrp="1"/>
          </p:cNvSpPr>
          <p:nvPr>
            <p:ph idx="1"/>
          </p:nvPr>
        </p:nvSpPr>
        <p:spPr>
          <a:xfrm>
            <a:off x="457199" y="990600"/>
            <a:ext cx="3276601" cy="5257800"/>
          </a:xfrm>
        </p:spPr>
        <p:txBody>
          <a:bodyPr>
            <a:normAutofit lnSpcReduction="10000"/>
          </a:bodyPr>
          <a:lstStyle/>
          <a:p>
            <a:pPr>
              <a:spcBef>
                <a:spcPts val="600"/>
              </a:spcBef>
            </a:pPr>
            <a:r>
              <a:rPr lang="en-US" sz="2000" dirty="0"/>
              <a:t>FEMA developed pre-calculated benefits to streamline implementation of mitigation actions in wildfire impacted areas to reduce risk from related hazards such as flood</a:t>
            </a:r>
          </a:p>
          <a:p>
            <a:pPr>
              <a:spcBef>
                <a:spcPts val="600"/>
              </a:spcBef>
            </a:pPr>
            <a:r>
              <a:rPr lang="en-US" sz="2000" dirty="0"/>
              <a:t>Soil stabilization, flood diversion, and reforestation projects under the cost of $5,250 per acre are determined cost effective and no further BCA is required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676400"/>
            <a:ext cx="4895976" cy="3200400"/>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a:extLst>
              <a:ext uri="{FF2B5EF4-FFF2-40B4-BE49-F238E27FC236}">
                <a16:creationId xmlns:a16="http://schemas.microsoft.com/office/drawing/2014/main" id="{4D5F998D-43A4-254C-AA60-05E40458965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39</a:t>
            </a:fld>
            <a:endParaRPr lang="en-US" b="1" dirty="0">
              <a:solidFill>
                <a:srgbClr val="B1143B"/>
              </a:solidFill>
            </a:endParaRPr>
          </a:p>
        </p:txBody>
      </p:sp>
    </p:spTree>
    <p:extLst>
      <p:ext uri="{BB962C8B-B14F-4D97-AF65-F5344CB8AC3E}">
        <p14:creationId xmlns:p14="http://schemas.microsoft.com/office/powerpoint/2010/main" val="3920888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Landslide Pre-Calculated Benefits </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lstStyle/>
          <a:p>
            <a:pPr marL="0" indent="0">
              <a:buNone/>
            </a:pPr>
            <a:endParaRPr lang="en-US" dirty="0"/>
          </a:p>
          <a:p>
            <a:endParaRPr lang="en-US"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498" y="990600"/>
            <a:ext cx="8305799" cy="485967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a:extLst>
              <a:ext uri="{FF2B5EF4-FFF2-40B4-BE49-F238E27FC236}">
                <a16:creationId xmlns:a16="http://schemas.microsoft.com/office/drawing/2014/main" id="{A1A76D6F-9AF2-6044-94C2-DAC080B31C1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40</a:t>
            </a:fld>
            <a:endParaRPr lang="en-US" b="1" dirty="0">
              <a:solidFill>
                <a:srgbClr val="B1143B"/>
              </a:solidFill>
            </a:endParaRPr>
          </a:p>
        </p:txBody>
      </p:sp>
    </p:spTree>
    <p:extLst>
      <p:ext uri="{BB962C8B-B14F-4D97-AF65-F5344CB8AC3E}">
        <p14:creationId xmlns:p14="http://schemas.microsoft.com/office/powerpoint/2010/main" val="2781956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Environmental and Ecosystem Benefits</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a:xfrm>
            <a:off x="457199" y="990600"/>
            <a:ext cx="2971801" cy="5257800"/>
          </a:xfrm>
        </p:spPr>
        <p:txBody>
          <a:bodyPr>
            <a:normAutofit/>
          </a:bodyPr>
          <a:lstStyle/>
          <a:p>
            <a:pPr>
              <a:spcBef>
                <a:spcPts val="600"/>
              </a:spcBef>
            </a:pPr>
            <a:r>
              <a:rPr lang="en-US" sz="2000" dirty="0"/>
              <a:t>Environmental and ecosystem service benefits cannot be included with the project until 0.75 is demonstrated by the benefit cost analysis</a:t>
            </a:r>
          </a:p>
          <a:p>
            <a:pPr>
              <a:spcBef>
                <a:spcPts val="600"/>
              </a:spcBef>
            </a:pPr>
            <a:r>
              <a:rPr lang="en-US" sz="2000" dirty="0"/>
              <a:t>Essentially what this means is when we have done these projects, you have to have enough benefits to cover 0.75 of the project cost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447800"/>
            <a:ext cx="5143501" cy="3429000"/>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a:extLst>
              <a:ext uri="{FF2B5EF4-FFF2-40B4-BE49-F238E27FC236}">
                <a16:creationId xmlns:a16="http://schemas.microsoft.com/office/drawing/2014/main" id="{A196424B-850C-DB48-8DB1-2DF49A4C89F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41</a:t>
            </a:fld>
            <a:endParaRPr lang="en-US" b="1" dirty="0">
              <a:solidFill>
                <a:srgbClr val="B1143B"/>
              </a:solidFill>
            </a:endParaRPr>
          </a:p>
        </p:txBody>
      </p:sp>
    </p:spTree>
    <p:extLst>
      <p:ext uri="{BB962C8B-B14F-4D97-AF65-F5344CB8AC3E}">
        <p14:creationId xmlns:p14="http://schemas.microsoft.com/office/powerpoint/2010/main" val="2734855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Using Sea Level Rise in BCAs</a:t>
            </a:r>
          </a:p>
        </p:txBody>
      </p:sp>
      <p:sp>
        <p:nvSpPr>
          <p:cNvPr id="8" name="Content Placeholder 2">
            <a:extLst>
              <a:ext uri="{FF2B5EF4-FFF2-40B4-BE49-F238E27FC236}">
                <a16:creationId xmlns:a16="http://schemas.microsoft.com/office/drawing/2014/main" id="{80ED2AB1-519C-432F-9C75-94960105CCA9}"/>
              </a:ext>
            </a:extLst>
          </p:cNvPr>
          <p:cNvSpPr>
            <a:spLocks noGrp="1"/>
          </p:cNvSpPr>
          <p:nvPr>
            <p:ph idx="1"/>
          </p:nvPr>
        </p:nvSpPr>
        <p:spPr/>
        <p:txBody>
          <a:bodyPr/>
          <a:lstStyle/>
          <a:p>
            <a:r>
              <a:rPr lang="en-US" sz="2400" dirty="0"/>
              <a:t>FEMA guidance allows/encourages the use of sea level rise (SLR) in BCAs</a:t>
            </a:r>
          </a:p>
          <a:p>
            <a:r>
              <a:rPr lang="en-US" sz="2400" dirty="0"/>
              <a:t>Applies to flood analyses</a:t>
            </a:r>
          </a:p>
          <a:p>
            <a:r>
              <a:rPr lang="en-US" sz="2400" dirty="0"/>
              <a:t>Specific data entry cell for expected SLR in ”full flood” module</a:t>
            </a:r>
          </a:p>
          <a:p>
            <a:r>
              <a:rPr lang="en-US" sz="2400" dirty="0"/>
              <a:t>Can be used in DFA by incorporating side calculation – adjusting historic or expected frequencies or damages</a:t>
            </a:r>
          </a:p>
          <a:p>
            <a:r>
              <a:rPr lang="en-US" sz="2400" dirty="0"/>
              <a:t>MUST cite a valid source of sea level rise</a:t>
            </a:r>
          </a:p>
          <a:p>
            <a:r>
              <a:rPr lang="en-US" sz="2400" dirty="0"/>
              <a:t>FEMA has developed an XL-based calculator that we can provide</a:t>
            </a:r>
          </a:p>
          <a:p>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474C681F-0513-F048-A288-2C7685D121F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42</a:t>
            </a:fld>
            <a:endParaRPr lang="en-US" b="1" dirty="0">
              <a:solidFill>
                <a:srgbClr val="B1143B"/>
              </a:solidFill>
            </a:endParaRPr>
          </a:p>
        </p:txBody>
      </p:sp>
    </p:spTree>
    <p:extLst>
      <p:ext uri="{BB962C8B-B14F-4D97-AF65-F5344CB8AC3E}">
        <p14:creationId xmlns:p14="http://schemas.microsoft.com/office/powerpoint/2010/main" val="570672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normAutofit fontScale="90000"/>
          </a:bodyPr>
          <a:lstStyle/>
          <a:p>
            <a:r>
              <a:rPr lang="en-US" dirty="0"/>
              <a:t>Determining Benefits For Your Hazard Mitigation Project</a:t>
            </a:r>
          </a:p>
        </p:txBody>
      </p:sp>
      <p:pic>
        <p:nvPicPr>
          <p:cNvPr id="6" name="Picture 5">
            <a:extLst>
              <a:ext uri="{FF2B5EF4-FFF2-40B4-BE49-F238E27FC236}">
                <a16:creationId xmlns:a16="http://schemas.microsoft.com/office/drawing/2014/main" id="{65E2C91D-4344-6F42-B1C8-761D7069CA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7" name="TextBox 6">
            <a:extLst>
              <a:ext uri="{FF2B5EF4-FFF2-40B4-BE49-F238E27FC236}">
                <a16:creationId xmlns:a16="http://schemas.microsoft.com/office/drawing/2014/main" id="{48FFE65D-22DF-784A-B637-0B23CC5F4FD8}"/>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9" name="Slide Number Placeholder 8">
            <a:extLst>
              <a:ext uri="{FF2B5EF4-FFF2-40B4-BE49-F238E27FC236}">
                <a16:creationId xmlns:a16="http://schemas.microsoft.com/office/drawing/2014/main" id="{937D8D87-5A20-544B-A7BD-BD9BE5D6B74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43</a:t>
            </a:fld>
            <a:endParaRPr lang="en-US" b="1" dirty="0">
              <a:solidFill>
                <a:srgbClr val="B1143B"/>
              </a:solidFill>
            </a:endParaRPr>
          </a:p>
        </p:txBody>
      </p:sp>
    </p:spTree>
    <p:extLst>
      <p:ext uri="{BB962C8B-B14F-4D97-AF65-F5344CB8AC3E}">
        <p14:creationId xmlns:p14="http://schemas.microsoft.com/office/powerpoint/2010/main" val="2865281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a:xfrm>
            <a:off x="457200" y="2514600"/>
            <a:ext cx="5181600" cy="2057400"/>
          </a:xfrm>
        </p:spPr>
        <p:txBody>
          <a:bodyPr/>
          <a:lstStyle/>
          <a:p>
            <a:r>
              <a:rPr lang="en-US" sz="5400" dirty="0"/>
              <a:t>Components of a BCA</a:t>
            </a:r>
            <a:endParaRPr lang="en-US" sz="2000" dirty="0"/>
          </a:p>
        </p:txBody>
      </p:sp>
    </p:spTree>
    <p:extLst>
      <p:ext uri="{BB962C8B-B14F-4D97-AF65-F5344CB8AC3E}">
        <p14:creationId xmlns:p14="http://schemas.microsoft.com/office/powerpoint/2010/main" val="2814745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b="1"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8458200" cy="838200"/>
          </a:xfrm>
        </p:spPr>
        <p:txBody>
          <a:bodyPr/>
          <a:lstStyle/>
          <a:p>
            <a:r>
              <a:rPr lang="en-US" sz="2800" dirty="0"/>
              <a:t>What kind of information do you need for a BCA?</a:t>
            </a:r>
          </a:p>
        </p:txBody>
      </p:sp>
      <p:sp>
        <p:nvSpPr>
          <p:cNvPr id="5" name="TextBox 4">
            <a:extLst>
              <a:ext uri="{FF2B5EF4-FFF2-40B4-BE49-F238E27FC236}">
                <a16:creationId xmlns:a16="http://schemas.microsoft.com/office/drawing/2014/main" id="{58140712-A021-EE45-A2B3-93822DB18DA7}"/>
              </a:ext>
            </a:extLst>
          </p:cNvPr>
          <p:cNvSpPr txBox="1"/>
          <p:nvPr/>
        </p:nvSpPr>
        <p:spPr>
          <a:xfrm>
            <a:off x="709659" y="2957303"/>
            <a:ext cx="2267578" cy="830997"/>
          </a:xfrm>
          <a:prstGeom prst="rect">
            <a:avLst/>
          </a:prstGeom>
          <a:noFill/>
        </p:spPr>
        <p:txBody>
          <a:bodyPr wrap="square" rtlCol="0">
            <a:spAutoFit/>
          </a:bodyPr>
          <a:lstStyle/>
          <a:p>
            <a:pPr algn="ctr"/>
            <a:r>
              <a:rPr lang="en-US" sz="1600" b="1" dirty="0">
                <a:solidFill>
                  <a:srgbClr val="FCAD22"/>
                </a:solidFill>
                <a:latin typeface="Helvetica" pitchFamily="2" charset="0"/>
                <a:cs typeface="Arial Narrow"/>
              </a:rPr>
              <a:t>What natural hazard is your project addressing?</a:t>
            </a:r>
          </a:p>
        </p:txBody>
      </p:sp>
      <p:sp>
        <p:nvSpPr>
          <p:cNvPr id="7" name="TextBox 6">
            <a:extLst>
              <a:ext uri="{FF2B5EF4-FFF2-40B4-BE49-F238E27FC236}">
                <a16:creationId xmlns:a16="http://schemas.microsoft.com/office/drawing/2014/main" id="{39D2C2F3-BAEE-DF4B-8000-1A55CACD80D6}"/>
              </a:ext>
            </a:extLst>
          </p:cNvPr>
          <p:cNvSpPr txBox="1"/>
          <p:nvPr/>
        </p:nvSpPr>
        <p:spPr>
          <a:xfrm>
            <a:off x="3835927" y="2957303"/>
            <a:ext cx="1731523" cy="830997"/>
          </a:xfrm>
          <a:prstGeom prst="rect">
            <a:avLst/>
          </a:prstGeom>
          <a:noFill/>
        </p:spPr>
        <p:txBody>
          <a:bodyPr wrap="square" rtlCol="0">
            <a:spAutoFit/>
          </a:bodyPr>
          <a:lstStyle/>
          <a:p>
            <a:pPr algn="ctr"/>
            <a:r>
              <a:rPr lang="en-US" sz="1600" b="1" dirty="0">
                <a:solidFill>
                  <a:srgbClr val="FCAD22"/>
                </a:solidFill>
                <a:latin typeface="Helvetica" pitchFamily="2" charset="0"/>
                <a:cs typeface="Arial Narrow"/>
              </a:rPr>
              <a:t>How often does that hazard happen?</a:t>
            </a:r>
          </a:p>
        </p:txBody>
      </p:sp>
      <p:sp>
        <p:nvSpPr>
          <p:cNvPr id="14" name="TextBox 13">
            <a:extLst>
              <a:ext uri="{FF2B5EF4-FFF2-40B4-BE49-F238E27FC236}">
                <a16:creationId xmlns:a16="http://schemas.microsoft.com/office/drawing/2014/main" id="{1479BE19-3A7B-554C-B805-DBBF7B896496}"/>
              </a:ext>
            </a:extLst>
          </p:cNvPr>
          <p:cNvSpPr txBox="1"/>
          <p:nvPr/>
        </p:nvSpPr>
        <p:spPr>
          <a:xfrm>
            <a:off x="6644184" y="2957303"/>
            <a:ext cx="1731523" cy="830997"/>
          </a:xfrm>
          <a:prstGeom prst="rect">
            <a:avLst/>
          </a:prstGeom>
          <a:noFill/>
        </p:spPr>
        <p:txBody>
          <a:bodyPr wrap="square" rtlCol="0">
            <a:spAutoFit/>
          </a:bodyPr>
          <a:lstStyle/>
          <a:p>
            <a:pPr algn="ctr"/>
            <a:r>
              <a:rPr lang="en-US" sz="1600" b="1" dirty="0">
                <a:solidFill>
                  <a:srgbClr val="FCAD22"/>
                </a:solidFill>
                <a:latin typeface="Helvetica" pitchFamily="2" charset="0"/>
                <a:cs typeface="Arial Narrow"/>
              </a:rPr>
              <a:t>How long will your project be effective for?</a:t>
            </a:r>
          </a:p>
        </p:txBody>
      </p:sp>
      <p:sp>
        <p:nvSpPr>
          <p:cNvPr id="16" name="TextBox 15">
            <a:extLst>
              <a:ext uri="{FF2B5EF4-FFF2-40B4-BE49-F238E27FC236}">
                <a16:creationId xmlns:a16="http://schemas.microsoft.com/office/drawing/2014/main" id="{B555EBCE-009E-6145-A72A-46987E28B717}"/>
              </a:ext>
            </a:extLst>
          </p:cNvPr>
          <p:cNvSpPr txBox="1"/>
          <p:nvPr/>
        </p:nvSpPr>
        <p:spPr>
          <a:xfrm>
            <a:off x="2016235" y="5113907"/>
            <a:ext cx="2209800" cy="830997"/>
          </a:xfrm>
          <a:prstGeom prst="rect">
            <a:avLst/>
          </a:prstGeom>
          <a:noFill/>
        </p:spPr>
        <p:txBody>
          <a:bodyPr wrap="square" rtlCol="0">
            <a:spAutoFit/>
          </a:bodyPr>
          <a:lstStyle/>
          <a:p>
            <a:pPr algn="ctr"/>
            <a:r>
              <a:rPr lang="en-US" sz="1600" b="1" dirty="0">
                <a:solidFill>
                  <a:srgbClr val="FCAD22"/>
                </a:solidFill>
                <a:latin typeface="Helvetica" pitchFamily="2" charset="0"/>
                <a:cs typeface="Arial Narrow"/>
              </a:rPr>
              <a:t>What damages does this hazard cause to the community?</a:t>
            </a:r>
          </a:p>
        </p:txBody>
      </p:sp>
      <p:sp>
        <p:nvSpPr>
          <p:cNvPr id="18" name="TextBox 17">
            <a:extLst>
              <a:ext uri="{FF2B5EF4-FFF2-40B4-BE49-F238E27FC236}">
                <a16:creationId xmlns:a16="http://schemas.microsoft.com/office/drawing/2014/main" id="{6AAED4BD-A83B-4B49-87EB-FDAE3C74EE79}"/>
              </a:ext>
            </a:extLst>
          </p:cNvPr>
          <p:cNvSpPr txBox="1"/>
          <p:nvPr/>
        </p:nvSpPr>
        <p:spPr>
          <a:xfrm>
            <a:off x="5136179" y="5113907"/>
            <a:ext cx="2112523" cy="830997"/>
          </a:xfrm>
          <a:prstGeom prst="rect">
            <a:avLst/>
          </a:prstGeom>
          <a:noFill/>
        </p:spPr>
        <p:txBody>
          <a:bodyPr wrap="square" rtlCol="0">
            <a:spAutoFit/>
          </a:bodyPr>
          <a:lstStyle/>
          <a:p>
            <a:pPr algn="ctr"/>
            <a:r>
              <a:rPr lang="en-US" sz="1600" b="1" dirty="0">
                <a:solidFill>
                  <a:srgbClr val="FCAD22"/>
                </a:solidFill>
                <a:latin typeface="Helvetica" pitchFamily="2" charset="0"/>
                <a:cs typeface="Arial Narrow"/>
              </a:rPr>
              <a:t>How much of this damage does your project prevent?</a:t>
            </a:r>
          </a:p>
        </p:txBody>
      </p:sp>
      <p:pic>
        <p:nvPicPr>
          <p:cNvPr id="20" name="Picture 19">
            <a:extLst>
              <a:ext uri="{FF2B5EF4-FFF2-40B4-BE49-F238E27FC236}">
                <a16:creationId xmlns:a16="http://schemas.microsoft.com/office/drawing/2014/main" id="{834345FD-4FD9-6640-A958-EF035B06D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197" y="1874731"/>
            <a:ext cx="1013693" cy="1013693"/>
          </a:xfrm>
          <a:prstGeom prst="rect">
            <a:avLst/>
          </a:prstGeom>
        </p:spPr>
      </p:pic>
      <p:pic>
        <p:nvPicPr>
          <p:cNvPr id="24" name="Picture 23">
            <a:extLst>
              <a:ext uri="{FF2B5EF4-FFF2-40B4-BE49-F238E27FC236}">
                <a16:creationId xmlns:a16="http://schemas.microsoft.com/office/drawing/2014/main" id="{8FEC17B7-BB91-114D-9384-D7D72DC26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148" y="1904289"/>
            <a:ext cx="1085852" cy="1085852"/>
          </a:xfrm>
          <a:prstGeom prst="rect">
            <a:avLst/>
          </a:prstGeom>
        </p:spPr>
      </p:pic>
      <p:pic>
        <p:nvPicPr>
          <p:cNvPr id="26" name="Picture 25">
            <a:extLst>
              <a:ext uri="{FF2B5EF4-FFF2-40B4-BE49-F238E27FC236}">
                <a16:creationId xmlns:a16="http://schemas.microsoft.com/office/drawing/2014/main" id="{DFC0E91F-F7CE-414F-9EAF-EDBEEED6D2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6194" y="2133600"/>
            <a:ext cx="747502" cy="747502"/>
          </a:xfrm>
          <a:prstGeom prst="rect">
            <a:avLst/>
          </a:prstGeom>
        </p:spPr>
      </p:pic>
      <p:pic>
        <p:nvPicPr>
          <p:cNvPr id="28" name="Picture 27">
            <a:extLst>
              <a:ext uri="{FF2B5EF4-FFF2-40B4-BE49-F238E27FC236}">
                <a16:creationId xmlns:a16="http://schemas.microsoft.com/office/drawing/2014/main" id="{5E7A6D9F-AAA2-9A4A-8088-2DDB5FEDB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6190" y="4085918"/>
            <a:ext cx="952500" cy="952500"/>
          </a:xfrm>
          <a:prstGeom prst="rect">
            <a:avLst/>
          </a:prstGeom>
        </p:spPr>
      </p:pic>
      <p:pic>
        <p:nvPicPr>
          <p:cNvPr id="30" name="Picture 29">
            <a:extLst>
              <a:ext uri="{FF2B5EF4-FFF2-40B4-BE49-F238E27FC236}">
                <a16:creationId xmlns:a16="http://schemas.microsoft.com/office/drawing/2014/main" id="{958C3576-5272-A545-ADC6-274C494FBF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4885" y="4097420"/>
            <a:ext cx="952500" cy="952500"/>
          </a:xfrm>
          <a:prstGeom prst="rect">
            <a:avLst/>
          </a:prstGeom>
        </p:spPr>
      </p:pic>
      <p:sp>
        <p:nvSpPr>
          <p:cNvPr id="32" name="Slide Number Placeholder 31">
            <a:extLst>
              <a:ext uri="{FF2B5EF4-FFF2-40B4-BE49-F238E27FC236}">
                <a16:creationId xmlns:a16="http://schemas.microsoft.com/office/drawing/2014/main" id="{64ADF12A-DE20-534D-9F58-33E9BF890AC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45</a:t>
            </a:fld>
            <a:endParaRPr lang="en-US" b="1" dirty="0">
              <a:solidFill>
                <a:srgbClr val="B1143B"/>
              </a:solidFill>
            </a:endParaRPr>
          </a:p>
        </p:txBody>
      </p:sp>
    </p:spTree>
    <p:extLst>
      <p:ext uri="{BB962C8B-B14F-4D97-AF65-F5344CB8AC3E}">
        <p14:creationId xmlns:p14="http://schemas.microsoft.com/office/powerpoint/2010/main" val="4031297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lstStyle/>
          <a:p>
            <a:r>
              <a:rPr lang="en-US" sz="2400" dirty="0"/>
              <a:t>What natural hazard(s) is your project addressing?</a:t>
            </a:r>
          </a:p>
          <a:p>
            <a:pPr lvl="1"/>
            <a:r>
              <a:rPr lang="en-US" sz="2200" dirty="0"/>
              <a:t>Floods</a:t>
            </a:r>
          </a:p>
          <a:p>
            <a:pPr lvl="1"/>
            <a:r>
              <a:rPr lang="en-US" sz="2200" dirty="0"/>
              <a:t>Earthquakes</a:t>
            </a:r>
          </a:p>
          <a:p>
            <a:pPr lvl="1"/>
            <a:r>
              <a:rPr lang="en-US" sz="2200" dirty="0"/>
              <a:t>Wildfires</a:t>
            </a:r>
          </a:p>
          <a:p>
            <a:pPr lvl="1"/>
            <a:r>
              <a:rPr lang="en-US" sz="2200" dirty="0"/>
              <a:t>Landslides</a:t>
            </a:r>
          </a:p>
          <a:p>
            <a:pPr lvl="1"/>
            <a:r>
              <a:rPr lang="en-US" sz="2200" dirty="0"/>
              <a:t>Droughts</a:t>
            </a:r>
          </a:p>
          <a:p>
            <a:pPr lvl="1"/>
            <a:r>
              <a:rPr lang="en-US" sz="2200" dirty="0"/>
              <a:t>Hurricanes</a:t>
            </a:r>
          </a:p>
          <a:p>
            <a:pPr lvl="1"/>
            <a:r>
              <a:rPr lang="en-US" sz="2200" dirty="0"/>
              <a:t>Tornados</a:t>
            </a:r>
          </a:p>
          <a:p>
            <a:pPr lvl="1"/>
            <a:r>
              <a:rPr lang="en-US" sz="2200" dirty="0"/>
              <a:t>Tsunamis</a:t>
            </a:r>
          </a:p>
        </p:txBody>
      </p:sp>
      <p:pic>
        <p:nvPicPr>
          <p:cNvPr id="5" name="Picture 4">
            <a:extLst>
              <a:ext uri="{FF2B5EF4-FFF2-40B4-BE49-F238E27FC236}">
                <a16:creationId xmlns:a16="http://schemas.microsoft.com/office/drawing/2014/main" id="{6C44E723-BAA4-4D4F-BF5D-F958D9D47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152400"/>
            <a:ext cx="1013693" cy="1013693"/>
          </a:xfrm>
          <a:prstGeom prst="rect">
            <a:avLst/>
          </a:prstGeom>
        </p:spPr>
      </p:pic>
      <p:sp>
        <p:nvSpPr>
          <p:cNvPr id="7" name="Slide Number Placeholder 6">
            <a:extLst>
              <a:ext uri="{FF2B5EF4-FFF2-40B4-BE49-F238E27FC236}">
                <a16:creationId xmlns:a16="http://schemas.microsoft.com/office/drawing/2014/main" id="{1D4B513E-D1A6-8E43-8D2C-595511612EE5}"/>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46</a:t>
            </a:fld>
            <a:endParaRPr lang="en-US" b="1" dirty="0">
              <a:solidFill>
                <a:srgbClr val="B1143B"/>
              </a:solidFill>
            </a:endParaRPr>
          </a:p>
        </p:txBody>
      </p:sp>
    </p:spTree>
    <p:extLst>
      <p:ext uri="{BB962C8B-B14F-4D97-AF65-F5344CB8AC3E}">
        <p14:creationId xmlns:p14="http://schemas.microsoft.com/office/powerpoint/2010/main" val="26165052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r>
              <a:rPr lang="en-US" sz="2400" dirty="0"/>
              <a:t>How often does that hazard occur?</a:t>
            </a:r>
          </a:p>
          <a:p>
            <a:pPr lvl="1"/>
            <a:r>
              <a:rPr lang="en-US" sz="2200" dirty="0"/>
              <a:t>We can’t predict exactly </a:t>
            </a:r>
            <a:r>
              <a:rPr lang="en-US" sz="2200" b="1" dirty="0">
                <a:solidFill>
                  <a:schemeClr val="tx1"/>
                </a:solidFill>
              </a:rPr>
              <a:t>when</a:t>
            </a:r>
            <a:r>
              <a:rPr lang="en-US" sz="2200" dirty="0">
                <a:solidFill>
                  <a:schemeClr val="tx1"/>
                </a:solidFill>
              </a:rPr>
              <a:t> </a:t>
            </a:r>
            <a:r>
              <a:rPr lang="en-US" sz="2200" dirty="0"/>
              <a:t>it will happen</a:t>
            </a:r>
          </a:p>
          <a:p>
            <a:pPr lvl="1"/>
            <a:r>
              <a:rPr lang="en-US" sz="2200" dirty="0"/>
              <a:t>But can estimate how often events of various severities occur it based on:</a:t>
            </a:r>
          </a:p>
          <a:p>
            <a:pPr lvl="2"/>
            <a:r>
              <a:rPr lang="en-US" sz="2000" dirty="0"/>
              <a:t>Historic events</a:t>
            </a:r>
          </a:p>
          <a:p>
            <a:pPr lvl="2"/>
            <a:r>
              <a:rPr lang="en-US" sz="2000" dirty="0"/>
              <a:t>FEMA flood insurance studies</a:t>
            </a:r>
          </a:p>
          <a:p>
            <a:pPr lvl="2"/>
            <a:r>
              <a:rPr lang="en-US" sz="2000" dirty="0"/>
              <a:t>FEMA wildland/urban interface fire return periods (included in the fire BCA software by zip code)</a:t>
            </a:r>
          </a:p>
          <a:p>
            <a:pPr lvl="2"/>
            <a:r>
              <a:rPr lang="en-US" sz="2000" dirty="0"/>
              <a:t>USGS National Seismic Hazard Data (included in the earthquake BCA software)</a:t>
            </a:r>
          </a:p>
        </p:txBody>
      </p:sp>
      <p:pic>
        <p:nvPicPr>
          <p:cNvPr id="4" name="Picture 3">
            <a:extLst>
              <a:ext uri="{FF2B5EF4-FFF2-40B4-BE49-F238E27FC236}">
                <a16:creationId xmlns:a16="http://schemas.microsoft.com/office/drawing/2014/main" id="{32C7A4A7-4AEB-7844-9C84-6240C6329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47" y="219074"/>
            <a:ext cx="1085852" cy="1085852"/>
          </a:xfrm>
          <a:prstGeom prst="rect">
            <a:avLst/>
          </a:prstGeom>
        </p:spPr>
      </p:pic>
      <p:sp>
        <p:nvSpPr>
          <p:cNvPr id="6" name="Slide Number Placeholder 5">
            <a:extLst>
              <a:ext uri="{FF2B5EF4-FFF2-40B4-BE49-F238E27FC236}">
                <a16:creationId xmlns:a16="http://schemas.microsoft.com/office/drawing/2014/main" id="{E4BDBD0A-467A-D945-A2E7-28B1E40CF2FD}"/>
              </a:ext>
            </a:extLst>
          </p:cNvPr>
          <p:cNvSpPr>
            <a:spLocks noGrp="1"/>
          </p:cNvSpPr>
          <p:nvPr>
            <p:ph type="sldNum" sz="quarter" idx="4"/>
          </p:nvPr>
        </p:nvSpPr>
        <p:spPr/>
        <p:txBody>
          <a:bodyPr/>
          <a:lstStyle/>
          <a:p>
            <a:r>
              <a:rPr lang="en-US" b="1" dirty="0">
                <a:solidFill>
                  <a:srgbClr val="013365"/>
                </a:solidFill>
              </a:rPr>
              <a:t>Cal OES:</a:t>
            </a:r>
            <a:r>
              <a:rPr lang="en-US" dirty="0">
                <a:solidFill>
                  <a:srgbClr val="013365"/>
                </a:solidFill>
              </a:rPr>
              <a:t> Benefit Cost Analysis Overview - </a:t>
            </a:r>
            <a:fld id="{18FD47A2-EF8B-0240-AD90-9B51A2DFE8C1}" type="slidenum">
              <a:rPr lang="en-US" b="1" smtClean="0">
                <a:solidFill>
                  <a:srgbClr val="B1143B"/>
                </a:solidFill>
              </a:rPr>
              <a:pPr/>
              <a:t>47</a:t>
            </a:fld>
            <a:endParaRPr lang="en-US" b="1" dirty="0">
              <a:solidFill>
                <a:srgbClr val="B1143B"/>
              </a:solidFill>
            </a:endParaRPr>
          </a:p>
        </p:txBody>
      </p:sp>
    </p:spTree>
    <p:extLst>
      <p:ext uri="{BB962C8B-B14F-4D97-AF65-F5344CB8AC3E}">
        <p14:creationId xmlns:p14="http://schemas.microsoft.com/office/powerpoint/2010/main" val="36722094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r>
              <a:rPr lang="en-US" sz="2400" dirty="0"/>
              <a:t>How often does that hazard occur? </a:t>
            </a:r>
          </a:p>
          <a:p>
            <a:pPr lvl="1"/>
            <a:r>
              <a:rPr lang="en-US" sz="2200" dirty="0"/>
              <a:t>Another name for these estimates are </a:t>
            </a:r>
            <a:r>
              <a:rPr lang="en-US" sz="2200" b="1" dirty="0">
                <a:solidFill>
                  <a:schemeClr val="tx1"/>
                </a:solidFill>
              </a:rPr>
              <a:t>recurrence intervals (RI)</a:t>
            </a:r>
          </a:p>
          <a:p>
            <a:pPr lvl="2"/>
            <a:r>
              <a:rPr lang="en-US" sz="2000" dirty="0"/>
              <a:t>The recurrence interval represents the </a:t>
            </a:r>
            <a:r>
              <a:rPr lang="en-US" sz="2000" u="sng" dirty="0"/>
              <a:t>average</a:t>
            </a:r>
            <a:r>
              <a:rPr lang="en-US" sz="2000" dirty="0"/>
              <a:t> period of time between two occurrences of a specific magnitude hazard event</a:t>
            </a:r>
          </a:p>
          <a:p>
            <a:pPr lvl="2"/>
            <a:r>
              <a:rPr lang="en-US" sz="2000" dirty="0"/>
              <a:t>It is the inverse of the annual probability of an event </a:t>
            </a:r>
          </a:p>
        </p:txBody>
      </p:sp>
      <p:pic>
        <p:nvPicPr>
          <p:cNvPr id="4" name="Picture 3">
            <a:extLst>
              <a:ext uri="{FF2B5EF4-FFF2-40B4-BE49-F238E27FC236}">
                <a16:creationId xmlns:a16="http://schemas.microsoft.com/office/drawing/2014/main" id="{22DFB33D-F664-5746-9F40-86EAE0C98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47" y="219074"/>
            <a:ext cx="1085852" cy="1085852"/>
          </a:xfrm>
          <a:prstGeom prst="rect">
            <a:avLst/>
          </a:prstGeom>
        </p:spPr>
      </p:pic>
      <p:sp>
        <p:nvSpPr>
          <p:cNvPr id="6" name="Slide Number Placeholder 5">
            <a:extLst>
              <a:ext uri="{FF2B5EF4-FFF2-40B4-BE49-F238E27FC236}">
                <a16:creationId xmlns:a16="http://schemas.microsoft.com/office/drawing/2014/main" id="{C1C34B0E-69AF-AD4B-BF43-481D36E9E6B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48</a:t>
            </a:fld>
            <a:endParaRPr lang="en-US" b="1" dirty="0">
              <a:solidFill>
                <a:srgbClr val="B1143B"/>
              </a:solidFill>
            </a:endParaRPr>
          </a:p>
        </p:txBody>
      </p:sp>
    </p:spTree>
    <p:extLst>
      <p:ext uri="{BB962C8B-B14F-4D97-AF65-F5344CB8AC3E}">
        <p14:creationId xmlns:p14="http://schemas.microsoft.com/office/powerpoint/2010/main" val="24019678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lstStyle/>
          <a:p>
            <a:r>
              <a:rPr lang="en-US" sz="2400" dirty="0"/>
              <a:t>How long will your project be effective for?</a:t>
            </a:r>
          </a:p>
          <a:p>
            <a:pPr lvl="1"/>
            <a:r>
              <a:rPr lang="en-US" sz="2200" dirty="0"/>
              <a:t>Improvements to the built environment do not last forever</a:t>
            </a:r>
          </a:p>
          <a:p>
            <a:pPr lvl="2"/>
            <a:r>
              <a:rPr lang="en-US" sz="2000" dirty="0"/>
              <a:t>The retrofit itself may become less effective overtime, even with maintenance</a:t>
            </a:r>
          </a:p>
          <a:p>
            <a:pPr lvl="2">
              <a:spcAft>
                <a:spcPts val="600"/>
              </a:spcAft>
            </a:pPr>
            <a:r>
              <a:rPr lang="en-US" sz="2000" dirty="0"/>
              <a:t>Or the structure the retrofit is improving becomes too old and needs to be replaced</a:t>
            </a:r>
          </a:p>
          <a:p>
            <a:pPr lvl="1"/>
            <a:r>
              <a:rPr lang="en-US" sz="2200" dirty="0"/>
              <a:t>This affects how far in the future the BCA evaluates. This time period is known as the </a:t>
            </a:r>
            <a:r>
              <a:rPr lang="en-US" sz="2200" b="1" dirty="0">
                <a:solidFill>
                  <a:schemeClr val="tx1"/>
                </a:solidFill>
              </a:rPr>
              <a:t>project useful life (PUL)</a:t>
            </a:r>
          </a:p>
          <a:p>
            <a:pPr lvl="2">
              <a:spcAft>
                <a:spcPts val="600"/>
              </a:spcAft>
            </a:pPr>
            <a:r>
              <a:rPr lang="en-US" sz="2000" dirty="0"/>
              <a:t>This affects how much total damage and benefits the BCA will </a:t>
            </a:r>
            <a:r>
              <a:rPr lang="en-US" sz="2000" dirty="0" smtClean="0"/>
              <a:t>include</a:t>
            </a:r>
            <a:endParaRPr lang="en-US" sz="2000" dirty="0"/>
          </a:p>
          <a:p>
            <a:pPr lvl="1"/>
            <a:r>
              <a:rPr lang="en-US" sz="2200" dirty="0"/>
              <a:t>FEMA has standard values for most project types</a:t>
            </a:r>
          </a:p>
        </p:txBody>
      </p:sp>
      <p:pic>
        <p:nvPicPr>
          <p:cNvPr id="4" name="Picture 3">
            <a:extLst>
              <a:ext uri="{FF2B5EF4-FFF2-40B4-BE49-F238E27FC236}">
                <a16:creationId xmlns:a16="http://schemas.microsoft.com/office/drawing/2014/main" id="{7A68B240-3290-1A47-B090-74EA69F2B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7897" y="243098"/>
            <a:ext cx="747502" cy="747502"/>
          </a:xfrm>
          <a:prstGeom prst="rect">
            <a:avLst/>
          </a:prstGeom>
        </p:spPr>
      </p:pic>
      <p:sp>
        <p:nvSpPr>
          <p:cNvPr id="6" name="Slide Number Placeholder 5">
            <a:extLst>
              <a:ext uri="{FF2B5EF4-FFF2-40B4-BE49-F238E27FC236}">
                <a16:creationId xmlns:a16="http://schemas.microsoft.com/office/drawing/2014/main" id="{0F458876-B5DB-C047-A091-C9B02438A15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49</a:t>
            </a:fld>
            <a:endParaRPr lang="en-US" b="1" dirty="0">
              <a:solidFill>
                <a:srgbClr val="B1143B"/>
              </a:solidFill>
            </a:endParaRPr>
          </a:p>
        </p:txBody>
      </p:sp>
    </p:spTree>
    <p:extLst>
      <p:ext uri="{BB962C8B-B14F-4D97-AF65-F5344CB8AC3E}">
        <p14:creationId xmlns:p14="http://schemas.microsoft.com/office/powerpoint/2010/main" val="3393341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579023" cy="3429000"/>
          </a:xfrm>
        </p:spPr>
        <p:txBody>
          <a:bodyPr/>
          <a:lstStyle/>
          <a:p>
            <a:pPr lvl="0"/>
            <a:r>
              <a:rPr lang="en-US" sz="2400" dirty="0"/>
              <a:t>What damages does this hazard cause to the community?</a:t>
            </a:r>
          </a:p>
          <a:p>
            <a:pPr lvl="1"/>
            <a:r>
              <a:rPr lang="en-US" sz="2200" dirty="0"/>
              <a:t>Physical Damages</a:t>
            </a:r>
          </a:p>
          <a:p>
            <a:pPr lvl="1"/>
            <a:r>
              <a:rPr lang="en-US" sz="2200" dirty="0"/>
              <a:t>Loss of Life</a:t>
            </a:r>
          </a:p>
          <a:p>
            <a:pPr lvl="1"/>
            <a:r>
              <a:rPr lang="en-US" sz="2200" dirty="0"/>
              <a:t>Loss of Function</a:t>
            </a:r>
          </a:p>
          <a:p>
            <a:pPr lvl="1"/>
            <a:r>
              <a:rPr lang="en-US" sz="2200" dirty="0"/>
              <a:t>Mental Stress and Anxiety*</a:t>
            </a:r>
          </a:p>
          <a:p>
            <a:pPr lvl="1"/>
            <a:r>
              <a:rPr lang="en-US" sz="2200" dirty="0"/>
              <a:t>Environmental*</a:t>
            </a:r>
          </a:p>
        </p:txBody>
      </p:sp>
      <p:pic>
        <p:nvPicPr>
          <p:cNvPr id="4" name="Picture 3">
            <a:extLst>
              <a:ext uri="{FF2B5EF4-FFF2-40B4-BE49-F238E27FC236}">
                <a16:creationId xmlns:a16="http://schemas.microsoft.com/office/drawing/2014/main" id="{F0BE922E-7354-4C40-8877-EE856A75B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163902"/>
            <a:ext cx="952500" cy="952500"/>
          </a:xfrm>
          <a:prstGeom prst="rect">
            <a:avLst/>
          </a:prstGeom>
        </p:spPr>
      </p:pic>
      <p:sp>
        <p:nvSpPr>
          <p:cNvPr id="6" name="TextBox 5">
            <a:extLst>
              <a:ext uri="{FF2B5EF4-FFF2-40B4-BE49-F238E27FC236}">
                <a16:creationId xmlns:a16="http://schemas.microsoft.com/office/drawing/2014/main" id="{1083C9AB-0383-F84E-9A02-7A339C97206C}"/>
              </a:ext>
            </a:extLst>
          </p:cNvPr>
          <p:cNvSpPr txBox="1"/>
          <p:nvPr/>
        </p:nvSpPr>
        <p:spPr>
          <a:xfrm>
            <a:off x="990600" y="4572000"/>
            <a:ext cx="6781800" cy="707886"/>
          </a:xfrm>
          <a:prstGeom prst="rect">
            <a:avLst/>
          </a:prstGeom>
          <a:noFill/>
        </p:spPr>
        <p:txBody>
          <a:bodyPr wrap="square" rtlCol="0">
            <a:spAutoFit/>
          </a:bodyPr>
          <a:lstStyle/>
          <a:p>
            <a:r>
              <a:rPr lang="en-US" sz="2000" b="1" i="1" dirty="0">
                <a:solidFill>
                  <a:srgbClr val="B1143B"/>
                </a:solidFill>
              </a:rPr>
              <a:t>*</a:t>
            </a:r>
            <a:r>
              <a:rPr lang="en-US" sz="2000" b="1" i="1" dirty="0"/>
              <a:t> </a:t>
            </a:r>
            <a:r>
              <a:rPr lang="en-US" sz="2000" i="1" dirty="0"/>
              <a:t>These benefits can be used only when the underlying BC ratio </a:t>
            </a:r>
            <a:r>
              <a:rPr lang="en-US" sz="2000" b="1" i="1" dirty="0"/>
              <a:t>exceeds 0.75</a:t>
            </a:r>
          </a:p>
        </p:txBody>
      </p:sp>
      <p:sp>
        <p:nvSpPr>
          <p:cNvPr id="8" name="Slide Number Placeholder 7">
            <a:extLst>
              <a:ext uri="{FF2B5EF4-FFF2-40B4-BE49-F238E27FC236}">
                <a16:creationId xmlns:a16="http://schemas.microsoft.com/office/drawing/2014/main" id="{7D80C979-63A4-554D-BD5A-1F1823CEEAF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50</a:t>
            </a:fld>
            <a:endParaRPr lang="en-US" b="1" dirty="0">
              <a:solidFill>
                <a:srgbClr val="B1143B"/>
              </a:solidFill>
            </a:endParaRPr>
          </a:p>
        </p:txBody>
      </p:sp>
    </p:spTree>
    <p:extLst>
      <p:ext uri="{BB962C8B-B14F-4D97-AF65-F5344CB8AC3E}">
        <p14:creationId xmlns:p14="http://schemas.microsoft.com/office/powerpoint/2010/main" val="2095589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lstStyle/>
          <a:p>
            <a:pPr lvl="0"/>
            <a:r>
              <a:rPr lang="en-US" sz="2400" dirty="0"/>
              <a:t>How does a BCA calculate damage?</a:t>
            </a:r>
          </a:p>
          <a:p>
            <a:pPr lvl="1"/>
            <a:r>
              <a:rPr lang="en-US" sz="2200" dirty="0"/>
              <a:t>It calculates how much damage occurs for each level of event</a:t>
            </a:r>
          </a:p>
          <a:p>
            <a:pPr lvl="2">
              <a:spcAft>
                <a:spcPts val="600"/>
              </a:spcAft>
            </a:pPr>
            <a:r>
              <a:rPr lang="en-US" sz="2000" dirty="0"/>
              <a:t>Ex. $24,500 for a 10-year event, $32,100 for a 100-year event</a:t>
            </a:r>
          </a:p>
          <a:p>
            <a:pPr lvl="1"/>
            <a:r>
              <a:rPr lang="en-US" sz="2200" dirty="0"/>
              <a:t>It takes the recurrence interval (RI) and calculates the annual probability</a:t>
            </a:r>
          </a:p>
          <a:p>
            <a:pPr lvl="2">
              <a:spcAft>
                <a:spcPts val="600"/>
              </a:spcAft>
            </a:pPr>
            <a:r>
              <a:rPr lang="en-US" sz="2000" dirty="0"/>
              <a:t>Ex. A 100-year event has a 1/100=0.01 or 1% annual probability of occurring</a:t>
            </a:r>
          </a:p>
          <a:p>
            <a:pPr lvl="1"/>
            <a:r>
              <a:rPr lang="en-US" sz="2200" dirty="0"/>
              <a:t>It multiples the expected damage and the annual probability to calculate expected annual </a:t>
            </a:r>
            <a:r>
              <a:rPr lang="en-US" sz="2200" dirty="0" smtClean="0"/>
              <a:t>damages</a:t>
            </a:r>
            <a:endParaRPr lang="en-US" sz="2200" dirty="0"/>
          </a:p>
          <a:p>
            <a:pPr lvl="1"/>
            <a:endParaRPr lang="en-US" sz="2400" dirty="0"/>
          </a:p>
        </p:txBody>
      </p:sp>
      <p:sp>
        <p:nvSpPr>
          <p:cNvPr id="5" name="Slide Number Placeholder 4">
            <a:extLst>
              <a:ext uri="{FF2B5EF4-FFF2-40B4-BE49-F238E27FC236}">
                <a16:creationId xmlns:a16="http://schemas.microsoft.com/office/drawing/2014/main" id="{BBA9DADB-15A2-6447-811B-03E41A2D091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51</a:t>
            </a:fld>
            <a:endParaRPr lang="en-US" b="1" dirty="0">
              <a:solidFill>
                <a:srgbClr val="B1143B"/>
              </a:solidFill>
            </a:endParaRPr>
          </a:p>
        </p:txBody>
      </p:sp>
    </p:spTree>
    <p:extLst>
      <p:ext uri="{BB962C8B-B14F-4D97-AF65-F5344CB8AC3E}">
        <p14:creationId xmlns:p14="http://schemas.microsoft.com/office/powerpoint/2010/main" val="1192017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467601" cy="5257800"/>
          </a:xfrm>
        </p:spPr>
        <p:txBody>
          <a:bodyPr>
            <a:normAutofit/>
          </a:bodyPr>
          <a:lstStyle/>
          <a:p>
            <a:pPr lvl="0"/>
            <a:r>
              <a:rPr lang="en-US" sz="2400" dirty="0"/>
              <a:t>How much of this damage does your project prevent?</a:t>
            </a:r>
          </a:p>
          <a:p>
            <a:pPr lvl="1"/>
            <a:r>
              <a:rPr lang="en-US" sz="2200" dirty="0"/>
              <a:t>Reduce physical damages</a:t>
            </a:r>
          </a:p>
          <a:p>
            <a:pPr lvl="1"/>
            <a:r>
              <a:rPr lang="en-US" sz="2200" dirty="0"/>
              <a:t>Reduce loss of life</a:t>
            </a:r>
          </a:p>
          <a:p>
            <a:pPr lvl="1"/>
            <a:r>
              <a:rPr lang="en-US" sz="2200" dirty="0"/>
              <a:t>Reduce loss of function/service </a:t>
            </a:r>
          </a:p>
          <a:p>
            <a:pPr lvl="1"/>
            <a:r>
              <a:rPr lang="en-US" sz="2200" dirty="0"/>
              <a:t>Reduce mental stress</a:t>
            </a:r>
          </a:p>
          <a:p>
            <a:r>
              <a:rPr lang="en-US" sz="2400" dirty="0"/>
              <a:t>Most projects do not eliminate all risk</a:t>
            </a:r>
          </a:p>
          <a:p>
            <a:pPr lvl="1"/>
            <a:r>
              <a:rPr lang="en-US" sz="2200" dirty="0"/>
              <a:t>Have to calculate residual damages that may occur after your project is implemented</a:t>
            </a:r>
          </a:p>
          <a:p>
            <a:endParaRPr lang="en-US" sz="2800" dirty="0"/>
          </a:p>
          <a:p>
            <a:pPr lvl="1"/>
            <a:endParaRPr lang="en-US" sz="2400" dirty="0"/>
          </a:p>
          <a:p>
            <a:pPr lvl="1"/>
            <a:endParaRPr lang="en-US" sz="2400" dirty="0"/>
          </a:p>
        </p:txBody>
      </p:sp>
      <p:pic>
        <p:nvPicPr>
          <p:cNvPr id="4" name="Picture 3">
            <a:extLst>
              <a:ext uri="{FF2B5EF4-FFF2-40B4-BE49-F238E27FC236}">
                <a16:creationId xmlns:a16="http://schemas.microsoft.com/office/drawing/2014/main" id="{AF83846F-9292-3543-995A-701B4C1B0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853" y="165340"/>
            <a:ext cx="952500" cy="952500"/>
          </a:xfrm>
          <a:prstGeom prst="rect">
            <a:avLst/>
          </a:prstGeom>
        </p:spPr>
      </p:pic>
      <p:sp>
        <p:nvSpPr>
          <p:cNvPr id="6" name="Slide Number Placeholder 5">
            <a:extLst>
              <a:ext uri="{FF2B5EF4-FFF2-40B4-BE49-F238E27FC236}">
                <a16:creationId xmlns:a16="http://schemas.microsoft.com/office/drawing/2014/main" id="{B20B1509-91A1-C24B-9B05-FBC4CFFDDC5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52</a:t>
            </a:fld>
            <a:endParaRPr lang="en-US" b="1" dirty="0">
              <a:solidFill>
                <a:srgbClr val="B1143B"/>
              </a:solidFill>
            </a:endParaRPr>
          </a:p>
        </p:txBody>
      </p:sp>
    </p:spTree>
    <p:extLst>
      <p:ext uri="{BB962C8B-B14F-4D97-AF65-F5344CB8AC3E}">
        <p14:creationId xmlns:p14="http://schemas.microsoft.com/office/powerpoint/2010/main" val="5743558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B671-4E1A-474C-B081-AC0411F9F00A}"/>
              </a:ext>
            </a:extLst>
          </p:cNvPr>
          <p:cNvSpPr>
            <a:spLocks noGrp="1"/>
          </p:cNvSpPr>
          <p:nvPr>
            <p:ph type="title"/>
          </p:nvPr>
        </p:nvSpPr>
        <p:spPr/>
        <p:txBody>
          <a:bodyPr/>
          <a:lstStyle/>
          <a:p>
            <a:r>
              <a:rPr lang="en-US" dirty="0"/>
              <a:t>Components Of A BCA</a:t>
            </a:r>
          </a:p>
        </p:txBody>
      </p:sp>
      <p:sp>
        <p:nvSpPr>
          <p:cNvPr id="6" name="Content Placeholder 5">
            <a:extLst>
              <a:ext uri="{FF2B5EF4-FFF2-40B4-BE49-F238E27FC236}">
                <a16:creationId xmlns:a16="http://schemas.microsoft.com/office/drawing/2014/main" id="{42794307-369C-BC4B-9FFA-D15A57C208A4}"/>
              </a:ext>
            </a:extLst>
          </p:cNvPr>
          <p:cNvSpPr>
            <a:spLocks noGrp="1"/>
          </p:cNvSpPr>
          <p:nvPr>
            <p:ph idx="1"/>
          </p:nvPr>
        </p:nvSpPr>
        <p:spPr/>
        <p:txBody>
          <a:bodyPr/>
          <a:lstStyle/>
          <a:p>
            <a:pPr marL="533400" indent="-533400">
              <a:lnSpc>
                <a:spcPct val="90000"/>
              </a:lnSpc>
              <a:buNone/>
            </a:pPr>
            <a:r>
              <a:rPr lang="en-US" sz="2400" dirty="0"/>
              <a:t>BCA is conceptually: </a:t>
            </a:r>
          </a:p>
          <a:p>
            <a:pPr marL="533400" indent="-533400">
              <a:lnSpc>
                <a:spcPct val="90000"/>
              </a:lnSpc>
              <a:spcBef>
                <a:spcPts val="1200"/>
              </a:spcBef>
              <a:spcAft>
                <a:spcPts val="1200"/>
              </a:spcAft>
              <a:buFont typeface="Wingdings" pitchFamily="2" charset="2"/>
              <a:buAutoNum type="arabicPeriod"/>
            </a:pPr>
            <a:r>
              <a:rPr lang="en-US" sz="2200" dirty="0"/>
              <a:t>Compare </a:t>
            </a:r>
            <a:r>
              <a:rPr lang="en-US" sz="2200" b="1" i="1" dirty="0"/>
              <a:t>before-mitigation</a:t>
            </a:r>
            <a:r>
              <a:rPr lang="en-US" sz="2200" b="1" dirty="0"/>
              <a:t> </a:t>
            </a:r>
            <a:r>
              <a:rPr lang="en-US" sz="2200" dirty="0"/>
              <a:t>and </a:t>
            </a:r>
            <a:r>
              <a:rPr lang="en-US" sz="2200" b="1" i="1" dirty="0"/>
              <a:t>after-mitigation</a:t>
            </a:r>
            <a:r>
              <a:rPr lang="en-US" sz="2200" dirty="0"/>
              <a:t> </a:t>
            </a:r>
            <a:r>
              <a:rPr lang="en-US" sz="2200" dirty="0" smtClean="0"/>
              <a:t>damages</a:t>
            </a:r>
            <a:endParaRPr lang="en-US" sz="2200" dirty="0"/>
          </a:p>
          <a:p>
            <a:pPr marL="533400" indent="-533400">
              <a:lnSpc>
                <a:spcPct val="90000"/>
              </a:lnSpc>
              <a:spcBef>
                <a:spcPts val="1200"/>
              </a:spcBef>
              <a:spcAft>
                <a:spcPts val="1200"/>
              </a:spcAft>
              <a:buFont typeface="Wingdings" pitchFamily="2" charset="2"/>
              <a:buAutoNum type="arabicPeriod"/>
            </a:pPr>
            <a:r>
              <a:rPr lang="en-US" sz="2200" dirty="0"/>
              <a:t>If damages are reduced </a:t>
            </a:r>
            <a:r>
              <a:rPr lang="en-US" sz="2200" b="1" i="1" dirty="0"/>
              <a:t>after mitigation</a:t>
            </a:r>
            <a:r>
              <a:rPr lang="en-US" sz="2200" dirty="0"/>
              <a:t>, then there are benefits to </a:t>
            </a:r>
            <a:r>
              <a:rPr lang="en-US" sz="2200" dirty="0" smtClean="0"/>
              <a:t>count</a:t>
            </a:r>
            <a:endParaRPr lang="en-US" sz="2200" dirty="0"/>
          </a:p>
          <a:p>
            <a:pPr marL="533400" indent="-533400">
              <a:spcBef>
                <a:spcPts val="1200"/>
              </a:spcBef>
              <a:spcAft>
                <a:spcPts val="1200"/>
              </a:spcAft>
              <a:buFont typeface="Wingdings" pitchFamily="2" charset="2"/>
              <a:buAutoNum type="arabicPeriod" startAt="3"/>
            </a:pPr>
            <a:r>
              <a:rPr lang="en-US" sz="2200" dirty="0"/>
              <a:t>If the </a:t>
            </a:r>
            <a:r>
              <a:rPr lang="en-US" sz="2200" b="1" i="1" dirty="0"/>
              <a:t>benefits are greater than costs</a:t>
            </a:r>
            <a:r>
              <a:rPr lang="en-US" sz="2200" dirty="0"/>
              <a:t>, the project is </a:t>
            </a:r>
            <a:r>
              <a:rPr lang="en-US" sz="2200" dirty="0" smtClean="0"/>
              <a:t>cost-effective</a:t>
            </a:r>
            <a:endParaRPr lang="en-US" sz="2200" dirty="0"/>
          </a:p>
          <a:p>
            <a:pPr marL="0" indent="0">
              <a:buNone/>
            </a:pPr>
            <a:endParaRPr lang="en-US" dirty="0"/>
          </a:p>
        </p:txBody>
      </p:sp>
      <p:sp>
        <p:nvSpPr>
          <p:cNvPr id="8" name="Slide Number Placeholder 7">
            <a:extLst>
              <a:ext uri="{FF2B5EF4-FFF2-40B4-BE49-F238E27FC236}">
                <a16:creationId xmlns:a16="http://schemas.microsoft.com/office/drawing/2014/main" id="{72CB7727-5191-F142-9B96-76267680634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53</a:t>
            </a:fld>
            <a:endParaRPr lang="en-US" b="1" dirty="0">
              <a:solidFill>
                <a:srgbClr val="B1143B"/>
              </a:solidFill>
            </a:endParaRPr>
          </a:p>
        </p:txBody>
      </p:sp>
    </p:spTree>
    <p:extLst>
      <p:ext uri="{BB962C8B-B14F-4D97-AF65-F5344CB8AC3E}">
        <p14:creationId xmlns:p14="http://schemas.microsoft.com/office/powerpoint/2010/main" val="4189210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Components Of A BCA</a:t>
            </a:r>
          </a:p>
        </p:txBody>
      </p:sp>
      <p:pic>
        <p:nvPicPr>
          <p:cNvPr id="6" name="Picture 5">
            <a:extLst>
              <a:ext uri="{FF2B5EF4-FFF2-40B4-BE49-F238E27FC236}">
                <a16:creationId xmlns:a16="http://schemas.microsoft.com/office/drawing/2014/main" id="{DD7CD384-AA44-C44C-A684-4C3FCF947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7" name="TextBox 6">
            <a:extLst>
              <a:ext uri="{FF2B5EF4-FFF2-40B4-BE49-F238E27FC236}">
                <a16:creationId xmlns:a16="http://schemas.microsoft.com/office/drawing/2014/main" id="{167062F9-DCC1-1E41-B605-A5ADB0D62BA8}"/>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9" name="Slide Number Placeholder 8">
            <a:extLst>
              <a:ext uri="{FF2B5EF4-FFF2-40B4-BE49-F238E27FC236}">
                <a16:creationId xmlns:a16="http://schemas.microsoft.com/office/drawing/2014/main" id="{4790C397-8F02-9646-922C-1A236E6F946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54</a:t>
            </a:fld>
            <a:endParaRPr lang="en-US" b="1" dirty="0">
              <a:solidFill>
                <a:srgbClr val="B1143B"/>
              </a:solidFill>
            </a:endParaRPr>
          </a:p>
        </p:txBody>
      </p:sp>
    </p:spTree>
    <p:extLst>
      <p:ext uri="{BB962C8B-B14F-4D97-AF65-F5344CB8AC3E}">
        <p14:creationId xmlns:p14="http://schemas.microsoft.com/office/powerpoint/2010/main" val="23353095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a:xfrm>
            <a:off x="457200" y="2514600"/>
            <a:ext cx="5181600" cy="2057400"/>
          </a:xfrm>
        </p:spPr>
        <p:txBody>
          <a:bodyPr/>
          <a:lstStyle/>
          <a:p>
            <a:r>
              <a:rPr lang="en-US" sz="5400" dirty="0"/>
              <a:t>Documenting the BCA</a:t>
            </a:r>
            <a:endParaRPr lang="en-US" sz="2000" dirty="0"/>
          </a:p>
        </p:txBody>
      </p:sp>
    </p:spTree>
    <p:extLst>
      <p:ext uri="{BB962C8B-B14F-4D97-AF65-F5344CB8AC3E}">
        <p14:creationId xmlns:p14="http://schemas.microsoft.com/office/powerpoint/2010/main" val="2346872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69F8E498-EA7E-7B45-9891-BEB78779237F}"/>
              </a:ext>
            </a:extLst>
          </p:cNvPr>
          <p:cNvSpPr>
            <a:spLocks noGrp="1"/>
          </p:cNvSpPr>
          <p:nvPr>
            <p:ph idx="1"/>
          </p:nvPr>
        </p:nvSpPr>
        <p:spPr/>
        <p:txBody>
          <a:bodyPr/>
          <a:lstStyle/>
          <a:p>
            <a:r>
              <a:rPr lang="en-US" sz="2400" dirty="0"/>
              <a:t>What things should you include to compile your BCA?</a:t>
            </a:r>
          </a:p>
          <a:p>
            <a:pPr lvl="1"/>
            <a:r>
              <a:rPr lang="en-US" sz="2200" dirty="0"/>
              <a:t>Damage Frequency Assessment (DFA)</a:t>
            </a:r>
          </a:p>
          <a:p>
            <a:pPr lvl="2">
              <a:spcAft>
                <a:spcPts val="600"/>
              </a:spcAft>
            </a:pPr>
            <a:r>
              <a:rPr lang="en-US" sz="2000" dirty="0"/>
              <a:t>Most generic module</a:t>
            </a:r>
          </a:p>
          <a:p>
            <a:pPr lvl="2">
              <a:spcAft>
                <a:spcPts val="600"/>
              </a:spcAft>
            </a:pPr>
            <a:r>
              <a:rPr lang="en-US" sz="2000" dirty="0"/>
              <a:t>Can be used for any hazard type</a:t>
            </a:r>
          </a:p>
          <a:p>
            <a:pPr lvl="1"/>
            <a:r>
              <a:rPr lang="en-US" sz="2200" dirty="0"/>
              <a:t>Flood</a:t>
            </a:r>
          </a:p>
          <a:p>
            <a:pPr lvl="1"/>
            <a:r>
              <a:rPr lang="en-US" sz="2200" dirty="0"/>
              <a:t>Wildfire</a:t>
            </a:r>
          </a:p>
          <a:p>
            <a:pPr lvl="1"/>
            <a:r>
              <a:rPr lang="en-US" sz="2200" dirty="0"/>
              <a:t>Seismic</a:t>
            </a:r>
          </a:p>
          <a:p>
            <a:pPr lvl="1"/>
            <a:r>
              <a:rPr lang="en-US" sz="2200" dirty="0"/>
              <a:t>Drought (Aquifer Recharge)</a:t>
            </a:r>
          </a:p>
          <a:p>
            <a:pPr lvl="1"/>
            <a:r>
              <a:rPr lang="en-US" sz="2200" dirty="0"/>
              <a:t>Landslide Acquisition (outside of BCA tool)</a:t>
            </a:r>
          </a:p>
          <a:p>
            <a:pPr lvl="1"/>
            <a:r>
              <a:rPr lang="en-US" sz="2200" dirty="0"/>
              <a:t>Generators/Early Warning Systems</a:t>
            </a:r>
          </a:p>
          <a:p>
            <a:pPr lvl="1"/>
            <a:endParaRPr lang="en-US" dirty="0"/>
          </a:p>
          <a:p>
            <a:endParaRPr lang="en-US" dirty="0"/>
          </a:p>
          <a:p>
            <a:endParaRPr lang="en-US" dirty="0"/>
          </a:p>
        </p:txBody>
      </p:sp>
      <p:sp>
        <p:nvSpPr>
          <p:cNvPr id="15" name="Slide Number Placeholder 14">
            <a:extLst>
              <a:ext uri="{FF2B5EF4-FFF2-40B4-BE49-F238E27FC236}">
                <a16:creationId xmlns:a16="http://schemas.microsoft.com/office/drawing/2014/main" id="{C4A168EC-3D2F-E447-9EA4-753488039045}"/>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56</a:t>
            </a:fld>
            <a:endParaRPr lang="en-US" b="1" dirty="0">
              <a:solidFill>
                <a:srgbClr val="B1143B"/>
              </a:solidFill>
            </a:endParaRPr>
          </a:p>
        </p:txBody>
      </p:sp>
    </p:spTree>
    <p:extLst>
      <p:ext uri="{BB962C8B-B14F-4D97-AF65-F5344CB8AC3E}">
        <p14:creationId xmlns:p14="http://schemas.microsoft.com/office/powerpoint/2010/main" val="2427443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endParaRPr lang="en-US" b="1" dirty="0"/>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772401" cy="5257800"/>
          </a:xfrm>
        </p:spPr>
        <p:txBody>
          <a:bodyPr>
            <a:normAutofit fontScale="85000" lnSpcReduction="20000"/>
          </a:bodyPr>
          <a:lstStyle/>
          <a:p>
            <a:pPr>
              <a:lnSpc>
                <a:spcPct val="110000"/>
              </a:lnSpc>
              <a:spcBef>
                <a:spcPts val="600"/>
              </a:spcBef>
              <a:spcAft>
                <a:spcPts val="1200"/>
              </a:spcAft>
            </a:pPr>
            <a:r>
              <a:rPr lang="en-US" sz="2800" dirty="0"/>
              <a:t>For all projects:</a:t>
            </a:r>
            <a:endParaRPr lang="en-US" sz="2400" dirty="0"/>
          </a:p>
          <a:p>
            <a:pPr lvl="1">
              <a:lnSpc>
                <a:spcPct val="120000"/>
              </a:lnSpc>
              <a:spcBef>
                <a:spcPts val="600"/>
              </a:spcBef>
            </a:pPr>
            <a:r>
              <a:rPr lang="en-US" altLang="en-US" dirty="0"/>
              <a:t>Use data from </a:t>
            </a:r>
            <a:r>
              <a:rPr lang="en-US" altLang="en-US" b="1" i="1" dirty="0">
                <a:solidFill>
                  <a:schemeClr val="tx1"/>
                </a:solidFill>
              </a:rPr>
              <a:t>credible and reliable</a:t>
            </a:r>
            <a:r>
              <a:rPr lang="en-US" altLang="en-US" b="1" dirty="0">
                <a:solidFill>
                  <a:schemeClr val="tx1"/>
                </a:solidFill>
              </a:rPr>
              <a:t> </a:t>
            </a:r>
            <a:r>
              <a:rPr lang="en-US" altLang="en-US" dirty="0"/>
              <a:t>sources (Federal, state, local agencies</a:t>
            </a:r>
            <a:r>
              <a:rPr lang="en-US" altLang="en-US" dirty="0" smtClean="0"/>
              <a:t>)</a:t>
            </a:r>
            <a:endParaRPr lang="en-US" altLang="en-US" dirty="0"/>
          </a:p>
          <a:p>
            <a:pPr lvl="1">
              <a:lnSpc>
                <a:spcPct val="120000"/>
              </a:lnSpc>
              <a:spcBef>
                <a:spcPts val="600"/>
              </a:spcBef>
            </a:pPr>
            <a:r>
              <a:rPr lang="en-US" altLang="en-US" dirty="0"/>
              <a:t>Provide </a:t>
            </a:r>
            <a:r>
              <a:rPr lang="en-US" altLang="en-US" b="1" i="1" dirty="0">
                <a:solidFill>
                  <a:schemeClr val="tx1"/>
                </a:solidFill>
              </a:rPr>
              <a:t>complete technical support data</a:t>
            </a:r>
            <a:r>
              <a:rPr lang="en-US" altLang="en-US" b="1" dirty="0">
                <a:solidFill>
                  <a:schemeClr val="tx1"/>
                </a:solidFill>
              </a:rPr>
              <a:t> </a:t>
            </a:r>
            <a:r>
              <a:rPr lang="en-US" altLang="en-US" dirty="0"/>
              <a:t>– copy of the FIS data (FIRM, discharge data, flood profiles) or reports from other </a:t>
            </a:r>
            <a:r>
              <a:rPr lang="en-US" altLang="en-US" dirty="0" smtClean="0"/>
              <a:t>agencies</a:t>
            </a:r>
            <a:endParaRPr lang="en-US" altLang="en-US" dirty="0"/>
          </a:p>
          <a:p>
            <a:pPr lvl="1">
              <a:lnSpc>
                <a:spcPct val="120000"/>
              </a:lnSpc>
              <a:spcBef>
                <a:spcPts val="600"/>
              </a:spcBef>
            </a:pPr>
            <a:r>
              <a:rPr lang="en-US" altLang="en-US" dirty="0"/>
              <a:t>Explain and </a:t>
            </a:r>
            <a:r>
              <a:rPr lang="en-US" altLang="en-US" b="1" i="1" dirty="0">
                <a:solidFill>
                  <a:schemeClr val="tx1"/>
                </a:solidFill>
              </a:rPr>
              <a:t>provide justification</a:t>
            </a:r>
            <a:r>
              <a:rPr lang="en-US" altLang="en-US" b="1" dirty="0">
                <a:solidFill>
                  <a:schemeClr val="tx1"/>
                </a:solidFill>
              </a:rPr>
              <a:t> </a:t>
            </a:r>
            <a:r>
              <a:rPr lang="en-US" altLang="en-US" dirty="0"/>
              <a:t>for data that supersedes FIS or standard FEMA </a:t>
            </a:r>
            <a:r>
              <a:rPr lang="en-US" altLang="en-US" dirty="0" smtClean="0"/>
              <a:t>data</a:t>
            </a:r>
            <a:endParaRPr lang="en-US" altLang="en-US" dirty="0"/>
          </a:p>
          <a:p>
            <a:pPr lvl="1">
              <a:lnSpc>
                <a:spcPct val="120000"/>
              </a:lnSpc>
              <a:spcBef>
                <a:spcPts val="600"/>
              </a:spcBef>
            </a:pPr>
            <a:r>
              <a:rPr lang="en-US" altLang="en-US" b="1" i="1" dirty="0">
                <a:solidFill>
                  <a:schemeClr val="tx1"/>
                </a:solidFill>
              </a:rPr>
              <a:t>Organize</a:t>
            </a:r>
            <a:r>
              <a:rPr lang="en-US" altLang="en-US" b="1" dirty="0">
                <a:solidFill>
                  <a:schemeClr val="tx1"/>
                </a:solidFill>
              </a:rPr>
              <a:t> </a:t>
            </a:r>
            <a:r>
              <a:rPr lang="en-US" altLang="en-US" b="1" i="1" dirty="0">
                <a:solidFill>
                  <a:schemeClr val="tx1"/>
                </a:solidFill>
              </a:rPr>
              <a:t>the data</a:t>
            </a:r>
            <a:r>
              <a:rPr lang="en-US" altLang="en-US" b="1" dirty="0">
                <a:solidFill>
                  <a:schemeClr val="tx1"/>
                </a:solidFill>
              </a:rPr>
              <a:t> </a:t>
            </a:r>
            <a:r>
              <a:rPr lang="en-US" altLang="en-US" dirty="0"/>
              <a:t>via a list of </a:t>
            </a:r>
            <a:r>
              <a:rPr lang="en-US" altLang="en-US" dirty="0" smtClean="0"/>
              <a:t>attachments</a:t>
            </a:r>
            <a:endParaRPr lang="en-US" altLang="en-US" dirty="0"/>
          </a:p>
          <a:p>
            <a:pPr lvl="1">
              <a:lnSpc>
                <a:spcPct val="120000"/>
              </a:lnSpc>
              <a:spcBef>
                <a:spcPts val="600"/>
              </a:spcBef>
            </a:pPr>
            <a:r>
              <a:rPr lang="en-US" altLang="en-US" i="1" dirty="0"/>
              <a:t>Cite the location of BCA relevant data</a:t>
            </a:r>
            <a:r>
              <a:rPr lang="en-US" altLang="en-US" dirty="0"/>
              <a:t> within the support data (i.e., report name, page no., etc.)</a:t>
            </a:r>
          </a:p>
          <a:p>
            <a:pPr lvl="1">
              <a:lnSpc>
                <a:spcPct val="120000"/>
              </a:lnSpc>
              <a:spcBef>
                <a:spcPts val="600"/>
              </a:spcBef>
            </a:pPr>
            <a:r>
              <a:rPr lang="en-US" altLang="en-US" b="1" i="1" dirty="0">
                <a:solidFill>
                  <a:schemeClr val="tx1"/>
                </a:solidFill>
              </a:rPr>
              <a:t>Do not assume</a:t>
            </a:r>
            <a:r>
              <a:rPr lang="en-US" altLang="en-US" b="1" dirty="0">
                <a:solidFill>
                  <a:schemeClr val="tx1"/>
                </a:solidFill>
              </a:rPr>
              <a:t> </a:t>
            </a:r>
            <a:r>
              <a:rPr lang="en-US" altLang="en-US" dirty="0"/>
              <a:t>that, during review, FEMA has access to the same data that the user </a:t>
            </a:r>
            <a:r>
              <a:rPr lang="en-US" altLang="en-US" dirty="0" smtClean="0"/>
              <a:t>does</a:t>
            </a:r>
            <a:endParaRPr lang="en-US" altLang="en-US" dirty="0"/>
          </a:p>
        </p:txBody>
      </p:sp>
      <p:pic>
        <p:nvPicPr>
          <p:cNvPr id="7" name="Picture 6">
            <a:extLst>
              <a:ext uri="{FF2B5EF4-FFF2-40B4-BE49-F238E27FC236}">
                <a16:creationId xmlns:a16="http://schemas.microsoft.com/office/drawing/2014/main" id="{441023AF-8775-AC4F-92F6-FA0F139D6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762000"/>
            <a:ext cx="1104900" cy="1104900"/>
          </a:xfrm>
          <a:prstGeom prst="rect">
            <a:avLst/>
          </a:prstGeom>
        </p:spPr>
      </p:pic>
      <p:sp>
        <p:nvSpPr>
          <p:cNvPr id="11" name="Slide Number Placeholder 10">
            <a:extLst>
              <a:ext uri="{FF2B5EF4-FFF2-40B4-BE49-F238E27FC236}">
                <a16:creationId xmlns:a16="http://schemas.microsoft.com/office/drawing/2014/main" id="{27FB9DF1-41E8-6C47-984C-9F58CB52227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57</a:t>
            </a:fld>
            <a:endParaRPr lang="en-US" b="1" dirty="0">
              <a:solidFill>
                <a:srgbClr val="B1143B"/>
              </a:solidFill>
            </a:endParaRPr>
          </a:p>
        </p:txBody>
      </p:sp>
    </p:spTree>
    <p:extLst>
      <p:ext uri="{BB962C8B-B14F-4D97-AF65-F5344CB8AC3E}">
        <p14:creationId xmlns:p14="http://schemas.microsoft.com/office/powerpoint/2010/main" val="2791111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endParaRPr lang="en-US" b="1" dirty="0"/>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391401" cy="5257800"/>
          </a:xfrm>
        </p:spPr>
        <p:txBody>
          <a:bodyPr>
            <a:normAutofit/>
          </a:bodyPr>
          <a:lstStyle/>
          <a:p>
            <a:pPr>
              <a:spcAft>
                <a:spcPts val="1200"/>
              </a:spcAft>
            </a:pPr>
            <a:r>
              <a:rPr lang="en-US" sz="2400" dirty="0"/>
              <a:t>For all projects</a:t>
            </a:r>
            <a:r>
              <a:rPr lang="en-US" sz="2400" dirty="0" smtClean="0"/>
              <a:t>:</a:t>
            </a:r>
            <a:endParaRPr lang="en-US" sz="2000" dirty="0"/>
          </a:p>
          <a:p>
            <a:pPr lvl="1"/>
            <a:r>
              <a:rPr lang="en-US" sz="2200" dirty="0"/>
              <a:t>Technical documentation showing level of protection</a:t>
            </a:r>
          </a:p>
          <a:p>
            <a:pPr lvl="1"/>
            <a:r>
              <a:rPr lang="en-US" sz="2200" dirty="0"/>
              <a:t>Documentation supporting project useful life (PUL) if FEMA standard value not used</a:t>
            </a:r>
          </a:p>
          <a:p>
            <a:pPr lvl="1"/>
            <a:r>
              <a:rPr lang="en-US" sz="2200" dirty="0"/>
              <a:t>Detailed cost estimate and source of estimate</a:t>
            </a:r>
          </a:p>
          <a:p>
            <a:pPr lvl="1"/>
            <a:r>
              <a:rPr lang="en-US" sz="2200" dirty="0"/>
              <a:t>Maintenance costs</a:t>
            </a:r>
          </a:p>
          <a:p>
            <a:pPr lvl="1"/>
            <a:r>
              <a:rPr lang="en-US" sz="2200" dirty="0"/>
              <a:t>Documentation supporting value of service if FEMA standard value is not used</a:t>
            </a:r>
          </a:p>
          <a:p>
            <a:pPr lvl="1"/>
            <a:r>
              <a:rPr lang="en-US" sz="2200" dirty="0"/>
              <a:t>Documentation of value of building function (annual budget)</a:t>
            </a:r>
          </a:p>
        </p:txBody>
      </p:sp>
      <p:pic>
        <p:nvPicPr>
          <p:cNvPr id="6" name="Picture 5">
            <a:extLst>
              <a:ext uri="{FF2B5EF4-FFF2-40B4-BE49-F238E27FC236}">
                <a16:creationId xmlns:a16="http://schemas.microsoft.com/office/drawing/2014/main" id="{19ABC09F-E7D0-6D46-8D74-339F94ED3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762000"/>
            <a:ext cx="1104900" cy="1104900"/>
          </a:xfrm>
          <a:prstGeom prst="rect">
            <a:avLst/>
          </a:prstGeom>
        </p:spPr>
      </p:pic>
      <p:sp>
        <p:nvSpPr>
          <p:cNvPr id="7" name="Slide Number Placeholder 6">
            <a:extLst>
              <a:ext uri="{FF2B5EF4-FFF2-40B4-BE49-F238E27FC236}">
                <a16:creationId xmlns:a16="http://schemas.microsoft.com/office/drawing/2014/main" id="{670FB16D-8424-3A4B-95D2-5F01E34B8C09}"/>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58</a:t>
            </a:fld>
            <a:endParaRPr lang="en-US" b="1" dirty="0">
              <a:solidFill>
                <a:srgbClr val="B1143B"/>
              </a:solidFill>
            </a:endParaRPr>
          </a:p>
        </p:txBody>
      </p:sp>
    </p:spTree>
    <p:extLst>
      <p:ext uri="{BB962C8B-B14F-4D97-AF65-F5344CB8AC3E}">
        <p14:creationId xmlns:p14="http://schemas.microsoft.com/office/powerpoint/2010/main" val="4118072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620001" cy="5257800"/>
          </a:xfrm>
        </p:spPr>
        <p:txBody>
          <a:bodyPr/>
          <a:lstStyle/>
          <a:p>
            <a:r>
              <a:rPr lang="en-US" sz="2400" dirty="0"/>
              <a:t>For projects using DFA Module</a:t>
            </a:r>
            <a:r>
              <a:rPr lang="en-US" sz="2400" dirty="0" smtClean="0"/>
              <a:t>:</a:t>
            </a:r>
            <a:endParaRPr lang="en-US" sz="2400" dirty="0"/>
          </a:p>
          <a:p>
            <a:pPr lvl="1"/>
            <a:r>
              <a:rPr lang="en-US" sz="2200" dirty="0"/>
              <a:t>Technical documentation supporting recurrence intervals</a:t>
            </a:r>
          </a:p>
          <a:p>
            <a:pPr lvl="2"/>
            <a:r>
              <a:rPr lang="en-US" sz="2000" dirty="0"/>
              <a:t>Precipitation data, stream gage data</a:t>
            </a:r>
          </a:p>
          <a:p>
            <a:pPr lvl="2"/>
            <a:r>
              <a:rPr lang="en-US" sz="2000" dirty="0"/>
              <a:t>Fault rupture data</a:t>
            </a:r>
          </a:p>
          <a:p>
            <a:pPr lvl="2">
              <a:spcAft>
                <a:spcPts val="600"/>
              </a:spcAft>
            </a:pPr>
            <a:r>
              <a:rPr lang="en-US" sz="2000" dirty="0"/>
              <a:t>Utility outage data (weather related)</a:t>
            </a:r>
          </a:p>
          <a:p>
            <a:pPr lvl="1"/>
            <a:r>
              <a:rPr lang="en-US" sz="2200" dirty="0"/>
              <a:t>Analysis of expected damages for each level of hazard</a:t>
            </a:r>
          </a:p>
          <a:p>
            <a:pPr lvl="2">
              <a:spcAft>
                <a:spcPts val="600"/>
              </a:spcAft>
            </a:pPr>
            <a:r>
              <a:rPr lang="en-US" sz="2000" dirty="0"/>
              <a:t>Pre-mitigation AND post-mitigation</a:t>
            </a:r>
          </a:p>
          <a:p>
            <a:pPr lvl="1"/>
            <a:r>
              <a:rPr lang="en-US" sz="2200" dirty="0"/>
              <a:t>Documentation of historic damages with dates</a:t>
            </a:r>
          </a:p>
        </p:txBody>
      </p:sp>
      <p:grpSp>
        <p:nvGrpSpPr>
          <p:cNvPr id="8" name="Group 7">
            <a:extLst>
              <a:ext uri="{FF2B5EF4-FFF2-40B4-BE49-F238E27FC236}">
                <a16:creationId xmlns:a16="http://schemas.microsoft.com/office/drawing/2014/main" id="{5DCB7243-B4E7-E448-8753-A55605534F3A}"/>
              </a:ext>
            </a:extLst>
          </p:cNvPr>
          <p:cNvGrpSpPr/>
          <p:nvPr/>
        </p:nvGrpSpPr>
        <p:grpSpPr>
          <a:xfrm>
            <a:off x="7772400" y="816864"/>
            <a:ext cx="952500" cy="952500"/>
            <a:chOff x="7010400" y="2514600"/>
            <a:chExt cx="952500" cy="952500"/>
          </a:xfrm>
        </p:grpSpPr>
        <p:pic>
          <p:nvPicPr>
            <p:cNvPr id="9" name="Picture 8">
              <a:extLst>
                <a:ext uri="{FF2B5EF4-FFF2-40B4-BE49-F238E27FC236}">
                  <a16:creationId xmlns:a16="http://schemas.microsoft.com/office/drawing/2014/main" id="{E0E528C6-CE28-5B4B-9078-9D4CA39C9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514600"/>
              <a:ext cx="952500" cy="952500"/>
            </a:xfrm>
            <a:prstGeom prst="rect">
              <a:avLst/>
            </a:prstGeom>
          </p:spPr>
        </p:pic>
        <p:pic>
          <p:nvPicPr>
            <p:cNvPr id="10" name="Picture 9">
              <a:extLst>
                <a:ext uri="{FF2B5EF4-FFF2-40B4-BE49-F238E27FC236}">
                  <a16:creationId xmlns:a16="http://schemas.microsoft.com/office/drawing/2014/main" id="{D5B54728-9976-5240-AD9E-6A9C08B197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339154" y="2788763"/>
              <a:ext cx="390525" cy="390525"/>
            </a:xfrm>
            <a:prstGeom prst="rect">
              <a:avLst/>
            </a:prstGeom>
          </p:spPr>
        </p:pic>
      </p:grpSp>
      <p:sp>
        <p:nvSpPr>
          <p:cNvPr id="11" name="Slide Number Placeholder 10">
            <a:extLst>
              <a:ext uri="{FF2B5EF4-FFF2-40B4-BE49-F238E27FC236}">
                <a16:creationId xmlns:a16="http://schemas.microsoft.com/office/drawing/2014/main" id="{868CD40E-4866-9741-9463-2AD00401584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59</a:t>
            </a:fld>
            <a:endParaRPr lang="en-US" b="1" dirty="0">
              <a:solidFill>
                <a:srgbClr val="B1143B"/>
              </a:solidFill>
            </a:endParaRPr>
          </a:p>
        </p:txBody>
      </p:sp>
    </p:spTree>
    <p:extLst>
      <p:ext uri="{BB962C8B-B14F-4D97-AF65-F5344CB8AC3E}">
        <p14:creationId xmlns:p14="http://schemas.microsoft.com/office/powerpoint/2010/main" val="3971209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162801" cy="5257800"/>
          </a:xfrm>
        </p:spPr>
        <p:txBody>
          <a:bodyPr/>
          <a:lstStyle/>
          <a:p>
            <a:pPr>
              <a:spcBef>
                <a:spcPts val="600"/>
              </a:spcBef>
            </a:pPr>
            <a:r>
              <a:rPr lang="en-US" sz="2400" dirty="0"/>
              <a:t>For projects using Flood Module</a:t>
            </a:r>
            <a:r>
              <a:rPr lang="en-US" sz="2400" dirty="0" smtClean="0"/>
              <a:t>:</a:t>
            </a:r>
            <a:endParaRPr lang="en-US" sz="2400" dirty="0"/>
          </a:p>
          <a:p>
            <a:pPr lvl="1">
              <a:spcBef>
                <a:spcPts val="600"/>
              </a:spcBef>
            </a:pPr>
            <a:r>
              <a:rPr lang="en-US" sz="2200" dirty="0"/>
              <a:t>Documentation of first floor elevation</a:t>
            </a:r>
          </a:p>
          <a:p>
            <a:pPr lvl="2">
              <a:spcBef>
                <a:spcPts val="600"/>
              </a:spcBef>
              <a:spcAft>
                <a:spcPts val="600"/>
              </a:spcAft>
            </a:pPr>
            <a:r>
              <a:rPr lang="en-US" sz="2000" dirty="0"/>
              <a:t>Elevation certificate</a:t>
            </a:r>
          </a:p>
          <a:p>
            <a:pPr lvl="2">
              <a:spcBef>
                <a:spcPts val="600"/>
              </a:spcBef>
              <a:spcAft>
                <a:spcPts val="600"/>
              </a:spcAft>
            </a:pPr>
            <a:r>
              <a:rPr lang="en-US" sz="2000" dirty="0"/>
              <a:t>LIDAR + offset based on foundation</a:t>
            </a:r>
          </a:p>
          <a:p>
            <a:pPr lvl="1">
              <a:spcBef>
                <a:spcPts val="600"/>
              </a:spcBef>
            </a:pPr>
            <a:r>
              <a:rPr lang="en-US" sz="2200" dirty="0"/>
              <a:t>Documentation of flood hazard</a:t>
            </a:r>
          </a:p>
          <a:p>
            <a:pPr lvl="2">
              <a:spcBef>
                <a:spcPts val="600"/>
              </a:spcBef>
              <a:spcAft>
                <a:spcPts val="600"/>
              </a:spcAft>
            </a:pPr>
            <a:r>
              <a:rPr lang="en-US" sz="2000" dirty="0"/>
              <a:t>H&amp;H Analysis (flood elevations, discharge rates, RIs)</a:t>
            </a:r>
          </a:p>
          <a:p>
            <a:pPr lvl="3">
              <a:spcBef>
                <a:spcPts val="600"/>
              </a:spcBef>
              <a:spcAft>
                <a:spcPts val="600"/>
              </a:spcAft>
            </a:pPr>
            <a:r>
              <a:rPr lang="en-US" sz="2000" dirty="0"/>
              <a:t>Flood Insurance Study (FIS) is an H&amp;H analysis!</a:t>
            </a:r>
          </a:p>
          <a:p>
            <a:pPr lvl="1">
              <a:spcBef>
                <a:spcPts val="600"/>
              </a:spcBef>
            </a:pPr>
            <a:r>
              <a:rPr lang="en-US" sz="2200" dirty="0"/>
              <a:t>Justification for any revisions to the FEMA depth-damage curves – its almost always best to use the FEMA </a:t>
            </a:r>
            <a:r>
              <a:rPr lang="en-US" sz="2200" dirty="0" smtClean="0"/>
              <a:t>values</a:t>
            </a:r>
            <a:endParaRPr lang="en-US" sz="2200" dirty="0"/>
          </a:p>
          <a:p>
            <a:pPr lvl="1"/>
            <a:endParaRPr lang="en-US" dirty="0"/>
          </a:p>
        </p:txBody>
      </p:sp>
      <p:pic>
        <p:nvPicPr>
          <p:cNvPr id="8" name="Picture 7">
            <a:extLst>
              <a:ext uri="{FF2B5EF4-FFF2-40B4-BE49-F238E27FC236}">
                <a16:creationId xmlns:a16="http://schemas.microsoft.com/office/drawing/2014/main" id="{0DA5F0FD-5CF4-A84D-9FFF-BBBD693DE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0" y="838200"/>
            <a:ext cx="838200" cy="838200"/>
          </a:xfrm>
          <a:prstGeom prst="rect">
            <a:avLst/>
          </a:prstGeom>
        </p:spPr>
      </p:pic>
      <p:sp>
        <p:nvSpPr>
          <p:cNvPr id="10" name="Slide Number Placeholder 9">
            <a:extLst>
              <a:ext uri="{FF2B5EF4-FFF2-40B4-BE49-F238E27FC236}">
                <a16:creationId xmlns:a16="http://schemas.microsoft.com/office/drawing/2014/main" id="{F557A7A2-D8BF-3E4D-8F8A-5133F2CF205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60</a:t>
            </a:fld>
            <a:endParaRPr lang="en-US" b="1" dirty="0">
              <a:solidFill>
                <a:srgbClr val="B1143B"/>
              </a:solidFill>
            </a:endParaRPr>
          </a:p>
        </p:txBody>
      </p:sp>
    </p:spTree>
    <p:extLst>
      <p:ext uri="{BB962C8B-B14F-4D97-AF65-F5344CB8AC3E}">
        <p14:creationId xmlns:p14="http://schemas.microsoft.com/office/powerpoint/2010/main" val="8229563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7772401" cy="5257800"/>
          </a:xfrm>
        </p:spPr>
        <p:txBody>
          <a:bodyPr/>
          <a:lstStyle/>
          <a:p>
            <a:r>
              <a:rPr lang="en-US" sz="2400" dirty="0"/>
              <a:t>For projects done in Wildfire Module</a:t>
            </a:r>
            <a:r>
              <a:rPr lang="en-US" sz="2400" dirty="0" smtClean="0"/>
              <a:t>:</a:t>
            </a:r>
            <a:endParaRPr lang="en-US" sz="2400" dirty="0"/>
          </a:p>
          <a:p>
            <a:pPr lvl="1"/>
            <a:r>
              <a:rPr lang="en-US" sz="2200" dirty="0"/>
              <a:t>Defined project area (see notes on your fire summary)</a:t>
            </a:r>
          </a:p>
          <a:p>
            <a:pPr lvl="1"/>
            <a:r>
              <a:rPr lang="en-US" sz="2200" dirty="0"/>
              <a:t>Justification for mean fire return period if FEMA data per zip code is revised</a:t>
            </a:r>
          </a:p>
          <a:p>
            <a:pPr lvl="1"/>
            <a:r>
              <a:rPr lang="en-US" sz="2200" dirty="0"/>
              <a:t>Documented population of project area</a:t>
            </a:r>
          </a:p>
          <a:p>
            <a:pPr lvl="1"/>
            <a:r>
              <a:rPr lang="en-US" sz="2200" dirty="0"/>
              <a:t>Documented number of structures in project area</a:t>
            </a:r>
          </a:p>
          <a:p>
            <a:pPr lvl="1"/>
            <a:r>
              <a:rPr lang="en-US" sz="2200" dirty="0"/>
              <a:t>Documented building replacement values in project area</a:t>
            </a:r>
          </a:p>
          <a:p>
            <a:pPr lvl="2"/>
            <a:r>
              <a:rPr lang="en-US" sz="2000" dirty="0"/>
              <a:t>Professional construction estimate</a:t>
            </a:r>
          </a:p>
          <a:p>
            <a:pPr lvl="2"/>
            <a:r>
              <a:rPr lang="en-US" sz="2000" dirty="0"/>
              <a:t>Reputable construction estimation data (RS Means, etc.)</a:t>
            </a:r>
          </a:p>
          <a:p>
            <a:pPr lvl="1"/>
            <a:endParaRPr lang="en-US" dirty="0"/>
          </a:p>
          <a:p>
            <a:pPr lvl="1"/>
            <a:endParaRPr lang="en-US" dirty="0"/>
          </a:p>
        </p:txBody>
      </p:sp>
      <p:pic>
        <p:nvPicPr>
          <p:cNvPr id="8" name="Picture 7">
            <a:extLst>
              <a:ext uri="{FF2B5EF4-FFF2-40B4-BE49-F238E27FC236}">
                <a16:creationId xmlns:a16="http://schemas.microsoft.com/office/drawing/2014/main" id="{FA2858D5-0C26-8E42-8326-50D04D442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347228"/>
            <a:ext cx="1013693" cy="1013693"/>
          </a:xfrm>
          <a:prstGeom prst="rect">
            <a:avLst/>
          </a:prstGeom>
        </p:spPr>
      </p:pic>
      <p:sp>
        <p:nvSpPr>
          <p:cNvPr id="9" name="Slide Number Placeholder 8">
            <a:extLst>
              <a:ext uri="{FF2B5EF4-FFF2-40B4-BE49-F238E27FC236}">
                <a16:creationId xmlns:a16="http://schemas.microsoft.com/office/drawing/2014/main" id="{1EABF739-2DEF-1944-AD54-D2C69151FF0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61</a:t>
            </a:fld>
            <a:endParaRPr lang="en-US" b="1" dirty="0">
              <a:solidFill>
                <a:srgbClr val="B1143B"/>
              </a:solidFill>
            </a:endParaRPr>
          </a:p>
        </p:txBody>
      </p:sp>
    </p:spTree>
    <p:extLst>
      <p:ext uri="{BB962C8B-B14F-4D97-AF65-F5344CB8AC3E}">
        <p14:creationId xmlns:p14="http://schemas.microsoft.com/office/powerpoint/2010/main" val="1897459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a:xfrm>
            <a:off x="457199" y="990600"/>
            <a:ext cx="8229601" cy="5257800"/>
          </a:xfrm>
        </p:spPr>
        <p:txBody>
          <a:bodyPr>
            <a:normAutofit fontScale="92500"/>
          </a:bodyPr>
          <a:lstStyle/>
          <a:p>
            <a:pPr>
              <a:spcBef>
                <a:spcPts val="600"/>
              </a:spcBef>
            </a:pPr>
            <a:r>
              <a:rPr lang="en-US" sz="2400" dirty="0"/>
              <a:t>For projects done in Seismic Module</a:t>
            </a:r>
            <a:r>
              <a:rPr lang="en-US" sz="2400" dirty="0" smtClean="0"/>
              <a:t>:</a:t>
            </a:r>
            <a:endParaRPr lang="en-US" sz="2400" dirty="0"/>
          </a:p>
          <a:p>
            <a:pPr lvl="1">
              <a:spcBef>
                <a:spcPts val="600"/>
              </a:spcBef>
            </a:pPr>
            <a:r>
              <a:rPr lang="en-US" sz="2200" dirty="0"/>
              <a:t>Justification of soil type</a:t>
            </a:r>
          </a:p>
          <a:p>
            <a:pPr lvl="2">
              <a:spcBef>
                <a:spcPts val="600"/>
              </a:spcBef>
              <a:spcAft>
                <a:spcPts val="600"/>
              </a:spcAft>
            </a:pPr>
            <a:r>
              <a:rPr lang="en-US" sz="2000" dirty="0"/>
              <a:t>Geotechnical report or USGS soil/rock data (VS 30, etc.)</a:t>
            </a:r>
          </a:p>
          <a:p>
            <a:pPr lvl="2">
              <a:spcBef>
                <a:spcPts val="600"/>
              </a:spcBef>
              <a:spcAft>
                <a:spcPts val="600"/>
              </a:spcAft>
            </a:pPr>
            <a:r>
              <a:rPr lang="en-US" sz="2000" dirty="0"/>
              <a:t>Soil type D may be used if soil/rock type is unknown</a:t>
            </a:r>
          </a:p>
          <a:p>
            <a:pPr lvl="1">
              <a:spcBef>
                <a:spcPts val="600"/>
              </a:spcBef>
            </a:pPr>
            <a:r>
              <a:rPr lang="en-US" sz="2200" dirty="0"/>
              <a:t>Documentation of building replacement value</a:t>
            </a:r>
          </a:p>
          <a:p>
            <a:pPr lvl="1">
              <a:spcBef>
                <a:spcPts val="600"/>
              </a:spcBef>
            </a:pPr>
            <a:r>
              <a:rPr lang="en-US" sz="2200" dirty="0"/>
              <a:t>Documentation of the average occupancy on a 24/7/365 basis</a:t>
            </a:r>
          </a:p>
          <a:p>
            <a:pPr lvl="2">
              <a:spcBef>
                <a:spcPts val="600"/>
              </a:spcBef>
              <a:spcAft>
                <a:spcPts val="600"/>
              </a:spcAft>
            </a:pPr>
            <a:r>
              <a:rPr lang="en-US" sz="2000" dirty="0"/>
              <a:t>Averaged over a typical year </a:t>
            </a:r>
          </a:p>
          <a:p>
            <a:pPr lvl="2">
              <a:spcBef>
                <a:spcPts val="600"/>
              </a:spcBef>
              <a:spcAft>
                <a:spcPts val="600"/>
              </a:spcAft>
            </a:pPr>
            <a:r>
              <a:rPr lang="en-US" sz="2000" dirty="0"/>
              <a:t>Show activities or programs with duration and # of participants</a:t>
            </a:r>
          </a:p>
          <a:p>
            <a:pPr lvl="1">
              <a:spcBef>
                <a:spcPts val="600"/>
              </a:spcBef>
            </a:pPr>
            <a:r>
              <a:rPr lang="en-US" dirty="0"/>
              <a:t>Justification for pre- and post- mitigation design levels</a:t>
            </a:r>
          </a:p>
          <a:p>
            <a:pPr lvl="1">
              <a:spcBef>
                <a:spcPts val="600"/>
              </a:spcBef>
            </a:pPr>
            <a:r>
              <a:rPr lang="en-US" dirty="0"/>
              <a:t>Analysis for any non-default seismic building parameters</a:t>
            </a:r>
          </a:p>
          <a:p>
            <a:pPr lvl="1">
              <a:spcBef>
                <a:spcPts val="600"/>
              </a:spcBef>
            </a:pPr>
            <a:endParaRPr lang="en-US" dirty="0"/>
          </a:p>
        </p:txBody>
      </p:sp>
      <p:pic>
        <p:nvPicPr>
          <p:cNvPr id="5" name="Picture 4">
            <a:extLst>
              <a:ext uri="{FF2B5EF4-FFF2-40B4-BE49-F238E27FC236}">
                <a16:creationId xmlns:a16="http://schemas.microsoft.com/office/drawing/2014/main" id="{DDE9D01D-8FC5-7948-BD63-4B4424892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1732" y="758952"/>
            <a:ext cx="952500" cy="952500"/>
          </a:xfrm>
          <a:prstGeom prst="rect">
            <a:avLst/>
          </a:prstGeom>
        </p:spPr>
      </p:pic>
      <p:sp>
        <p:nvSpPr>
          <p:cNvPr id="10" name="Slide Number Placeholder 9">
            <a:extLst>
              <a:ext uri="{FF2B5EF4-FFF2-40B4-BE49-F238E27FC236}">
                <a16:creationId xmlns:a16="http://schemas.microsoft.com/office/drawing/2014/main" id="{5182A4D6-748C-FE4C-A103-66A3F4A6FD2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62</a:t>
            </a:fld>
            <a:endParaRPr lang="en-US" b="1" dirty="0">
              <a:solidFill>
                <a:srgbClr val="B1143B"/>
              </a:solidFill>
            </a:endParaRPr>
          </a:p>
        </p:txBody>
      </p:sp>
    </p:spTree>
    <p:extLst>
      <p:ext uri="{BB962C8B-B14F-4D97-AF65-F5344CB8AC3E}">
        <p14:creationId xmlns:p14="http://schemas.microsoft.com/office/powerpoint/2010/main" val="21089597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endParaRPr lang="en-US" b="1" dirty="0"/>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r>
              <a:rPr lang="en-US" sz="2400" dirty="0"/>
              <a:t>For projects done in Drought (ASR) Module</a:t>
            </a:r>
            <a:r>
              <a:rPr lang="en-US" sz="2400" dirty="0" smtClean="0"/>
              <a:t>:</a:t>
            </a:r>
            <a:endParaRPr lang="en-US" sz="2400" dirty="0"/>
          </a:p>
          <a:p>
            <a:pPr lvl="1"/>
            <a:r>
              <a:rPr lang="en-US" sz="2200" dirty="0"/>
              <a:t># of people served by aquifer</a:t>
            </a:r>
          </a:p>
          <a:p>
            <a:pPr lvl="1"/>
            <a:r>
              <a:rPr lang="en-US" sz="2200" dirty="0"/>
              <a:t>Total demand of aquifer (</a:t>
            </a:r>
            <a:r>
              <a:rPr lang="en-US" sz="2200" dirty="0" err="1"/>
              <a:t>mgd</a:t>
            </a:r>
            <a:r>
              <a:rPr lang="en-US" sz="2200" dirty="0"/>
              <a:t>)</a:t>
            </a:r>
          </a:p>
          <a:p>
            <a:pPr lvl="1"/>
            <a:r>
              <a:rPr lang="en-US" sz="2200" dirty="0"/>
              <a:t>Drought RIs</a:t>
            </a:r>
          </a:p>
          <a:p>
            <a:pPr lvl="1"/>
            <a:r>
              <a:rPr lang="en-US" sz="2200" dirty="0"/>
              <a:t>Analysis of pre-mitigation reduced supply</a:t>
            </a:r>
          </a:p>
          <a:p>
            <a:pPr lvl="1"/>
            <a:r>
              <a:rPr lang="en-US" sz="2200" dirty="0"/>
              <a:t>Analysis of post-mitigation reduced supply</a:t>
            </a:r>
          </a:p>
          <a:p>
            <a:pPr marL="457200" lvl="1" indent="0">
              <a:buNone/>
            </a:pPr>
            <a:endParaRPr lang="en-US" sz="2400" dirty="0"/>
          </a:p>
        </p:txBody>
      </p:sp>
      <p:grpSp>
        <p:nvGrpSpPr>
          <p:cNvPr id="9" name="Group 8">
            <a:extLst>
              <a:ext uri="{FF2B5EF4-FFF2-40B4-BE49-F238E27FC236}">
                <a16:creationId xmlns:a16="http://schemas.microsoft.com/office/drawing/2014/main" id="{BE4D5B96-6958-D04D-8CF4-185B59CF4A23}"/>
              </a:ext>
            </a:extLst>
          </p:cNvPr>
          <p:cNvGrpSpPr/>
          <p:nvPr/>
        </p:nvGrpSpPr>
        <p:grpSpPr>
          <a:xfrm>
            <a:off x="7696200" y="685800"/>
            <a:ext cx="952500" cy="1028700"/>
            <a:chOff x="7391400" y="1676400"/>
            <a:chExt cx="952500" cy="1028700"/>
          </a:xfrm>
        </p:grpSpPr>
        <p:pic>
          <p:nvPicPr>
            <p:cNvPr id="5" name="Picture 4">
              <a:extLst>
                <a:ext uri="{FF2B5EF4-FFF2-40B4-BE49-F238E27FC236}">
                  <a16:creationId xmlns:a16="http://schemas.microsoft.com/office/drawing/2014/main" id="{4A422A30-BAB6-2E4B-A199-3A7683D39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1752600"/>
              <a:ext cx="952500" cy="952500"/>
            </a:xfrm>
            <a:prstGeom prst="rect">
              <a:avLst/>
            </a:prstGeom>
          </p:spPr>
        </p:pic>
        <p:pic>
          <p:nvPicPr>
            <p:cNvPr id="8" name="Picture 7">
              <a:extLst>
                <a:ext uri="{FF2B5EF4-FFF2-40B4-BE49-F238E27FC236}">
                  <a16:creationId xmlns:a16="http://schemas.microsoft.com/office/drawing/2014/main" id="{1157B3B6-9B92-1640-8C7D-CECC50C7A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0752" y="1676400"/>
              <a:ext cx="323850" cy="323850"/>
            </a:xfrm>
            <a:prstGeom prst="rect">
              <a:avLst/>
            </a:prstGeom>
          </p:spPr>
        </p:pic>
      </p:grpSp>
      <p:sp>
        <p:nvSpPr>
          <p:cNvPr id="11" name="Slide Number Placeholder 10">
            <a:extLst>
              <a:ext uri="{FF2B5EF4-FFF2-40B4-BE49-F238E27FC236}">
                <a16:creationId xmlns:a16="http://schemas.microsoft.com/office/drawing/2014/main" id="{36026155-7F99-0443-B0C6-209DF114B20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63</a:t>
            </a:fld>
            <a:endParaRPr lang="en-US" b="1" dirty="0">
              <a:solidFill>
                <a:srgbClr val="B1143B"/>
              </a:solidFill>
            </a:endParaRPr>
          </a:p>
        </p:txBody>
      </p:sp>
    </p:spTree>
    <p:extLst>
      <p:ext uri="{BB962C8B-B14F-4D97-AF65-F5344CB8AC3E}">
        <p14:creationId xmlns:p14="http://schemas.microsoft.com/office/powerpoint/2010/main" val="34043207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dirty="0"/>
              <a:t>Documenting The BCA</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lstStyle/>
          <a:p>
            <a:r>
              <a:rPr lang="en-US" sz="2400" dirty="0"/>
              <a:t>Quick discussion of 2015 Climate-Resilient Mitigation Activities (CRMA)</a:t>
            </a:r>
          </a:p>
          <a:p>
            <a:r>
              <a:rPr lang="en-US" sz="2400" dirty="0"/>
              <a:t>Guidance at:</a:t>
            </a:r>
          </a:p>
          <a:p>
            <a:pPr lvl="1"/>
            <a:r>
              <a:rPr lang="en-US" sz="2200" dirty="0"/>
              <a:t>http://</a:t>
            </a:r>
            <a:r>
              <a:rPr lang="en-US" sz="2200" dirty="0" err="1"/>
              <a:t>www.fema.gov</a:t>
            </a:r>
            <a:r>
              <a:rPr lang="en-US" sz="2200" dirty="0"/>
              <a:t>/climate-resilient-mitigation-activities-hazard-mitigation-assistance</a:t>
            </a:r>
          </a:p>
        </p:txBody>
      </p:sp>
      <p:sp>
        <p:nvSpPr>
          <p:cNvPr id="10" name="Slide Number Placeholder 9">
            <a:extLst>
              <a:ext uri="{FF2B5EF4-FFF2-40B4-BE49-F238E27FC236}">
                <a16:creationId xmlns:a16="http://schemas.microsoft.com/office/drawing/2014/main" id="{BF23449A-3898-FF41-9D9F-65E5B86DE10A}"/>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64</a:t>
            </a:fld>
            <a:endParaRPr lang="en-US" b="1" dirty="0">
              <a:solidFill>
                <a:srgbClr val="B1143B"/>
              </a:solidFill>
            </a:endParaRPr>
          </a:p>
        </p:txBody>
      </p:sp>
    </p:spTree>
    <p:extLst>
      <p:ext uri="{BB962C8B-B14F-4D97-AF65-F5344CB8AC3E}">
        <p14:creationId xmlns:p14="http://schemas.microsoft.com/office/powerpoint/2010/main" val="40191092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6430-AD71-1046-90D0-F35C3F466D79}"/>
              </a:ext>
            </a:extLst>
          </p:cNvPr>
          <p:cNvSpPr>
            <a:spLocks noGrp="1"/>
          </p:cNvSpPr>
          <p:nvPr>
            <p:ph type="title"/>
          </p:nvPr>
        </p:nvSpPr>
        <p:spPr>
          <a:xfrm>
            <a:off x="457200" y="2514600"/>
            <a:ext cx="5486400" cy="2057400"/>
          </a:xfrm>
        </p:spPr>
        <p:txBody>
          <a:bodyPr/>
          <a:lstStyle/>
          <a:p>
            <a:r>
              <a:rPr lang="en-US" sz="5400" dirty="0"/>
              <a:t>Using The FEMA BCA Tool</a:t>
            </a:r>
            <a:endParaRPr lang="en-US" sz="2000" dirty="0"/>
          </a:p>
        </p:txBody>
      </p:sp>
    </p:spTree>
    <p:extLst>
      <p:ext uri="{BB962C8B-B14F-4D97-AF65-F5344CB8AC3E}">
        <p14:creationId xmlns:p14="http://schemas.microsoft.com/office/powerpoint/2010/main" val="13482609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9615-20B4-40A4-BEDF-0369A11C1074}"/>
              </a:ext>
            </a:extLst>
          </p:cNvPr>
          <p:cNvSpPr>
            <a:spLocks noGrp="1"/>
          </p:cNvSpPr>
          <p:nvPr>
            <p:ph type="title"/>
          </p:nvPr>
        </p:nvSpPr>
        <p:spPr/>
        <p:txBody>
          <a:bodyPr/>
          <a:lstStyle/>
          <a:p>
            <a:r>
              <a:rPr lang="en-US" b="1" dirty="0" smtClean="0"/>
              <a:t>Using </a:t>
            </a:r>
            <a:r>
              <a:rPr lang="en-US" b="1" dirty="0"/>
              <a:t>The FEMA BCA Tool</a:t>
            </a:r>
          </a:p>
        </p:txBody>
      </p:sp>
      <p:sp>
        <p:nvSpPr>
          <p:cNvPr id="3" name="Content Placeholder 2">
            <a:extLst>
              <a:ext uri="{FF2B5EF4-FFF2-40B4-BE49-F238E27FC236}">
                <a16:creationId xmlns:a16="http://schemas.microsoft.com/office/drawing/2014/main" id="{31145D50-02D7-4269-8E3B-2E658B124EBA}"/>
              </a:ext>
            </a:extLst>
          </p:cNvPr>
          <p:cNvSpPr>
            <a:spLocks noGrp="1"/>
          </p:cNvSpPr>
          <p:nvPr>
            <p:ph idx="1"/>
          </p:nvPr>
        </p:nvSpPr>
        <p:spPr/>
        <p:txBody>
          <a:bodyPr>
            <a:normAutofit/>
          </a:bodyPr>
          <a:lstStyle/>
          <a:p>
            <a:r>
              <a:rPr lang="en-US" sz="2400" dirty="0"/>
              <a:t>Walkthrough of example projects</a:t>
            </a:r>
          </a:p>
        </p:txBody>
      </p:sp>
      <p:sp>
        <p:nvSpPr>
          <p:cNvPr id="5" name="Slide Number Placeholder 4">
            <a:extLst>
              <a:ext uri="{FF2B5EF4-FFF2-40B4-BE49-F238E27FC236}">
                <a16:creationId xmlns:a16="http://schemas.microsoft.com/office/drawing/2014/main" id="{8AB77F7B-E144-B546-9268-3DA0A34D49E7}"/>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66</a:t>
            </a:fld>
            <a:endParaRPr lang="en-US" b="1" dirty="0">
              <a:solidFill>
                <a:srgbClr val="B1143B"/>
              </a:solidFill>
            </a:endParaRPr>
          </a:p>
        </p:txBody>
      </p:sp>
    </p:spTree>
    <p:extLst>
      <p:ext uri="{BB962C8B-B14F-4D97-AF65-F5344CB8AC3E}">
        <p14:creationId xmlns:p14="http://schemas.microsoft.com/office/powerpoint/2010/main" val="14309025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pic>
        <p:nvPicPr>
          <p:cNvPr id="5" name="Content Placeholder 8" descr="BCA Quick Start Screen shown on a computer monitor" title="BCA Quick Start Screen shown on a computer monitor">
            <a:extLst>
              <a:ext uri="{FF2B5EF4-FFF2-40B4-BE49-F238E27FC236}">
                <a16:creationId xmlns:a16="http://schemas.microsoft.com/office/drawing/2014/main" id="{52E6F247-FE5B-4B7C-BEC6-E4DF44DEB88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4570" y="990600"/>
            <a:ext cx="6103460" cy="5257800"/>
          </a:xfrm>
          <a:prstGeom prst="rect">
            <a:avLst/>
          </a:prstGeom>
        </p:spPr>
      </p:pic>
      <p:sp>
        <p:nvSpPr>
          <p:cNvPr id="4" name="Slide Number Placeholder 3">
            <a:extLst>
              <a:ext uri="{FF2B5EF4-FFF2-40B4-BE49-F238E27FC236}">
                <a16:creationId xmlns:a16="http://schemas.microsoft.com/office/drawing/2014/main" id="{5943AF86-CB0F-4641-89DE-4FD4B0CB086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67</a:t>
            </a:fld>
            <a:endParaRPr lang="en-US" b="1" dirty="0">
              <a:solidFill>
                <a:srgbClr val="B1143B"/>
              </a:solidFill>
            </a:endParaRPr>
          </a:p>
        </p:txBody>
      </p:sp>
    </p:spTree>
    <p:extLst>
      <p:ext uri="{BB962C8B-B14F-4D97-AF65-F5344CB8AC3E}">
        <p14:creationId xmlns:p14="http://schemas.microsoft.com/office/powerpoint/2010/main" val="5866020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6" name="Group 5">
            <a:extLst>
              <a:ext uri="{FF2B5EF4-FFF2-40B4-BE49-F238E27FC236}">
                <a16:creationId xmlns:a16="http://schemas.microsoft.com/office/drawing/2014/main" id="{35CB9564-2027-1243-BD95-8A15AF94E7F3}"/>
              </a:ext>
            </a:extLst>
          </p:cNvPr>
          <p:cNvGrpSpPr/>
          <p:nvPr/>
        </p:nvGrpSpPr>
        <p:grpSpPr>
          <a:xfrm>
            <a:off x="762000" y="789432"/>
            <a:ext cx="7630148" cy="5435857"/>
            <a:chOff x="762000" y="789432"/>
            <a:chExt cx="7630148" cy="5435857"/>
          </a:xfrm>
        </p:grpSpPr>
        <p:pic>
          <p:nvPicPr>
            <p:cNvPr id="3" name="Picture 2">
              <a:extLst>
                <a:ext uri="{FF2B5EF4-FFF2-40B4-BE49-F238E27FC236}">
                  <a16:creationId xmlns:a16="http://schemas.microsoft.com/office/drawing/2014/main" id="{E0F65BD6-1583-408A-A604-C24DDCD3AEB6}"/>
                </a:ext>
              </a:extLst>
            </p:cNvPr>
            <p:cNvPicPr>
              <a:picLocks noChangeAspect="1"/>
            </p:cNvPicPr>
            <p:nvPr/>
          </p:nvPicPr>
          <p:blipFill>
            <a:blip r:embed="rId2"/>
            <a:stretch>
              <a:fillRect/>
            </a:stretch>
          </p:blipFill>
          <p:spPr>
            <a:xfrm>
              <a:off x="762000" y="789432"/>
              <a:ext cx="7630148" cy="5435857"/>
            </a:xfrm>
            <a:prstGeom prst="rect">
              <a:avLst/>
            </a:prstGeom>
          </p:spPr>
        </p:pic>
        <p:sp>
          <p:nvSpPr>
            <p:cNvPr id="5" name="Rectangle 4">
              <a:extLst>
                <a:ext uri="{FF2B5EF4-FFF2-40B4-BE49-F238E27FC236}">
                  <a16:creationId xmlns:a16="http://schemas.microsoft.com/office/drawing/2014/main" id="{BDF820E1-283B-BA4A-BB1F-3DAD7EBC9833}"/>
                </a:ext>
              </a:extLst>
            </p:cNvPr>
            <p:cNvSpPr/>
            <p:nvPr/>
          </p:nvSpPr>
          <p:spPr>
            <a:xfrm>
              <a:off x="914400" y="1219200"/>
              <a:ext cx="1627632" cy="83820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Slide Number Placeholder 7">
            <a:extLst>
              <a:ext uri="{FF2B5EF4-FFF2-40B4-BE49-F238E27FC236}">
                <a16:creationId xmlns:a16="http://schemas.microsoft.com/office/drawing/2014/main" id="{F028B1C3-2544-2544-9431-BDE8DF8A8AB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68</a:t>
            </a:fld>
            <a:endParaRPr lang="en-US" b="1" dirty="0">
              <a:solidFill>
                <a:srgbClr val="B1143B"/>
              </a:solidFill>
            </a:endParaRPr>
          </a:p>
        </p:txBody>
      </p:sp>
    </p:spTree>
    <p:extLst>
      <p:ext uri="{BB962C8B-B14F-4D97-AF65-F5344CB8AC3E}">
        <p14:creationId xmlns:p14="http://schemas.microsoft.com/office/powerpoint/2010/main" val="3990077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6" name="Group 5">
            <a:extLst>
              <a:ext uri="{FF2B5EF4-FFF2-40B4-BE49-F238E27FC236}">
                <a16:creationId xmlns:a16="http://schemas.microsoft.com/office/drawing/2014/main" id="{FCEF31B8-AA08-6C4A-8842-7ED6B93AF370}"/>
              </a:ext>
            </a:extLst>
          </p:cNvPr>
          <p:cNvGrpSpPr/>
          <p:nvPr/>
        </p:nvGrpSpPr>
        <p:grpSpPr>
          <a:xfrm>
            <a:off x="762000" y="798576"/>
            <a:ext cx="7640199" cy="5428781"/>
            <a:chOff x="762000" y="798576"/>
            <a:chExt cx="7640199" cy="5428781"/>
          </a:xfrm>
        </p:grpSpPr>
        <p:pic>
          <p:nvPicPr>
            <p:cNvPr id="3" name="Picture 2">
              <a:extLst>
                <a:ext uri="{FF2B5EF4-FFF2-40B4-BE49-F238E27FC236}">
                  <a16:creationId xmlns:a16="http://schemas.microsoft.com/office/drawing/2014/main" id="{1DA68EC9-449F-4791-B195-C2AE1BBCD080}"/>
                </a:ext>
              </a:extLst>
            </p:cNvPr>
            <p:cNvPicPr>
              <a:picLocks noChangeAspect="1"/>
            </p:cNvPicPr>
            <p:nvPr/>
          </p:nvPicPr>
          <p:blipFill>
            <a:blip r:embed="rId2"/>
            <a:stretch>
              <a:fillRect/>
            </a:stretch>
          </p:blipFill>
          <p:spPr>
            <a:xfrm>
              <a:off x="762000" y="798576"/>
              <a:ext cx="7640199" cy="5428781"/>
            </a:xfrm>
            <a:prstGeom prst="rect">
              <a:avLst/>
            </a:prstGeom>
          </p:spPr>
        </p:pic>
        <p:sp>
          <p:nvSpPr>
            <p:cNvPr id="5" name="Rectangle 4">
              <a:extLst>
                <a:ext uri="{FF2B5EF4-FFF2-40B4-BE49-F238E27FC236}">
                  <a16:creationId xmlns:a16="http://schemas.microsoft.com/office/drawing/2014/main" id="{B9DC314A-5EE9-D743-8B4F-CE7AC24ED6BD}"/>
                </a:ext>
              </a:extLst>
            </p:cNvPr>
            <p:cNvSpPr/>
            <p:nvPr/>
          </p:nvSpPr>
          <p:spPr>
            <a:xfrm>
              <a:off x="1395984" y="1271016"/>
              <a:ext cx="509016" cy="63398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Slide Number Placeholder 7">
            <a:extLst>
              <a:ext uri="{FF2B5EF4-FFF2-40B4-BE49-F238E27FC236}">
                <a16:creationId xmlns:a16="http://schemas.microsoft.com/office/drawing/2014/main" id="{45D1E0FD-DE14-0D40-9177-43E3CCF42D0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69</a:t>
            </a:fld>
            <a:endParaRPr lang="en-US" b="1" dirty="0">
              <a:solidFill>
                <a:srgbClr val="B1143B"/>
              </a:solidFill>
            </a:endParaRPr>
          </a:p>
        </p:txBody>
      </p:sp>
    </p:spTree>
    <p:extLst>
      <p:ext uri="{BB962C8B-B14F-4D97-AF65-F5344CB8AC3E}">
        <p14:creationId xmlns:p14="http://schemas.microsoft.com/office/powerpoint/2010/main" val="14648346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pic>
        <p:nvPicPr>
          <p:cNvPr id="3" name="Picture 2">
            <a:extLst>
              <a:ext uri="{FF2B5EF4-FFF2-40B4-BE49-F238E27FC236}">
                <a16:creationId xmlns:a16="http://schemas.microsoft.com/office/drawing/2014/main" id="{0B9D9FDD-C4C2-42D1-9590-77AA3FBDC81C}"/>
              </a:ext>
            </a:extLst>
          </p:cNvPr>
          <p:cNvPicPr>
            <a:picLocks noChangeAspect="1"/>
          </p:cNvPicPr>
          <p:nvPr/>
        </p:nvPicPr>
        <p:blipFill>
          <a:blip r:embed="rId2"/>
          <a:stretch>
            <a:fillRect/>
          </a:stretch>
        </p:blipFill>
        <p:spPr>
          <a:xfrm>
            <a:off x="838200" y="746760"/>
            <a:ext cx="7315200" cy="5518864"/>
          </a:xfrm>
          <a:prstGeom prst="rect">
            <a:avLst/>
          </a:prstGeom>
        </p:spPr>
      </p:pic>
      <p:sp>
        <p:nvSpPr>
          <p:cNvPr id="6" name="Slide Number Placeholder 5">
            <a:extLst>
              <a:ext uri="{FF2B5EF4-FFF2-40B4-BE49-F238E27FC236}">
                <a16:creationId xmlns:a16="http://schemas.microsoft.com/office/drawing/2014/main" id="{BC9B9BCA-A187-114B-BAC4-35DA9C10BE6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70</a:t>
            </a:fld>
            <a:endParaRPr lang="en-US" b="1" dirty="0">
              <a:solidFill>
                <a:srgbClr val="B1143B"/>
              </a:solidFill>
            </a:endParaRPr>
          </a:p>
        </p:txBody>
      </p:sp>
    </p:spTree>
    <p:extLst>
      <p:ext uri="{BB962C8B-B14F-4D97-AF65-F5344CB8AC3E}">
        <p14:creationId xmlns:p14="http://schemas.microsoft.com/office/powerpoint/2010/main" val="17112991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A1C59E14-28DA-5146-B9AE-9CFA9D182EA5}"/>
              </a:ext>
            </a:extLst>
          </p:cNvPr>
          <p:cNvGrpSpPr/>
          <p:nvPr/>
        </p:nvGrpSpPr>
        <p:grpSpPr>
          <a:xfrm>
            <a:off x="776632" y="788127"/>
            <a:ext cx="7500265" cy="5604997"/>
            <a:chOff x="776632" y="788127"/>
            <a:chExt cx="7500265" cy="5604997"/>
          </a:xfrm>
        </p:grpSpPr>
        <p:pic>
          <p:nvPicPr>
            <p:cNvPr id="3" name="Picture 2">
              <a:extLst>
                <a:ext uri="{FF2B5EF4-FFF2-40B4-BE49-F238E27FC236}">
                  <a16:creationId xmlns:a16="http://schemas.microsoft.com/office/drawing/2014/main" id="{FA6F2C65-579F-450F-992F-58B8B56AB456}"/>
                </a:ext>
              </a:extLst>
            </p:cNvPr>
            <p:cNvPicPr>
              <a:picLocks noChangeAspect="1"/>
            </p:cNvPicPr>
            <p:nvPr/>
          </p:nvPicPr>
          <p:blipFill>
            <a:blip r:embed="rId2"/>
            <a:stretch>
              <a:fillRect/>
            </a:stretch>
          </p:blipFill>
          <p:spPr>
            <a:xfrm>
              <a:off x="776632" y="788127"/>
              <a:ext cx="7500265" cy="5604997"/>
            </a:xfrm>
            <a:prstGeom prst="rect">
              <a:avLst/>
            </a:prstGeom>
          </p:spPr>
        </p:pic>
        <p:sp>
          <p:nvSpPr>
            <p:cNvPr id="5" name="Rectangle 4">
              <a:extLst>
                <a:ext uri="{FF2B5EF4-FFF2-40B4-BE49-F238E27FC236}">
                  <a16:creationId xmlns:a16="http://schemas.microsoft.com/office/drawing/2014/main" id="{966C8404-883A-FA49-A918-E4FD19AB76F7}"/>
                </a:ext>
              </a:extLst>
            </p:cNvPr>
            <p:cNvSpPr/>
            <p:nvPr/>
          </p:nvSpPr>
          <p:spPr>
            <a:xfrm>
              <a:off x="2877312" y="5439664"/>
              <a:ext cx="1786128" cy="24790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BA913B6-9C0A-AB4D-87C9-1D5499126EE7}"/>
                </a:ext>
              </a:extLst>
            </p:cNvPr>
            <p:cNvSpPr/>
            <p:nvPr/>
          </p:nvSpPr>
          <p:spPr>
            <a:xfrm>
              <a:off x="7373112" y="1980184"/>
              <a:ext cx="874776" cy="24790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691735F8-5785-9047-814F-5791B787B8F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71</a:t>
            </a:fld>
            <a:endParaRPr lang="en-US" b="1" dirty="0">
              <a:solidFill>
                <a:srgbClr val="B1143B"/>
              </a:solidFill>
            </a:endParaRPr>
          </a:p>
        </p:txBody>
      </p:sp>
    </p:spTree>
    <p:extLst>
      <p:ext uri="{BB962C8B-B14F-4D97-AF65-F5344CB8AC3E}">
        <p14:creationId xmlns:p14="http://schemas.microsoft.com/office/powerpoint/2010/main" val="5066082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sp>
        <p:nvSpPr>
          <p:cNvPr id="4" name="Rectangle 3">
            <a:extLst>
              <a:ext uri="{FF2B5EF4-FFF2-40B4-BE49-F238E27FC236}">
                <a16:creationId xmlns:a16="http://schemas.microsoft.com/office/drawing/2014/main" id="{C5AF6DDA-0025-4467-8BBD-3669EEABC90F}"/>
              </a:ext>
            </a:extLst>
          </p:cNvPr>
          <p:cNvSpPr/>
          <p:nvPr/>
        </p:nvSpPr>
        <p:spPr>
          <a:xfrm>
            <a:off x="2912533" y="3194756"/>
            <a:ext cx="4143023" cy="23424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3A4914B-E42F-FF42-9BAA-2561ABD51CA2}"/>
              </a:ext>
            </a:extLst>
          </p:cNvPr>
          <p:cNvGrpSpPr/>
          <p:nvPr/>
        </p:nvGrpSpPr>
        <p:grpSpPr>
          <a:xfrm>
            <a:off x="914400" y="825207"/>
            <a:ext cx="7315200" cy="5472000"/>
            <a:chOff x="914400" y="825207"/>
            <a:chExt cx="7315200" cy="5472000"/>
          </a:xfrm>
        </p:grpSpPr>
        <p:pic>
          <p:nvPicPr>
            <p:cNvPr id="3" name="Picture 2">
              <a:extLst>
                <a:ext uri="{FF2B5EF4-FFF2-40B4-BE49-F238E27FC236}">
                  <a16:creationId xmlns:a16="http://schemas.microsoft.com/office/drawing/2014/main" id="{A580A497-66C8-4204-907E-3899D617749B}"/>
                </a:ext>
              </a:extLst>
            </p:cNvPr>
            <p:cNvPicPr>
              <a:picLocks noChangeAspect="1"/>
            </p:cNvPicPr>
            <p:nvPr/>
          </p:nvPicPr>
          <p:blipFill>
            <a:blip r:embed="rId2"/>
            <a:stretch>
              <a:fillRect/>
            </a:stretch>
          </p:blipFill>
          <p:spPr>
            <a:xfrm>
              <a:off x="914400" y="825207"/>
              <a:ext cx="7315200" cy="5472000"/>
            </a:xfrm>
            <a:prstGeom prst="rect">
              <a:avLst/>
            </a:prstGeom>
            <a:noFill/>
          </p:spPr>
        </p:pic>
        <p:sp>
          <p:nvSpPr>
            <p:cNvPr id="6" name="Rectangle 5">
              <a:extLst>
                <a:ext uri="{FF2B5EF4-FFF2-40B4-BE49-F238E27FC236}">
                  <a16:creationId xmlns:a16="http://schemas.microsoft.com/office/drawing/2014/main" id="{56B07940-7638-B140-931C-07CBD7620E0C}"/>
                </a:ext>
              </a:extLst>
            </p:cNvPr>
            <p:cNvSpPr/>
            <p:nvPr/>
          </p:nvSpPr>
          <p:spPr>
            <a:xfrm>
              <a:off x="2932176" y="3163824"/>
              <a:ext cx="4145280" cy="27432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50BEF7BC-36B0-8D48-B95F-07392688AB6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72</a:t>
            </a:fld>
            <a:endParaRPr lang="en-US" b="1" dirty="0">
              <a:solidFill>
                <a:srgbClr val="B1143B"/>
              </a:solidFill>
            </a:endParaRPr>
          </a:p>
        </p:txBody>
      </p:sp>
    </p:spTree>
    <p:extLst>
      <p:ext uri="{BB962C8B-B14F-4D97-AF65-F5344CB8AC3E}">
        <p14:creationId xmlns:p14="http://schemas.microsoft.com/office/powerpoint/2010/main" val="12407746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31A96D39-050C-ED49-B8DE-2A789B8E5CB3}"/>
              </a:ext>
            </a:extLst>
          </p:cNvPr>
          <p:cNvGrpSpPr/>
          <p:nvPr/>
        </p:nvGrpSpPr>
        <p:grpSpPr>
          <a:xfrm>
            <a:off x="1295400" y="762000"/>
            <a:ext cx="6705600" cy="5436625"/>
            <a:chOff x="1295400" y="762000"/>
            <a:chExt cx="6705600" cy="5436625"/>
          </a:xfrm>
        </p:grpSpPr>
        <p:pic>
          <p:nvPicPr>
            <p:cNvPr id="3" name="Picture 2">
              <a:extLst>
                <a:ext uri="{FF2B5EF4-FFF2-40B4-BE49-F238E27FC236}">
                  <a16:creationId xmlns:a16="http://schemas.microsoft.com/office/drawing/2014/main" id="{83F774DD-ACCE-4068-A7F1-68EEBA000709}"/>
                </a:ext>
              </a:extLst>
            </p:cNvPr>
            <p:cNvPicPr>
              <a:picLocks noChangeAspect="1"/>
            </p:cNvPicPr>
            <p:nvPr/>
          </p:nvPicPr>
          <p:blipFill>
            <a:blip r:embed="rId2"/>
            <a:stretch>
              <a:fillRect/>
            </a:stretch>
          </p:blipFill>
          <p:spPr>
            <a:xfrm>
              <a:off x="1295400" y="762000"/>
              <a:ext cx="6705600" cy="5436625"/>
            </a:xfrm>
            <a:prstGeom prst="rect">
              <a:avLst/>
            </a:prstGeom>
          </p:spPr>
        </p:pic>
        <p:sp>
          <p:nvSpPr>
            <p:cNvPr id="6" name="Rectangle 5">
              <a:extLst>
                <a:ext uri="{FF2B5EF4-FFF2-40B4-BE49-F238E27FC236}">
                  <a16:creationId xmlns:a16="http://schemas.microsoft.com/office/drawing/2014/main" id="{292D504F-3F45-2F40-830D-9963AEF78F62}"/>
                </a:ext>
              </a:extLst>
            </p:cNvPr>
            <p:cNvSpPr/>
            <p:nvPr/>
          </p:nvSpPr>
          <p:spPr>
            <a:xfrm>
              <a:off x="3014472" y="2513584"/>
              <a:ext cx="1758696" cy="1134872"/>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AC27D6CF-1FA1-A843-91FD-672358CE64C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73</a:t>
            </a:fld>
            <a:endParaRPr lang="en-US" b="1" dirty="0">
              <a:solidFill>
                <a:srgbClr val="B1143B"/>
              </a:solidFill>
            </a:endParaRPr>
          </a:p>
        </p:txBody>
      </p:sp>
    </p:spTree>
    <p:extLst>
      <p:ext uri="{BB962C8B-B14F-4D97-AF65-F5344CB8AC3E}">
        <p14:creationId xmlns:p14="http://schemas.microsoft.com/office/powerpoint/2010/main" val="10796384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6" name="Group 5">
            <a:extLst>
              <a:ext uri="{FF2B5EF4-FFF2-40B4-BE49-F238E27FC236}">
                <a16:creationId xmlns:a16="http://schemas.microsoft.com/office/drawing/2014/main" id="{A28B15BF-FF81-6644-BDCB-E18A7B65A4FF}"/>
              </a:ext>
            </a:extLst>
          </p:cNvPr>
          <p:cNvGrpSpPr/>
          <p:nvPr/>
        </p:nvGrpSpPr>
        <p:grpSpPr>
          <a:xfrm>
            <a:off x="508000" y="999067"/>
            <a:ext cx="7929789" cy="4873413"/>
            <a:chOff x="508000" y="999067"/>
            <a:chExt cx="7929789" cy="4873413"/>
          </a:xfrm>
        </p:grpSpPr>
        <p:pic>
          <p:nvPicPr>
            <p:cNvPr id="3" name="Picture 2">
              <a:extLst>
                <a:ext uri="{FF2B5EF4-FFF2-40B4-BE49-F238E27FC236}">
                  <a16:creationId xmlns:a16="http://schemas.microsoft.com/office/drawing/2014/main" id="{724EE09A-2628-41EE-B4DC-C493846337E4}"/>
                </a:ext>
              </a:extLst>
            </p:cNvPr>
            <p:cNvPicPr>
              <a:picLocks noChangeAspect="1"/>
            </p:cNvPicPr>
            <p:nvPr/>
          </p:nvPicPr>
          <p:blipFill>
            <a:blip r:embed="rId2"/>
            <a:stretch>
              <a:fillRect/>
            </a:stretch>
          </p:blipFill>
          <p:spPr>
            <a:xfrm>
              <a:off x="508000" y="999067"/>
              <a:ext cx="7929789" cy="4873413"/>
            </a:xfrm>
            <a:prstGeom prst="rect">
              <a:avLst/>
            </a:prstGeom>
          </p:spPr>
        </p:pic>
        <p:sp>
          <p:nvSpPr>
            <p:cNvPr id="5" name="Rectangle 4">
              <a:extLst>
                <a:ext uri="{FF2B5EF4-FFF2-40B4-BE49-F238E27FC236}">
                  <a16:creationId xmlns:a16="http://schemas.microsoft.com/office/drawing/2014/main" id="{F2D96609-51CA-4D87-9490-BE1662720102}"/>
                </a:ext>
              </a:extLst>
            </p:cNvPr>
            <p:cNvSpPr/>
            <p:nvPr/>
          </p:nvSpPr>
          <p:spPr>
            <a:xfrm>
              <a:off x="6553200" y="3429000"/>
              <a:ext cx="1249680" cy="138176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Slide Number Placeholder 7">
            <a:extLst>
              <a:ext uri="{FF2B5EF4-FFF2-40B4-BE49-F238E27FC236}">
                <a16:creationId xmlns:a16="http://schemas.microsoft.com/office/drawing/2014/main" id="{633AED2C-61A9-F24C-898B-7A37DB3BDBD8}"/>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74</a:t>
            </a:fld>
            <a:endParaRPr lang="en-US" b="1" dirty="0">
              <a:solidFill>
                <a:srgbClr val="B1143B"/>
              </a:solidFill>
            </a:endParaRPr>
          </a:p>
        </p:txBody>
      </p:sp>
    </p:spTree>
    <p:extLst>
      <p:ext uri="{BB962C8B-B14F-4D97-AF65-F5344CB8AC3E}">
        <p14:creationId xmlns:p14="http://schemas.microsoft.com/office/powerpoint/2010/main" val="19892705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BBF8D0AB-6F78-A741-BA36-2B95572B28D5}"/>
              </a:ext>
            </a:extLst>
          </p:cNvPr>
          <p:cNvGrpSpPr/>
          <p:nvPr/>
        </p:nvGrpSpPr>
        <p:grpSpPr>
          <a:xfrm>
            <a:off x="668807" y="999067"/>
            <a:ext cx="7806385" cy="4769487"/>
            <a:chOff x="668807" y="999067"/>
            <a:chExt cx="7806385" cy="4769487"/>
          </a:xfrm>
        </p:grpSpPr>
        <p:pic>
          <p:nvPicPr>
            <p:cNvPr id="3" name="Picture 2">
              <a:extLst>
                <a:ext uri="{FF2B5EF4-FFF2-40B4-BE49-F238E27FC236}">
                  <a16:creationId xmlns:a16="http://schemas.microsoft.com/office/drawing/2014/main" id="{11924CAE-93D8-4915-B3FB-350015589703}"/>
                </a:ext>
              </a:extLst>
            </p:cNvPr>
            <p:cNvPicPr>
              <a:picLocks noChangeAspect="1"/>
            </p:cNvPicPr>
            <p:nvPr/>
          </p:nvPicPr>
          <p:blipFill>
            <a:blip r:embed="rId2"/>
            <a:stretch>
              <a:fillRect/>
            </a:stretch>
          </p:blipFill>
          <p:spPr>
            <a:xfrm>
              <a:off x="668807" y="999067"/>
              <a:ext cx="7806385" cy="4769487"/>
            </a:xfrm>
            <a:prstGeom prst="rect">
              <a:avLst/>
            </a:prstGeom>
          </p:spPr>
        </p:pic>
        <p:sp>
          <p:nvSpPr>
            <p:cNvPr id="6" name="Rectangle 5">
              <a:extLst>
                <a:ext uri="{FF2B5EF4-FFF2-40B4-BE49-F238E27FC236}">
                  <a16:creationId xmlns:a16="http://schemas.microsoft.com/office/drawing/2014/main" id="{20D2793A-237F-2B4B-97CD-D4E4B29E379C}"/>
                </a:ext>
              </a:extLst>
            </p:cNvPr>
            <p:cNvSpPr/>
            <p:nvPr/>
          </p:nvSpPr>
          <p:spPr>
            <a:xfrm>
              <a:off x="2959608" y="3400552"/>
              <a:ext cx="2343912" cy="143662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9BA55144-FD66-A944-B240-6CDBC50A29F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75</a:t>
            </a:fld>
            <a:endParaRPr lang="en-US" b="1" dirty="0">
              <a:solidFill>
                <a:srgbClr val="B1143B"/>
              </a:solidFill>
            </a:endParaRPr>
          </a:p>
        </p:txBody>
      </p:sp>
    </p:spTree>
    <p:extLst>
      <p:ext uri="{BB962C8B-B14F-4D97-AF65-F5344CB8AC3E}">
        <p14:creationId xmlns:p14="http://schemas.microsoft.com/office/powerpoint/2010/main" val="34856540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51BAC0ED-D9A7-B943-98A3-2E0D030DF6AF}"/>
              </a:ext>
            </a:extLst>
          </p:cNvPr>
          <p:cNvGrpSpPr/>
          <p:nvPr/>
        </p:nvGrpSpPr>
        <p:grpSpPr>
          <a:xfrm>
            <a:off x="339195" y="999067"/>
            <a:ext cx="8296805" cy="5080628"/>
            <a:chOff x="339195" y="999067"/>
            <a:chExt cx="8296805" cy="5080628"/>
          </a:xfrm>
        </p:grpSpPr>
        <p:pic>
          <p:nvPicPr>
            <p:cNvPr id="4" name="Picture 3">
              <a:extLst>
                <a:ext uri="{FF2B5EF4-FFF2-40B4-BE49-F238E27FC236}">
                  <a16:creationId xmlns:a16="http://schemas.microsoft.com/office/drawing/2014/main" id="{D0F752CD-5950-4305-A21E-B0CE9E6C171E}"/>
                </a:ext>
              </a:extLst>
            </p:cNvPr>
            <p:cNvPicPr>
              <a:picLocks noChangeAspect="1"/>
            </p:cNvPicPr>
            <p:nvPr/>
          </p:nvPicPr>
          <p:blipFill>
            <a:blip r:embed="rId2"/>
            <a:stretch>
              <a:fillRect/>
            </a:stretch>
          </p:blipFill>
          <p:spPr>
            <a:xfrm>
              <a:off x="339195" y="999067"/>
              <a:ext cx="8296805" cy="5080628"/>
            </a:xfrm>
            <a:prstGeom prst="rect">
              <a:avLst/>
            </a:prstGeom>
          </p:spPr>
        </p:pic>
        <p:sp>
          <p:nvSpPr>
            <p:cNvPr id="6" name="Rectangle 5">
              <a:extLst>
                <a:ext uri="{FF2B5EF4-FFF2-40B4-BE49-F238E27FC236}">
                  <a16:creationId xmlns:a16="http://schemas.microsoft.com/office/drawing/2014/main" id="{AC4C2351-2B50-344E-9B77-B68ECDABCF2E}"/>
                </a:ext>
              </a:extLst>
            </p:cNvPr>
            <p:cNvSpPr/>
            <p:nvPr/>
          </p:nvSpPr>
          <p:spPr>
            <a:xfrm>
              <a:off x="2849880" y="4177792"/>
              <a:ext cx="4273296" cy="1857248"/>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34B79B0D-9B86-E34F-AADF-499344FD4FD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76</a:t>
            </a:fld>
            <a:endParaRPr lang="en-US" b="1" dirty="0">
              <a:solidFill>
                <a:srgbClr val="B1143B"/>
              </a:solidFill>
            </a:endParaRPr>
          </a:p>
        </p:txBody>
      </p:sp>
    </p:spTree>
    <p:extLst>
      <p:ext uri="{BB962C8B-B14F-4D97-AF65-F5344CB8AC3E}">
        <p14:creationId xmlns:p14="http://schemas.microsoft.com/office/powerpoint/2010/main" val="13462889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C6C80013-F48F-C740-9DED-C7D7E4136D29}"/>
              </a:ext>
            </a:extLst>
          </p:cNvPr>
          <p:cNvGrpSpPr/>
          <p:nvPr/>
        </p:nvGrpSpPr>
        <p:grpSpPr>
          <a:xfrm>
            <a:off x="457200" y="999067"/>
            <a:ext cx="7803633" cy="4771865"/>
            <a:chOff x="457200" y="999067"/>
            <a:chExt cx="7803633" cy="4771865"/>
          </a:xfrm>
        </p:grpSpPr>
        <p:pic>
          <p:nvPicPr>
            <p:cNvPr id="3" name="Picture 2">
              <a:extLst>
                <a:ext uri="{FF2B5EF4-FFF2-40B4-BE49-F238E27FC236}">
                  <a16:creationId xmlns:a16="http://schemas.microsoft.com/office/drawing/2014/main" id="{457D271A-07D2-4BD5-AB13-F0DD44054749}"/>
                </a:ext>
              </a:extLst>
            </p:cNvPr>
            <p:cNvPicPr>
              <a:picLocks noChangeAspect="1"/>
            </p:cNvPicPr>
            <p:nvPr/>
          </p:nvPicPr>
          <p:blipFill>
            <a:blip r:embed="rId2"/>
            <a:stretch>
              <a:fillRect/>
            </a:stretch>
          </p:blipFill>
          <p:spPr>
            <a:xfrm>
              <a:off x="457200" y="999067"/>
              <a:ext cx="7803633" cy="4771865"/>
            </a:xfrm>
            <a:prstGeom prst="rect">
              <a:avLst/>
            </a:prstGeom>
          </p:spPr>
        </p:pic>
        <p:sp>
          <p:nvSpPr>
            <p:cNvPr id="6" name="Rectangle 5">
              <a:extLst>
                <a:ext uri="{FF2B5EF4-FFF2-40B4-BE49-F238E27FC236}">
                  <a16:creationId xmlns:a16="http://schemas.microsoft.com/office/drawing/2014/main" id="{D7C6BBC3-B9FF-3A4F-A528-CD0BE03BF422}"/>
                </a:ext>
              </a:extLst>
            </p:cNvPr>
            <p:cNvSpPr/>
            <p:nvPr/>
          </p:nvSpPr>
          <p:spPr>
            <a:xfrm>
              <a:off x="2749296" y="3364992"/>
              <a:ext cx="4008120" cy="219456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E7832AAD-BD72-5842-97C4-7E1DF2DB0E4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77</a:t>
            </a:fld>
            <a:endParaRPr lang="en-US" b="1" dirty="0">
              <a:solidFill>
                <a:srgbClr val="B1143B"/>
              </a:solidFill>
            </a:endParaRPr>
          </a:p>
        </p:txBody>
      </p:sp>
    </p:spTree>
    <p:extLst>
      <p:ext uri="{BB962C8B-B14F-4D97-AF65-F5344CB8AC3E}">
        <p14:creationId xmlns:p14="http://schemas.microsoft.com/office/powerpoint/2010/main" val="17540233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9" name="Group 8">
            <a:extLst>
              <a:ext uri="{FF2B5EF4-FFF2-40B4-BE49-F238E27FC236}">
                <a16:creationId xmlns:a16="http://schemas.microsoft.com/office/drawing/2014/main" id="{F643AB43-9AF2-8941-9795-11AAF4B08D40}"/>
              </a:ext>
            </a:extLst>
          </p:cNvPr>
          <p:cNvGrpSpPr/>
          <p:nvPr/>
        </p:nvGrpSpPr>
        <p:grpSpPr>
          <a:xfrm>
            <a:off x="389345" y="999067"/>
            <a:ext cx="8246655" cy="4982032"/>
            <a:chOff x="389345" y="999067"/>
            <a:chExt cx="8246655" cy="4982032"/>
          </a:xfrm>
        </p:grpSpPr>
        <p:pic>
          <p:nvPicPr>
            <p:cNvPr id="3" name="Picture 2">
              <a:extLst>
                <a:ext uri="{FF2B5EF4-FFF2-40B4-BE49-F238E27FC236}">
                  <a16:creationId xmlns:a16="http://schemas.microsoft.com/office/drawing/2014/main" id="{A4D09747-64D2-4812-BD78-BC5F5E4D6346}"/>
                </a:ext>
              </a:extLst>
            </p:cNvPr>
            <p:cNvPicPr>
              <a:picLocks noChangeAspect="1"/>
            </p:cNvPicPr>
            <p:nvPr/>
          </p:nvPicPr>
          <p:blipFill>
            <a:blip r:embed="rId2"/>
            <a:stretch>
              <a:fillRect/>
            </a:stretch>
          </p:blipFill>
          <p:spPr>
            <a:xfrm>
              <a:off x="389345" y="999067"/>
              <a:ext cx="8246655" cy="4982032"/>
            </a:xfrm>
            <a:prstGeom prst="rect">
              <a:avLst/>
            </a:prstGeom>
          </p:spPr>
        </p:pic>
        <p:sp>
          <p:nvSpPr>
            <p:cNvPr id="7" name="Rectangle 6">
              <a:extLst>
                <a:ext uri="{FF2B5EF4-FFF2-40B4-BE49-F238E27FC236}">
                  <a16:creationId xmlns:a16="http://schemas.microsoft.com/office/drawing/2014/main" id="{5E54D45F-D4B3-3448-9655-563DF38D008F}"/>
                </a:ext>
              </a:extLst>
            </p:cNvPr>
            <p:cNvSpPr/>
            <p:nvPr/>
          </p:nvSpPr>
          <p:spPr>
            <a:xfrm>
              <a:off x="3514345" y="3572256"/>
              <a:ext cx="798576" cy="50292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3E8AC9-1C91-974A-BF54-12580B576B79}"/>
                </a:ext>
              </a:extLst>
            </p:cNvPr>
            <p:cNvSpPr/>
            <p:nvPr/>
          </p:nvSpPr>
          <p:spPr>
            <a:xfrm>
              <a:off x="3230881" y="4224528"/>
              <a:ext cx="3742944" cy="1481328"/>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60D6D3CC-DD04-B64D-8D46-4BD5DBCD58B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78</a:t>
            </a:fld>
            <a:endParaRPr lang="en-US" b="1" dirty="0">
              <a:solidFill>
                <a:srgbClr val="B1143B"/>
              </a:solidFill>
            </a:endParaRPr>
          </a:p>
        </p:txBody>
      </p:sp>
    </p:spTree>
    <p:extLst>
      <p:ext uri="{BB962C8B-B14F-4D97-AF65-F5344CB8AC3E}">
        <p14:creationId xmlns:p14="http://schemas.microsoft.com/office/powerpoint/2010/main" val="749641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9" name="Group 8">
            <a:extLst>
              <a:ext uri="{FF2B5EF4-FFF2-40B4-BE49-F238E27FC236}">
                <a16:creationId xmlns:a16="http://schemas.microsoft.com/office/drawing/2014/main" id="{07A46272-12B4-F043-9421-C7E4736D3AFB}"/>
              </a:ext>
            </a:extLst>
          </p:cNvPr>
          <p:cNvGrpSpPr/>
          <p:nvPr/>
        </p:nvGrpSpPr>
        <p:grpSpPr>
          <a:xfrm>
            <a:off x="533400" y="762000"/>
            <a:ext cx="8210016" cy="5009848"/>
            <a:chOff x="425984" y="999067"/>
            <a:chExt cx="8210016" cy="5009848"/>
          </a:xfrm>
        </p:grpSpPr>
        <p:pic>
          <p:nvPicPr>
            <p:cNvPr id="3" name="Picture 2">
              <a:extLst>
                <a:ext uri="{FF2B5EF4-FFF2-40B4-BE49-F238E27FC236}">
                  <a16:creationId xmlns:a16="http://schemas.microsoft.com/office/drawing/2014/main" id="{A2B06B0F-2424-42EF-9FDE-E2556A2CF183}"/>
                </a:ext>
              </a:extLst>
            </p:cNvPr>
            <p:cNvPicPr>
              <a:picLocks noChangeAspect="1"/>
            </p:cNvPicPr>
            <p:nvPr/>
          </p:nvPicPr>
          <p:blipFill>
            <a:blip r:embed="rId2"/>
            <a:stretch>
              <a:fillRect/>
            </a:stretch>
          </p:blipFill>
          <p:spPr>
            <a:xfrm>
              <a:off x="425984" y="999067"/>
              <a:ext cx="8210016" cy="5009848"/>
            </a:xfrm>
            <a:prstGeom prst="rect">
              <a:avLst/>
            </a:prstGeom>
          </p:spPr>
        </p:pic>
        <p:sp>
          <p:nvSpPr>
            <p:cNvPr id="7" name="Rectangle 6">
              <a:extLst>
                <a:ext uri="{FF2B5EF4-FFF2-40B4-BE49-F238E27FC236}">
                  <a16:creationId xmlns:a16="http://schemas.microsoft.com/office/drawing/2014/main" id="{EB584170-A7D5-C74B-8300-CD39EF8FFEC5}"/>
                </a:ext>
              </a:extLst>
            </p:cNvPr>
            <p:cNvSpPr/>
            <p:nvPr/>
          </p:nvSpPr>
          <p:spPr>
            <a:xfrm>
              <a:off x="3706369" y="3755136"/>
              <a:ext cx="682751" cy="332232"/>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A8B68F-D29D-4841-BDD1-DCAEB75CE9FF}"/>
                </a:ext>
              </a:extLst>
            </p:cNvPr>
            <p:cNvSpPr/>
            <p:nvPr/>
          </p:nvSpPr>
          <p:spPr>
            <a:xfrm>
              <a:off x="2791969" y="4626864"/>
              <a:ext cx="947927" cy="93573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53A58227-E4D9-C947-B9EB-C6560F5478D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79</a:t>
            </a:fld>
            <a:endParaRPr lang="en-US" b="1" dirty="0">
              <a:solidFill>
                <a:srgbClr val="B1143B"/>
              </a:solidFill>
            </a:endParaRPr>
          </a:p>
        </p:txBody>
      </p:sp>
    </p:spTree>
    <p:extLst>
      <p:ext uri="{BB962C8B-B14F-4D97-AF65-F5344CB8AC3E}">
        <p14:creationId xmlns:p14="http://schemas.microsoft.com/office/powerpoint/2010/main" val="29452246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CD79DA55-89DD-0A41-90B0-EDD9FAE4BF4D}"/>
              </a:ext>
            </a:extLst>
          </p:cNvPr>
          <p:cNvGrpSpPr/>
          <p:nvPr/>
        </p:nvGrpSpPr>
        <p:grpSpPr>
          <a:xfrm>
            <a:off x="609600" y="838200"/>
            <a:ext cx="7958667" cy="4834890"/>
            <a:chOff x="304800" y="1011555"/>
            <a:chExt cx="7958667" cy="4834890"/>
          </a:xfrm>
        </p:grpSpPr>
        <p:pic>
          <p:nvPicPr>
            <p:cNvPr id="3" name="Picture 2">
              <a:extLst>
                <a:ext uri="{FF2B5EF4-FFF2-40B4-BE49-F238E27FC236}">
                  <a16:creationId xmlns:a16="http://schemas.microsoft.com/office/drawing/2014/main" id="{7A4C73D8-8392-40D6-8B31-AFEE4D9E4A4B}"/>
                </a:ext>
              </a:extLst>
            </p:cNvPr>
            <p:cNvPicPr>
              <a:picLocks noChangeAspect="1"/>
            </p:cNvPicPr>
            <p:nvPr/>
          </p:nvPicPr>
          <p:blipFill>
            <a:blip r:embed="rId2"/>
            <a:stretch>
              <a:fillRect/>
            </a:stretch>
          </p:blipFill>
          <p:spPr>
            <a:xfrm>
              <a:off x="304800" y="1011555"/>
              <a:ext cx="7958667" cy="4834890"/>
            </a:xfrm>
            <a:prstGeom prst="rect">
              <a:avLst/>
            </a:prstGeom>
          </p:spPr>
        </p:pic>
        <p:sp>
          <p:nvSpPr>
            <p:cNvPr id="6" name="Rectangle 5">
              <a:extLst>
                <a:ext uri="{FF2B5EF4-FFF2-40B4-BE49-F238E27FC236}">
                  <a16:creationId xmlns:a16="http://schemas.microsoft.com/office/drawing/2014/main" id="{F45AC6FB-ED79-7949-97DF-D29C1D67000F}"/>
                </a:ext>
              </a:extLst>
            </p:cNvPr>
            <p:cNvSpPr/>
            <p:nvPr/>
          </p:nvSpPr>
          <p:spPr>
            <a:xfrm>
              <a:off x="4812792" y="4495800"/>
              <a:ext cx="2621279" cy="81686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CB9A7143-3443-094C-8F36-1470044494E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80</a:t>
            </a:fld>
            <a:endParaRPr lang="en-US" b="1" dirty="0">
              <a:solidFill>
                <a:srgbClr val="B1143B"/>
              </a:solidFill>
            </a:endParaRPr>
          </a:p>
        </p:txBody>
      </p:sp>
    </p:spTree>
    <p:extLst>
      <p:ext uri="{BB962C8B-B14F-4D97-AF65-F5344CB8AC3E}">
        <p14:creationId xmlns:p14="http://schemas.microsoft.com/office/powerpoint/2010/main" val="1880205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9" name="Group 8">
            <a:extLst>
              <a:ext uri="{FF2B5EF4-FFF2-40B4-BE49-F238E27FC236}">
                <a16:creationId xmlns:a16="http://schemas.microsoft.com/office/drawing/2014/main" id="{F21E5171-8184-1349-A654-2945A90A0BB6}"/>
              </a:ext>
            </a:extLst>
          </p:cNvPr>
          <p:cNvGrpSpPr/>
          <p:nvPr/>
        </p:nvGrpSpPr>
        <p:grpSpPr>
          <a:xfrm>
            <a:off x="674525" y="990600"/>
            <a:ext cx="8099746" cy="4877155"/>
            <a:chOff x="381000" y="999067"/>
            <a:chExt cx="8099746" cy="4877155"/>
          </a:xfrm>
        </p:grpSpPr>
        <p:pic>
          <p:nvPicPr>
            <p:cNvPr id="3" name="Picture 2">
              <a:extLst>
                <a:ext uri="{FF2B5EF4-FFF2-40B4-BE49-F238E27FC236}">
                  <a16:creationId xmlns:a16="http://schemas.microsoft.com/office/drawing/2014/main" id="{D72FDC1A-DFAE-46E7-A9A2-A943BACCB997}"/>
                </a:ext>
              </a:extLst>
            </p:cNvPr>
            <p:cNvPicPr>
              <a:picLocks noChangeAspect="1"/>
            </p:cNvPicPr>
            <p:nvPr/>
          </p:nvPicPr>
          <p:blipFill>
            <a:blip r:embed="rId2"/>
            <a:stretch>
              <a:fillRect/>
            </a:stretch>
          </p:blipFill>
          <p:spPr>
            <a:xfrm>
              <a:off x="457200" y="999067"/>
              <a:ext cx="8023546" cy="4877155"/>
            </a:xfrm>
            <a:prstGeom prst="rect">
              <a:avLst/>
            </a:prstGeom>
          </p:spPr>
        </p:pic>
        <p:sp>
          <p:nvSpPr>
            <p:cNvPr id="7" name="Rectangle 6">
              <a:extLst>
                <a:ext uri="{FF2B5EF4-FFF2-40B4-BE49-F238E27FC236}">
                  <a16:creationId xmlns:a16="http://schemas.microsoft.com/office/drawing/2014/main" id="{114D1104-27A2-CF43-851D-56795EE68565}"/>
                </a:ext>
              </a:extLst>
            </p:cNvPr>
            <p:cNvSpPr/>
            <p:nvPr/>
          </p:nvSpPr>
          <p:spPr>
            <a:xfrm>
              <a:off x="381000" y="1066800"/>
              <a:ext cx="1905000" cy="116433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7089660-2046-EA4C-984E-731151100AEE}"/>
                </a:ext>
              </a:extLst>
            </p:cNvPr>
            <p:cNvSpPr/>
            <p:nvPr/>
          </p:nvSpPr>
          <p:spPr>
            <a:xfrm>
              <a:off x="2703576" y="4477512"/>
              <a:ext cx="286512" cy="31394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0B6605C2-C469-2548-B2DC-39810CAFF72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81</a:t>
            </a:fld>
            <a:endParaRPr lang="en-US" b="1" dirty="0">
              <a:solidFill>
                <a:srgbClr val="B1143B"/>
              </a:solidFill>
            </a:endParaRPr>
          </a:p>
        </p:txBody>
      </p:sp>
    </p:spTree>
    <p:extLst>
      <p:ext uri="{BB962C8B-B14F-4D97-AF65-F5344CB8AC3E}">
        <p14:creationId xmlns:p14="http://schemas.microsoft.com/office/powerpoint/2010/main" val="35611786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7" name="Group 6">
            <a:extLst>
              <a:ext uri="{FF2B5EF4-FFF2-40B4-BE49-F238E27FC236}">
                <a16:creationId xmlns:a16="http://schemas.microsoft.com/office/drawing/2014/main" id="{58743E2C-EDD6-7D4E-81BB-F8335F07117F}"/>
              </a:ext>
            </a:extLst>
          </p:cNvPr>
          <p:cNvGrpSpPr/>
          <p:nvPr/>
        </p:nvGrpSpPr>
        <p:grpSpPr>
          <a:xfrm>
            <a:off x="533400" y="1066800"/>
            <a:ext cx="8072058" cy="4932362"/>
            <a:chOff x="345440" y="1095587"/>
            <a:chExt cx="8072058" cy="4932362"/>
          </a:xfrm>
        </p:grpSpPr>
        <p:pic>
          <p:nvPicPr>
            <p:cNvPr id="3" name="Picture 2">
              <a:extLst>
                <a:ext uri="{FF2B5EF4-FFF2-40B4-BE49-F238E27FC236}">
                  <a16:creationId xmlns:a16="http://schemas.microsoft.com/office/drawing/2014/main" id="{570B0010-A316-4DB2-B577-2A276557F6C3}"/>
                </a:ext>
              </a:extLst>
            </p:cNvPr>
            <p:cNvPicPr>
              <a:picLocks noChangeAspect="1"/>
            </p:cNvPicPr>
            <p:nvPr/>
          </p:nvPicPr>
          <p:blipFill>
            <a:blip r:embed="rId2"/>
            <a:stretch>
              <a:fillRect/>
            </a:stretch>
          </p:blipFill>
          <p:spPr>
            <a:xfrm>
              <a:off x="345440" y="1095587"/>
              <a:ext cx="8072058" cy="4932362"/>
            </a:xfrm>
            <a:prstGeom prst="rect">
              <a:avLst/>
            </a:prstGeom>
          </p:spPr>
        </p:pic>
        <p:sp>
          <p:nvSpPr>
            <p:cNvPr id="6" name="Rectangle 5">
              <a:extLst>
                <a:ext uri="{FF2B5EF4-FFF2-40B4-BE49-F238E27FC236}">
                  <a16:creationId xmlns:a16="http://schemas.microsoft.com/office/drawing/2014/main" id="{409F7C86-ECFA-5A45-9FB5-ED179C8C605B}"/>
                </a:ext>
              </a:extLst>
            </p:cNvPr>
            <p:cNvSpPr/>
            <p:nvPr/>
          </p:nvSpPr>
          <p:spPr>
            <a:xfrm>
              <a:off x="4876800" y="4495800"/>
              <a:ext cx="3407664" cy="125577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7171FAE6-3A2E-2948-A597-BFE1413C834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82</a:t>
            </a:fld>
            <a:endParaRPr lang="en-US" b="1" dirty="0">
              <a:solidFill>
                <a:srgbClr val="B1143B"/>
              </a:solidFill>
            </a:endParaRPr>
          </a:p>
        </p:txBody>
      </p:sp>
    </p:spTree>
    <p:extLst>
      <p:ext uri="{BB962C8B-B14F-4D97-AF65-F5344CB8AC3E}">
        <p14:creationId xmlns:p14="http://schemas.microsoft.com/office/powerpoint/2010/main" val="41380354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9" name="Group 8">
            <a:extLst>
              <a:ext uri="{FF2B5EF4-FFF2-40B4-BE49-F238E27FC236}">
                <a16:creationId xmlns:a16="http://schemas.microsoft.com/office/drawing/2014/main" id="{9E824D72-CE5C-734D-85B3-F6203EC5B352}"/>
              </a:ext>
            </a:extLst>
          </p:cNvPr>
          <p:cNvGrpSpPr/>
          <p:nvPr/>
        </p:nvGrpSpPr>
        <p:grpSpPr>
          <a:xfrm>
            <a:off x="533400" y="990600"/>
            <a:ext cx="7904081" cy="4832189"/>
            <a:chOff x="345440" y="1012905"/>
            <a:chExt cx="7904081" cy="4832189"/>
          </a:xfrm>
        </p:grpSpPr>
        <p:pic>
          <p:nvPicPr>
            <p:cNvPr id="3" name="Picture 2">
              <a:extLst>
                <a:ext uri="{FF2B5EF4-FFF2-40B4-BE49-F238E27FC236}">
                  <a16:creationId xmlns:a16="http://schemas.microsoft.com/office/drawing/2014/main" id="{7611A985-DBF4-4CE4-8115-AF403D24543C}"/>
                </a:ext>
              </a:extLst>
            </p:cNvPr>
            <p:cNvPicPr>
              <a:picLocks noChangeAspect="1"/>
            </p:cNvPicPr>
            <p:nvPr/>
          </p:nvPicPr>
          <p:blipFill>
            <a:blip r:embed="rId2"/>
            <a:stretch>
              <a:fillRect/>
            </a:stretch>
          </p:blipFill>
          <p:spPr>
            <a:xfrm>
              <a:off x="345440" y="1012905"/>
              <a:ext cx="7904081" cy="4832189"/>
            </a:xfrm>
            <a:prstGeom prst="rect">
              <a:avLst/>
            </a:prstGeom>
          </p:spPr>
        </p:pic>
        <p:sp>
          <p:nvSpPr>
            <p:cNvPr id="7" name="Rectangle 6">
              <a:extLst>
                <a:ext uri="{FF2B5EF4-FFF2-40B4-BE49-F238E27FC236}">
                  <a16:creationId xmlns:a16="http://schemas.microsoft.com/office/drawing/2014/main" id="{A4963C51-DCDF-084A-A653-4E8BCBA261EB}"/>
                </a:ext>
              </a:extLst>
            </p:cNvPr>
            <p:cNvSpPr/>
            <p:nvPr/>
          </p:nvSpPr>
          <p:spPr>
            <a:xfrm>
              <a:off x="2565400" y="3188693"/>
              <a:ext cx="1375664" cy="304315"/>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661CAB-87D3-6C4A-B0CC-EA18C1609C98}"/>
                </a:ext>
              </a:extLst>
            </p:cNvPr>
            <p:cNvSpPr/>
            <p:nvPr/>
          </p:nvSpPr>
          <p:spPr>
            <a:xfrm>
              <a:off x="2556256" y="4115285"/>
              <a:ext cx="5408168" cy="1398547"/>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53E18745-5B6A-C940-AA3D-03822C49481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83</a:t>
            </a:fld>
            <a:endParaRPr lang="en-US" b="1" dirty="0">
              <a:solidFill>
                <a:srgbClr val="B1143B"/>
              </a:solidFill>
            </a:endParaRPr>
          </a:p>
        </p:txBody>
      </p:sp>
    </p:spTree>
    <p:extLst>
      <p:ext uri="{BB962C8B-B14F-4D97-AF65-F5344CB8AC3E}">
        <p14:creationId xmlns:p14="http://schemas.microsoft.com/office/powerpoint/2010/main" val="121364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grpSp>
        <p:nvGrpSpPr>
          <p:cNvPr id="9" name="Group 8">
            <a:extLst>
              <a:ext uri="{FF2B5EF4-FFF2-40B4-BE49-F238E27FC236}">
                <a16:creationId xmlns:a16="http://schemas.microsoft.com/office/drawing/2014/main" id="{444D9838-5569-904A-B3F1-08F65D3B8C9A}"/>
              </a:ext>
            </a:extLst>
          </p:cNvPr>
          <p:cNvGrpSpPr/>
          <p:nvPr/>
        </p:nvGrpSpPr>
        <p:grpSpPr>
          <a:xfrm>
            <a:off x="533400" y="990600"/>
            <a:ext cx="8178800" cy="4907280"/>
            <a:chOff x="223520" y="999067"/>
            <a:chExt cx="8178800" cy="4907280"/>
          </a:xfrm>
        </p:grpSpPr>
        <p:pic>
          <p:nvPicPr>
            <p:cNvPr id="4" name="Picture 3">
              <a:extLst>
                <a:ext uri="{FF2B5EF4-FFF2-40B4-BE49-F238E27FC236}">
                  <a16:creationId xmlns:a16="http://schemas.microsoft.com/office/drawing/2014/main" id="{DB68E23F-25DA-437C-9B1A-8BC2E454B546}"/>
                </a:ext>
              </a:extLst>
            </p:cNvPr>
            <p:cNvPicPr>
              <a:picLocks noChangeAspect="1"/>
            </p:cNvPicPr>
            <p:nvPr/>
          </p:nvPicPr>
          <p:blipFill>
            <a:blip r:embed="rId2"/>
            <a:stretch>
              <a:fillRect/>
            </a:stretch>
          </p:blipFill>
          <p:spPr>
            <a:xfrm>
              <a:off x="223520" y="999067"/>
              <a:ext cx="8178800" cy="4907280"/>
            </a:xfrm>
            <a:prstGeom prst="rect">
              <a:avLst/>
            </a:prstGeom>
          </p:spPr>
        </p:pic>
        <p:sp>
          <p:nvSpPr>
            <p:cNvPr id="7" name="Rectangle 6">
              <a:extLst>
                <a:ext uri="{FF2B5EF4-FFF2-40B4-BE49-F238E27FC236}">
                  <a16:creationId xmlns:a16="http://schemas.microsoft.com/office/drawing/2014/main" id="{B6223E60-0A08-9846-9DFA-9618F47E23A2}"/>
                </a:ext>
              </a:extLst>
            </p:cNvPr>
            <p:cNvSpPr/>
            <p:nvPr/>
          </p:nvSpPr>
          <p:spPr>
            <a:xfrm>
              <a:off x="2543048" y="3257828"/>
              <a:ext cx="1375664" cy="304315"/>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539805-2C40-3B4D-BA23-3C5E9F823C47}"/>
                </a:ext>
              </a:extLst>
            </p:cNvPr>
            <p:cNvSpPr/>
            <p:nvPr/>
          </p:nvSpPr>
          <p:spPr>
            <a:xfrm>
              <a:off x="2533904" y="4184420"/>
              <a:ext cx="5408168" cy="1398547"/>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A0921E53-179B-534F-BED6-72E4AEBC408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84</a:t>
            </a:fld>
            <a:endParaRPr lang="en-US" b="1" dirty="0">
              <a:solidFill>
                <a:srgbClr val="B1143B"/>
              </a:solidFill>
            </a:endParaRPr>
          </a:p>
        </p:txBody>
      </p:sp>
    </p:spTree>
    <p:extLst>
      <p:ext uri="{BB962C8B-B14F-4D97-AF65-F5344CB8AC3E}">
        <p14:creationId xmlns:p14="http://schemas.microsoft.com/office/powerpoint/2010/main" val="26769890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pic>
        <p:nvPicPr>
          <p:cNvPr id="3" name="Picture 2">
            <a:extLst>
              <a:ext uri="{FF2B5EF4-FFF2-40B4-BE49-F238E27FC236}">
                <a16:creationId xmlns:a16="http://schemas.microsoft.com/office/drawing/2014/main" id="{77C98031-E708-4405-BF59-9EE6FC110FF9}"/>
              </a:ext>
            </a:extLst>
          </p:cNvPr>
          <p:cNvPicPr>
            <a:picLocks noChangeAspect="1"/>
          </p:cNvPicPr>
          <p:nvPr/>
        </p:nvPicPr>
        <p:blipFill>
          <a:blip r:embed="rId2"/>
          <a:stretch>
            <a:fillRect/>
          </a:stretch>
        </p:blipFill>
        <p:spPr>
          <a:xfrm>
            <a:off x="533400" y="914399"/>
            <a:ext cx="8001000" cy="4771651"/>
          </a:xfrm>
          <a:prstGeom prst="rect">
            <a:avLst/>
          </a:prstGeom>
        </p:spPr>
      </p:pic>
      <p:sp>
        <p:nvSpPr>
          <p:cNvPr id="6" name="Slide Number Placeholder 5">
            <a:extLst>
              <a:ext uri="{FF2B5EF4-FFF2-40B4-BE49-F238E27FC236}">
                <a16:creationId xmlns:a16="http://schemas.microsoft.com/office/drawing/2014/main" id="{38ABA5F8-D5F2-8648-87BD-C91D072B28F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85</a:t>
            </a:fld>
            <a:endParaRPr lang="en-US" b="1" dirty="0">
              <a:solidFill>
                <a:srgbClr val="B1143B"/>
              </a:solidFill>
            </a:endParaRPr>
          </a:p>
        </p:txBody>
      </p:sp>
    </p:spTree>
    <p:extLst>
      <p:ext uri="{BB962C8B-B14F-4D97-AF65-F5344CB8AC3E}">
        <p14:creationId xmlns:p14="http://schemas.microsoft.com/office/powerpoint/2010/main" val="16595807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pic>
        <p:nvPicPr>
          <p:cNvPr id="4" name="Picture 3">
            <a:extLst>
              <a:ext uri="{FF2B5EF4-FFF2-40B4-BE49-F238E27FC236}">
                <a16:creationId xmlns:a16="http://schemas.microsoft.com/office/drawing/2014/main" id="{ACC444C8-B1EB-4A8A-B904-4AF8BC54D1EE}"/>
              </a:ext>
            </a:extLst>
          </p:cNvPr>
          <p:cNvPicPr>
            <a:picLocks noChangeAspect="1"/>
          </p:cNvPicPr>
          <p:nvPr/>
        </p:nvPicPr>
        <p:blipFill>
          <a:blip r:embed="rId2"/>
          <a:stretch>
            <a:fillRect/>
          </a:stretch>
        </p:blipFill>
        <p:spPr>
          <a:xfrm>
            <a:off x="610741" y="914400"/>
            <a:ext cx="8076060" cy="4949680"/>
          </a:xfrm>
          <a:prstGeom prst="rect">
            <a:avLst/>
          </a:prstGeom>
        </p:spPr>
      </p:pic>
      <p:sp>
        <p:nvSpPr>
          <p:cNvPr id="6" name="Slide Number Placeholder 5">
            <a:extLst>
              <a:ext uri="{FF2B5EF4-FFF2-40B4-BE49-F238E27FC236}">
                <a16:creationId xmlns:a16="http://schemas.microsoft.com/office/drawing/2014/main" id="{802F0D6F-061F-014B-B8AC-5C0DE17029C9}"/>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86</a:t>
            </a:fld>
            <a:endParaRPr lang="en-US" b="1" dirty="0">
              <a:solidFill>
                <a:srgbClr val="B1143B"/>
              </a:solidFill>
            </a:endParaRPr>
          </a:p>
        </p:txBody>
      </p:sp>
    </p:spTree>
    <p:extLst>
      <p:ext uri="{BB962C8B-B14F-4D97-AF65-F5344CB8AC3E}">
        <p14:creationId xmlns:p14="http://schemas.microsoft.com/office/powerpoint/2010/main" val="11359411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DFA EXAMPLE</a:t>
            </a:r>
          </a:p>
        </p:txBody>
      </p:sp>
      <p:pic>
        <p:nvPicPr>
          <p:cNvPr id="3" name="Picture 2">
            <a:extLst>
              <a:ext uri="{FF2B5EF4-FFF2-40B4-BE49-F238E27FC236}">
                <a16:creationId xmlns:a16="http://schemas.microsoft.com/office/drawing/2014/main" id="{E34498D7-D5A8-4891-A863-CA6AC61199BB}"/>
              </a:ext>
            </a:extLst>
          </p:cNvPr>
          <p:cNvPicPr>
            <a:picLocks noChangeAspect="1"/>
          </p:cNvPicPr>
          <p:nvPr/>
        </p:nvPicPr>
        <p:blipFill>
          <a:blip r:embed="rId2"/>
          <a:stretch>
            <a:fillRect/>
          </a:stretch>
        </p:blipFill>
        <p:spPr>
          <a:xfrm>
            <a:off x="457199" y="762000"/>
            <a:ext cx="8116396" cy="4943946"/>
          </a:xfrm>
          <a:prstGeom prst="rect">
            <a:avLst/>
          </a:prstGeom>
        </p:spPr>
      </p:pic>
      <p:sp>
        <p:nvSpPr>
          <p:cNvPr id="6" name="Slide Number Placeholder 5">
            <a:extLst>
              <a:ext uri="{FF2B5EF4-FFF2-40B4-BE49-F238E27FC236}">
                <a16:creationId xmlns:a16="http://schemas.microsoft.com/office/drawing/2014/main" id="{B00A5B68-65A4-8D40-A6A8-E0FE626686B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87</a:t>
            </a:fld>
            <a:endParaRPr lang="en-US" b="1" dirty="0">
              <a:solidFill>
                <a:srgbClr val="B1143B"/>
              </a:solidFill>
            </a:endParaRPr>
          </a:p>
        </p:txBody>
      </p:sp>
    </p:spTree>
    <p:extLst>
      <p:ext uri="{BB962C8B-B14F-4D97-AF65-F5344CB8AC3E}">
        <p14:creationId xmlns:p14="http://schemas.microsoft.com/office/powerpoint/2010/main" val="2418244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QUESTIONS?</a:t>
            </a:r>
          </a:p>
        </p:txBody>
      </p:sp>
      <p:pic>
        <p:nvPicPr>
          <p:cNvPr id="4" name="Picture 3">
            <a:extLst>
              <a:ext uri="{FF2B5EF4-FFF2-40B4-BE49-F238E27FC236}">
                <a16:creationId xmlns:a16="http://schemas.microsoft.com/office/drawing/2014/main" id="{95250B84-53F9-A347-9299-8C5082DAE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5" name="TextBox 4">
            <a:extLst>
              <a:ext uri="{FF2B5EF4-FFF2-40B4-BE49-F238E27FC236}">
                <a16:creationId xmlns:a16="http://schemas.microsoft.com/office/drawing/2014/main" id="{C703D282-296C-2C47-A44A-E6BECB91669B}"/>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7" name="Slide Number Placeholder 6">
            <a:extLst>
              <a:ext uri="{FF2B5EF4-FFF2-40B4-BE49-F238E27FC236}">
                <a16:creationId xmlns:a16="http://schemas.microsoft.com/office/drawing/2014/main" id="{B99A4E43-5819-E441-9B05-7EBB4B39D187}"/>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88</a:t>
            </a:fld>
            <a:endParaRPr lang="en-US" b="1" dirty="0">
              <a:solidFill>
                <a:srgbClr val="B1143B"/>
              </a:solidFill>
            </a:endParaRPr>
          </a:p>
        </p:txBody>
      </p:sp>
    </p:spTree>
    <p:extLst>
      <p:ext uri="{BB962C8B-B14F-4D97-AF65-F5344CB8AC3E}">
        <p14:creationId xmlns:p14="http://schemas.microsoft.com/office/powerpoint/2010/main" val="32791272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WILDFIRE EXAMPLE</a:t>
            </a:r>
          </a:p>
        </p:txBody>
      </p:sp>
      <p:pic>
        <p:nvPicPr>
          <p:cNvPr id="3" name="Picture 2">
            <a:extLst>
              <a:ext uri="{FF2B5EF4-FFF2-40B4-BE49-F238E27FC236}">
                <a16:creationId xmlns:a16="http://schemas.microsoft.com/office/drawing/2014/main" id="{F74EF518-23A4-4B47-9362-8B60067E34F7}"/>
              </a:ext>
            </a:extLst>
          </p:cNvPr>
          <p:cNvPicPr>
            <a:picLocks noChangeAspect="1"/>
          </p:cNvPicPr>
          <p:nvPr/>
        </p:nvPicPr>
        <p:blipFill>
          <a:blip r:embed="rId2"/>
          <a:stretch>
            <a:fillRect/>
          </a:stretch>
        </p:blipFill>
        <p:spPr>
          <a:xfrm>
            <a:off x="565473" y="762000"/>
            <a:ext cx="8197527" cy="5023796"/>
          </a:xfrm>
          <a:prstGeom prst="rect">
            <a:avLst/>
          </a:prstGeom>
        </p:spPr>
      </p:pic>
      <p:sp>
        <p:nvSpPr>
          <p:cNvPr id="6" name="Slide Number Placeholder 5">
            <a:extLst>
              <a:ext uri="{FF2B5EF4-FFF2-40B4-BE49-F238E27FC236}">
                <a16:creationId xmlns:a16="http://schemas.microsoft.com/office/drawing/2014/main" id="{8FB8A5F3-6A1E-C24F-83EC-C5C180A619E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89</a:t>
            </a:fld>
            <a:endParaRPr lang="en-US" b="1" dirty="0">
              <a:solidFill>
                <a:srgbClr val="B1143B"/>
              </a:solidFill>
            </a:endParaRPr>
          </a:p>
        </p:txBody>
      </p:sp>
    </p:spTree>
    <p:extLst>
      <p:ext uri="{BB962C8B-B14F-4D97-AF65-F5344CB8AC3E}">
        <p14:creationId xmlns:p14="http://schemas.microsoft.com/office/powerpoint/2010/main" val="16766645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WILDFIRE EXAMPLE</a:t>
            </a:r>
          </a:p>
        </p:txBody>
      </p:sp>
      <p:pic>
        <p:nvPicPr>
          <p:cNvPr id="3" name="Picture 2">
            <a:extLst>
              <a:ext uri="{FF2B5EF4-FFF2-40B4-BE49-F238E27FC236}">
                <a16:creationId xmlns:a16="http://schemas.microsoft.com/office/drawing/2014/main" id="{C6A39A0B-9FFD-4904-B558-764E386E61F8}"/>
              </a:ext>
            </a:extLst>
          </p:cNvPr>
          <p:cNvPicPr>
            <a:picLocks noChangeAspect="1"/>
          </p:cNvPicPr>
          <p:nvPr/>
        </p:nvPicPr>
        <p:blipFill>
          <a:blip r:embed="rId2"/>
          <a:stretch>
            <a:fillRect/>
          </a:stretch>
        </p:blipFill>
        <p:spPr>
          <a:xfrm>
            <a:off x="508000" y="912707"/>
            <a:ext cx="7802880" cy="4804777"/>
          </a:xfrm>
          <a:prstGeom prst="rect">
            <a:avLst/>
          </a:prstGeom>
        </p:spPr>
      </p:pic>
      <p:pic>
        <p:nvPicPr>
          <p:cNvPr id="4" name="Picture 3">
            <a:extLst>
              <a:ext uri="{FF2B5EF4-FFF2-40B4-BE49-F238E27FC236}">
                <a16:creationId xmlns:a16="http://schemas.microsoft.com/office/drawing/2014/main" id="{3648D6D9-F5B8-4725-A51E-F839F15DED28}"/>
              </a:ext>
            </a:extLst>
          </p:cNvPr>
          <p:cNvPicPr>
            <a:picLocks noChangeAspect="1"/>
          </p:cNvPicPr>
          <p:nvPr/>
        </p:nvPicPr>
        <p:blipFill>
          <a:blip r:embed="rId2"/>
          <a:stretch>
            <a:fillRect/>
          </a:stretch>
        </p:blipFill>
        <p:spPr>
          <a:xfrm>
            <a:off x="501904" y="762000"/>
            <a:ext cx="8288461" cy="5103783"/>
          </a:xfrm>
          <a:prstGeom prst="rect">
            <a:avLst/>
          </a:prstGeom>
        </p:spPr>
      </p:pic>
      <p:sp>
        <p:nvSpPr>
          <p:cNvPr id="7" name="Slide Number Placeholder 6">
            <a:extLst>
              <a:ext uri="{FF2B5EF4-FFF2-40B4-BE49-F238E27FC236}">
                <a16:creationId xmlns:a16="http://schemas.microsoft.com/office/drawing/2014/main" id="{018230CD-EB2B-6342-8546-41FFD0F830D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90</a:t>
            </a:fld>
            <a:endParaRPr lang="en-US" b="1" dirty="0">
              <a:solidFill>
                <a:srgbClr val="B1143B"/>
              </a:solidFill>
            </a:endParaRPr>
          </a:p>
        </p:txBody>
      </p:sp>
    </p:spTree>
    <p:extLst>
      <p:ext uri="{BB962C8B-B14F-4D97-AF65-F5344CB8AC3E}">
        <p14:creationId xmlns:p14="http://schemas.microsoft.com/office/powerpoint/2010/main" val="17410067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WILDFIRE EXAMPLE</a:t>
            </a:r>
          </a:p>
        </p:txBody>
      </p:sp>
      <p:pic>
        <p:nvPicPr>
          <p:cNvPr id="5" name="Picture 4">
            <a:extLst>
              <a:ext uri="{FF2B5EF4-FFF2-40B4-BE49-F238E27FC236}">
                <a16:creationId xmlns:a16="http://schemas.microsoft.com/office/drawing/2014/main" id="{E029184F-DCC8-42EF-A1A7-C2C4E53C3FC2}"/>
              </a:ext>
            </a:extLst>
          </p:cNvPr>
          <p:cNvPicPr>
            <a:picLocks noChangeAspect="1"/>
          </p:cNvPicPr>
          <p:nvPr/>
        </p:nvPicPr>
        <p:blipFill>
          <a:blip r:embed="rId2"/>
          <a:stretch>
            <a:fillRect/>
          </a:stretch>
        </p:blipFill>
        <p:spPr>
          <a:xfrm>
            <a:off x="457199" y="762000"/>
            <a:ext cx="8225857" cy="5029200"/>
          </a:xfrm>
          <a:prstGeom prst="rect">
            <a:avLst/>
          </a:prstGeom>
        </p:spPr>
      </p:pic>
      <p:sp>
        <p:nvSpPr>
          <p:cNvPr id="6" name="Slide Number Placeholder 5">
            <a:extLst>
              <a:ext uri="{FF2B5EF4-FFF2-40B4-BE49-F238E27FC236}">
                <a16:creationId xmlns:a16="http://schemas.microsoft.com/office/drawing/2014/main" id="{22131A74-B850-CC49-A1C3-A9F76B267E0A}"/>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91</a:t>
            </a:fld>
            <a:endParaRPr lang="en-US" b="1" dirty="0">
              <a:solidFill>
                <a:srgbClr val="B1143B"/>
              </a:solidFill>
            </a:endParaRPr>
          </a:p>
        </p:txBody>
      </p:sp>
    </p:spTree>
    <p:extLst>
      <p:ext uri="{BB962C8B-B14F-4D97-AF65-F5344CB8AC3E}">
        <p14:creationId xmlns:p14="http://schemas.microsoft.com/office/powerpoint/2010/main" val="19448678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 WILDFIRE EXAMPLE</a:t>
            </a:r>
          </a:p>
        </p:txBody>
      </p:sp>
      <p:pic>
        <p:nvPicPr>
          <p:cNvPr id="3" name="Picture 2">
            <a:extLst>
              <a:ext uri="{FF2B5EF4-FFF2-40B4-BE49-F238E27FC236}">
                <a16:creationId xmlns:a16="http://schemas.microsoft.com/office/drawing/2014/main" id="{E309EA67-8A69-4298-B95A-44EC81FE3045}"/>
              </a:ext>
            </a:extLst>
          </p:cNvPr>
          <p:cNvPicPr>
            <a:picLocks noChangeAspect="1"/>
          </p:cNvPicPr>
          <p:nvPr/>
        </p:nvPicPr>
        <p:blipFill rotWithShape="1">
          <a:blip r:embed="rId2"/>
          <a:srcRect l="4321" t="1907" r="12082" b="6477"/>
          <a:stretch/>
        </p:blipFill>
        <p:spPr>
          <a:xfrm>
            <a:off x="457198" y="761999"/>
            <a:ext cx="8077201" cy="5285799"/>
          </a:xfrm>
          <a:prstGeom prst="rect">
            <a:avLst/>
          </a:prstGeom>
        </p:spPr>
      </p:pic>
      <p:sp>
        <p:nvSpPr>
          <p:cNvPr id="6" name="Slide Number Placeholder 5">
            <a:extLst>
              <a:ext uri="{FF2B5EF4-FFF2-40B4-BE49-F238E27FC236}">
                <a16:creationId xmlns:a16="http://schemas.microsoft.com/office/drawing/2014/main" id="{3302E7D4-91BB-2144-B795-6A987A6CE28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92</a:t>
            </a:fld>
            <a:endParaRPr lang="en-US" b="1" dirty="0">
              <a:solidFill>
                <a:srgbClr val="B1143B"/>
              </a:solidFill>
            </a:endParaRPr>
          </a:p>
        </p:txBody>
      </p:sp>
    </p:spTree>
    <p:extLst>
      <p:ext uri="{BB962C8B-B14F-4D97-AF65-F5344CB8AC3E}">
        <p14:creationId xmlns:p14="http://schemas.microsoft.com/office/powerpoint/2010/main" val="34755677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 WILDFIRE EXAMPLE</a:t>
            </a:r>
          </a:p>
        </p:txBody>
      </p:sp>
      <p:pic>
        <p:nvPicPr>
          <p:cNvPr id="3" name="Picture 2">
            <a:extLst>
              <a:ext uri="{FF2B5EF4-FFF2-40B4-BE49-F238E27FC236}">
                <a16:creationId xmlns:a16="http://schemas.microsoft.com/office/drawing/2014/main" id="{5B26EC92-4C38-48A2-8DD5-AC45AC4C0615}"/>
              </a:ext>
            </a:extLst>
          </p:cNvPr>
          <p:cNvPicPr>
            <a:picLocks noChangeAspect="1"/>
          </p:cNvPicPr>
          <p:nvPr/>
        </p:nvPicPr>
        <p:blipFill>
          <a:blip r:embed="rId2"/>
          <a:stretch>
            <a:fillRect/>
          </a:stretch>
        </p:blipFill>
        <p:spPr>
          <a:xfrm>
            <a:off x="457199" y="762000"/>
            <a:ext cx="8178800" cy="5029962"/>
          </a:xfrm>
          <a:prstGeom prst="rect">
            <a:avLst/>
          </a:prstGeom>
        </p:spPr>
      </p:pic>
      <p:sp>
        <p:nvSpPr>
          <p:cNvPr id="6" name="Slide Number Placeholder 5">
            <a:extLst>
              <a:ext uri="{FF2B5EF4-FFF2-40B4-BE49-F238E27FC236}">
                <a16:creationId xmlns:a16="http://schemas.microsoft.com/office/drawing/2014/main" id="{84443029-DA9C-4F4D-9F9F-12F6BF00A78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93</a:t>
            </a:fld>
            <a:endParaRPr lang="en-US" b="1" dirty="0">
              <a:solidFill>
                <a:srgbClr val="B1143B"/>
              </a:solidFill>
            </a:endParaRPr>
          </a:p>
        </p:txBody>
      </p:sp>
    </p:spTree>
    <p:extLst>
      <p:ext uri="{BB962C8B-B14F-4D97-AF65-F5344CB8AC3E}">
        <p14:creationId xmlns:p14="http://schemas.microsoft.com/office/powerpoint/2010/main" val="39072849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 WILDFIRE EXAMPLE</a:t>
            </a:r>
          </a:p>
        </p:txBody>
      </p:sp>
      <p:pic>
        <p:nvPicPr>
          <p:cNvPr id="6" name="Picture 5">
            <a:extLst>
              <a:ext uri="{FF2B5EF4-FFF2-40B4-BE49-F238E27FC236}">
                <a16:creationId xmlns:a16="http://schemas.microsoft.com/office/drawing/2014/main" id="{4269EA77-9F61-499E-BAA6-8AF6CAACA7FA}"/>
              </a:ext>
            </a:extLst>
          </p:cNvPr>
          <p:cNvPicPr>
            <a:picLocks noChangeAspect="1"/>
          </p:cNvPicPr>
          <p:nvPr/>
        </p:nvPicPr>
        <p:blipFill>
          <a:blip r:embed="rId2"/>
          <a:stretch>
            <a:fillRect/>
          </a:stretch>
        </p:blipFill>
        <p:spPr>
          <a:xfrm>
            <a:off x="457198" y="762000"/>
            <a:ext cx="8234285" cy="5029200"/>
          </a:xfrm>
          <a:prstGeom prst="rect">
            <a:avLst/>
          </a:prstGeom>
        </p:spPr>
      </p:pic>
      <p:sp>
        <p:nvSpPr>
          <p:cNvPr id="5" name="Slide Number Placeholder 4">
            <a:extLst>
              <a:ext uri="{FF2B5EF4-FFF2-40B4-BE49-F238E27FC236}">
                <a16:creationId xmlns:a16="http://schemas.microsoft.com/office/drawing/2014/main" id="{1F76B97A-388B-5E41-BD42-C8B59D08E4E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94</a:t>
            </a:fld>
            <a:endParaRPr lang="en-US" b="1" dirty="0">
              <a:solidFill>
                <a:srgbClr val="B1143B"/>
              </a:solidFill>
            </a:endParaRPr>
          </a:p>
        </p:txBody>
      </p:sp>
    </p:spTree>
    <p:extLst>
      <p:ext uri="{BB962C8B-B14F-4D97-AF65-F5344CB8AC3E}">
        <p14:creationId xmlns:p14="http://schemas.microsoft.com/office/powerpoint/2010/main" val="24654212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 WILDFIRE EXAMPLE</a:t>
            </a:r>
          </a:p>
        </p:txBody>
      </p:sp>
      <p:pic>
        <p:nvPicPr>
          <p:cNvPr id="3" name="Picture 2">
            <a:extLst>
              <a:ext uri="{FF2B5EF4-FFF2-40B4-BE49-F238E27FC236}">
                <a16:creationId xmlns:a16="http://schemas.microsoft.com/office/drawing/2014/main" id="{31FE34F5-50DC-4474-98C1-4E77EADDCD2D}"/>
              </a:ext>
            </a:extLst>
          </p:cNvPr>
          <p:cNvPicPr>
            <a:picLocks noChangeAspect="1"/>
          </p:cNvPicPr>
          <p:nvPr/>
        </p:nvPicPr>
        <p:blipFill>
          <a:blip r:embed="rId2"/>
          <a:stretch>
            <a:fillRect/>
          </a:stretch>
        </p:blipFill>
        <p:spPr>
          <a:xfrm>
            <a:off x="457199" y="762000"/>
            <a:ext cx="8153401" cy="5049054"/>
          </a:xfrm>
          <a:prstGeom prst="rect">
            <a:avLst/>
          </a:prstGeom>
        </p:spPr>
      </p:pic>
      <p:sp>
        <p:nvSpPr>
          <p:cNvPr id="6" name="Slide Number Placeholder 5">
            <a:extLst>
              <a:ext uri="{FF2B5EF4-FFF2-40B4-BE49-F238E27FC236}">
                <a16:creationId xmlns:a16="http://schemas.microsoft.com/office/drawing/2014/main" id="{FC4D68AD-4645-1640-848A-6E27145C2ED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95</a:t>
            </a:fld>
            <a:endParaRPr lang="en-US" b="1" dirty="0">
              <a:solidFill>
                <a:srgbClr val="B1143B"/>
              </a:solidFill>
            </a:endParaRPr>
          </a:p>
        </p:txBody>
      </p:sp>
    </p:spTree>
    <p:extLst>
      <p:ext uri="{BB962C8B-B14F-4D97-AF65-F5344CB8AC3E}">
        <p14:creationId xmlns:p14="http://schemas.microsoft.com/office/powerpoint/2010/main" val="21087763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BD4E-2A69-41AC-89CF-7517C54240CF}"/>
              </a:ext>
            </a:extLst>
          </p:cNvPr>
          <p:cNvSpPr>
            <a:spLocks noGrp="1"/>
          </p:cNvSpPr>
          <p:nvPr>
            <p:ph type="title"/>
          </p:nvPr>
        </p:nvSpPr>
        <p:spPr/>
        <p:txBody>
          <a:bodyPr/>
          <a:lstStyle/>
          <a:p>
            <a:r>
              <a:rPr lang="en-US" dirty="0"/>
              <a:t> QUESTIONS?</a:t>
            </a:r>
          </a:p>
        </p:txBody>
      </p:sp>
      <p:pic>
        <p:nvPicPr>
          <p:cNvPr id="4" name="Picture 3">
            <a:extLst>
              <a:ext uri="{FF2B5EF4-FFF2-40B4-BE49-F238E27FC236}">
                <a16:creationId xmlns:a16="http://schemas.microsoft.com/office/drawing/2014/main" id="{9C61A91B-DC0A-E240-B5FE-BC12AB8A4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5" name="TextBox 4">
            <a:extLst>
              <a:ext uri="{FF2B5EF4-FFF2-40B4-BE49-F238E27FC236}">
                <a16:creationId xmlns:a16="http://schemas.microsoft.com/office/drawing/2014/main" id="{F964426C-26AD-E149-BD6B-E2B165D2D396}"/>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7" name="Slide Number Placeholder 6">
            <a:extLst>
              <a:ext uri="{FF2B5EF4-FFF2-40B4-BE49-F238E27FC236}">
                <a16:creationId xmlns:a16="http://schemas.microsoft.com/office/drawing/2014/main" id="{26A3853D-6503-CE49-8EB3-3914C9D8AD8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96</a:t>
            </a:fld>
            <a:endParaRPr lang="en-US" b="1" dirty="0">
              <a:solidFill>
                <a:srgbClr val="B1143B"/>
              </a:solidFill>
            </a:endParaRPr>
          </a:p>
        </p:txBody>
      </p:sp>
    </p:spTree>
    <p:extLst>
      <p:ext uri="{BB962C8B-B14F-4D97-AF65-F5344CB8AC3E}">
        <p14:creationId xmlns:p14="http://schemas.microsoft.com/office/powerpoint/2010/main" val="35953305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a:t>
            </a:r>
          </a:p>
        </p:txBody>
      </p:sp>
      <p:pic>
        <p:nvPicPr>
          <p:cNvPr id="11" name="Picture 10">
            <a:extLst>
              <a:ext uri="{FF2B5EF4-FFF2-40B4-BE49-F238E27FC236}">
                <a16:creationId xmlns:a16="http://schemas.microsoft.com/office/drawing/2014/main" id="{D74C73A3-2979-4F9A-96C1-73EEC3B9FD45}"/>
              </a:ext>
            </a:extLst>
          </p:cNvPr>
          <p:cNvPicPr>
            <a:picLocks noChangeAspect="1"/>
          </p:cNvPicPr>
          <p:nvPr/>
        </p:nvPicPr>
        <p:blipFill>
          <a:blip r:embed="rId2"/>
          <a:stretch>
            <a:fillRect/>
          </a:stretch>
        </p:blipFill>
        <p:spPr>
          <a:xfrm>
            <a:off x="1149336" y="838200"/>
            <a:ext cx="7150123" cy="5422281"/>
          </a:xfrm>
          <a:prstGeom prst="rect">
            <a:avLst/>
          </a:prstGeom>
        </p:spPr>
      </p:pic>
      <p:sp>
        <p:nvSpPr>
          <p:cNvPr id="5" name="Slide Number Placeholder 4">
            <a:extLst>
              <a:ext uri="{FF2B5EF4-FFF2-40B4-BE49-F238E27FC236}">
                <a16:creationId xmlns:a16="http://schemas.microsoft.com/office/drawing/2014/main" id="{39240270-30D1-E14D-BDF3-6F1C9AF83EE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97</a:t>
            </a:fld>
            <a:endParaRPr lang="en-US" b="1" dirty="0">
              <a:solidFill>
                <a:srgbClr val="B1143B"/>
              </a:solidFill>
            </a:endParaRPr>
          </a:p>
        </p:txBody>
      </p:sp>
    </p:spTree>
    <p:extLst>
      <p:ext uri="{BB962C8B-B14F-4D97-AF65-F5344CB8AC3E}">
        <p14:creationId xmlns:p14="http://schemas.microsoft.com/office/powerpoint/2010/main" val="35974005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a:t>
            </a:r>
          </a:p>
        </p:txBody>
      </p:sp>
      <p:pic>
        <p:nvPicPr>
          <p:cNvPr id="6" name="Picture 5">
            <a:extLst>
              <a:ext uri="{FF2B5EF4-FFF2-40B4-BE49-F238E27FC236}">
                <a16:creationId xmlns:a16="http://schemas.microsoft.com/office/drawing/2014/main" id="{3047722E-FE82-47C7-BBF1-D1AD7AA35941}"/>
              </a:ext>
            </a:extLst>
          </p:cNvPr>
          <p:cNvPicPr>
            <a:picLocks noChangeAspect="1"/>
          </p:cNvPicPr>
          <p:nvPr/>
        </p:nvPicPr>
        <p:blipFill>
          <a:blip r:embed="rId2"/>
          <a:stretch>
            <a:fillRect/>
          </a:stretch>
        </p:blipFill>
        <p:spPr>
          <a:xfrm>
            <a:off x="1105641" y="838200"/>
            <a:ext cx="7237513" cy="5447248"/>
          </a:xfrm>
          <a:prstGeom prst="rect">
            <a:avLst/>
          </a:prstGeom>
        </p:spPr>
      </p:pic>
      <p:sp>
        <p:nvSpPr>
          <p:cNvPr id="5" name="Slide Number Placeholder 4">
            <a:extLst>
              <a:ext uri="{FF2B5EF4-FFF2-40B4-BE49-F238E27FC236}">
                <a16:creationId xmlns:a16="http://schemas.microsoft.com/office/drawing/2014/main" id="{7D285B81-3215-4E4D-83F3-E718C18F1FD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98</a:t>
            </a:fld>
            <a:endParaRPr lang="en-US" b="1" dirty="0">
              <a:solidFill>
                <a:srgbClr val="B1143B"/>
              </a:solidFill>
            </a:endParaRPr>
          </a:p>
        </p:txBody>
      </p:sp>
    </p:spTree>
    <p:extLst>
      <p:ext uri="{BB962C8B-B14F-4D97-AF65-F5344CB8AC3E}">
        <p14:creationId xmlns:p14="http://schemas.microsoft.com/office/powerpoint/2010/main" val="11013799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a:t>
            </a:r>
          </a:p>
        </p:txBody>
      </p:sp>
      <p:grpSp>
        <p:nvGrpSpPr>
          <p:cNvPr id="6" name="Group 5">
            <a:extLst>
              <a:ext uri="{FF2B5EF4-FFF2-40B4-BE49-F238E27FC236}">
                <a16:creationId xmlns:a16="http://schemas.microsoft.com/office/drawing/2014/main" id="{04BC67F8-0E1B-2E4B-956C-00CE0AC49C90}"/>
              </a:ext>
            </a:extLst>
          </p:cNvPr>
          <p:cNvGrpSpPr/>
          <p:nvPr/>
        </p:nvGrpSpPr>
        <p:grpSpPr>
          <a:xfrm>
            <a:off x="1087847" y="838200"/>
            <a:ext cx="7352065" cy="5506045"/>
            <a:chOff x="1087847" y="838200"/>
            <a:chExt cx="7352065" cy="5506045"/>
          </a:xfrm>
        </p:grpSpPr>
        <p:pic>
          <p:nvPicPr>
            <p:cNvPr id="3" name="Picture 2">
              <a:extLst>
                <a:ext uri="{FF2B5EF4-FFF2-40B4-BE49-F238E27FC236}">
                  <a16:creationId xmlns:a16="http://schemas.microsoft.com/office/drawing/2014/main" id="{559EFA9B-2735-4B02-B77E-644B13D459A1}"/>
                </a:ext>
              </a:extLst>
            </p:cNvPr>
            <p:cNvPicPr>
              <a:picLocks noChangeAspect="1"/>
            </p:cNvPicPr>
            <p:nvPr/>
          </p:nvPicPr>
          <p:blipFill>
            <a:blip r:embed="rId2"/>
            <a:stretch>
              <a:fillRect/>
            </a:stretch>
          </p:blipFill>
          <p:spPr>
            <a:xfrm>
              <a:off x="1087847" y="838200"/>
              <a:ext cx="7273101" cy="5506045"/>
            </a:xfrm>
            <a:prstGeom prst="rect">
              <a:avLst/>
            </a:prstGeom>
          </p:spPr>
        </p:pic>
        <p:sp>
          <p:nvSpPr>
            <p:cNvPr id="8" name="Rectangle 7">
              <a:extLst>
                <a:ext uri="{FF2B5EF4-FFF2-40B4-BE49-F238E27FC236}">
                  <a16:creationId xmlns:a16="http://schemas.microsoft.com/office/drawing/2014/main" id="{496449A4-9B14-1142-8566-0D8D7C209E12}"/>
                </a:ext>
              </a:extLst>
            </p:cNvPr>
            <p:cNvSpPr/>
            <p:nvPr/>
          </p:nvSpPr>
          <p:spPr>
            <a:xfrm>
              <a:off x="7486172" y="1828800"/>
              <a:ext cx="953740" cy="292608"/>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9C05CDF-1A28-8D44-987E-0FD4448AB411}"/>
                </a:ext>
              </a:extLst>
            </p:cNvPr>
            <p:cNvSpPr/>
            <p:nvPr/>
          </p:nvSpPr>
          <p:spPr>
            <a:xfrm>
              <a:off x="4541804" y="5065776"/>
              <a:ext cx="953740" cy="292608"/>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52206018-F326-264F-9770-8FCFF9F2567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99</a:t>
            </a:fld>
            <a:endParaRPr lang="en-US" b="1" dirty="0">
              <a:solidFill>
                <a:srgbClr val="B1143B"/>
              </a:solidFill>
            </a:endParaRPr>
          </a:p>
        </p:txBody>
      </p:sp>
    </p:spTree>
    <p:extLst>
      <p:ext uri="{BB962C8B-B14F-4D97-AF65-F5344CB8AC3E}">
        <p14:creationId xmlns:p14="http://schemas.microsoft.com/office/powerpoint/2010/main" val="8676176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Building retrofit</a:t>
            </a:r>
          </a:p>
        </p:txBody>
      </p:sp>
      <p:pic>
        <p:nvPicPr>
          <p:cNvPr id="4" name="Picture 3">
            <a:extLst>
              <a:ext uri="{FF2B5EF4-FFF2-40B4-BE49-F238E27FC236}">
                <a16:creationId xmlns:a16="http://schemas.microsoft.com/office/drawing/2014/main" id="{F41909E4-997B-495B-A5FA-1E89D36B537C}"/>
              </a:ext>
            </a:extLst>
          </p:cNvPr>
          <p:cNvPicPr>
            <a:picLocks noChangeAspect="1"/>
          </p:cNvPicPr>
          <p:nvPr/>
        </p:nvPicPr>
        <p:blipFill>
          <a:blip r:embed="rId2"/>
          <a:stretch>
            <a:fillRect/>
          </a:stretch>
        </p:blipFill>
        <p:spPr>
          <a:xfrm>
            <a:off x="914505" y="914400"/>
            <a:ext cx="7619786" cy="5112345"/>
          </a:xfrm>
          <a:prstGeom prst="rect">
            <a:avLst/>
          </a:prstGeom>
        </p:spPr>
      </p:pic>
      <p:sp>
        <p:nvSpPr>
          <p:cNvPr id="6" name="Slide Number Placeholder 5">
            <a:extLst>
              <a:ext uri="{FF2B5EF4-FFF2-40B4-BE49-F238E27FC236}">
                <a16:creationId xmlns:a16="http://schemas.microsoft.com/office/drawing/2014/main" id="{CF327421-533F-0B48-BF7A-4B51243BE2E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100</a:t>
            </a:fld>
            <a:endParaRPr lang="en-US" b="1" dirty="0">
              <a:solidFill>
                <a:srgbClr val="B1143B"/>
              </a:solidFill>
            </a:endParaRPr>
          </a:p>
        </p:txBody>
      </p:sp>
    </p:spTree>
    <p:extLst>
      <p:ext uri="{BB962C8B-B14F-4D97-AF65-F5344CB8AC3E}">
        <p14:creationId xmlns:p14="http://schemas.microsoft.com/office/powerpoint/2010/main" val="17405010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Mitigation Type</a:t>
            </a:r>
          </a:p>
        </p:txBody>
      </p:sp>
      <p:grpSp>
        <p:nvGrpSpPr>
          <p:cNvPr id="4" name="Group 3">
            <a:extLst>
              <a:ext uri="{FF2B5EF4-FFF2-40B4-BE49-F238E27FC236}">
                <a16:creationId xmlns:a16="http://schemas.microsoft.com/office/drawing/2014/main" id="{2668DF75-04DA-F849-8ED3-8B3D055CC525}"/>
              </a:ext>
            </a:extLst>
          </p:cNvPr>
          <p:cNvGrpSpPr/>
          <p:nvPr/>
        </p:nvGrpSpPr>
        <p:grpSpPr>
          <a:xfrm>
            <a:off x="1359408" y="990600"/>
            <a:ext cx="6814807" cy="5364664"/>
            <a:chOff x="1359408" y="990600"/>
            <a:chExt cx="6814807" cy="5364664"/>
          </a:xfrm>
        </p:grpSpPr>
        <p:pic>
          <p:nvPicPr>
            <p:cNvPr id="6" name="Picture 5">
              <a:extLst>
                <a:ext uri="{FF2B5EF4-FFF2-40B4-BE49-F238E27FC236}">
                  <a16:creationId xmlns:a16="http://schemas.microsoft.com/office/drawing/2014/main" id="{85B07C09-9A91-463E-AC49-BF11C8987C37}"/>
                </a:ext>
              </a:extLst>
            </p:cNvPr>
            <p:cNvPicPr>
              <a:picLocks noChangeAspect="1"/>
            </p:cNvPicPr>
            <p:nvPr/>
          </p:nvPicPr>
          <p:blipFill>
            <a:blip r:embed="rId2"/>
            <a:stretch>
              <a:fillRect/>
            </a:stretch>
          </p:blipFill>
          <p:spPr>
            <a:xfrm>
              <a:off x="1371600" y="990600"/>
              <a:ext cx="6802615" cy="5364664"/>
            </a:xfrm>
            <a:prstGeom prst="rect">
              <a:avLst/>
            </a:prstGeom>
          </p:spPr>
        </p:pic>
        <p:sp>
          <p:nvSpPr>
            <p:cNvPr id="7" name="Rectangle 6">
              <a:extLst>
                <a:ext uri="{FF2B5EF4-FFF2-40B4-BE49-F238E27FC236}">
                  <a16:creationId xmlns:a16="http://schemas.microsoft.com/office/drawing/2014/main" id="{9E3437BF-F0B9-1544-9803-88216E50E7D0}"/>
                </a:ext>
              </a:extLst>
            </p:cNvPr>
            <p:cNvSpPr/>
            <p:nvPr/>
          </p:nvSpPr>
          <p:spPr>
            <a:xfrm>
              <a:off x="1359408" y="4906264"/>
              <a:ext cx="1767840" cy="112877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E018C34D-B514-224D-A2AB-4CD23F7E295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101</a:t>
            </a:fld>
            <a:endParaRPr lang="en-US" b="1" dirty="0">
              <a:solidFill>
                <a:srgbClr val="B1143B"/>
              </a:solidFill>
            </a:endParaRPr>
          </a:p>
        </p:txBody>
      </p:sp>
    </p:spTree>
    <p:extLst>
      <p:ext uri="{BB962C8B-B14F-4D97-AF65-F5344CB8AC3E}">
        <p14:creationId xmlns:p14="http://schemas.microsoft.com/office/powerpoint/2010/main" val="3669746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Cost Estimator</a:t>
            </a:r>
          </a:p>
        </p:txBody>
      </p:sp>
      <p:pic>
        <p:nvPicPr>
          <p:cNvPr id="4" name="Picture 3">
            <a:extLst>
              <a:ext uri="{FF2B5EF4-FFF2-40B4-BE49-F238E27FC236}">
                <a16:creationId xmlns:a16="http://schemas.microsoft.com/office/drawing/2014/main" id="{A10D5CBC-2812-48BD-A8A7-CEAC359F7395}"/>
              </a:ext>
            </a:extLst>
          </p:cNvPr>
          <p:cNvPicPr>
            <a:picLocks noChangeAspect="1"/>
          </p:cNvPicPr>
          <p:nvPr/>
        </p:nvPicPr>
        <p:blipFill>
          <a:blip r:embed="rId2"/>
          <a:stretch>
            <a:fillRect/>
          </a:stretch>
        </p:blipFill>
        <p:spPr>
          <a:xfrm>
            <a:off x="1249548" y="914400"/>
            <a:ext cx="6949700" cy="5245559"/>
          </a:xfrm>
          <a:prstGeom prst="rect">
            <a:avLst/>
          </a:prstGeom>
        </p:spPr>
      </p:pic>
      <p:sp>
        <p:nvSpPr>
          <p:cNvPr id="6" name="Slide Number Placeholder 5">
            <a:extLst>
              <a:ext uri="{FF2B5EF4-FFF2-40B4-BE49-F238E27FC236}">
                <a16:creationId xmlns:a16="http://schemas.microsoft.com/office/drawing/2014/main" id="{32672F08-2C20-7A43-9EB9-ED220D6C89B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102</a:t>
            </a:fld>
            <a:endParaRPr lang="en-US" b="1" dirty="0">
              <a:solidFill>
                <a:srgbClr val="B1143B"/>
              </a:solidFill>
            </a:endParaRPr>
          </a:p>
        </p:txBody>
      </p:sp>
    </p:spTree>
    <p:extLst>
      <p:ext uri="{BB962C8B-B14F-4D97-AF65-F5344CB8AC3E}">
        <p14:creationId xmlns:p14="http://schemas.microsoft.com/office/powerpoint/2010/main" val="10652873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Cost Estimator</a:t>
            </a:r>
          </a:p>
        </p:txBody>
      </p:sp>
      <p:pic>
        <p:nvPicPr>
          <p:cNvPr id="3" name="Picture 2">
            <a:extLst>
              <a:ext uri="{FF2B5EF4-FFF2-40B4-BE49-F238E27FC236}">
                <a16:creationId xmlns:a16="http://schemas.microsoft.com/office/drawing/2014/main" id="{40F6CD8F-8407-4E14-8D93-550D4F97FEDE}"/>
              </a:ext>
            </a:extLst>
          </p:cNvPr>
          <p:cNvPicPr>
            <a:picLocks noChangeAspect="1"/>
          </p:cNvPicPr>
          <p:nvPr/>
        </p:nvPicPr>
        <p:blipFill>
          <a:blip r:embed="rId2"/>
          <a:stretch>
            <a:fillRect/>
          </a:stretch>
        </p:blipFill>
        <p:spPr>
          <a:xfrm>
            <a:off x="564872" y="863956"/>
            <a:ext cx="8319052" cy="5384444"/>
          </a:xfrm>
          <a:prstGeom prst="rect">
            <a:avLst/>
          </a:prstGeom>
        </p:spPr>
      </p:pic>
      <p:sp>
        <p:nvSpPr>
          <p:cNvPr id="6" name="Slide Number Placeholder 5">
            <a:extLst>
              <a:ext uri="{FF2B5EF4-FFF2-40B4-BE49-F238E27FC236}">
                <a16:creationId xmlns:a16="http://schemas.microsoft.com/office/drawing/2014/main" id="{20CFC7A1-752B-3A4E-A3F3-F1F0839C526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103</a:t>
            </a:fld>
            <a:endParaRPr lang="en-US" b="1" dirty="0">
              <a:solidFill>
                <a:srgbClr val="B1143B"/>
              </a:solidFill>
            </a:endParaRPr>
          </a:p>
        </p:txBody>
      </p:sp>
    </p:spTree>
    <p:extLst>
      <p:ext uri="{BB962C8B-B14F-4D97-AF65-F5344CB8AC3E}">
        <p14:creationId xmlns:p14="http://schemas.microsoft.com/office/powerpoint/2010/main" val="25893406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normAutofit fontScale="90000"/>
          </a:bodyPr>
          <a:lstStyle/>
          <a:p>
            <a:r>
              <a:rPr lang="en-US" dirty="0"/>
              <a:t>EQ Module: Soil and Element Information</a:t>
            </a:r>
          </a:p>
        </p:txBody>
      </p:sp>
      <p:pic>
        <p:nvPicPr>
          <p:cNvPr id="5" name="Picture 4">
            <a:extLst>
              <a:ext uri="{FF2B5EF4-FFF2-40B4-BE49-F238E27FC236}">
                <a16:creationId xmlns:a16="http://schemas.microsoft.com/office/drawing/2014/main" id="{6B2E2030-57F2-43D6-9D43-BD62625AABBC}"/>
              </a:ext>
            </a:extLst>
          </p:cNvPr>
          <p:cNvPicPr>
            <a:picLocks noChangeAspect="1"/>
          </p:cNvPicPr>
          <p:nvPr/>
        </p:nvPicPr>
        <p:blipFill>
          <a:blip r:embed="rId2"/>
          <a:stretch>
            <a:fillRect/>
          </a:stretch>
        </p:blipFill>
        <p:spPr>
          <a:xfrm>
            <a:off x="1000123" y="914400"/>
            <a:ext cx="7448550" cy="5086350"/>
          </a:xfrm>
          <a:prstGeom prst="rect">
            <a:avLst/>
          </a:prstGeom>
        </p:spPr>
      </p:pic>
      <p:sp>
        <p:nvSpPr>
          <p:cNvPr id="6" name="Slide Number Placeholder 5">
            <a:extLst>
              <a:ext uri="{FF2B5EF4-FFF2-40B4-BE49-F238E27FC236}">
                <a16:creationId xmlns:a16="http://schemas.microsoft.com/office/drawing/2014/main" id="{E10E15EE-75B5-9641-9191-E31E15E5BA1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104</a:t>
            </a:fld>
            <a:endParaRPr lang="en-US" b="1" dirty="0">
              <a:solidFill>
                <a:srgbClr val="B1143B"/>
              </a:solidFill>
            </a:endParaRPr>
          </a:p>
        </p:txBody>
      </p:sp>
    </p:spTree>
    <p:extLst>
      <p:ext uri="{BB962C8B-B14F-4D97-AF65-F5344CB8AC3E}">
        <p14:creationId xmlns:p14="http://schemas.microsoft.com/office/powerpoint/2010/main" val="332320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Building Information</a:t>
            </a:r>
          </a:p>
        </p:txBody>
      </p:sp>
      <p:grpSp>
        <p:nvGrpSpPr>
          <p:cNvPr id="7" name="Group 6">
            <a:extLst>
              <a:ext uri="{FF2B5EF4-FFF2-40B4-BE49-F238E27FC236}">
                <a16:creationId xmlns:a16="http://schemas.microsoft.com/office/drawing/2014/main" id="{3AD50195-BBC8-EE47-98A3-4A50D5F34FA8}"/>
              </a:ext>
            </a:extLst>
          </p:cNvPr>
          <p:cNvGrpSpPr/>
          <p:nvPr/>
        </p:nvGrpSpPr>
        <p:grpSpPr>
          <a:xfrm>
            <a:off x="923415" y="990600"/>
            <a:ext cx="7601966" cy="5209929"/>
            <a:chOff x="585627" y="999067"/>
            <a:chExt cx="7601966" cy="5209929"/>
          </a:xfrm>
        </p:grpSpPr>
        <p:pic>
          <p:nvPicPr>
            <p:cNvPr id="4" name="Picture 3">
              <a:extLst>
                <a:ext uri="{FF2B5EF4-FFF2-40B4-BE49-F238E27FC236}">
                  <a16:creationId xmlns:a16="http://schemas.microsoft.com/office/drawing/2014/main" id="{FEF42967-73A2-440D-A0BD-CBC470AF3C32}"/>
                </a:ext>
              </a:extLst>
            </p:cNvPr>
            <p:cNvPicPr>
              <a:picLocks noChangeAspect="1"/>
            </p:cNvPicPr>
            <p:nvPr/>
          </p:nvPicPr>
          <p:blipFill>
            <a:blip r:embed="rId2"/>
            <a:stretch>
              <a:fillRect/>
            </a:stretch>
          </p:blipFill>
          <p:spPr>
            <a:xfrm>
              <a:off x="585627" y="999067"/>
              <a:ext cx="7601966" cy="5209929"/>
            </a:xfrm>
            <a:prstGeom prst="rect">
              <a:avLst/>
            </a:prstGeom>
          </p:spPr>
        </p:pic>
        <p:sp>
          <p:nvSpPr>
            <p:cNvPr id="6" name="Rectangle 5">
              <a:extLst>
                <a:ext uri="{FF2B5EF4-FFF2-40B4-BE49-F238E27FC236}">
                  <a16:creationId xmlns:a16="http://schemas.microsoft.com/office/drawing/2014/main" id="{EAEB673E-9019-A744-84E5-F4C99AFD1964}"/>
                </a:ext>
              </a:extLst>
            </p:cNvPr>
            <p:cNvSpPr/>
            <p:nvPr/>
          </p:nvSpPr>
          <p:spPr>
            <a:xfrm>
              <a:off x="1295400" y="4343400"/>
              <a:ext cx="2627376" cy="384048"/>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CA6D69F1-4631-5E47-925A-6EAC12FFC06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105</a:t>
            </a:fld>
            <a:endParaRPr lang="en-US" b="1" dirty="0">
              <a:solidFill>
                <a:srgbClr val="B1143B"/>
              </a:solidFill>
            </a:endParaRPr>
          </a:p>
        </p:txBody>
      </p:sp>
    </p:spTree>
    <p:extLst>
      <p:ext uri="{BB962C8B-B14F-4D97-AF65-F5344CB8AC3E}">
        <p14:creationId xmlns:p14="http://schemas.microsoft.com/office/powerpoint/2010/main" val="2103952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Building Information</a:t>
            </a:r>
          </a:p>
        </p:txBody>
      </p:sp>
      <p:pic>
        <p:nvPicPr>
          <p:cNvPr id="3" name="Picture 2">
            <a:extLst>
              <a:ext uri="{FF2B5EF4-FFF2-40B4-BE49-F238E27FC236}">
                <a16:creationId xmlns:a16="http://schemas.microsoft.com/office/drawing/2014/main" id="{7805556C-A850-4BC3-8D6C-30CA0C6206DD}"/>
              </a:ext>
            </a:extLst>
          </p:cNvPr>
          <p:cNvPicPr>
            <a:picLocks noChangeAspect="1"/>
          </p:cNvPicPr>
          <p:nvPr/>
        </p:nvPicPr>
        <p:blipFill>
          <a:blip r:embed="rId2"/>
          <a:stretch>
            <a:fillRect/>
          </a:stretch>
        </p:blipFill>
        <p:spPr>
          <a:xfrm>
            <a:off x="1884268" y="914400"/>
            <a:ext cx="5680260" cy="5312281"/>
          </a:xfrm>
          <a:prstGeom prst="rect">
            <a:avLst/>
          </a:prstGeom>
        </p:spPr>
      </p:pic>
      <p:sp>
        <p:nvSpPr>
          <p:cNvPr id="6" name="Slide Number Placeholder 5">
            <a:extLst>
              <a:ext uri="{FF2B5EF4-FFF2-40B4-BE49-F238E27FC236}">
                <a16:creationId xmlns:a16="http://schemas.microsoft.com/office/drawing/2014/main" id="{66F2E6FB-B8D4-5445-9B46-0E399150A005}"/>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106</a:t>
            </a:fld>
            <a:endParaRPr lang="en-US" b="1" dirty="0">
              <a:solidFill>
                <a:srgbClr val="B1143B"/>
              </a:solidFill>
            </a:endParaRPr>
          </a:p>
        </p:txBody>
      </p:sp>
    </p:spTree>
    <p:extLst>
      <p:ext uri="{BB962C8B-B14F-4D97-AF65-F5344CB8AC3E}">
        <p14:creationId xmlns:p14="http://schemas.microsoft.com/office/powerpoint/2010/main" val="1694162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Vulnerability</a:t>
            </a:r>
          </a:p>
        </p:txBody>
      </p:sp>
      <p:grpSp>
        <p:nvGrpSpPr>
          <p:cNvPr id="3" name="Group 2">
            <a:extLst>
              <a:ext uri="{FF2B5EF4-FFF2-40B4-BE49-F238E27FC236}">
                <a16:creationId xmlns:a16="http://schemas.microsoft.com/office/drawing/2014/main" id="{CF4D436F-6ABD-014A-A37C-0C3F53EF7581}"/>
              </a:ext>
            </a:extLst>
          </p:cNvPr>
          <p:cNvGrpSpPr/>
          <p:nvPr/>
        </p:nvGrpSpPr>
        <p:grpSpPr>
          <a:xfrm>
            <a:off x="810613" y="904662"/>
            <a:ext cx="7827570" cy="5343738"/>
            <a:chOff x="606175" y="999067"/>
            <a:chExt cx="7827570" cy="5343738"/>
          </a:xfrm>
        </p:grpSpPr>
        <p:pic>
          <p:nvPicPr>
            <p:cNvPr id="5" name="Picture 4">
              <a:extLst>
                <a:ext uri="{FF2B5EF4-FFF2-40B4-BE49-F238E27FC236}">
                  <a16:creationId xmlns:a16="http://schemas.microsoft.com/office/drawing/2014/main" id="{81900F42-A444-4EE9-B0DE-BC61C1573691}"/>
                </a:ext>
              </a:extLst>
            </p:cNvPr>
            <p:cNvPicPr>
              <a:picLocks noChangeAspect="1"/>
            </p:cNvPicPr>
            <p:nvPr/>
          </p:nvPicPr>
          <p:blipFill>
            <a:blip r:embed="rId2"/>
            <a:stretch>
              <a:fillRect/>
            </a:stretch>
          </p:blipFill>
          <p:spPr>
            <a:xfrm>
              <a:off x="606175" y="999067"/>
              <a:ext cx="7827570" cy="5343738"/>
            </a:xfrm>
            <a:prstGeom prst="rect">
              <a:avLst/>
            </a:prstGeom>
          </p:spPr>
        </p:pic>
        <p:sp>
          <p:nvSpPr>
            <p:cNvPr id="8" name="Rectangle 7">
              <a:extLst>
                <a:ext uri="{FF2B5EF4-FFF2-40B4-BE49-F238E27FC236}">
                  <a16:creationId xmlns:a16="http://schemas.microsoft.com/office/drawing/2014/main" id="{09ACA90F-5771-D147-A358-6C62E84A4CDF}"/>
                </a:ext>
              </a:extLst>
            </p:cNvPr>
            <p:cNvSpPr/>
            <p:nvPr/>
          </p:nvSpPr>
          <p:spPr>
            <a:xfrm>
              <a:off x="606175" y="1609344"/>
              <a:ext cx="7568562" cy="1581913"/>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CA17A9-3F5A-F743-AC6A-5FEEDC30E771}"/>
                </a:ext>
              </a:extLst>
            </p:cNvPr>
            <p:cNvSpPr/>
            <p:nvPr/>
          </p:nvSpPr>
          <p:spPr>
            <a:xfrm>
              <a:off x="6144768" y="5468112"/>
              <a:ext cx="1746504" cy="31089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BBCD5B-0451-0946-BADB-11AAFAD8BE6A}"/>
                </a:ext>
              </a:extLst>
            </p:cNvPr>
            <p:cNvSpPr/>
            <p:nvPr/>
          </p:nvSpPr>
          <p:spPr>
            <a:xfrm>
              <a:off x="2569464" y="5468112"/>
              <a:ext cx="1581912" cy="310896"/>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Slide Number Placeholder 12">
            <a:extLst>
              <a:ext uri="{FF2B5EF4-FFF2-40B4-BE49-F238E27FC236}">
                <a16:creationId xmlns:a16="http://schemas.microsoft.com/office/drawing/2014/main" id="{0CD9C8DA-30DB-3D44-B2B4-0F1BCE4AD24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107</a:t>
            </a:fld>
            <a:endParaRPr lang="en-US" b="1" dirty="0">
              <a:solidFill>
                <a:srgbClr val="B1143B"/>
              </a:solidFill>
            </a:endParaRPr>
          </a:p>
        </p:txBody>
      </p:sp>
    </p:spTree>
    <p:extLst>
      <p:ext uri="{BB962C8B-B14F-4D97-AF65-F5344CB8AC3E}">
        <p14:creationId xmlns:p14="http://schemas.microsoft.com/office/powerpoint/2010/main" val="25986397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Vulnerability</a:t>
            </a:r>
          </a:p>
        </p:txBody>
      </p:sp>
      <p:grpSp>
        <p:nvGrpSpPr>
          <p:cNvPr id="11" name="Group 10">
            <a:extLst>
              <a:ext uri="{FF2B5EF4-FFF2-40B4-BE49-F238E27FC236}">
                <a16:creationId xmlns:a16="http://schemas.microsoft.com/office/drawing/2014/main" id="{B6D18024-893C-804D-8D18-FF6BF8BC0C5C}"/>
              </a:ext>
            </a:extLst>
          </p:cNvPr>
          <p:cNvGrpSpPr/>
          <p:nvPr/>
        </p:nvGrpSpPr>
        <p:grpSpPr>
          <a:xfrm>
            <a:off x="667927" y="914400"/>
            <a:ext cx="8112942" cy="5256884"/>
            <a:chOff x="629462" y="988963"/>
            <a:chExt cx="8112942" cy="5256884"/>
          </a:xfrm>
        </p:grpSpPr>
        <p:pic>
          <p:nvPicPr>
            <p:cNvPr id="4" name="Picture 3">
              <a:extLst>
                <a:ext uri="{FF2B5EF4-FFF2-40B4-BE49-F238E27FC236}">
                  <a16:creationId xmlns:a16="http://schemas.microsoft.com/office/drawing/2014/main" id="{D0328E68-D39A-4E2F-B164-D9B13D33F804}"/>
                </a:ext>
              </a:extLst>
            </p:cNvPr>
            <p:cNvPicPr>
              <a:picLocks noChangeAspect="1"/>
            </p:cNvPicPr>
            <p:nvPr/>
          </p:nvPicPr>
          <p:blipFill>
            <a:blip r:embed="rId2"/>
            <a:stretch>
              <a:fillRect/>
            </a:stretch>
          </p:blipFill>
          <p:spPr>
            <a:xfrm>
              <a:off x="629462" y="999066"/>
              <a:ext cx="3675410" cy="5246781"/>
            </a:xfrm>
            <a:prstGeom prst="rect">
              <a:avLst/>
            </a:prstGeom>
          </p:spPr>
        </p:pic>
        <p:pic>
          <p:nvPicPr>
            <p:cNvPr id="6" name="Picture 5">
              <a:extLst>
                <a:ext uri="{FF2B5EF4-FFF2-40B4-BE49-F238E27FC236}">
                  <a16:creationId xmlns:a16="http://schemas.microsoft.com/office/drawing/2014/main" id="{0CEDE3F4-3166-4213-AAC4-6BC0E7C4467A}"/>
                </a:ext>
              </a:extLst>
            </p:cNvPr>
            <p:cNvPicPr>
              <a:picLocks noChangeAspect="1"/>
            </p:cNvPicPr>
            <p:nvPr/>
          </p:nvPicPr>
          <p:blipFill>
            <a:blip r:embed="rId3"/>
            <a:stretch>
              <a:fillRect/>
            </a:stretch>
          </p:blipFill>
          <p:spPr>
            <a:xfrm>
              <a:off x="4304872" y="988963"/>
              <a:ext cx="4437532" cy="5246782"/>
            </a:xfrm>
            <a:prstGeom prst="rect">
              <a:avLst/>
            </a:prstGeom>
          </p:spPr>
        </p:pic>
        <p:sp>
          <p:nvSpPr>
            <p:cNvPr id="9" name="Rectangle 8">
              <a:extLst>
                <a:ext uri="{FF2B5EF4-FFF2-40B4-BE49-F238E27FC236}">
                  <a16:creationId xmlns:a16="http://schemas.microsoft.com/office/drawing/2014/main" id="{C0F931B1-5207-B249-A94A-B405A7A41DD2}"/>
                </a:ext>
              </a:extLst>
            </p:cNvPr>
            <p:cNvSpPr/>
            <p:nvPr/>
          </p:nvSpPr>
          <p:spPr>
            <a:xfrm>
              <a:off x="5946648" y="1980184"/>
              <a:ext cx="2182368" cy="31496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3FBFC85-B968-0C4E-A5E3-3B6B946A0491}"/>
                </a:ext>
              </a:extLst>
            </p:cNvPr>
            <p:cNvSpPr/>
            <p:nvPr/>
          </p:nvSpPr>
          <p:spPr>
            <a:xfrm>
              <a:off x="2380488" y="2683734"/>
              <a:ext cx="1432560" cy="27838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Slide Number Placeholder 12">
            <a:extLst>
              <a:ext uri="{FF2B5EF4-FFF2-40B4-BE49-F238E27FC236}">
                <a16:creationId xmlns:a16="http://schemas.microsoft.com/office/drawing/2014/main" id="{A27DB0BD-5976-8E44-B2D8-455826AD08E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108</a:t>
            </a:fld>
            <a:endParaRPr lang="en-US" b="1" dirty="0">
              <a:solidFill>
                <a:srgbClr val="B1143B"/>
              </a:solidFill>
            </a:endParaRPr>
          </a:p>
        </p:txBody>
      </p:sp>
    </p:spTree>
    <p:extLst>
      <p:ext uri="{BB962C8B-B14F-4D97-AF65-F5344CB8AC3E}">
        <p14:creationId xmlns:p14="http://schemas.microsoft.com/office/powerpoint/2010/main" val="42465933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Loss of Service</a:t>
            </a:r>
          </a:p>
        </p:txBody>
      </p:sp>
      <p:pic>
        <p:nvPicPr>
          <p:cNvPr id="5" name="Picture 4">
            <a:extLst>
              <a:ext uri="{FF2B5EF4-FFF2-40B4-BE49-F238E27FC236}">
                <a16:creationId xmlns:a16="http://schemas.microsoft.com/office/drawing/2014/main" id="{FFFD86A8-CB9C-4DCD-BF14-2645F47DA457}"/>
              </a:ext>
            </a:extLst>
          </p:cNvPr>
          <p:cNvPicPr>
            <a:picLocks noChangeAspect="1"/>
          </p:cNvPicPr>
          <p:nvPr/>
        </p:nvPicPr>
        <p:blipFill>
          <a:blip r:embed="rId2"/>
          <a:stretch>
            <a:fillRect/>
          </a:stretch>
        </p:blipFill>
        <p:spPr>
          <a:xfrm>
            <a:off x="745508" y="908312"/>
            <a:ext cx="7957779" cy="5340088"/>
          </a:xfrm>
          <a:prstGeom prst="rect">
            <a:avLst/>
          </a:prstGeom>
        </p:spPr>
      </p:pic>
      <p:sp>
        <p:nvSpPr>
          <p:cNvPr id="6" name="Slide Number Placeholder 5">
            <a:extLst>
              <a:ext uri="{FF2B5EF4-FFF2-40B4-BE49-F238E27FC236}">
                <a16:creationId xmlns:a16="http://schemas.microsoft.com/office/drawing/2014/main" id="{2B7500FF-AF19-D548-8C88-F66D5BC4F01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109</a:t>
            </a:fld>
            <a:endParaRPr lang="en-US" b="1" dirty="0">
              <a:solidFill>
                <a:srgbClr val="B1143B"/>
              </a:solidFill>
            </a:endParaRPr>
          </a:p>
        </p:txBody>
      </p:sp>
    </p:spTree>
    <p:extLst>
      <p:ext uri="{BB962C8B-B14F-4D97-AF65-F5344CB8AC3E}">
        <p14:creationId xmlns:p14="http://schemas.microsoft.com/office/powerpoint/2010/main" val="21442734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Loss of Service</a:t>
            </a:r>
          </a:p>
        </p:txBody>
      </p:sp>
      <p:grpSp>
        <p:nvGrpSpPr>
          <p:cNvPr id="5" name="Group 4">
            <a:extLst>
              <a:ext uri="{FF2B5EF4-FFF2-40B4-BE49-F238E27FC236}">
                <a16:creationId xmlns:a16="http://schemas.microsoft.com/office/drawing/2014/main" id="{FCD4558A-8D32-E841-854D-49F227122A69}"/>
              </a:ext>
            </a:extLst>
          </p:cNvPr>
          <p:cNvGrpSpPr/>
          <p:nvPr/>
        </p:nvGrpSpPr>
        <p:grpSpPr>
          <a:xfrm>
            <a:off x="878189" y="990600"/>
            <a:ext cx="7692417" cy="5149320"/>
            <a:chOff x="878189" y="914400"/>
            <a:chExt cx="7692417" cy="5149320"/>
          </a:xfrm>
        </p:grpSpPr>
        <p:pic>
          <p:nvPicPr>
            <p:cNvPr id="3" name="Picture 2">
              <a:extLst>
                <a:ext uri="{FF2B5EF4-FFF2-40B4-BE49-F238E27FC236}">
                  <a16:creationId xmlns:a16="http://schemas.microsoft.com/office/drawing/2014/main" id="{5AF4A7AD-6AE7-40C0-97E6-F26C12757089}"/>
                </a:ext>
              </a:extLst>
            </p:cNvPr>
            <p:cNvPicPr>
              <a:picLocks noChangeAspect="1"/>
            </p:cNvPicPr>
            <p:nvPr/>
          </p:nvPicPr>
          <p:blipFill>
            <a:blip r:embed="rId2"/>
            <a:stretch>
              <a:fillRect/>
            </a:stretch>
          </p:blipFill>
          <p:spPr>
            <a:xfrm>
              <a:off x="878189" y="914400"/>
              <a:ext cx="7692417" cy="5149320"/>
            </a:xfrm>
            <a:prstGeom prst="rect">
              <a:avLst/>
            </a:prstGeom>
          </p:spPr>
        </p:pic>
        <p:sp>
          <p:nvSpPr>
            <p:cNvPr id="7" name="Rectangle 6">
              <a:extLst>
                <a:ext uri="{FF2B5EF4-FFF2-40B4-BE49-F238E27FC236}">
                  <a16:creationId xmlns:a16="http://schemas.microsoft.com/office/drawing/2014/main" id="{68CA0846-4AC6-B04F-906B-FDC2AFB1601A}"/>
                </a:ext>
              </a:extLst>
            </p:cNvPr>
            <p:cNvSpPr/>
            <p:nvPr/>
          </p:nvSpPr>
          <p:spPr>
            <a:xfrm>
              <a:off x="913045" y="1903984"/>
              <a:ext cx="874776" cy="247904"/>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1C07E193-EC43-A84D-BFF3-717E3A483E6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110</a:t>
            </a:fld>
            <a:endParaRPr lang="en-US" b="1" dirty="0">
              <a:solidFill>
                <a:srgbClr val="B1143B"/>
              </a:solidFill>
            </a:endParaRPr>
          </a:p>
        </p:txBody>
      </p:sp>
    </p:spTree>
    <p:extLst>
      <p:ext uri="{BB962C8B-B14F-4D97-AF65-F5344CB8AC3E}">
        <p14:creationId xmlns:p14="http://schemas.microsoft.com/office/powerpoint/2010/main" val="12027222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Volunteer Costs</a:t>
            </a:r>
          </a:p>
        </p:txBody>
      </p:sp>
      <p:pic>
        <p:nvPicPr>
          <p:cNvPr id="5" name="Picture 4">
            <a:extLst>
              <a:ext uri="{FF2B5EF4-FFF2-40B4-BE49-F238E27FC236}">
                <a16:creationId xmlns:a16="http://schemas.microsoft.com/office/drawing/2014/main" id="{8670CECE-D83D-485D-A4E4-EBCAE025AD13}"/>
              </a:ext>
            </a:extLst>
          </p:cNvPr>
          <p:cNvPicPr>
            <a:picLocks noChangeAspect="1"/>
          </p:cNvPicPr>
          <p:nvPr/>
        </p:nvPicPr>
        <p:blipFill>
          <a:blip r:embed="rId2"/>
          <a:stretch>
            <a:fillRect/>
          </a:stretch>
        </p:blipFill>
        <p:spPr>
          <a:xfrm>
            <a:off x="903107" y="914400"/>
            <a:ext cx="7642582" cy="5145767"/>
          </a:xfrm>
          <a:prstGeom prst="rect">
            <a:avLst/>
          </a:prstGeom>
        </p:spPr>
      </p:pic>
      <p:sp>
        <p:nvSpPr>
          <p:cNvPr id="6" name="Slide Number Placeholder 5">
            <a:extLst>
              <a:ext uri="{FF2B5EF4-FFF2-40B4-BE49-F238E27FC236}">
                <a16:creationId xmlns:a16="http://schemas.microsoft.com/office/drawing/2014/main" id="{AC678309-1D28-8845-9202-FB1FBBB8D419}"/>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111</a:t>
            </a:fld>
            <a:endParaRPr lang="en-US" b="1" dirty="0">
              <a:solidFill>
                <a:srgbClr val="B1143B"/>
              </a:solidFill>
            </a:endParaRPr>
          </a:p>
        </p:txBody>
      </p:sp>
    </p:spTree>
    <p:extLst>
      <p:ext uri="{BB962C8B-B14F-4D97-AF65-F5344CB8AC3E}">
        <p14:creationId xmlns:p14="http://schemas.microsoft.com/office/powerpoint/2010/main" val="287336679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Analysis (before </a:t>
            </a:r>
            <a:r>
              <a:rPr lang="en-US" dirty="0">
                <a:sym typeface="Wingdings" panose="05000000000000000000" pitchFamily="2" charset="2"/>
              </a:rPr>
              <a:t> </a:t>
            </a:r>
            <a:r>
              <a:rPr lang="en-US" dirty="0"/>
              <a:t>after)</a:t>
            </a:r>
          </a:p>
        </p:txBody>
      </p:sp>
      <p:grpSp>
        <p:nvGrpSpPr>
          <p:cNvPr id="4" name="Group 3">
            <a:extLst>
              <a:ext uri="{FF2B5EF4-FFF2-40B4-BE49-F238E27FC236}">
                <a16:creationId xmlns:a16="http://schemas.microsoft.com/office/drawing/2014/main" id="{587F08A4-EABB-9543-A6C2-DDD2C7D5AC06}"/>
              </a:ext>
            </a:extLst>
          </p:cNvPr>
          <p:cNvGrpSpPr/>
          <p:nvPr/>
        </p:nvGrpSpPr>
        <p:grpSpPr>
          <a:xfrm>
            <a:off x="946824" y="990600"/>
            <a:ext cx="7555147" cy="5196250"/>
            <a:chOff x="947844" y="999067"/>
            <a:chExt cx="7555147" cy="5196250"/>
          </a:xfrm>
        </p:grpSpPr>
        <p:pic>
          <p:nvPicPr>
            <p:cNvPr id="5" name="Picture 4">
              <a:extLst>
                <a:ext uri="{FF2B5EF4-FFF2-40B4-BE49-F238E27FC236}">
                  <a16:creationId xmlns:a16="http://schemas.microsoft.com/office/drawing/2014/main" id="{F9CF5CD9-C420-430F-B3B4-8F86F9E6B8C8}"/>
                </a:ext>
              </a:extLst>
            </p:cNvPr>
            <p:cNvPicPr>
              <a:picLocks noChangeAspect="1"/>
            </p:cNvPicPr>
            <p:nvPr/>
          </p:nvPicPr>
          <p:blipFill>
            <a:blip r:embed="rId2"/>
            <a:stretch>
              <a:fillRect/>
            </a:stretch>
          </p:blipFill>
          <p:spPr>
            <a:xfrm>
              <a:off x="947844" y="999067"/>
              <a:ext cx="7555147" cy="5196250"/>
            </a:xfrm>
            <a:prstGeom prst="rect">
              <a:avLst/>
            </a:prstGeom>
          </p:spPr>
        </p:pic>
        <p:sp>
          <p:nvSpPr>
            <p:cNvPr id="7" name="Rectangle 6">
              <a:extLst>
                <a:ext uri="{FF2B5EF4-FFF2-40B4-BE49-F238E27FC236}">
                  <a16:creationId xmlns:a16="http://schemas.microsoft.com/office/drawing/2014/main" id="{BF376624-84B3-0D4D-8610-D493051FD38B}"/>
                </a:ext>
              </a:extLst>
            </p:cNvPr>
            <p:cNvSpPr/>
            <p:nvPr/>
          </p:nvSpPr>
          <p:spPr>
            <a:xfrm>
              <a:off x="3596979" y="2699850"/>
              <a:ext cx="1186688" cy="1338750"/>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DEBEE94D-438E-F845-BABC-2BD873D9717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112</a:t>
            </a:fld>
            <a:endParaRPr lang="en-US" b="1" dirty="0">
              <a:solidFill>
                <a:srgbClr val="B1143B"/>
              </a:solidFill>
            </a:endParaRPr>
          </a:p>
        </p:txBody>
      </p:sp>
    </p:spTree>
    <p:extLst>
      <p:ext uri="{BB962C8B-B14F-4D97-AF65-F5344CB8AC3E}">
        <p14:creationId xmlns:p14="http://schemas.microsoft.com/office/powerpoint/2010/main" val="34284670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BCR Results</a:t>
            </a:r>
          </a:p>
        </p:txBody>
      </p:sp>
      <p:pic>
        <p:nvPicPr>
          <p:cNvPr id="4" name="Picture 3">
            <a:extLst>
              <a:ext uri="{FF2B5EF4-FFF2-40B4-BE49-F238E27FC236}">
                <a16:creationId xmlns:a16="http://schemas.microsoft.com/office/drawing/2014/main" id="{A86616A4-F3CF-4A7F-ACE0-5982C9F28DA3}"/>
              </a:ext>
            </a:extLst>
          </p:cNvPr>
          <p:cNvPicPr>
            <a:picLocks noChangeAspect="1"/>
          </p:cNvPicPr>
          <p:nvPr/>
        </p:nvPicPr>
        <p:blipFill>
          <a:blip r:embed="rId2"/>
          <a:stretch>
            <a:fillRect/>
          </a:stretch>
        </p:blipFill>
        <p:spPr>
          <a:xfrm>
            <a:off x="685800" y="914400"/>
            <a:ext cx="7881083" cy="4775009"/>
          </a:xfrm>
          <a:prstGeom prst="rect">
            <a:avLst/>
          </a:prstGeom>
        </p:spPr>
      </p:pic>
      <p:sp>
        <p:nvSpPr>
          <p:cNvPr id="6" name="Slide Number Placeholder 5">
            <a:extLst>
              <a:ext uri="{FF2B5EF4-FFF2-40B4-BE49-F238E27FC236}">
                <a16:creationId xmlns:a16="http://schemas.microsoft.com/office/drawing/2014/main" id="{5567B62F-57D6-C449-93BA-B247B17AC56E}"/>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113</a:t>
            </a:fld>
            <a:endParaRPr lang="en-US" b="1" dirty="0">
              <a:solidFill>
                <a:srgbClr val="B1143B"/>
              </a:solidFill>
            </a:endParaRPr>
          </a:p>
        </p:txBody>
      </p:sp>
    </p:spTree>
    <p:extLst>
      <p:ext uri="{BB962C8B-B14F-4D97-AF65-F5344CB8AC3E}">
        <p14:creationId xmlns:p14="http://schemas.microsoft.com/office/powerpoint/2010/main" val="3318786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Anchorage</a:t>
            </a:r>
          </a:p>
        </p:txBody>
      </p:sp>
      <p:grpSp>
        <p:nvGrpSpPr>
          <p:cNvPr id="4" name="Group 3">
            <a:extLst>
              <a:ext uri="{FF2B5EF4-FFF2-40B4-BE49-F238E27FC236}">
                <a16:creationId xmlns:a16="http://schemas.microsoft.com/office/drawing/2014/main" id="{68589768-3216-B341-83F9-C0DB5C281222}"/>
              </a:ext>
            </a:extLst>
          </p:cNvPr>
          <p:cNvGrpSpPr/>
          <p:nvPr/>
        </p:nvGrpSpPr>
        <p:grpSpPr>
          <a:xfrm>
            <a:off x="431799" y="1143000"/>
            <a:ext cx="8371559" cy="4117797"/>
            <a:chOff x="353709" y="1101474"/>
            <a:chExt cx="8371559" cy="4117797"/>
          </a:xfrm>
        </p:grpSpPr>
        <p:pic>
          <p:nvPicPr>
            <p:cNvPr id="6" name="Picture 5">
              <a:extLst>
                <a:ext uri="{FF2B5EF4-FFF2-40B4-BE49-F238E27FC236}">
                  <a16:creationId xmlns:a16="http://schemas.microsoft.com/office/drawing/2014/main" id="{FA112A72-DD86-4410-B82A-9A716E8E5A03}"/>
                </a:ext>
              </a:extLst>
            </p:cNvPr>
            <p:cNvPicPr>
              <a:picLocks noChangeAspect="1"/>
            </p:cNvPicPr>
            <p:nvPr/>
          </p:nvPicPr>
          <p:blipFill>
            <a:blip r:embed="rId2"/>
            <a:stretch>
              <a:fillRect/>
            </a:stretch>
          </p:blipFill>
          <p:spPr>
            <a:xfrm>
              <a:off x="353709" y="1101474"/>
              <a:ext cx="8371559" cy="4117797"/>
            </a:xfrm>
            <a:prstGeom prst="rect">
              <a:avLst/>
            </a:prstGeom>
          </p:spPr>
        </p:pic>
        <p:sp>
          <p:nvSpPr>
            <p:cNvPr id="8" name="Rectangle 7">
              <a:extLst>
                <a:ext uri="{FF2B5EF4-FFF2-40B4-BE49-F238E27FC236}">
                  <a16:creationId xmlns:a16="http://schemas.microsoft.com/office/drawing/2014/main" id="{55237DBC-F492-1D4B-994D-7FEF3C005E1B}"/>
                </a:ext>
              </a:extLst>
            </p:cNvPr>
            <p:cNvSpPr/>
            <p:nvPr/>
          </p:nvSpPr>
          <p:spPr>
            <a:xfrm>
              <a:off x="573023" y="2285999"/>
              <a:ext cx="1746843" cy="296333"/>
            </a:xfrm>
            <a:prstGeom prst="rect">
              <a:avLst/>
            </a:prstGeom>
            <a:noFill/>
            <a:ln w="76200">
              <a:solidFill>
                <a:srgbClr val="B1143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68E7CE31-1D51-3A47-A8AF-CE131C55370F}"/>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114</a:t>
            </a:fld>
            <a:endParaRPr lang="en-US" b="1" dirty="0">
              <a:solidFill>
                <a:srgbClr val="B1143B"/>
              </a:solidFill>
            </a:endParaRPr>
          </a:p>
        </p:txBody>
      </p:sp>
    </p:spTree>
    <p:extLst>
      <p:ext uri="{BB962C8B-B14F-4D97-AF65-F5344CB8AC3E}">
        <p14:creationId xmlns:p14="http://schemas.microsoft.com/office/powerpoint/2010/main" val="1114323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Anchorage</a:t>
            </a:r>
          </a:p>
        </p:txBody>
      </p:sp>
      <p:pic>
        <p:nvPicPr>
          <p:cNvPr id="4" name="Picture 3">
            <a:extLst>
              <a:ext uri="{FF2B5EF4-FFF2-40B4-BE49-F238E27FC236}">
                <a16:creationId xmlns:a16="http://schemas.microsoft.com/office/drawing/2014/main" id="{F7477D2C-62EA-44BC-922E-326E580148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914400"/>
            <a:ext cx="6987710" cy="5240783"/>
          </a:xfrm>
          <a:prstGeom prst="rect">
            <a:avLst/>
          </a:prstGeom>
          <a:effectLst>
            <a:outerShdw blurRad="50800" dist="38100" dir="5400000" algn="t" rotWithShape="0">
              <a:prstClr val="black">
                <a:alpha val="40000"/>
              </a:prstClr>
            </a:outerShdw>
          </a:effectLst>
        </p:spPr>
      </p:pic>
      <p:sp>
        <p:nvSpPr>
          <p:cNvPr id="6" name="Slide Number Placeholder 5">
            <a:extLst>
              <a:ext uri="{FF2B5EF4-FFF2-40B4-BE49-F238E27FC236}">
                <a16:creationId xmlns:a16="http://schemas.microsoft.com/office/drawing/2014/main" id="{266EF089-F9BB-AF4E-BB16-8F5240A77CD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115</a:t>
            </a:fld>
            <a:endParaRPr lang="en-US" b="1" dirty="0">
              <a:solidFill>
                <a:srgbClr val="B1143B"/>
              </a:solidFill>
            </a:endParaRPr>
          </a:p>
        </p:txBody>
      </p:sp>
    </p:spTree>
    <p:extLst>
      <p:ext uri="{BB962C8B-B14F-4D97-AF65-F5344CB8AC3E}">
        <p14:creationId xmlns:p14="http://schemas.microsoft.com/office/powerpoint/2010/main" val="28855111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Anchorage</a:t>
            </a:r>
          </a:p>
        </p:txBody>
      </p:sp>
      <p:pic>
        <p:nvPicPr>
          <p:cNvPr id="4" name="Picture 3">
            <a:extLst>
              <a:ext uri="{FF2B5EF4-FFF2-40B4-BE49-F238E27FC236}">
                <a16:creationId xmlns:a16="http://schemas.microsoft.com/office/drawing/2014/main" id="{8EA2ACA7-5DF9-46FA-8CA0-E2FD9A01C6C2}"/>
              </a:ext>
            </a:extLst>
          </p:cNvPr>
          <p:cNvPicPr>
            <a:picLocks noChangeAspect="1"/>
          </p:cNvPicPr>
          <p:nvPr/>
        </p:nvPicPr>
        <p:blipFill>
          <a:blip r:embed="rId2"/>
          <a:stretch>
            <a:fillRect/>
          </a:stretch>
        </p:blipFill>
        <p:spPr>
          <a:xfrm>
            <a:off x="1033032" y="795867"/>
            <a:ext cx="7382731" cy="5310085"/>
          </a:xfrm>
          <a:prstGeom prst="rect">
            <a:avLst/>
          </a:prstGeom>
        </p:spPr>
      </p:pic>
      <p:sp>
        <p:nvSpPr>
          <p:cNvPr id="6" name="Slide Number Placeholder 5">
            <a:extLst>
              <a:ext uri="{FF2B5EF4-FFF2-40B4-BE49-F238E27FC236}">
                <a16:creationId xmlns:a16="http://schemas.microsoft.com/office/drawing/2014/main" id="{55251D48-7BDA-9D4D-BE03-DE158008624B}"/>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116</a:t>
            </a:fld>
            <a:endParaRPr lang="en-US" b="1" dirty="0">
              <a:solidFill>
                <a:srgbClr val="B1143B"/>
              </a:solidFill>
            </a:endParaRPr>
          </a:p>
        </p:txBody>
      </p:sp>
    </p:spTree>
    <p:extLst>
      <p:ext uri="{BB962C8B-B14F-4D97-AF65-F5344CB8AC3E}">
        <p14:creationId xmlns:p14="http://schemas.microsoft.com/office/powerpoint/2010/main" val="10994850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Mitigation Type</a:t>
            </a:r>
          </a:p>
        </p:txBody>
      </p:sp>
      <p:pic>
        <p:nvPicPr>
          <p:cNvPr id="4" name="Picture 3">
            <a:extLst>
              <a:ext uri="{FF2B5EF4-FFF2-40B4-BE49-F238E27FC236}">
                <a16:creationId xmlns:a16="http://schemas.microsoft.com/office/drawing/2014/main" id="{F897BD99-597B-4F25-A05D-6160868885EE}"/>
              </a:ext>
            </a:extLst>
          </p:cNvPr>
          <p:cNvPicPr>
            <a:picLocks noChangeAspect="1"/>
          </p:cNvPicPr>
          <p:nvPr/>
        </p:nvPicPr>
        <p:blipFill>
          <a:blip r:embed="rId2"/>
          <a:stretch>
            <a:fillRect/>
          </a:stretch>
        </p:blipFill>
        <p:spPr>
          <a:xfrm>
            <a:off x="838200" y="990600"/>
            <a:ext cx="7624386" cy="4518155"/>
          </a:xfrm>
          <a:prstGeom prst="rect">
            <a:avLst/>
          </a:prstGeom>
        </p:spPr>
      </p:pic>
      <p:sp>
        <p:nvSpPr>
          <p:cNvPr id="6" name="Slide Number Placeholder 5">
            <a:extLst>
              <a:ext uri="{FF2B5EF4-FFF2-40B4-BE49-F238E27FC236}">
                <a16:creationId xmlns:a16="http://schemas.microsoft.com/office/drawing/2014/main" id="{C6C08A88-0498-924A-95F4-CA8CE8870CD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117</a:t>
            </a:fld>
            <a:endParaRPr lang="en-US" b="1" dirty="0">
              <a:solidFill>
                <a:srgbClr val="B1143B"/>
              </a:solidFill>
            </a:endParaRPr>
          </a:p>
        </p:txBody>
      </p:sp>
    </p:spTree>
    <p:extLst>
      <p:ext uri="{BB962C8B-B14F-4D97-AF65-F5344CB8AC3E}">
        <p14:creationId xmlns:p14="http://schemas.microsoft.com/office/powerpoint/2010/main" val="13999635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Cost Estimator</a:t>
            </a:r>
          </a:p>
        </p:txBody>
      </p:sp>
      <p:pic>
        <p:nvPicPr>
          <p:cNvPr id="4" name="Picture 3">
            <a:extLst>
              <a:ext uri="{FF2B5EF4-FFF2-40B4-BE49-F238E27FC236}">
                <a16:creationId xmlns:a16="http://schemas.microsoft.com/office/drawing/2014/main" id="{4FE4496D-E0E9-43E8-A8B9-24E680C3385B}"/>
              </a:ext>
            </a:extLst>
          </p:cNvPr>
          <p:cNvPicPr>
            <a:picLocks noChangeAspect="1"/>
          </p:cNvPicPr>
          <p:nvPr/>
        </p:nvPicPr>
        <p:blipFill>
          <a:blip r:embed="rId2"/>
          <a:stretch>
            <a:fillRect/>
          </a:stretch>
        </p:blipFill>
        <p:spPr>
          <a:xfrm>
            <a:off x="1402848" y="990600"/>
            <a:ext cx="6643099" cy="5212006"/>
          </a:xfrm>
          <a:prstGeom prst="rect">
            <a:avLst/>
          </a:prstGeom>
        </p:spPr>
      </p:pic>
      <p:sp>
        <p:nvSpPr>
          <p:cNvPr id="6" name="Slide Number Placeholder 5">
            <a:extLst>
              <a:ext uri="{FF2B5EF4-FFF2-40B4-BE49-F238E27FC236}">
                <a16:creationId xmlns:a16="http://schemas.microsoft.com/office/drawing/2014/main" id="{16D50CC9-25F0-8940-B6C6-A8F86B3D0B4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118</a:t>
            </a:fld>
            <a:endParaRPr lang="en-US" b="1" dirty="0">
              <a:solidFill>
                <a:srgbClr val="B1143B"/>
              </a:solidFill>
            </a:endParaRPr>
          </a:p>
        </p:txBody>
      </p:sp>
    </p:spTree>
    <p:extLst>
      <p:ext uri="{BB962C8B-B14F-4D97-AF65-F5344CB8AC3E}">
        <p14:creationId xmlns:p14="http://schemas.microsoft.com/office/powerpoint/2010/main" val="1329719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normAutofit fontScale="90000"/>
          </a:bodyPr>
          <a:lstStyle/>
          <a:p>
            <a:r>
              <a:rPr lang="en-US" dirty="0"/>
              <a:t>EQ Module: Soil and Element Information</a:t>
            </a:r>
          </a:p>
        </p:txBody>
      </p:sp>
      <p:pic>
        <p:nvPicPr>
          <p:cNvPr id="5" name="Picture 4">
            <a:extLst>
              <a:ext uri="{FF2B5EF4-FFF2-40B4-BE49-F238E27FC236}">
                <a16:creationId xmlns:a16="http://schemas.microsoft.com/office/drawing/2014/main" id="{D5F1E931-0F56-484B-977B-D0BBFDD2CCD4}"/>
              </a:ext>
            </a:extLst>
          </p:cNvPr>
          <p:cNvPicPr>
            <a:picLocks noChangeAspect="1"/>
          </p:cNvPicPr>
          <p:nvPr/>
        </p:nvPicPr>
        <p:blipFill>
          <a:blip r:embed="rId2"/>
          <a:stretch>
            <a:fillRect/>
          </a:stretch>
        </p:blipFill>
        <p:spPr>
          <a:xfrm>
            <a:off x="1166810" y="990600"/>
            <a:ext cx="7115175" cy="4876800"/>
          </a:xfrm>
          <a:prstGeom prst="rect">
            <a:avLst/>
          </a:prstGeom>
        </p:spPr>
      </p:pic>
      <p:sp>
        <p:nvSpPr>
          <p:cNvPr id="6" name="Slide Number Placeholder 5">
            <a:extLst>
              <a:ext uri="{FF2B5EF4-FFF2-40B4-BE49-F238E27FC236}">
                <a16:creationId xmlns:a16="http://schemas.microsoft.com/office/drawing/2014/main" id="{CC01E8B5-836F-584F-8510-88AECF64ECA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119</a:t>
            </a:fld>
            <a:endParaRPr lang="en-US" b="1" dirty="0">
              <a:solidFill>
                <a:srgbClr val="B1143B"/>
              </a:solidFill>
            </a:endParaRPr>
          </a:p>
        </p:txBody>
      </p:sp>
    </p:spTree>
    <p:extLst>
      <p:ext uri="{BB962C8B-B14F-4D97-AF65-F5344CB8AC3E}">
        <p14:creationId xmlns:p14="http://schemas.microsoft.com/office/powerpoint/2010/main" val="21340058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Hazard Data</a:t>
            </a:r>
          </a:p>
        </p:txBody>
      </p:sp>
      <p:pic>
        <p:nvPicPr>
          <p:cNvPr id="7" name="Picture 6">
            <a:extLst>
              <a:ext uri="{FF2B5EF4-FFF2-40B4-BE49-F238E27FC236}">
                <a16:creationId xmlns:a16="http://schemas.microsoft.com/office/drawing/2014/main" id="{8363311F-C964-4EE0-9408-4C512B61C0F8}"/>
              </a:ext>
            </a:extLst>
          </p:cNvPr>
          <p:cNvPicPr>
            <a:picLocks noChangeAspect="1"/>
          </p:cNvPicPr>
          <p:nvPr/>
        </p:nvPicPr>
        <p:blipFill>
          <a:blip r:embed="rId2"/>
          <a:stretch>
            <a:fillRect/>
          </a:stretch>
        </p:blipFill>
        <p:spPr>
          <a:xfrm>
            <a:off x="685800" y="990600"/>
            <a:ext cx="7830600" cy="4775009"/>
          </a:xfrm>
          <a:prstGeom prst="rect">
            <a:avLst/>
          </a:prstGeom>
        </p:spPr>
      </p:pic>
      <p:sp>
        <p:nvSpPr>
          <p:cNvPr id="5" name="Slide Number Placeholder 4">
            <a:extLst>
              <a:ext uri="{FF2B5EF4-FFF2-40B4-BE49-F238E27FC236}">
                <a16:creationId xmlns:a16="http://schemas.microsoft.com/office/drawing/2014/main" id="{516EF694-4368-9948-A4B9-29A10BDF1B26}"/>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120</a:t>
            </a:fld>
            <a:endParaRPr lang="en-US" b="1" dirty="0">
              <a:solidFill>
                <a:srgbClr val="B1143B"/>
              </a:solidFill>
            </a:endParaRPr>
          </a:p>
        </p:txBody>
      </p:sp>
    </p:spTree>
    <p:extLst>
      <p:ext uri="{BB962C8B-B14F-4D97-AF65-F5344CB8AC3E}">
        <p14:creationId xmlns:p14="http://schemas.microsoft.com/office/powerpoint/2010/main" val="41972543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Damage State Information</a:t>
            </a:r>
          </a:p>
        </p:txBody>
      </p:sp>
      <p:pic>
        <p:nvPicPr>
          <p:cNvPr id="7" name="Picture 6">
            <a:extLst>
              <a:ext uri="{FF2B5EF4-FFF2-40B4-BE49-F238E27FC236}">
                <a16:creationId xmlns:a16="http://schemas.microsoft.com/office/drawing/2014/main" id="{AADC70D7-D6D4-48C3-8B51-3DE0902B29C6}"/>
              </a:ext>
            </a:extLst>
          </p:cNvPr>
          <p:cNvPicPr>
            <a:picLocks noChangeAspect="1"/>
          </p:cNvPicPr>
          <p:nvPr/>
        </p:nvPicPr>
        <p:blipFill>
          <a:blip r:embed="rId2"/>
          <a:stretch>
            <a:fillRect/>
          </a:stretch>
        </p:blipFill>
        <p:spPr>
          <a:xfrm>
            <a:off x="762000" y="990600"/>
            <a:ext cx="7779651" cy="4898299"/>
          </a:xfrm>
          <a:prstGeom prst="rect">
            <a:avLst/>
          </a:prstGeom>
        </p:spPr>
      </p:pic>
      <p:sp>
        <p:nvSpPr>
          <p:cNvPr id="5" name="Slide Number Placeholder 4">
            <a:extLst>
              <a:ext uri="{FF2B5EF4-FFF2-40B4-BE49-F238E27FC236}">
                <a16:creationId xmlns:a16="http://schemas.microsoft.com/office/drawing/2014/main" id="{0C8D9794-0880-CF4B-B362-2E68C211E833}"/>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121</a:t>
            </a:fld>
            <a:endParaRPr lang="en-US" b="1" dirty="0">
              <a:solidFill>
                <a:srgbClr val="B1143B"/>
              </a:solidFill>
            </a:endParaRPr>
          </a:p>
        </p:txBody>
      </p:sp>
    </p:spTree>
    <p:extLst>
      <p:ext uri="{BB962C8B-B14F-4D97-AF65-F5344CB8AC3E}">
        <p14:creationId xmlns:p14="http://schemas.microsoft.com/office/powerpoint/2010/main" val="4855668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Functional Downtime</a:t>
            </a:r>
          </a:p>
        </p:txBody>
      </p:sp>
      <p:pic>
        <p:nvPicPr>
          <p:cNvPr id="7" name="Picture 6">
            <a:extLst>
              <a:ext uri="{FF2B5EF4-FFF2-40B4-BE49-F238E27FC236}">
                <a16:creationId xmlns:a16="http://schemas.microsoft.com/office/drawing/2014/main" id="{A2D9EFC2-888B-495A-BE17-5B1EEFF3B8CE}"/>
              </a:ext>
            </a:extLst>
          </p:cNvPr>
          <p:cNvPicPr>
            <a:picLocks noChangeAspect="1"/>
          </p:cNvPicPr>
          <p:nvPr/>
        </p:nvPicPr>
        <p:blipFill>
          <a:blip r:embed="rId2"/>
          <a:stretch>
            <a:fillRect/>
          </a:stretch>
        </p:blipFill>
        <p:spPr>
          <a:xfrm>
            <a:off x="605693" y="999067"/>
            <a:ext cx="8085449" cy="4703090"/>
          </a:xfrm>
          <a:prstGeom prst="rect">
            <a:avLst/>
          </a:prstGeom>
        </p:spPr>
      </p:pic>
      <p:sp>
        <p:nvSpPr>
          <p:cNvPr id="5" name="Slide Number Placeholder 4">
            <a:extLst>
              <a:ext uri="{FF2B5EF4-FFF2-40B4-BE49-F238E27FC236}">
                <a16:creationId xmlns:a16="http://schemas.microsoft.com/office/drawing/2014/main" id="{A9BC8828-6C47-EC40-A751-287FAECDBB6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122</a:t>
            </a:fld>
            <a:endParaRPr lang="en-US" b="1" dirty="0">
              <a:solidFill>
                <a:srgbClr val="B1143B"/>
              </a:solidFill>
            </a:endParaRPr>
          </a:p>
        </p:txBody>
      </p:sp>
    </p:spTree>
    <p:extLst>
      <p:ext uri="{BB962C8B-B14F-4D97-AF65-F5344CB8AC3E}">
        <p14:creationId xmlns:p14="http://schemas.microsoft.com/office/powerpoint/2010/main" val="7084082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Element Value-Fall Area</a:t>
            </a:r>
          </a:p>
        </p:txBody>
      </p:sp>
      <p:pic>
        <p:nvPicPr>
          <p:cNvPr id="8" name="Picture 7">
            <a:extLst>
              <a:ext uri="{FF2B5EF4-FFF2-40B4-BE49-F238E27FC236}">
                <a16:creationId xmlns:a16="http://schemas.microsoft.com/office/drawing/2014/main" id="{3FB715D4-DF6E-40C0-87CD-C08E86A3D4F4}"/>
              </a:ext>
            </a:extLst>
          </p:cNvPr>
          <p:cNvPicPr>
            <a:picLocks noChangeAspect="1"/>
          </p:cNvPicPr>
          <p:nvPr/>
        </p:nvPicPr>
        <p:blipFill>
          <a:blip r:embed="rId2"/>
          <a:stretch>
            <a:fillRect/>
          </a:stretch>
        </p:blipFill>
        <p:spPr>
          <a:xfrm>
            <a:off x="685800" y="1066800"/>
            <a:ext cx="7897474" cy="4261302"/>
          </a:xfrm>
          <a:prstGeom prst="rect">
            <a:avLst/>
          </a:prstGeom>
        </p:spPr>
      </p:pic>
      <p:sp>
        <p:nvSpPr>
          <p:cNvPr id="5" name="Slide Number Placeholder 4">
            <a:extLst>
              <a:ext uri="{FF2B5EF4-FFF2-40B4-BE49-F238E27FC236}">
                <a16:creationId xmlns:a16="http://schemas.microsoft.com/office/drawing/2014/main" id="{460C6E29-5AC7-C849-A6AF-C8ACE2A06E5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123</a:t>
            </a:fld>
            <a:endParaRPr lang="en-US" b="1" dirty="0">
              <a:solidFill>
                <a:srgbClr val="B1143B"/>
              </a:solidFill>
            </a:endParaRPr>
          </a:p>
        </p:txBody>
      </p:sp>
    </p:spTree>
    <p:extLst>
      <p:ext uri="{BB962C8B-B14F-4D97-AF65-F5344CB8AC3E}">
        <p14:creationId xmlns:p14="http://schemas.microsoft.com/office/powerpoint/2010/main" val="24431593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normAutofit fontScale="90000"/>
          </a:bodyPr>
          <a:lstStyle/>
          <a:p>
            <a:r>
              <a:rPr lang="en-US" dirty="0"/>
              <a:t>EQ Module: Occupancy and Casualty Data</a:t>
            </a:r>
          </a:p>
        </p:txBody>
      </p:sp>
      <p:pic>
        <p:nvPicPr>
          <p:cNvPr id="4" name="Picture 3">
            <a:extLst>
              <a:ext uri="{FF2B5EF4-FFF2-40B4-BE49-F238E27FC236}">
                <a16:creationId xmlns:a16="http://schemas.microsoft.com/office/drawing/2014/main" id="{ECA78F95-7A11-4541-BB3F-4487334290FA}"/>
              </a:ext>
            </a:extLst>
          </p:cNvPr>
          <p:cNvPicPr>
            <a:picLocks noChangeAspect="1"/>
          </p:cNvPicPr>
          <p:nvPr/>
        </p:nvPicPr>
        <p:blipFill>
          <a:blip r:embed="rId2"/>
          <a:stretch>
            <a:fillRect/>
          </a:stretch>
        </p:blipFill>
        <p:spPr>
          <a:xfrm>
            <a:off x="609600" y="1067561"/>
            <a:ext cx="7978406" cy="4723639"/>
          </a:xfrm>
          <a:prstGeom prst="rect">
            <a:avLst/>
          </a:prstGeom>
        </p:spPr>
      </p:pic>
      <p:sp>
        <p:nvSpPr>
          <p:cNvPr id="6" name="Slide Number Placeholder 5">
            <a:extLst>
              <a:ext uri="{FF2B5EF4-FFF2-40B4-BE49-F238E27FC236}">
                <a16:creationId xmlns:a16="http://schemas.microsoft.com/office/drawing/2014/main" id="{C9CCCCEC-77A7-E948-934A-AF3467FC64C2}"/>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124</a:t>
            </a:fld>
            <a:endParaRPr lang="en-US" b="1" dirty="0">
              <a:solidFill>
                <a:srgbClr val="B1143B"/>
              </a:solidFill>
            </a:endParaRPr>
          </a:p>
        </p:txBody>
      </p:sp>
    </p:spTree>
    <p:extLst>
      <p:ext uri="{BB962C8B-B14F-4D97-AF65-F5344CB8AC3E}">
        <p14:creationId xmlns:p14="http://schemas.microsoft.com/office/powerpoint/2010/main" val="27644844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Secondary Damages</a:t>
            </a:r>
          </a:p>
        </p:txBody>
      </p:sp>
      <p:pic>
        <p:nvPicPr>
          <p:cNvPr id="6" name="Picture 5">
            <a:extLst>
              <a:ext uri="{FF2B5EF4-FFF2-40B4-BE49-F238E27FC236}">
                <a16:creationId xmlns:a16="http://schemas.microsoft.com/office/drawing/2014/main" id="{243C6568-E479-4A4C-8944-E0D6AC1612BB}"/>
              </a:ext>
            </a:extLst>
          </p:cNvPr>
          <p:cNvPicPr>
            <a:picLocks noChangeAspect="1"/>
          </p:cNvPicPr>
          <p:nvPr/>
        </p:nvPicPr>
        <p:blipFill>
          <a:blip r:embed="rId2"/>
          <a:stretch>
            <a:fillRect/>
          </a:stretch>
        </p:blipFill>
        <p:spPr>
          <a:xfrm>
            <a:off x="622690" y="1089822"/>
            <a:ext cx="7835510" cy="4548978"/>
          </a:xfrm>
          <a:prstGeom prst="rect">
            <a:avLst/>
          </a:prstGeom>
        </p:spPr>
      </p:pic>
      <p:sp>
        <p:nvSpPr>
          <p:cNvPr id="5" name="Slide Number Placeholder 4">
            <a:extLst>
              <a:ext uri="{FF2B5EF4-FFF2-40B4-BE49-F238E27FC236}">
                <a16:creationId xmlns:a16="http://schemas.microsoft.com/office/drawing/2014/main" id="{D9010CE5-F327-B042-80AF-D4A5A7D5B38D}"/>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125</a:t>
            </a:fld>
            <a:endParaRPr lang="en-US" b="1" dirty="0">
              <a:solidFill>
                <a:srgbClr val="B1143B"/>
              </a:solidFill>
            </a:endParaRPr>
          </a:p>
        </p:txBody>
      </p:sp>
    </p:spTree>
    <p:extLst>
      <p:ext uri="{BB962C8B-B14F-4D97-AF65-F5344CB8AC3E}">
        <p14:creationId xmlns:p14="http://schemas.microsoft.com/office/powerpoint/2010/main" val="9883853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Loss of Service</a:t>
            </a:r>
          </a:p>
        </p:txBody>
      </p:sp>
      <p:sp>
        <p:nvSpPr>
          <p:cNvPr id="6" name="Rectangle 5">
            <a:extLst>
              <a:ext uri="{FF2B5EF4-FFF2-40B4-BE49-F238E27FC236}">
                <a16:creationId xmlns:a16="http://schemas.microsoft.com/office/drawing/2014/main" id="{E4D3CF41-86A9-454E-A15E-351027CE7792}"/>
              </a:ext>
            </a:extLst>
          </p:cNvPr>
          <p:cNvSpPr/>
          <p:nvPr/>
        </p:nvSpPr>
        <p:spPr>
          <a:xfrm>
            <a:off x="1905000" y="3486090"/>
            <a:ext cx="2215671" cy="400110"/>
          </a:xfrm>
          <a:prstGeom prst="rect">
            <a:avLst/>
          </a:prstGeom>
        </p:spPr>
        <p:txBody>
          <a:bodyPr wrap="none">
            <a:spAutoFit/>
          </a:bodyPr>
          <a:lstStyle/>
          <a:p>
            <a:r>
              <a:rPr lang="en-US" sz="2000" b="1" dirty="0">
                <a:solidFill>
                  <a:srgbClr val="FCAD22"/>
                </a:solidFill>
                <a:latin typeface="Tahoma" panose="020B0604030504040204" pitchFamily="34" charset="0"/>
                <a:ea typeface="Tahoma" panose="020B0604030504040204" pitchFamily="34" charset="0"/>
                <a:cs typeface="Tahoma" panose="020B0604030504040204" pitchFamily="34" charset="0"/>
              </a:rPr>
              <a:t>Volunteer Costs</a:t>
            </a:r>
          </a:p>
        </p:txBody>
      </p:sp>
      <p:pic>
        <p:nvPicPr>
          <p:cNvPr id="8" name="Picture 7">
            <a:extLst>
              <a:ext uri="{FF2B5EF4-FFF2-40B4-BE49-F238E27FC236}">
                <a16:creationId xmlns:a16="http://schemas.microsoft.com/office/drawing/2014/main" id="{DA384A08-6232-4764-AA6A-B058E37546EC}"/>
              </a:ext>
            </a:extLst>
          </p:cNvPr>
          <p:cNvPicPr>
            <a:picLocks noChangeAspect="1"/>
          </p:cNvPicPr>
          <p:nvPr/>
        </p:nvPicPr>
        <p:blipFill>
          <a:blip r:embed="rId2"/>
          <a:stretch>
            <a:fillRect/>
          </a:stretch>
        </p:blipFill>
        <p:spPr>
          <a:xfrm>
            <a:off x="1905000" y="842051"/>
            <a:ext cx="5748962" cy="2346983"/>
          </a:xfrm>
          <a:prstGeom prst="rect">
            <a:avLst/>
          </a:prstGeom>
        </p:spPr>
      </p:pic>
      <p:pic>
        <p:nvPicPr>
          <p:cNvPr id="9" name="Picture 8">
            <a:extLst>
              <a:ext uri="{FF2B5EF4-FFF2-40B4-BE49-F238E27FC236}">
                <a16:creationId xmlns:a16="http://schemas.microsoft.com/office/drawing/2014/main" id="{57BED9E3-FD67-4099-A5A4-1F43259CD8CA}"/>
              </a:ext>
            </a:extLst>
          </p:cNvPr>
          <p:cNvPicPr>
            <a:picLocks noChangeAspect="1"/>
          </p:cNvPicPr>
          <p:nvPr/>
        </p:nvPicPr>
        <p:blipFill>
          <a:blip r:embed="rId3"/>
          <a:stretch>
            <a:fillRect/>
          </a:stretch>
        </p:blipFill>
        <p:spPr>
          <a:xfrm>
            <a:off x="1905000" y="3886200"/>
            <a:ext cx="5908122" cy="2557832"/>
          </a:xfrm>
          <a:prstGeom prst="rect">
            <a:avLst/>
          </a:prstGeom>
        </p:spPr>
      </p:pic>
      <p:sp>
        <p:nvSpPr>
          <p:cNvPr id="5" name="Slide Number Placeholder 4">
            <a:extLst>
              <a:ext uri="{FF2B5EF4-FFF2-40B4-BE49-F238E27FC236}">
                <a16:creationId xmlns:a16="http://schemas.microsoft.com/office/drawing/2014/main" id="{12A87132-3F3B-D741-BDEF-0B1C71601A94}"/>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126</a:t>
            </a:fld>
            <a:endParaRPr lang="en-US" b="1" dirty="0">
              <a:solidFill>
                <a:srgbClr val="B1143B"/>
              </a:solidFill>
            </a:endParaRPr>
          </a:p>
        </p:txBody>
      </p:sp>
    </p:spTree>
    <p:extLst>
      <p:ext uri="{BB962C8B-B14F-4D97-AF65-F5344CB8AC3E}">
        <p14:creationId xmlns:p14="http://schemas.microsoft.com/office/powerpoint/2010/main" val="37998222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Summary of Damages</a:t>
            </a:r>
          </a:p>
        </p:txBody>
      </p:sp>
      <p:pic>
        <p:nvPicPr>
          <p:cNvPr id="7" name="Picture 6">
            <a:extLst>
              <a:ext uri="{FF2B5EF4-FFF2-40B4-BE49-F238E27FC236}">
                <a16:creationId xmlns:a16="http://schemas.microsoft.com/office/drawing/2014/main" id="{E28E8FD4-DA04-4167-A7DB-63292E1A267E}"/>
              </a:ext>
            </a:extLst>
          </p:cNvPr>
          <p:cNvPicPr>
            <a:picLocks noChangeAspect="1"/>
          </p:cNvPicPr>
          <p:nvPr/>
        </p:nvPicPr>
        <p:blipFill>
          <a:blip r:embed="rId2"/>
          <a:stretch>
            <a:fillRect/>
          </a:stretch>
        </p:blipFill>
        <p:spPr>
          <a:xfrm>
            <a:off x="1057275" y="838200"/>
            <a:ext cx="7115175" cy="2695575"/>
          </a:xfrm>
          <a:prstGeom prst="rect">
            <a:avLst/>
          </a:prstGeom>
        </p:spPr>
      </p:pic>
      <p:pic>
        <p:nvPicPr>
          <p:cNvPr id="8" name="Picture 7">
            <a:extLst>
              <a:ext uri="{FF2B5EF4-FFF2-40B4-BE49-F238E27FC236}">
                <a16:creationId xmlns:a16="http://schemas.microsoft.com/office/drawing/2014/main" id="{37746D81-5F0F-4E1E-A335-65C4E99FEA24}"/>
              </a:ext>
            </a:extLst>
          </p:cNvPr>
          <p:cNvPicPr>
            <a:picLocks noChangeAspect="1"/>
          </p:cNvPicPr>
          <p:nvPr/>
        </p:nvPicPr>
        <p:blipFill>
          <a:blip r:embed="rId3"/>
          <a:stretch>
            <a:fillRect/>
          </a:stretch>
        </p:blipFill>
        <p:spPr>
          <a:xfrm>
            <a:off x="1066800" y="3781425"/>
            <a:ext cx="7105650" cy="2543175"/>
          </a:xfrm>
          <a:prstGeom prst="rect">
            <a:avLst/>
          </a:prstGeom>
        </p:spPr>
      </p:pic>
      <p:sp>
        <p:nvSpPr>
          <p:cNvPr id="5" name="Slide Number Placeholder 4">
            <a:extLst>
              <a:ext uri="{FF2B5EF4-FFF2-40B4-BE49-F238E27FC236}">
                <a16:creationId xmlns:a16="http://schemas.microsoft.com/office/drawing/2014/main" id="{996DD813-5580-7D47-B2FE-07D96C50A3EC}"/>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127</a:t>
            </a:fld>
            <a:endParaRPr lang="en-US" b="1" dirty="0">
              <a:solidFill>
                <a:srgbClr val="B1143B"/>
              </a:solidFill>
            </a:endParaRPr>
          </a:p>
        </p:txBody>
      </p:sp>
    </p:spTree>
    <p:extLst>
      <p:ext uri="{BB962C8B-B14F-4D97-AF65-F5344CB8AC3E}">
        <p14:creationId xmlns:p14="http://schemas.microsoft.com/office/powerpoint/2010/main" val="28097554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BCR Results</a:t>
            </a:r>
          </a:p>
        </p:txBody>
      </p:sp>
      <p:pic>
        <p:nvPicPr>
          <p:cNvPr id="4" name="Picture 3">
            <a:extLst>
              <a:ext uri="{FF2B5EF4-FFF2-40B4-BE49-F238E27FC236}">
                <a16:creationId xmlns:a16="http://schemas.microsoft.com/office/drawing/2014/main" id="{528FFBFA-B9D3-4CA6-AADD-A5DEB7C249E5}"/>
              </a:ext>
            </a:extLst>
          </p:cNvPr>
          <p:cNvPicPr>
            <a:picLocks noChangeAspect="1"/>
          </p:cNvPicPr>
          <p:nvPr/>
        </p:nvPicPr>
        <p:blipFill>
          <a:blip r:embed="rId2"/>
          <a:stretch>
            <a:fillRect/>
          </a:stretch>
        </p:blipFill>
        <p:spPr>
          <a:xfrm>
            <a:off x="685800" y="1066800"/>
            <a:ext cx="7943271" cy="3716771"/>
          </a:xfrm>
          <a:prstGeom prst="rect">
            <a:avLst/>
          </a:prstGeom>
        </p:spPr>
      </p:pic>
      <p:sp>
        <p:nvSpPr>
          <p:cNvPr id="6" name="Slide Number Placeholder 5">
            <a:extLst>
              <a:ext uri="{FF2B5EF4-FFF2-40B4-BE49-F238E27FC236}">
                <a16:creationId xmlns:a16="http://schemas.microsoft.com/office/drawing/2014/main" id="{050CACD0-FBE5-4946-B604-0D873A161840}"/>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128</a:t>
            </a:fld>
            <a:endParaRPr lang="en-US" b="1" dirty="0">
              <a:solidFill>
                <a:srgbClr val="B1143B"/>
              </a:solidFill>
            </a:endParaRPr>
          </a:p>
        </p:txBody>
      </p:sp>
    </p:spTree>
    <p:extLst>
      <p:ext uri="{BB962C8B-B14F-4D97-AF65-F5344CB8AC3E}">
        <p14:creationId xmlns:p14="http://schemas.microsoft.com/office/powerpoint/2010/main" val="11833322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709A-A2E4-4D75-A7C1-A2D648A066DC}"/>
              </a:ext>
            </a:extLst>
          </p:cNvPr>
          <p:cNvSpPr>
            <a:spLocks noGrp="1"/>
          </p:cNvSpPr>
          <p:nvPr>
            <p:ph type="title"/>
          </p:nvPr>
        </p:nvSpPr>
        <p:spPr/>
        <p:txBody>
          <a:bodyPr/>
          <a:lstStyle/>
          <a:p>
            <a:r>
              <a:rPr lang="en-US" dirty="0"/>
              <a:t>EQ Module: Project Summary</a:t>
            </a:r>
          </a:p>
        </p:txBody>
      </p:sp>
      <p:pic>
        <p:nvPicPr>
          <p:cNvPr id="5" name="Picture 4">
            <a:extLst>
              <a:ext uri="{FF2B5EF4-FFF2-40B4-BE49-F238E27FC236}">
                <a16:creationId xmlns:a16="http://schemas.microsoft.com/office/drawing/2014/main" id="{583D2DC2-DF7E-4299-A506-B1403A5FB5C5}"/>
              </a:ext>
            </a:extLst>
          </p:cNvPr>
          <p:cNvPicPr>
            <a:picLocks noChangeAspect="1"/>
          </p:cNvPicPr>
          <p:nvPr/>
        </p:nvPicPr>
        <p:blipFill>
          <a:blip r:embed="rId2"/>
          <a:stretch>
            <a:fillRect/>
          </a:stretch>
        </p:blipFill>
        <p:spPr>
          <a:xfrm>
            <a:off x="762000" y="3683000"/>
            <a:ext cx="7742715" cy="1958753"/>
          </a:xfrm>
          <a:prstGeom prst="rect">
            <a:avLst/>
          </a:prstGeom>
        </p:spPr>
      </p:pic>
      <p:pic>
        <p:nvPicPr>
          <p:cNvPr id="6" name="Picture 5">
            <a:extLst>
              <a:ext uri="{FF2B5EF4-FFF2-40B4-BE49-F238E27FC236}">
                <a16:creationId xmlns:a16="http://schemas.microsoft.com/office/drawing/2014/main" id="{22831406-8B48-4FD8-804F-54D754DEFEF0}"/>
              </a:ext>
            </a:extLst>
          </p:cNvPr>
          <p:cNvPicPr>
            <a:picLocks noChangeAspect="1"/>
          </p:cNvPicPr>
          <p:nvPr/>
        </p:nvPicPr>
        <p:blipFill>
          <a:blip r:embed="rId3"/>
          <a:stretch>
            <a:fillRect/>
          </a:stretch>
        </p:blipFill>
        <p:spPr>
          <a:xfrm>
            <a:off x="762000" y="1219200"/>
            <a:ext cx="7810500" cy="1828800"/>
          </a:xfrm>
          <a:prstGeom prst="rect">
            <a:avLst/>
          </a:prstGeom>
        </p:spPr>
      </p:pic>
      <p:sp>
        <p:nvSpPr>
          <p:cNvPr id="7" name="Slide Number Placeholder 6">
            <a:extLst>
              <a:ext uri="{FF2B5EF4-FFF2-40B4-BE49-F238E27FC236}">
                <a16:creationId xmlns:a16="http://schemas.microsoft.com/office/drawing/2014/main" id="{DE1D380C-1292-774E-95C0-ED1775EBAE21}"/>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129</a:t>
            </a:fld>
            <a:endParaRPr lang="en-US" b="1" dirty="0">
              <a:solidFill>
                <a:srgbClr val="B1143B"/>
              </a:solidFill>
            </a:endParaRPr>
          </a:p>
        </p:txBody>
      </p:sp>
    </p:spTree>
    <p:extLst>
      <p:ext uri="{BB962C8B-B14F-4D97-AF65-F5344CB8AC3E}">
        <p14:creationId xmlns:p14="http://schemas.microsoft.com/office/powerpoint/2010/main" val="27933285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D0892-2B1D-4E44-A9DE-BB53C993E366}"/>
              </a:ext>
            </a:extLst>
          </p:cNvPr>
          <p:cNvSpPr>
            <a:spLocks noGrp="1"/>
          </p:cNvSpPr>
          <p:nvPr>
            <p:ph type="title"/>
          </p:nvPr>
        </p:nvSpPr>
        <p:spPr/>
        <p:txBody>
          <a:bodyPr/>
          <a:lstStyle/>
          <a:p>
            <a:r>
              <a:rPr lang="en-US" dirty="0"/>
              <a:t>Questions?</a:t>
            </a:r>
          </a:p>
        </p:txBody>
      </p:sp>
      <p:pic>
        <p:nvPicPr>
          <p:cNvPr id="4" name="Picture 3">
            <a:extLst>
              <a:ext uri="{FF2B5EF4-FFF2-40B4-BE49-F238E27FC236}">
                <a16:creationId xmlns:a16="http://schemas.microsoft.com/office/drawing/2014/main" id="{E9AFFFEC-8BF2-6845-99E9-19A9FC2AE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447800"/>
            <a:ext cx="3810000" cy="3810000"/>
          </a:xfrm>
          <a:prstGeom prst="rect">
            <a:avLst/>
          </a:prstGeom>
        </p:spPr>
      </p:pic>
      <p:sp>
        <p:nvSpPr>
          <p:cNvPr id="5" name="TextBox 4">
            <a:extLst>
              <a:ext uri="{FF2B5EF4-FFF2-40B4-BE49-F238E27FC236}">
                <a16:creationId xmlns:a16="http://schemas.microsoft.com/office/drawing/2014/main" id="{605CA1E8-300C-1D41-95BD-600BCF86FF0D}"/>
              </a:ext>
            </a:extLst>
          </p:cNvPr>
          <p:cNvSpPr txBox="1"/>
          <p:nvPr/>
        </p:nvSpPr>
        <p:spPr>
          <a:xfrm>
            <a:off x="3480194" y="2743200"/>
            <a:ext cx="2183611" cy="523220"/>
          </a:xfrm>
          <a:prstGeom prst="rect">
            <a:avLst/>
          </a:prstGeom>
          <a:noFill/>
        </p:spPr>
        <p:txBody>
          <a:bodyPr wrap="none" rtlCol="0">
            <a:spAutoFit/>
          </a:bodyPr>
          <a:lstStyle/>
          <a:p>
            <a:pPr algn="ctr"/>
            <a:r>
              <a:rPr lang="en-US" sz="2800" b="1" i="1" dirty="0">
                <a:solidFill>
                  <a:srgbClr val="FCAD22"/>
                </a:solidFill>
                <a:latin typeface="Tahoma" panose="020B0604030504040204" pitchFamily="34" charset="0"/>
                <a:ea typeface="Tahoma" panose="020B0604030504040204" pitchFamily="34" charset="0"/>
                <a:cs typeface="Tahoma" panose="020B0604030504040204" pitchFamily="34" charset="0"/>
              </a:rPr>
              <a:t>Questions?</a:t>
            </a:r>
          </a:p>
        </p:txBody>
      </p:sp>
      <p:sp>
        <p:nvSpPr>
          <p:cNvPr id="7" name="Slide Number Placeholder 6">
            <a:extLst>
              <a:ext uri="{FF2B5EF4-FFF2-40B4-BE49-F238E27FC236}">
                <a16:creationId xmlns:a16="http://schemas.microsoft.com/office/drawing/2014/main" id="{5016F81F-5736-824A-B2C0-E5D4EB6F4E29}"/>
              </a:ext>
            </a:extLst>
          </p:cNvPr>
          <p:cNvSpPr>
            <a:spLocks noGrp="1"/>
          </p:cNvSpPr>
          <p:nvPr>
            <p:ph type="sldNum" sz="quarter" idx="4"/>
          </p:nvPr>
        </p:nvSpPr>
        <p:spPr/>
        <p:txBody>
          <a:bodyPr/>
          <a:lstStyle/>
          <a:p>
            <a:r>
              <a:rPr lang="en-US" b="1">
                <a:solidFill>
                  <a:srgbClr val="013365"/>
                </a:solidFill>
              </a:rPr>
              <a:t>Cal OES:</a:t>
            </a:r>
            <a:r>
              <a:rPr lang="en-US">
                <a:solidFill>
                  <a:srgbClr val="013365"/>
                </a:solidFill>
              </a:rPr>
              <a:t> Benefit Cost Analysis Overview - </a:t>
            </a:r>
            <a:fld id="{18FD47A2-EF8B-0240-AD90-9B51A2DFE8C1}" type="slidenum">
              <a:rPr lang="en-US" b="1" smtClean="0">
                <a:solidFill>
                  <a:srgbClr val="B1143B"/>
                </a:solidFill>
              </a:rPr>
              <a:pPr/>
              <a:t>130</a:t>
            </a:fld>
            <a:endParaRPr lang="en-US" b="1" dirty="0">
              <a:solidFill>
                <a:srgbClr val="B1143B"/>
              </a:solidFill>
            </a:endParaRPr>
          </a:p>
        </p:txBody>
      </p:sp>
    </p:spTree>
    <p:extLst>
      <p:ext uri="{BB962C8B-B14F-4D97-AF65-F5344CB8AC3E}">
        <p14:creationId xmlns:p14="http://schemas.microsoft.com/office/powerpoint/2010/main" val="151300075"/>
      </p:ext>
    </p:extLst>
  </p:cSld>
  <p:clrMapOvr>
    <a:masterClrMapping/>
  </p:clrMapOvr>
</p:sld>
</file>

<file path=ppt/theme/theme1.xml><?xml version="1.0" encoding="utf-8"?>
<a:theme xmlns:a="http://schemas.openxmlformats.org/drawingml/2006/main" name="1_Default Design">
  <a:themeElements>
    <a:clrScheme name="Custom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B0133A"/>
      </a:hlink>
      <a:folHlink>
        <a:srgbClr val="FBAD22"/>
      </a:folHlink>
    </a:clrScheme>
    <a:fontScheme name="1_Default Desig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oesDisplayOn xmlns="1ba08a47-4485-4df1-b92e-bb63ba008779">
      <Value>20</Value>
    </oesDisplayOn>
    <oesRollupDescription xmlns="0a8bad6b-f581-42d1-a937-dbda95349e24" xsi:nil="true"/>
    <oesGroupBy xmlns="0a8bad6b-f581-42d1-a937-dbda95349e24">HMGP Workshop Subapplication Presentations</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Recovery</TermName>
          <TermId xmlns="http://schemas.microsoft.com/office/infopath/2007/PartnerControls">5c2352b6-fb4e-475d-8d45-1bce5e618ade</TermId>
        </TermInfo>
      </Terms>
    </h91dd47120624aa8a205903f7dc28ad4>
    <TaxCatchAll xmlns="0a8bad6b-f581-42d1-a937-dbda95349e24">
      <Value>16</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neral Doc" ma:contentTypeID="0x010100A3C0AE248FC7AE4A8F6A9800E77547E60100D35BA1A73372ED4A9364D2E17BB3A6B9" ma:contentTypeVersion="13" ma:contentTypeDescription="Cal OES General Document" ma:contentTypeScope="" ma:versionID="82dbf47ab273c9e51534c90f921537d9">
  <xsd:schema xmlns:xsd="http://www.w3.org/2001/XMLSchema" xmlns:xs="http://www.w3.org/2001/XMLSchema" xmlns:p="http://schemas.microsoft.com/office/2006/metadata/properties" xmlns:ns2="0a8bad6b-f581-42d1-a937-dbda95349e24" xmlns:ns3="1ba08a47-4485-4df1-b92e-bb63ba008779" targetNamespace="http://schemas.microsoft.com/office/2006/metadata/properties" ma:root="true" ma:fieldsID="32ef09b76317325211c1621927f17900" ns2:_="" ns3:_="">
    <xsd:import namespace="0a8bad6b-f581-42d1-a937-dbda95349e24"/>
    <xsd:import namespace="1ba08a47-4485-4df1-b92e-bb63ba008779"/>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a08a47-4485-4df1-b92e-bb63ba008779" elementFormDefault="qualified">
    <xsd:import namespace="http://schemas.microsoft.com/office/2006/documentManagement/types"/>
    <xsd:import namespace="http://schemas.microsoft.com/office/infopath/2007/PartnerControls"/>
    <xsd:element name="oesDisplayOn" ma:index="14" nillable="true" ma:displayName="Display On" ma:list="{34f9ac60-0367-4830-ae89-726c94aa64ac}"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F22230-6CFF-4FDD-86B3-31427464CE5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ae23500-d8c7-4805-ac73-48a299611cfa"/>
    <ds:schemaRef ds:uri="http://www.w3.org/XML/1998/namespace"/>
    <ds:schemaRef ds:uri="http://purl.org/dc/dcmitype/"/>
  </ds:schemaRefs>
</ds:datastoreItem>
</file>

<file path=customXml/itemProps2.xml><?xml version="1.0" encoding="utf-8"?>
<ds:datastoreItem xmlns:ds="http://schemas.openxmlformats.org/officeDocument/2006/customXml" ds:itemID="{2E062141-5048-42A1-87E7-C045C56EA5EF}">
  <ds:schemaRefs>
    <ds:schemaRef ds:uri="http://schemas.microsoft.com/sharepoint/v3/contenttype/forms"/>
  </ds:schemaRefs>
</ds:datastoreItem>
</file>

<file path=customXml/itemProps3.xml><?xml version="1.0" encoding="utf-8"?>
<ds:datastoreItem xmlns:ds="http://schemas.openxmlformats.org/officeDocument/2006/customXml" ds:itemID="{785AE404-ED2B-4E84-A750-03006F01933B}"/>
</file>

<file path=docProps/app.xml><?xml version="1.0" encoding="utf-8"?>
<Properties xmlns="http://schemas.openxmlformats.org/officeDocument/2006/extended-properties" xmlns:vt="http://schemas.openxmlformats.org/officeDocument/2006/docPropsVTypes">
  <Template/>
  <TotalTime>12921</TotalTime>
  <Words>4389</Words>
  <Application>Microsoft Office PowerPoint</Application>
  <PresentationFormat>On-screen Show (4:3)</PresentationFormat>
  <Paragraphs>682</Paragraphs>
  <Slides>130</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130</vt:i4>
      </vt:variant>
    </vt:vector>
  </HeadingPairs>
  <TitlesOfParts>
    <vt:vector size="138" baseType="lpstr">
      <vt:lpstr>Arial</vt:lpstr>
      <vt:lpstr>Arial Narrow</vt:lpstr>
      <vt:lpstr>Helvetica</vt:lpstr>
      <vt:lpstr>Tahoma</vt:lpstr>
      <vt:lpstr>Times New Roman</vt:lpstr>
      <vt:lpstr>Wingdings</vt:lpstr>
      <vt:lpstr>Wingdings 2</vt:lpstr>
      <vt:lpstr>1_Default Design</vt:lpstr>
      <vt:lpstr>PowerPoint Presentation</vt:lpstr>
      <vt:lpstr>Training Introduction</vt:lpstr>
      <vt:lpstr>Agenda</vt:lpstr>
      <vt:lpstr>BCA Resources</vt:lpstr>
      <vt:lpstr>BCA Resources</vt:lpstr>
      <vt:lpstr>General Concept of a BCA</vt:lpstr>
      <vt:lpstr>General Concept of a BCA</vt:lpstr>
      <vt:lpstr>General Concept of a BCA</vt:lpstr>
      <vt:lpstr>General Concept of a BCA</vt:lpstr>
      <vt:lpstr>Calculating Benefit Cost Ratio (BCR)</vt:lpstr>
      <vt:lpstr>General BCA Example</vt:lpstr>
      <vt:lpstr>General BCA Example</vt:lpstr>
      <vt:lpstr>Example of a Hazard Mitigation Project</vt:lpstr>
      <vt:lpstr>Example of a Hazard Mitigation Project</vt:lpstr>
      <vt:lpstr>Damages to Structure</vt:lpstr>
      <vt:lpstr>Example of a Hazard Mitigation Project</vt:lpstr>
      <vt:lpstr>Damages to Structure</vt:lpstr>
      <vt:lpstr>Calculation of the BCR</vt:lpstr>
      <vt:lpstr>General Concept of a BCA</vt:lpstr>
      <vt:lpstr>Determining Benefits for a Hazard Mitigation Project</vt:lpstr>
      <vt:lpstr>Determining Benefits For A Hazard Mitigation Project</vt:lpstr>
      <vt:lpstr>Determining Benefits For A Hazard Mitigation Project</vt:lpstr>
      <vt:lpstr>Benefits - Avoided Physical Damages</vt:lpstr>
      <vt:lpstr>Benefits - Avoided Response Cost</vt:lpstr>
      <vt:lpstr>Benefits - Avoided Loss-of-Function (LOF)</vt:lpstr>
      <vt:lpstr>Benefits - Avoided Loss-of-Function (LOF)</vt:lpstr>
      <vt:lpstr>Loss-of-Function Data</vt:lpstr>
      <vt:lpstr>Loss-of-Function Data</vt:lpstr>
      <vt:lpstr>Loss-of-Function Data</vt:lpstr>
      <vt:lpstr>Benefits – Avoided Injuries and Casualties</vt:lpstr>
      <vt:lpstr>Injury and Casualty Data</vt:lpstr>
      <vt:lpstr>Societal Benefits</vt:lpstr>
      <vt:lpstr>BCAs for Generator Projects</vt:lpstr>
      <vt:lpstr>BCAs for Generator Projects</vt:lpstr>
      <vt:lpstr>BCAs for Generator Projects</vt:lpstr>
      <vt:lpstr>Climate Resilient Mitigation Activities (CRMA) Guidance</vt:lpstr>
      <vt:lpstr>Climate Resilient Mitigation Activities (CRMA) Benefits </vt:lpstr>
      <vt:lpstr>Pre-Calculated Benefits</vt:lpstr>
      <vt:lpstr>Post-Wildfire Mitigation Benefits</vt:lpstr>
      <vt:lpstr>Landslide Pre-Calculated Benefits </vt:lpstr>
      <vt:lpstr>Environmental and Ecosystem Benefits</vt:lpstr>
      <vt:lpstr>Using Sea Level Rise in BCAs</vt:lpstr>
      <vt:lpstr>Determining Benefits For Your Hazard Mitigation Project</vt:lpstr>
      <vt:lpstr>Components of a BCA</vt:lpstr>
      <vt:lpstr>Components Of A BCA</vt:lpstr>
      <vt:lpstr>Components Of A BCA</vt:lpstr>
      <vt:lpstr>Components Of A BCA</vt:lpstr>
      <vt:lpstr>Components Of A BCA</vt:lpstr>
      <vt:lpstr>Components Of A BCA</vt:lpstr>
      <vt:lpstr>Components Of A BCA</vt:lpstr>
      <vt:lpstr>Components Of A BCA</vt:lpstr>
      <vt:lpstr>Components Of A BCA</vt:lpstr>
      <vt:lpstr>Components Of A BCA</vt:lpstr>
      <vt:lpstr>Components Of A BCA</vt:lpstr>
      <vt:lpstr>Documenting the BCA</vt:lpstr>
      <vt:lpstr>Documenting The BCA</vt:lpstr>
      <vt:lpstr>Documenting The BCA</vt:lpstr>
      <vt:lpstr>Documenting The BCA</vt:lpstr>
      <vt:lpstr>Documenting The BCA</vt:lpstr>
      <vt:lpstr>Documenting The BCA</vt:lpstr>
      <vt:lpstr>Documenting The BCA</vt:lpstr>
      <vt:lpstr>Documenting The BCA</vt:lpstr>
      <vt:lpstr>Documenting The BCA</vt:lpstr>
      <vt:lpstr>Documenting The BCA</vt:lpstr>
      <vt:lpstr>Using The FEMA BCA Tool</vt:lpstr>
      <vt:lpstr>Using The FEMA BCA Tool</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DFA EXAMPLE</vt:lpstr>
      <vt:lpstr>QUESTIONS?</vt:lpstr>
      <vt:lpstr>WILDFIRE EXAMPLE</vt:lpstr>
      <vt:lpstr>WILDFIRE EXAMPLE</vt:lpstr>
      <vt:lpstr>WILDFIRE EXAMPLE</vt:lpstr>
      <vt:lpstr> WILDFIRE EXAMPLE</vt:lpstr>
      <vt:lpstr> WILDFIRE EXAMPLE</vt:lpstr>
      <vt:lpstr> WILDFIRE EXAMPLE</vt:lpstr>
      <vt:lpstr> WILDFIRE EXAMPLE</vt:lpstr>
      <vt:lpstr> QUESTIONS?</vt:lpstr>
      <vt:lpstr>EQ Module</vt:lpstr>
      <vt:lpstr>EQ Module</vt:lpstr>
      <vt:lpstr>EQ Module</vt:lpstr>
      <vt:lpstr>EQ Module: Building retrofit</vt:lpstr>
      <vt:lpstr>EQ Module: Mitigation Type</vt:lpstr>
      <vt:lpstr>EQ Module: Cost Estimator</vt:lpstr>
      <vt:lpstr>EQ Module: Cost Estimator</vt:lpstr>
      <vt:lpstr>EQ Module: Soil and Element Information</vt:lpstr>
      <vt:lpstr>EQ Module: Building Information</vt:lpstr>
      <vt:lpstr>EQ Module: Building Information</vt:lpstr>
      <vt:lpstr>EQ Module: Vulnerability</vt:lpstr>
      <vt:lpstr>EQ Module: Vulnerability</vt:lpstr>
      <vt:lpstr>EQ Module: Loss of Service</vt:lpstr>
      <vt:lpstr>EQ Module: Loss of Service</vt:lpstr>
      <vt:lpstr>EQ Module: Volunteer Costs</vt:lpstr>
      <vt:lpstr>EQ Module: Analysis (before  after)</vt:lpstr>
      <vt:lpstr>EQ Module: BCR Results</vt:lpstr>
      <vt:lpstr>EQ Module: Anchorage</vt:lpstr>
      <vt:lpstr>EQ Module: Anchorage</vt:lpstr>
      <vt:lpstr>EQ Module: Anchorage</vt:lpstr>
      <vt:lpstr>EQ Module: Mitigation Type</vt:lpstr>
      <vt:lpstr>EQ Module: Cost Estimator</vt:lpstr>
      <vt:lpstr>EQ Module: Soil and Element Information</vt:lpstr>
      <vt:lpstr>EQ Module: Hazard Data</vt:lpstr>
      <vt:lpstr>EQ Module: Damage State Information</vt:lpstr>
      <vt:lpstr>EQ Module: Functional Downtime</vt:lpstr>
      <vt:lpstr>EQ Module: Element Value-Fall Area</vt:lpstr>
      <vt:lpstr>EQ Module: Occupancy and Casualty Data</vt:lpstr>
      <vt:lpstr>EQ Module: Secondary Damages</vt:lpstr>
      <vt:lpstr>EQ Module: Loss of Service</vt:lpstr>
      <vt:lpstr>EQ Module: Summary of Damages</vt:lpstr>
      <vt:lpstr>EQ Module: BCR Results</vt:lpstr>
      <vt:lpstr>EQ Module: Project Summary</vt:lpstr>
      <vt:lpstr>Questions?</vt:lpstr>
    </vt:vector>
  </TitlesOfParts>
  <Company>Hagerty Consulting,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BCA Presentation</dc:title>
  <dc:creator>WBL</dc:creator>
  <cp:lastModifiedBy>Carla Decina</cp:lastModifiedBy>
  <cp:revision>905</cp:revision>
  <dcterms:created xsi:type="dcterms:W3CDTF">2007-06-28T17:29:42Z</dcterms:created>
  <dcterms:modified xsi:type="dcterms:W3CDTF">2019-01-04T20:58:14Z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0x010100A3C0AE248FC7AE4A8F6A9800E77547E60100D35BA1A73372ED4A9364D2E17BB3A6B9</vt:lpwstr>
  </property>
  <property fmtid="{D5CDD505-2E9C-101B-9397-08002B2CF9AE}" pid="3" name="oesDivision">
    <vt:lpwstr>16;#Recovery|5c2352b6-fb4e-475d-8d45-1bce5e618ade</vt:lpwstr>
  </property>
</Properties>
</file>