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57" r:id="rId6"/>
  </p:sldIdLst>
  <p:sldSz cx="6858000" cy="9144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7" d="100"/>
          <a:sy n="77" d="100"/>
        </p:scale>
        <p:origin x="-2586" y="-96"/>
      </p:cViewPr>
      <p:guideLst>
        <p:guide orient="horz" pos="2880"/>
        <p:guide pos="216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9"/>
            <a:ext cx="5829300" cy="1960033"/>
          </a:xfrm>
        </p:spPr>
        <p:txBody>
          <a:bodyPr/>
          <a:lstStyle/>
          <a:p>
            <a:r>
              <a:rPr lang="en-US" smtClean="0"/>
              <a:t>Click to edit Master title style</a:t>
            </a:r>
            <a:endParaRPr lang="en-US"/>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6E2CFD5-F9A4-4AD3-A1A7-A323BE116230}" type="datetimeFigureOut">
              <a:rPr lang="en-US" smtClean="0"/>
              <a:t>10/2/2014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5515A4-30EB-4BCE-92CC-84F4688D3671}" type="slidenum">
              <a:rPr lang="en-US" smtClean="0"/>
              <a:t>‹#›</a:t>
            </a:fld>
            <a:endParaRPr lang="en-US"/>
          </a:p>
        </p:txBody>
      </p:sp>
    </p:spTree>
    <p:extLst>
      <p:ext uri="{BB962C8B-B14F-4D97-AF65-F5344CB8AC3E}">
        <p14:creationId xmlns:p14="http://schemas.microsoft.com/office/powerpoint/2010/main" val="23679408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6E2CFD5-F9A4-4AD3-A1A7-A323BE116230}" type="datetimeFigureOut">
              <a:rPr lang="en-US" smtClean="0"/>
              <a:t>10/2/2014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5515A4-30EB-4BCE-92CC-84F4688D3671}" type="slidenum">
              <a:rPr lang="en-US" smtClean="0"/>
              <a:t>‹#›</a:t>
            </a:fld>
            <a:endParaRPr lang="en-US"/>
          </a:p>
        </p:txBody>
      </p:sp>
    </p:spTree>
    <p:extLst>
      <p:ext uri="{BB962C8B-B14F-4D97-AF65-F5344CB8AC3E}">
        <p14:creationId xmlns:p14="http://schemas.microsoft.com/office/powerpoint/2010/main" val="16754782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729037" y="488951"/>
            <a:ext cx="1157288" cy="104013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57176" y="488951"/>
            <a:ext cx="3357563" cy="104013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6E2CFD5-F9A4-4AD3-A1A7-A323BE116230}" type="datetimeFigureOut">
              <a:rPr lang="en-US" smtClean="0"/>
              <a:t>10/2/2014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5515A4-30EB-4BCE-92CC-84F4688D3671}" type="slidenum">
              <a:rPr lang="en-US" smtClean="0"/>
              <a:t>‹#›</a:t>
            </a:fld>
            <a:endParaRPr lang="en-US"/>
          </a:p>
        </p:txBody>
      </p:sp>
    </p:spTree>
    <p:extLst>
      <p:ext uri="{BB962C8B-B14F-4D97-AF65-F5344CB8AC3E}">
        <p14:creationId xmlns:p14="http://schemas.microsoft.com/office/powerpoint/2010/main" val="2794544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6E2CFD5-F9A4-4AD3-A1A7-A323BE116230}" type="datetimeFigureOut">
              <a:rPr lang="en-US" smtClean="0"/>
              <a:t>10/2/2014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5515A4-30EB-4BCE-92CC-84F4688D3671}" type="slidenum">
              <a:rPr lang="en-US" smtClean="0"/>
              <a:t>‹#›</a:t>
            </a:fld>
            <a:endParaRPr lang="en-US"/>
          </a:p>
        </p:txBody>
      </p:sp>
    </p:spTree>
    <p:extLst>
      <p:ext uri="{BB962C8B-B14F-4D97-AF65-F5344CB8AC3E}">
        <p14:creationId xmlns:p14="http://schemas.microsoft.com/office/powerpoint/2010/main" val="19359697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541735" y="3875620"/>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6E2CFD5-F9A4-4AD3-A1A7-A323BE116230}" type="datetimeFigureOut">
              <a:rPr lang="en-US" smtClean="0"/>
              <a:t>10/2/2014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5515A4-30EB-4BCE-92CC-84F4688D3671}" type="slidenum">
              <a:rPr lang="en-US" smtClean="0"/>
              <a:t>‹#›</a:t>
            </a:fld>
            <a:endParaRPr lang="en-US"/>
          </a:p>
        </p:txBody>
      </p:sp>
    </p:spTree>
    <p:extLst>
      <p:ext uri="{BB962C8B-B14F-4D97-AF65-F5344CB8AC3E}">
        <p14:creationId xmlns:p14="http://schemas.microsoft.com/office/powerpoint/2010/main" val="1522096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57176" y="2844801"/>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628901" y="2844801"/>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6E2CFD5-F9A4-4AD3-A1A7-A323BE116230}" type="datetimeFigureOut">
              <a:rPr lang="en-US" smtClean="0"/>
              <a:t>10/2/2014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95515A4-30EB-4BCE-92CC-84F4688D3671}" type="slidenum">
              <a:rPr lang="en-US" smtClean="0"/>
              <a:t>‹#›</a:t>
            </a:fld>
            <a:endParaRPr lang="en-US"/>
          </a:p>
        </p:txBody>
      </p:sp>
    </p:spTree>
    <p:extLst>
      <p:ext uri="{BB962C8B-B14F-4D97-AF65-F5344CB8AC3E}">
        <p14:creationId xmlns:p14="http://schemas.microsoft.com/office/powerpoint/2010/main" val="27190318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6184"/>
            <a:ext cx="6172200" cy="1524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42901"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42901"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483770"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83770"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6E2CFD5-F9A4-4AD3-A1A7-A323BE116230}" type="datetimeFigureOut">
              <a:rPr lang="en-US" smtClean="0"/>
              <a:t>10/2/2014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95515A4-30EB-4BCE-92CC-84F4688D3671}" type="slidenum">
              <a:rPr lang="en-US" smtClean="0"/>
              <a:t>‹#›</a:t>
            </a:fld>
            <a:endParaRPr lang="en-US"/>
          </a:p>
        </p:txBody>
      </p:sp>
    </p:spTree>
    <p:extLst>
      <p:ext uri="{BB962C8B-B14F-4D97-AF65-F5344CB8AC3E}">
        <p14:creationId xmlns:p14="http://schemas.microsoft.com/office/powerpoint/2010/main" val="15990822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6E2CFD5-F9A4-4AD3-A1A7-A323BE116230}" type="datetimeFigureOut">
              <a:rPr lang="en-US" smtClean="0"/>
              <a:t>10/2/2014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95515A4-30EB-4BCE-92CC-84F4688D3671}" type="slidenum">
              <a:rPr lang="en-US" smtClean="0"/>
              <a:t>‹#›</a:t>
            </a:fld>
            <a:endParaRPr lang="en-US"/>
          </a:p>
        </p:txBody>
      </p:sp>
    </p:spTree>
    <p:extLst>
      <p:ext uri="{BB962C8B-B14F-4D97-AF65-F5344CB8AC3E}">
        <p14:creationId xmlns:p14="http://schemas.microsoft.com/office/powerpoint/2010/main" val="3540186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6E2CFD5-F9A4-4AD3-A1A7-A323BE116230}" type="datetimeFigureOut">
              <a:rPr lang="en-US" smtClean="0"/>
              <a:t>10/2/2014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95515A4-30EB-4BCE-92CC-84F4688D3671}" type="slidenum">
              <a:rPr lang="en-US" smtClean="0"/>
              <a:t>‹#›</a:t>
            </a:fld>
            <a:endParaRPr lang="en-US"/>
          </a:p>
        </p:txBody>
      </p:sp>
    </p:spTree>
    <p:extLst>
      <p:ext uri="{BB962C8B-B14F-4D97-AF65-F5344CB8AC3E}">
        <p14:creationId xmlns:p14="http://schemas.microsoft.com/office/powerpoint/2010/main" val="28353450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1" y="364067"/>
            <a:ext cx="2256235" cy="154940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2681288" y="364069"/>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42901" y="1913469"/>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6E2CFD5-F9A4-4AD3-A1A7-A323BE116230}" type="datetimeFigureOut">
              <a:rPr lang="en-US" smtClean="0"/>
              <a:t>10/2/2014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95515A4-30EB-4BCE-92CC-84F4688D3671}" type="slidenum">
              <a:rPr lang="en-US" smtClean="0"/>
              <a:t>‹#›</a:t>
            </a:fld>
            <a:endParaRPr lang="en-US"/>
          </a:p>
        </p:txBody>
      </p:sp>
    </p:spTree>
    <p:extLst>
      <p:ext uri="{BB962C8B-B14F-4D97-AF65-F5344CB8AC3E}">
        <p14:creationId xmlns:p14="http://schemas.microsoft.com/office/powerpoint/2010/main" val="15894750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1"/>
            <a:ext cx="4114800" cy="755651"/>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344216" y="7156452"/>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6E2CFD5-F9A4-4AD3-A1A7-A323BE116230}" type="datetimeFigureOut">
              <a:rPr lang="en-US" smtClean="0"/>
              <a:t>10/2/2014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95515A4-30EB-4BCE-92CC-84F4688D3671}" type="slidenum">
              <a:rPr lang="en-US" smtClean="0"/>
              <a:t>‹#›</a:t>
            </a:fld>
            <a:endParaRPr lang="en-US"/>
          </a:p>
        </p:txBody>
      </p:sp>
    </p:spTree>
    <p:extLst>
      <p:ext uri="{BB962C8B-B14F-4D97-AF65-F5344CB8AC3E}">
        <p14:creationId xmlns:p14="http://schemas.microsoft.com/office/powerpoint/2010/main" val="40501898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342900" y="2133602"/>
            <a:ext cx="6172200" cy="603461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342900" y="8475136"/>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A6E2CFD5-F9A4-4AD3-A1A7-A323BE116230}" type="datetimeFigureOut">
              <a:rPr lang="en-US" smtClean="0"/>
              <a:t>10/2/2014</a:t>
            </a:fld>
            <a:endParaRPr lang="en-US"/>
          </a:p>
        </p:txBody>
      </p:sp>
      <p:sp>
        <p:nvSpPr>
          <p:cNvPr id="5" name="Footer Placeholder 4"/>
          <p:cNvSpPr>
            <a:spLocks noGrp="1"/>
          </p:cNvSpPr>
          <p:nvPr>
            <p:ph type="ftr" sz="quarter" idx="3"/>
          </p:nvPr>
        </p:nvSpPr>
        <p:spPr>
          <a:xfrm>
            <a:off x="2343150" y="8475136"/>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914900" y="8475136"/>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D95515A4-30EB-4BCE-92CC-84F4688D3671}" type="slidenum">
              <a:rPr lang="en-US" smtClean="0"/>
              <a:t>‹#›</a:t>
            </a:fld>
            <a:endParaRPr lang="en-US"/>
          </a:p>
        </p:txBody>
      </p:sp>
    </p:spTree>
    <p:extLst>
      <p:ext uri="{BB962C8B-B14F-4D97-AF65-F5344CB8AC3E}">
        <p14:creationId xmlns:p14="http://schemas.microsoft.com/office/powerpoint/2010/main" val="39550668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mailto:steve.brooks@caloes.ca.gov" TargetMode="External"/><Relationship Id="rId2" Type="http://schemas.openxmlformats.org/officeDocument/2006/relationships/image" Target="../media/image3.jpg"/><Relationship Id="rId1" Type="http://schemas.openxmlformats.org/officeDocument/2006/relationships/slideLayout" Target="../slideLayouts/slideLayout2.xml"/><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lumMod val="75000"/>
          </a:schemeClr>
        </a:solidFill>
        <a:effectLst/>
      </p:bgPr>
    </p:bg>
    <p:spTree>
      <p:nvGrpSpPr>
        <p:cNvPr id="1" name=""/>
        <p:cNvGrpSpPr/>
        <p:nvPr/>
      </p:nvGrpSpPr>
      <p:grpSpPr>
        <a:xfrm>
          <a:off x="0" y="0"/>
          <a:ext cx="0" cy="0"/>
          <a:chOff x="0" y="0"/>
          <a:chExt cx="0" cy="0"/>
        </a:xfrm>
      </p:grpSpPr>
      <p:sp>
        <p:nvSpPr>
          <p:cNvPr id="5" name="AutoShape 16"/>
          <p:cNvSpPr>
            <a:spLocks noChangeArrowheads="1"/>
          </p:cNvSpPr>
          <p:nvPr/>
        </p:nvSpPr>
        <p:spPr bwMode="auto">
          <a:xfrm>
            <a:off x="990600" y="228600"/>
            <a:ext cx="4876800" cy="914400"/>
          </a:xfrm>
          <a:prstGeom prst="roundRect">
            <a:avLst>
              <a:gd name="adj" fmla="val 8852"/>
            </a:avLst>
          </a:prstGeom>
          <a:solidFill>
            <a:schemeClr val="bg1"/>
          </a:solidFill>
          <a:ln w="28575">
            <a:solidFill>
              <a:srgbClr val="FFFF00"/>
            </a:solidFill>
            <a:round/>
            <a:headEnd/>
            <a:tailEnd/>
          </a:ln>
        </p:spPr>
        <p:txBody>
          <a:bodyPr wrap="none" lIns="101882" tIns="50941" rIns="101882" bIns="50941" anchor="ctr"/>
          <a:lstStyle/>
          <a:p>
            <a:pPr algn="ctr" defTabSz="1019175"/>
            <a:r>
              <a:rPr lang="en-US" sz="2400" dirty="0" smtClean="0"/>
              <a:t>Search and Rescue Canine Mutual Aid</a:t>
            </a:r>
            <a:br>
              <a:rPr lang="en-US" sz="2400" dirty="0" smtClean="0"/>
            </a:br>
            <a:r>
              <a:rPr lang="en-US" sz="2400" b="1" dirty="0" smtClean="0"/>
              <a:t>Quick Reference Guide</a:t>
            </a:r>
            <a:endParaRPr lang="en-US" sz="2400" b="1" dirty="0">
              <a:solidFill>
                <a:srgbClr val="003366"/>
              </a:solidFill>
              <a:latin typeface="Arial" charset="0"/>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7369" y="265670"/>
            <a:ext cx="693683" cy="914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990937" y="228600"/>
            <a:ext cx="636694" cy="914400"/>
          </a:xfrm>
          <a:prstGeom prst="rect">
            <a:avLst/>
          </a:prstGeom>
        </p:spPr>
      </p:pic>
      <p:sp>
        <p:nvSpPr>
          <p:cNvPr id="9" name="AutoShape 16"/>
          <p:cNvSpPr>
            <a:spLocks noChangeArrowheads="1"/>
          </p:cNvSpPr>
          <p:nvPr/>
        </p:nvSpPr>
        <p:spPr bwMode="auto">
          <a:xfrm>
            <a:off x="157370" y="1284710"/>
            <a:ext cx="6548230" cy="1229890"/>
          </a:xfrm>
          <a:prstGeom prst="roundRect">
            <a:avLst>
              <a:gd name="adj" fmla="val 8852"/>
            </a:avLst>
          </a:prstGeom>
          <a:solidFill>
            <a:schemeClr val="bg1"/>
          </a:solidFill>
          <a:ln w="28575">
            <a:solidFill>
              <a:srgbClr val="FFFF00"/>
            </a:solidFill>
            <a:round/>
            <a:headEnd/>
            <a:tailEnd/>
          </a:ln>
        </p:spPr>
        <p:txBody>
          <a:bodyPr wrap="square" lIns="101882" tIns="50941" rIns="101882" bIns="50941" anchor="ctr">
            <a:noAutofit/>
          </a:bodyPr>
          <a:lstStyle/>
          <a:p>
            <a:pPr algn="ctr"/>
            <a:r>
              <a:rPr lang="en-US" b="1" dirty="0" smtClean="0"/>
              <a:t>Canine </a:t>
            </a:r>
            <a:r>
              <a:rPr lang="en-US" b="1" dirty="0"/>
              <a:t>SAR </a:t>
            </a:r>
            <a:r>
              <a:rPr lang="en-US" b="1" dirty="0" smtClean="0"/>
              <a:t>Defined</a:t>
            </a:r>
          </a:p>
          <a:p>
            <a:pPr algn="ctr"/>
            <a:endParaRPr lang="en-US" sz="1400" dirty="0"/>
          </a:p>
          <a:p>
            <a:pPr algn="ctr"/>
            <a:r>
              <a:rPr lang="en-US" sz="1400" dirty="0"/>
              <a:t>Searching for a missing human subject or reasonable part thereof. Body fluids, physical evidence, or weapons are not considered the subject of a valid mutual aid canine search and rescue mission.</a:t>
            </a:r>
            <a:endParaRPr lang="en-US" sz="1400" b="1" dirty="0">
              <a:solidFill>
                <a:srgbClr val="003366"/>
              </a:solidFill>
              <a:latin typeface="Arial" charset="0"/>
            </a:endParaRPr>
          </a:p>
        </p:txBody>
      </p:sp>
      <p:sp>
        <p:nvSpPr>
          <p:cNvPr id="10" name="AutoShape 16"/>
          <p:cNvSpPr>
            <a:spLocks noChangeArrowheads="1"/>
          </p:cNvSpPr>
          <p:nvPr/>
        </p:nvSpPr>
        <p:spPr bwMode="auto">
          <a:xfrm>
            <a:off x="157370" y="2662881"/>
            <a:ext cx="6548230" cy="6248400"/>
          </a:xfrm>
          <a:prstGeom prst="roundRect">
            <a:avLst>
              <a:gd name="adj" fmla="val 8852"/>
            </a:avLst>
          </a:prstGeom>
          <a:solidFill>
            <a:schemeClr val="bg1"/>
          </a:solidFill>
          <a:ln w="28575">
            <a:solidFill>
              <a:srgbClr val="FFFF00"/>
            </a:solidFill>
            <a:round/>
            <a:headEnd/>
            <a:tailEnd/>
          </a:ln>
        </p:spPr>
        <p:txBody>
          <a:bodyPr wrap="square" lIns="101882" tIns="50941" rIns="101882" bIns="50941" anchor="ctr">
            <a:normAutofit fontScale="92500" lnSpcReduction="10000"/>
          </a:bodyPr>
          <a:lstStyle/>
          <a:p>
            <a:pPr algn="ctr"/>
            <a:r>
              <a:rPr lang="en-US" sz="1900" b="1" dirty="0" smtClean="0"/>
              <a:t>Canine </a:t>
            </a:r>
            <a:r>
              <a:rPr lang="en-US" sz="1900" b="1" dirty="0"/>
              <a:t>SAR </a:t>
            </a:r>
            <a:r>
              <a:rPr lang="en-US" sz="1900" b="1" dirty="0" smtClean="0"/>
              <a:t>Disciplines</a:t>
            </a:r>
          </a:p>
          <a:p>
            <a:pPr algn="ctr"/>
            <a:r>
              <a:rPr lang="en-US" sz="1400" dirty="0" smtClean="0"/>
              <a:t>+</a:t>
            </a:r>
            <a:endParaRPr lang="en-US" sz="1500" dirty="0"/>
          </a:p>
          <a:p>
            <a:r>
              <a:rPr lang="en-US" sz="1500" b="1" dirty="0"/>
              <a:t>TRAILING</a:t>
            </a:r>
            <a:r>
              <a:rPr lang="en-US" sz="1500" dirty="0"/>
              <a:t>–Using a scent article, this canine follows the scent path of a specific individual (scent discriminate search dog). Typically used to determine direction of travel, or presence of missing subject</a:t>
            </a:r>
            <a:r>
              <a:rPr lang="en-US" sz="1500" dirty="0" smtClean="0"/>
              <a:t>.</a:t>
            </a:r>
          </a:p>
          <a:p>
            <a:endParaRPr lang="en-US" sz="1500" dirty="0"/>
          </a:p>
          <a:p>
            <a:r>
              <a:rPr lang="en-US" sz="1500" b="1" dirty="0"/>
              <a:t>WILDERNESS / AREA </a:t>
            </a:r>
            <a:r>
              <a:rPr lang="en-US" sz="1500" dirty="0"/>
              <a:t>–These dogs find any live human subjects within their search area (not scent discriminate search dog). Typically used to search large areas of land for the presence of a live human subjects</a:t>
            </a:r>
            <a:r>
              <a:rPr lang="en-US" sz="1500" dirty="0" smtClean="0"/>
              <a:t>.</a:t>
            </a:r>
          </a:p>
          <a:p>
            <a:endParaRPr lang="en-US" sz="1500" dirty="0"/>
          </a:p>
          <a:p>
            <a:r>
              <a:rPr lang="en-US" sz="1500" b="1" dirty="0"/>
              <a:t>CADAVER / Human Remains Detection (HRD) </a:t>
            </a:r>
            <a:r>
              <a:rPr lang="en-US" sz="1500" dirty="0"/>
              <a:t>–These dogs find any dead human subjects or disarticulated human remains within their search area (not scent discriminate search dog). Typically used to search large areas of land for the presence of human remains on the surface, hanging, or buried</a:t>
            </a:r>
            <a:r>
              <a:rPr lang="en-US" sz="1500" dirty="0" smtClean="0"/>
              <a:t>.</a:t>
            </a:r>
          </a:p>
          <a:p>
            <a:endParaRPr lang="en-US" sz="1500" dirty="0"/>
          </a:p>
          <a:p>
            <a:r>
              <a:rPr lang="en-US" sz="1500" b="1" dirty="0"/>
              <a:t>WATER</a:t>
            </a:r>
            <a:r>
              <a:rPr lang="en-US" sz="1500" dirty="0"/>
              <a:t>–These dogs find any dead human subjects or disarticulated human remains submerged within their search area (not scent discriminate search dog). Typically used from a boat or the shore to search for the presence of submerged human remains in water (salt or freshwater</a:t>
            </a:r>
            <a:r>
              <a:rPr lang="en-US" sz="1500" dirty="0" smtClean="0"/>
              <a:t>).</a:t>
            </a:r>
          </a:p>
          <a:p>
            <a:endParaRPr lang="en-US" sz="1500" dirty="0"/>
          </a:p>
          <a:p>
            <a:r>
              <a:rPr lang="en-US" sz="1500" b="1" dirty="0"/>
              <a:t>AVALANCHE </a:t>
            </a:r>
            <a:r>
              <a:rPr lang="en-US" sz="1500" dirty="0"/>
              <a:t>–These dogs find any humans buried under snow within their search area (not scent discriminate). Typically used to search avalanche debris flows for the presence of humans buried in snow</a:t>
            </a:r>
            <a:r>
              <a:rPr lang="en-US" sz="1500" dirty="0" smtClean="0"/>
              <a:t>.</a:t>
            </a:r>
          </a:p>
          <a:p>
            <a:endParaRPr lang="en-US" sz="1500" dirty="0"/>
          </a:p>
          <a:p>
            <a:r>
              <a:rPr lang="en-US" sz="1500" b="1" dirty="0"/>
              <a:t>DISASTER / US&amp;R </a:t>
            </a:r>
            <a:r>
              <a:rPr lang="en-US" sz="1500" dirty="0"/>
              <a:t>–These dogs find any live human subjects within their search area (not scent discriminate). Typically, used to search debris piles for the presence of live human subjects. </a:t>
            </a:r>
            <a:r>
              <a:rPr lang="en-US" sz="1500" i="1" dirty="0"/>
              <a:t>Note: these dogs are currently available through the Cal‐EMA Fire Mutual Aid System or FEMA.</a:t>
            </a:r>
            <a:endParaRPr lang="en-US" sz="1500" b="1" dirty="0">
              <a:solidFill>
                <a:srgbClr val="003366"/>
              </a:solidFill>
              <a:latin typeface="Arial" charset="0"/>
            </a:endParaRPr>
          </a:p>
        </p:txBody>
      </p:sp>
    </p:spTree>
    <p:extLst>
      <p:ext uri="{BB962C8B-B14F-4D97-AF65-F5344CB8AC3E}">
        <p14:creationId xmlns:p14="http://schemas.microsoft.com/office/powerpoint/2010/main" val="93881777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val="3409811567"/>
              </p:ext>
            </p:extLst>
          </p:nvPr>
        </p:nvGraphicFramePr>
        <p:xfrm>
          <a:off x="76200" y="60961"/>
          <a:ext cx="6705600" cy="2072640"/>
        </p:xfrm>
        <a:graphic>
          <a:graphicData uri="http://schemas.openxmlformats.org/drawingml/2006/table">
            <a:tbl>
              <a:tblPr firstRow="1" bandRow="1">
                <a:tableStyleId>{5C22544A-7EE6-4342-B048-85BDC9FD1C3A}</a:tableStyleId>
              </a:tblPr>
              <a:tblGrid>
                <a:gridCol w="1676400"/>
                <a:gridCol w="1676400"/>
                <a:gridCol w="1676400"/>
                <a:gridCol w="1676400"/>
              </a:tblGrid>
              <a:tr h="513364">
                <a:tc>
                  <a:txBody>
                    <a:bodyPr/>
                    <a:lstStyle/>
                    <a:p>
                      <a:pPr algn="ctr"/>
                      <a:r>
                        <a:rPr lang="fr-FR" sz="1400" b="1" i="0" u="none" strike="noStrike" kern="1200" baseline="0" dirty="0" smtClean="0">
                          <a:solidFill>
                            <a:schemeClr val="lt1"/>
                          </a:solidFill>
                          <a:latin typeface="+mn-lt"/>
                          <a:ea typeface="+mn-ea"/>
                          <a:cs typeface="+mn-cs"/>
                        </a:rPr>
                        <a:t>Type 1 </a:t>
                      </a:r>
                      <a:r>
                        <a:rPr lang="fr-FR" sz="1400" b="1" i="0" u="none" strike="noStrike" kern="1200" baseline="0" dirty="0" err="1" smtClean="0">
                          <a:solidFill>
                            <a:schemeClr val="lt1"/>
                          </a:solidFill>
                          <a:latin typeface="+mn-lt"/>
                          <a:ea typeface="+mn-ea"/>
                          <a:cs typeface="+mn-cs"/>
                        </a:rPr>
                        <a:t>Extreme</a:t>
                      </a:r>
                      <a:r>
                        <a:rPr lang="fr-FR" sz="1400" b="1" i="0" u="none" strike="noStrike" kern="1200" baseline="0" dirty="0" smtClean="0">
                          <a:solidFill>
                            <a:schemeClr val="lt1"/>
                          </a:solidFill>
                          <a:latin typeface="+mn-lt"/>
                          <a:ea typeface="+mn-ea"/>
                          <a:cs typeface="+mn-cs"/>
                        </a:rPr>
                        <a:t> / </a:t>
                      </a:r>
                      <a:r>
                        <a:rPr lang="fr-FR" sz="1400" b="1" i="0" u="none" strike="noStrike" kern="1200" baseline="0" dirty="0" err="1" smtClean="0">
                          <a:solidFill>
                            <a:schemeClr val="lt1"/>
                          </a:solidFill>
                          <a:latin typeface="+mn-lt"/>
                          <a:ea typeface="+mn-ea"/>
                          <a:cs typeface="+mn-cs"/>
                        </a:rPr>
                        <a:t>Complex</a:t>
                      </a:r>
                      <a:r>
                        <a:rPr lang="fr-FR" sz="1400" b="1" i="0" u="none" strike="noStrike" kern="1200" baseline="0" dirty="0" smtClean="0">
                          <a:solidFill>
                            <a:schemeClr val="lt1"/>
                          </a:solidFill>
                          <a:latin typeface="+mn-lt"/>
                          <a:ea typeface="+mn-ea"/>
                          <a:cs typeface="+mn-cs"/>
                        </a:rPr>
                        <a:t> Terrain</a:t>
                      </a:r>
                      <a:endParaRPr lang="fr-FR" sz="1400" b="0" i="0" u="none" strike="noStrike" kern="1200" baseline="0" dirty="0" smtClean="0">
                        <a:solidFill>
                          <a:schemeClr val="lt1"/>
                        </a:solidFill>
                        <a:latin typeface="+mn-lt"/>
                        <a:ea typeface="+mn-ea"/>
                        <a:cs typeface="+mn-cs"/>
                      </a:endParaRPr>
                    </a:p>
                  </a:txBody>
                  <a:tcPr/>
                </a:tc>
                <a:tc>
                  <a:txBody>
                    <a:bodyPr/>
                    <a:lstStyle/>
                    <a:p>
                      <a:pPr algn="ctr"/>
                      <a:r>
                        <a:rPr lang="en-US" sz="1400" b="1" i="0" u="none" strike="noStrike" kern="1200" baseline="0" dirty="0" smtClean="0">
                          <a:solidFill>
                            <a:schemeClr val="lt1"/>
                          </a:solidFill>
                          <a:latin typeface="+mn-lt"/>
                          <a:ea typeface="+mn-ea"/>
                          <a:cs typeface="+mn-cs"/>
                        </a:rPr>
                        <a:t>Type 2 Rugged Terrain</a:t>
                      </a:r>
                      <a:endParaRPr lang="en-US" sz="1400" b="0" i="0" u="none" strike="noStrike" kern="1200" baseline="0" dirty="0" smtClean="0">
                        <a:solidFill>
                          <a:schemeClr val="lt1"/>
                        </a:solidFill>
                        <a:latin typeface="+mn-lt"/>
                        <a:ea typeface="+mn-ea"/>
                        <a:cs typeface="+mn-cs"/>
                      </a:endParaRPr>
                    </a:p>
                  </a:txBody>
                  <a:tcPr/>
                </a:tc>
                <a:tc>
                  <a:txBody>
                    <a:bodyPr/>
                    <a:lstStyle/>
                    <a:p>
                      <a:pPr algn="ctr"/>
                      <a:r>
                        <a:rPr lang="en-US" sz="1400" b="1" i="0" u="none" strike="noStrike" kern="1200" baseline="0" dirty="0" smtClean="0">
                          <a:solidFill>
                            <a:schemeClr val="lt1"/>
                          </a:solidFill>
                          <a:latin typeface="+mn-lt"/>
                          <a:ea typeface="+mn-ea"/>
                          <a:cs typeface="+mn-cs"/>
                        </a:rPr>
                        <a:t>Type 3 Moderate / Gentle Terrain</a:t>
                      </a:r>
                      <a:endParaRPr lang="en-US" sz="1400" b="0" i="0" u="none" strike="noStrike" kern="1200" baseline="0" dirty="0" smtClean="0">
                        <a:solidFill>
                          <a:schemeClr val="lt1"/>
                        </a:solidFill>
                        <a:latin typeface="+mn-lt"/>
                        <a:ea typeface="+mn-ea"/>
                        <a:cs typeface="+mn-cs"/>
                      </a:endParaRPr>
                    </a:p>
                  </a:txBody>
                  <a:tcPr/>
                </a:tc>
                <a:tc>
                  <a:txBody>
                    <a:bodyPr/>
                    <a:lstStyle/>
                    <a:p>
                      <a:pPr algn="ctr"/>
                      <a:r>
                        <a:rPr lang="en-US" sz="1400" b="1" i="0" u="none" strike="noStrike" kern="1200" baseline="0" dirty="0" smtClean="0">
                          <a:solidFill>
                            <a:schemeClr val="lt1"/>
                          </a:solidFill>
                          <a:latin typeface="+mn-lt"/>
                          <a:ea typeface="+mn-ea"/>
                          <a:cs typeface="+mn-cs"/>
                        </a:rPr>
                        <a:t>Type 4 Urban</a:t>
                      </a:r>
                      <a:endParaRPr lang="en-US" sz="1400" b="0" i="0" u="none" strike="noStrike" kern="1200" baseline="0" dirty="0" smtClean="0">
                        <a:solidFill>
                          <a:schemeClr val="lt1"/>
                        </a:solidFill>
                        <a:latin typeface="+mn-lt"/>
                        <a:ea typeface="+mn-ea"/>
                        <a:cs typeface="+mn-cs"/>
                      </a:endParaRPr>
                    </a:p>
                  </a:txBody>
                  <a:tcPr/>
                </a:tc>
              </a:tr>
              <a:tr h="1539239">
                <a:tc>
                  <a:txBody>
                    <a:bodyPr/>
                    <a:lstStyle/>
                    <a:p>
                      <a:pPr algn="ctr"/>
                      <a:r>
                        <a:rPr lang="en-US" sz="1200" b="0" i="0" u="none" strike="noStrike" kern="1200" baseline="0" dirty="0" smtClean="0">
                          <a:solidFill>
                            <a:schemeClr val="dk1"/>
                          </a:solidFill>
                          <a:latin typeface="+mn-lt"/>
                          <a:ea typeface="+mn-ea"/>
                          <a:cs typeface="+mn-cs"/>
                        </a:rPr>
                        <a:t>Extreme conditions(including but not limited to) altitude (generally 7,000’+) or snow, ice, desert, heat, heavy ground cover, steep difficult terrain</a:t>
                      </a:r>
                    </a:p>
                  </a:txBody>
                  <a:tcPr/>
                </a:tc>
                <a:tc>
                  <a:txBody>
                    <a:bodyPr/>
                    <a:lstStyle/>
                    <a:p>
                      <a:pPr algn="ctr"/>
                      <a:r>
                        <a:rPr lang="en-US" sz="1200" b="0" i="0" u="none" strike="noStrike" kern="1200" baseline="0" dirty="0" smtClean="0">
                          <a:solidFill>
                            <a:schemeClr val="dk1"/>
                          </a:solidFill>
                          <a:latin typeface="+mn-lt"/>
                          <a:ea typeface="+mn-ea"/>
                          <a:cs typeface="+mn-cs"/>
                        </a:rPr>
                        <a:t>Rugged </a:t>
                      </a:r>
                      <a:r>
                        <a:rPr lang="en-US" sz="1200" b="0" i="0" u="none" strike="noStrike" kern="1200" baseline="0" dirty="0" err="1" smtClean="0">
                          <a:solidFill>
                            <a:schemeClr val="dk1"/>
                          </a:solidFill>
                          <a:latin typeface="+mn-lt"/>
                          <a:ea typeface="+mn-ea"/>
                          <a:cs typeface="+mn-cs"/>
                        </a:rPr>
                        <a:t>conditions,altitude</a:t>
                      </a:r>
                      <a:r>
                        <a:rPr lang="en-US" sz="1200" b="0" i="0" u="none" strike="noStrike" kern="1200" baseline="0" dirty="0" smtClean="0">
                          <a:solidFill>
                            <a:schemeClr val="dk1"/>
                          </a:solidFill>
                          <a:latin typeface="+mn-lt"/>
                          <a:ea typeface="+mn-ea"/>
                          <a:cs typeface="+mn-cs"/>
                        </a:rPr>
                        <a:t> generally below 7,000’, desert, heat, cold, moderate to heavy ground cover</a:t>
                      </a:r>
                    </a:p>
                  </a:txBody>
                  <a:tcPr/>
                </a:tc>
                <a:tc>
                  <a:txBody>
                    <a:bodyPr/>
                    <a:lstStyle/>
                    <a:p>
                      <a:pPr algn="ctr"/>
                      <a:r>
                        <a:rPr lang="en-US" sz="1200" b="0" i="0" u="none" strike="noStrike" kern="1200" baseline="0" dirty="0" smtClean="0">
                          <a:solidFill>
                            <a:schemeClr val="dk1"/>
                          </a:solidFill>
                          <a:latin typeface="+mn-lt"/>
                          <a:ea typeface="+mn-ea"/>
                          <a:cs typeface="+mn-cs"/>
                        </a:rPr>
                        <a:t>Gently rolling </a:t>
                      </a:r>
                      <a:r>
                        <a:rPr lang="en-US" sz="1200" b="0" i="0" u="none" strike="noStrike" kern="1200" baseline="0" dirty="0" err="1" smtClean="0">
                          <a:solidFill>
                            <a:schemeClr val="dk1"/>
                          </a:solidFill>
                          <a:latin typeface="+mn-lt"/>
                          <a:ea typeface="+mn-ea"/>
                          <a:cs typeface="+mn-cs"/>
                        </a:rPr>
                        <a:t>terrain,open</a:t>
                      </a:r>
                      <a:r>
                        <a:rPr lang="en-US" sz="1200" b="0" i="0" u="none" strike="noStrike" kern="1200" baseline="0" dirty="0" smtClean="0">
                          <a:solidFill>
                            <a:schemeClr val="dk1"/>
                          </a:solidFill>
                          <a:latin typeface="+mn-lt"/>
                          <a:ea typeface="+mn-ea"/>
                          <a:cs typeface="+mn-cs"/>
                        </a:rPr>
                        <a:t> spaces, maintained trailheads, agricultural areas</a:t>
                      </a:r>
                    </a:p>
                  </a:txBody>
                  <a:tcPr/>
                </a:tc>
                <a:tc>
                  <a:txBody>
                    <a:bodyPr/>
                    <a:lstStyle/>
                    <a:p>
                      <a:pPr algn="ctr"/>
                      <a:r>
                        <a:rPr lang="en-US" sz="1200" b="0" i="0" u="none" strike="noStrike" kern="1200" baseline="0" dirty="0" smtClean="0">
                          <a:solidFill>
                            <a:schemeClr val="dk1"/>
                          </a:solidFill>
                          <a:latin typeface="+mn-lt"/>
                          <a:ea typeface="+mn-ea"/>
                          <a:cs typeface="+mn-cs"/>
                        </a:rPr>
                        <a:t>High </a:t>
                      </a:r>
                      <a:r>
                        <a:rPr lang="en-US" sz="1200" b="0" i="0" u="none" strike="noStrike" kern="1200" baseline="0" dirty="0" err="1" smtClean="0">
                          <a:solidFill>
                            <a:schemeClr val="dk1"/>
                          </a:solidFill>
                          <a:latin typeface="+mn-lt"/>
                          <a:ea typeface="+mn-ea"/>
                          <a:cs typeface="+mn-cs"/>
                        </a:rPr>
                        <a:t>traffic,urban</a:t>
                      </a:r>
                      <a:r>
                        <a:rPr lang="en-US" sz="1200" b="0" i="0" u="none" strike="noStrike" kern="1200" baseline="0" dirty="0" smtClean="0">
                          <a:solidFill>
                            <a:schemeClr val="dk1"/>
                          </a:solidFill>
                          <a:latin typeface="+mn-lt"/>
                          <a:ea typeface="+mn-ea"/>
                          <a:cs typeface="+mn-cs"/>
                        </a:rPr>
                        <a:t> office complexes, man‐made surfaces, public interaction and park trails</a:t>
                      </a:r>
                    </a:p>
                  </a:txBody>
                  <a:tcPr/>
                </a:tc>
              </a:tr>
            </a:tbl>
          </a:graphicData>
        </a:graphic>
      </p:graphicFrame>
      <p:pic>
        <p:nvPicPr>
          <p:cNvPr id="9" name="Picture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03761" y="7108056"/>
            <a:ext cx="1485255" cy="1826133"/>
          </a:xfrm>
          <a:prstGeom prst="rect">
            <a:avLst/>
          </a:prstGeom>
        </p:spPr>
      </p:pic>
      <p:sp>
        <p:nvSpPr>
          <p:cNvPr id="12" name="AutoShape 16"/>
          <p:cNvSpPr>
            <a:spLocks noChangeArrowheads="1"/>
          </p:cNvSpPr>
          <p:nvPr/>
        </p:nvSpPr>
        <p:spPr bwMode="auto">
          <a:xfrm>
            <a:off x="381000" y="2819400"/>
            <a:ext cx="6130779" cy="4060957"/>
          </a:xfrm>
          <a:prstGeom prst="roundRect">
            <a:avLst>
              <a:gd name="adj" fmla="val 8852"/>
            </a:avLst>
          </a:prstGeom>
          <a:solidFill>
            <a:schemeClr val="bg1"/>
          </a:solidFill>
          <a:ln w="28575">
            <a:solidFill>
              <a:srgbClr val="FFFF00"/>
            </a:solidFill>
            <a:round/>
            <a:headEnd/>
            <a:tailEnd/>
          </a:ln>
        </p:spPr>
        <p:txBody>
          <a:bodyPr wrap="square" lIns="101882" tIns="50941" rIns="101882" bIns="50941" anchor="ctr">
            <a:noAutofit/>
          </a:bodyPr>
          <a:lstStyle/>
          <a:p>
            <a:pPr algn="ctr"/>
            <a:r>
              <a:rPr lang="en-US" sz="2000" b="1" dirty="0" smtClean="0"/>
              <a:t>Contact Information:</a:t>
            </a:r>
          </a:p>
          <a:p>
            <a:pPr algn="ctr"/>
            <a:endParaRPr lang="en-US" sz="1400" b="1" dirty="0">
              <a:solidFill>
                <a:srgbClr val="003366"/>
              </a:solidFill>
              <a:latin typeface="Arial" charset="0"/>
            </a:endParaRPr>
          </a:p>
          <a:p>
            <a:pPr algn="ctr"/>
            <a:r>
              <a:rPr lang="en-US" sz="1400" dirty="0" smtClean="0">
                <a:latin typeface="Arial" charset="0"/>
              </a:rPr>
              <a:t>Please contact the Cal OES State Warning Center to request mutual aid resources. Ask for the Law Enforcement Duty Officer. Resources are coordinated by Canine Mutual Aid Coordinator, Dr. Ben Ho.</a:t>
            </a:r>
          </a:p>
          <a:p>
            <a:pPr algn="ctr"/>
            <a:endParaRPr lang="en-US" sz="1400" b="1" dirty="0" smtClean="0">
              <a:latin typeface="Arial" charset="0"/>
            </a:endParaRPr>
          </a:p>
          <a:p>
            <a:pPr algn="ctr"/>
            <a:r>
              <a:rPr lang="en-US" sz="1400" b="1" dirty="0" smtClean="0">
                <a:latin typeface="Arial" charset="0"/>
              </a:rPr>
              <a:t>916-845-8911</a:t>
            </a:r>
          </a:p>
          <a:p>
            <a:pPr algn="ctr"/>
            <a:endParaRPr lang="en-US" sz="1400" b="1" dirty="0">
              <a:latin typeface="Arial" charset="0"/>
            </a:endParaRPr>
          </a:p>
          <a:p>
            <a:pPr algn="ctr"/>
            <a:r>
              <a:rPr lang="en-US" sz="1400" dirty="0" smtClean="0">
                <a:latin typeface="Arial" charset="0"/>
              </a:rPr>
              <a:t>For general questions or to update canine resource availability, contact Steve Brooks at 916-845-8706 </a:t>
            </a:r>
            <a:r>
              <a:rPr lang="en-US" sz="1400" smtClean="0">
                <a:latin typeface="Arial" charset="0"/>
              </a:rPr>
              <a:t>or </a:t>
            </a:r>
            <a:r>
              <a:rPr lang="en-US" sz="1400" smtClean="0">
                <a:latin typeface="Arial" charset="0"/>
                <a:hlinkClick r:id="rId3"/>
              </a:rPr>
              <a:t>steve.brooks@caloes.ca.gov</a:t>
            </a:r>
            <a:r>
              <a:rPr lang="en-US" sz="1400" smtClean="0">
                <a:latin typeface="Arial" charset="0"/>
              </a:rPr>
              <a:t> </a:t>
            </a:r>
            <a:endParaRPr lang="en-US" sz="1400" dirty="0" smtClean="0">
              <a:latin typeface="Arial" charset="0"/>
            </a:endParaRPr>
          </a:p>
        </p:txBody>
      </p:sp>
      <p:sp>
        <p:nvSpPr>
          <p:cNvPr id="13" name="TextBox 12"/>
          <p:cNvSpPr txBox="1"/>
          <p:nvPr/>
        </p:nvSpPr>
        <p:spPr>
          <a:xfrm>
            <a:off x="152400" y="2209800"/>
            <a:ext cx="6553199" cy="523220"/>
          </a:xfrm>
          <a:prstGeom prst="rect">
            <a:avLst/>
          </a:prstGeom>
          <a:noFill/>
        </p:spPr>
        <p:txBody>
          <a:bodyPr wrap="square" rtlCol="0">
            <a:spAutoFit/>
          </a:bodyPr>
          <a:lstStyle/>
          <a:p>
            <a:pPr algn="ctr"/>
            <a:r>
              <a:rPr lang="en-US" sz="1400" b="1" dirty="0" smtClean="0">
                <a:solidFill>
                  <a:srgbClr val="FF0000"/>
                </a:solidFill>
              </a:rPr>
              <a:t>Canine Mutual Aid resources are also available through Cal OES partner programs CARDA, MBSD &amp; WOOF</a:t>
            </a:r>
            <a:endParaRPr lang="en-US" sz="1400" b="1" dirty="0">
              <a:solidFill>
                <a:srgbClr val="FF0000"/>
              </a:solidFill>
            </a:endParaRPr>
          </a:p>
        </p:txBody>
      </p:sp>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7009421"/>
            <a:ext cx="2051241" cy="1924768"/>
          </a:xfrm>
          <a:prstGeom prst="rect">
            <a:avLst/>
          </a:prstGeom>
        </p:spPr>
      </p:pic>
      <p:pic>
        <p:nvPicPr>
          <p:cNvPr id="11" name="Picture 10"/>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806759" y="7009421"/>
            <a:ext cx="2051241" cy="1924768"/>
          </a:xfrm>
          <a:prstGeom prst="rect">
            <a:avLst/>
          </a:prstGeom>
        </p:spPr>
      </p:pic>
    </p:spTree>
    <p:extLst>
      <p:ext uri="{BB962C8B-B14F-4D97-AF65-F5344CB8AC3E}">
        <p14:creationId xmlns:p14="http://schemas.microsoft.com/office/powerpoint/2010/main" val="149098535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General Doc" ma:contentTypeID="0x010100A3C0AE248FC7AE4A8F6A9800E77547E6010003E4ABE1B9989541943A30FF40361AE0" ma:contentTypeVersion="13" ma:contentTypeDescription="Cal OES General Document" ma:contentTypeScope="" ma:versionID="e7f8ef3160855e99abfbb8d2e1fd9cca">
  <xsd:schema xmlns:xsd="http://www.w3.org/2001/XMLSchema" xmlns:xs="http://www.w3.org/2001/XMLSchema" xmlns:p="http://schemas.microsoft.com/office/2006/metadata/properties" xmlns:ns2="0a8bad6b-f581-42d1-a937-dbda95349e24" xmlns:ns3="d7669fac-72ef-46b4-b0ba-2ece2850b2d7" targetNamespace="http://schemas.microsoft.com/office/2006/metadata/properties" ma:root="true" ma:fieldsID="61340b29308fe688c954a7c016c7b408" ns2:_="" ns3:_="">
    <xsd:import namespace="0a8bad6b-f581-42d1-a937-dbda95349e24"/>
    <xsd:import namespace="d7669fac-72ef-46b4-b0ba-2ece2850b2d7"/>
    <xsd:element name="properties">
      <xsd:complexType>
        <xsd:sequence>
          <xsd:element name="documentManagement">
            <xsd:complexType>
              <xsd:all>
                <xsd:element ref="ns2:oesRollupDescription" minOccurs="0"/>
                <xsd:element ref="ns2:h91dd47120624aa8a205903f7dc28ad4" minOccurs="0"/>
                <xsd:element ref="ns2:TaxCatchAll" minOccurs="0"/>
                <xsd:element ref="ns2:TaxCatchAllLabel" minOccurs="0"/>
                <xsd:element ref="ns2:oesGroupBy"/>
                <xsd:element ref="ns3:oesDisplay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a8bad6b-f581-42d1-a937-dbda95349e24" elementFormDefault="qualified">
    <xsd:import namespace="http://schemas.microsoft.com/office/2006/documentManagement/types"/>
    <xsd:import namespace="http://schemas.microsoft.com/office/infopath/2007/PartnerControls"/>
    <xsd:element name="oesRollupDescription" ma:index="8" nillable="true" ma:displayName="Rollup Description" ma:description="Use this for a brief description of the item, which will be displayed on the page." ma:internalName="oesRollupDescription" ma:readOnly="false">
      <xsd:simpleType>
        <xsd:restriction base="dms:Note">
          <xsd:maxLength value="255"/>
        </xsd:restriction>
      </xsd:simpleType>
    </xsd:element>
    <xsd:element name="h91dd47120624aa8a205903f7dc28ad4" ma:index="9" ma:taxonomy="true" ma:internalName="h91dd47120624aa8a205903f7dc28ad4" ma:taxonomyFieldName="oesDivision" ma:displayName="Cal OES Division" ma:default="" ma:fieldId="{191dd471-2062-4aa8-a205-903f7dc28ad4}" ma:sspId="ed650271-3da9-459d-b38c-75915af8c2ed" ma:termSetId="35129ea4-2b69-4523-92bc-aa23dc2aa4fb" ma:anchorId="00000000-0000-0000-0000-000000000000" ma:open="false" ma:isKeyword="false">
      <xsd:complexType>
        <xsd:sequence>
          <xsd:element ref="pc:Terms" minOccurs="0" maxOccurs="1"/>
        </xsd:sequence>
      </xsd:complexType>
    </xsd:element>
    <xsd:element name="TaxCatchAll" ma:index="10" nillable="true" ma:displayName="Taxonomy Catch All Column" ma:hidden="true" ma:list="{eeb0fb86-bc12-4cb3-92ad-dd6aef4c6903}" ma:internalName="TaxCatchAll" ma:showField="CatchAllData" ma:web="0a8bad6b-f581-42d1-a937-dbda95349e24">
      <xsd:complexType>
        <xsd:complexContent>
          <xsd:extension base="dms:MultiChoiceLookup">
            <xsd:sequence>
              <xsd:element name="Value" type="dms:Lookup" maxOccurs="unbounded" minOccurs="0" nillable="true"/>
            </xsd:sequence>
          </xsd:extension>
        </xsd:complexContent>
      </xsd:complexType>
    </xsd:element>
    <xsd:element name="TaxCatchAllLabel" ma:index="11" nillable="true" ma:displayName="Taxonomy Catch All Column1" ma:hidden="true" ma:list="{eeb0fb86-bc12-4cb3-92ad-dd6aef4c6903}" ma:internalName="TaxCatchAllLabel" ma:readOnly="true" ma:showField="CatchAllDataLabel" ma:web="0a8bad6b-f581-42d1-a937-dbda95349e24">
      <xsd:complexType>
        <xsd:complexContent>
          <xsd:extension base="dms:MultiChoiceLookup">
            <xsd:sequence>
              <xsd:element name="Value" type="dms:Lookup" maxOccurs="unbounded" minOccurs="0" nillable="true"/>
            </xsd:sequence>
          </xsd:extension>
        </xsd:complexContent>
      </xsd:complexType>
    </xsd:element>
    <xsd:element name="oesGroupBy" ma:index="13" ma:displayName="Group By" ma:description="Use this field to group items together based on a common group name." ma:internalName="oesGroupBy" ma:readOnly="false">
      <xsd:simpleType>
        <xsd:restriction base="dms:Text">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d7669fac-72ef-46b4-b0ba-2ece2850b2d7" elementFormDefault="qualified">
    <xsd:import namespace="http://schemas.microsoft.com/office/2006/documentManagement/types"/>
    <xsd:import namespace="http://schemas.microsoft.com/office/infopath/2007/PartnerControls"/>
    <xsd:element name="oesDisplayOn" ma:index="14" nillable="true" ma:displayName="Display On" ma:list="{66cfd5ea-ab8b-4bd6-b96a-125c5ee4906b}" ma:internalName="oesDisplayOn" ma:showField="Title">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oesRollupDescription xmlns="0a8bad6b-f581-42d1-a937-dbda95349e24" xsi:nil="true"/>
    <oesDisplayOn xmlns="d7669fac-72ef-46b4-b0ba-2ece2850b2d7">
      <Value>4</Value>
    </oesDisplayOn>
    <oesGroupBy xmlns="0a8bad6b-f581-42d1-a937-dbda95349e24">SAR Documents</oesGroupBy>
    <h91dd47120624aa8a205903f7dc28ad4 xmlns="0a8bad6b-f581-42d1-a937-dbda95349e24">
      <Terms xmlns="http://schemas.microsoft.com/office/infopath/2007/PartnerControls">
        <TermInfo xmlns="http://schemas.microsoft.com/office/infopath/2007/PartnerControls">
          <TermName xmlns="http://schemas.microsoft.com/office/infopath/2007/PartnerControls">Law Enforcement</TermName>
          <TermId xmlns="http://schemas.microsoft.com/office/infopath/2007/PartnerControls">ffbec2a9-3ac2-465f-b5bd-e69ad41688d0</TermId>
        </TermInfo>
      </Terms>
    </h91dd47120624aa8a205903f7dc28ad4>
    <TaxCatchAll xmlns="0a8bad6b-f581-42d1-a937-dbda95349e24">
      <Value>44</Value>
    </TaxCatchAll>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E402E104-D85F-48D0-B0B1-1F63402C7459}"/>
</file>

<file path=customXml/itemProps2.xml><?xml version="1.0" encoding="utf-8"?>
<ds:datastoreItem xmlns:ds="http://schemas.openxmlformats.org/officeDocument/2006/customXml" ds:itemID="{065928D9-115A-469E-9AAB-AD58C1C2B7FB}"/>
</file>

<file path=customXml/itemProps3.xml><?xml version="1.0" encoding="utf-8"?>
<ds:datastoreItem xmlns:ds="http://schemas.openxmlformats.org/officeDocument/2006/customXml" ds:itemID="{ACEDFCCE-EF3D-401C-97FC-3C1A3AE924CF}"/>
</file>

<file path=docProps/app.xml><?xml version="1.0" encoding="utf-8"?>
<Properties xmlns="http://schemas.openxmlformats.org/officeDocument/2006/extended-properties" xmlns:vt="http://schemas.openxmlformats.org/officeDocument/2006/docPropsVTypes">
  <TotalTime>107</TotalTime>
  <Words>471</Words>
  <Application>Microsoft Office PowerPoint</Application>
  <PresentationFormat>On-screen Show (4:3)</PresentationFormat>
  <Paragraphs>33</Paragraphs>
  <Slides>2</Slides>
  <Notes>0</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Office Theme</vt:lpstr>
      <vt:lpstr>PowerPoint Presentation</vt:lpstr>
      <vt:lpstr>PowerPoint Presentation</vt:lpstr>
    </vt:vector>
  </TitlesOfParts>
  <Company>Cal EMA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Canine Mutual Aid Quick Ref Guide </dc:title>
  <dc:creator>brookss</dc:creator>
  <cp:lastModifiedBy>brookss</cp:lastModifiedBy>
  <cp:revision>7</cp:revision>
  <dcterms:created xsi:type="dcterms:W3CDTF">2013-07-08T17:18:51Z</dcterms:created>
  <dcterms:modified xsi:type="dcterms:W3CDTF">2014-10-02T19:37:12Z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0x010100A3C0AE248FC7AE4A8F6A9800E77547E6010003E4ABE1B9989541943A30FF40361AE0</vt:lpwstr>
  </property>
  <property fmtid="{D5CDD505-2E9C-101B-9397-08002B2CF9AE}" pid="3" name="oesDivision">
    <vt:lpwstr>44;#Law Enforcement|ffbec2a9-3ac2-465f-b5bd-e69ad41688d0</vt:lpwstr>
  </property>
</Properties>
</file>