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2" r:id="rId1"/>
  </p:sldMasterIdLst>
  <p:notesMasterIdLst>
    <p:notesMasterId r:id="rId20"/>
  </p:notesMasterIdLst>
  <p:handoutMasterIdLst>
    <p:handoutMasterId r:id="rId21"/>
  </p:handoutMasterIdLst>
  <p:sldIdLst>
    <p:sldId id="256" r:id="rId2"/>
    <p:sldId id="4108" r:id="rId3"/>
    <p:sldId id="261" r:id="rId4"/>
    <p:sldId id="4072" r:id="rId5"/>
    <p:sldId id="4074" r:id="rId6"/>
    <p:sldId id="4063" r:id="rId7"/>
    <p:sldId id="4083" r:id="rId8"/>
    <p:sldId id="260" r:id="rId9"/>
    <p:sldId id="259" r:id="rId10"/>
    <p:sldId id="4107" r:id="rId11"/>
    <p:sldId id="4064" r:id="rId12"/>
    <p:sldId id="4094" r:id="rId13"/>
    <p:sldId id="4085" r:id="rId14"/>
    <p:sldId id="4082" r:id="rId15"/>
    <p:sldId id="4059" r:id="rId16"/>
    <p:sldId id="4086" r:id="rId17"/>
    <p:sldId id="4109" r:id="rId18"/>
    <p:sldId id="263"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B0"/>
    <a:srgbClr val="E1C06F"/>
    <a:srgbClr val="E0C071"/>
    <a:srgbClr val="F9ED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78496" autoAdjust="0"/>
  </p:normalViewPr>
  <p:slideViewPr>
    <p:cSldViewPr snapToGrid="0">
      <p:cViewPr varScale="1">
        <p:scale>
          <a:sx n="87" d="100"/>
          <a:sy n="87" d="100"/>
        </p:scale>
        <p:origin x="552" y="78"/>
      </p:cViewPr>
      <p:guideLst/>
    </p:cSldViewPr>
  </p:slid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E3796F-F430-44F3-8254-388DEF969DAC}" type="doc">
      <dgm:prSet loTypeId="urn:microsoft.com/office/officeart/2005/8/layout/hProcess11" loCatId="process" qsTypeId="urn:microsoft.com/office/officeart/2005/8/quickstyle/simple5" qsCatId="simple" csTypeId="urn:microsoft.com/office/officeart/2005/8/colors/colorful3" csCatId="colorful" phldr="1"/>
      <dgm:spPr/>
    </dgm:pt>
    <dgm:pt modelId="{1FF7D87D-902A-4F63-A2B1-C299EE420EC0}">
      <dgm:prSet phldrT="[Text]"/>
      <dgm:spPr/>
      <dgm:t>
        <a:bodyPr/>
        <a:lstStyle/>
        <a:p>
          <a:r>
            <a:rPr lang="en-US" b="1" dirty="0">
              <a:latin typeface="Century Gothic" panose="020B0502020202020204" pitchFamily="34" charset="0"/>
            </a:rPr>
            <a:t>Providing Agency submits reimbursement request and supporting documentation.</a:t>
          </a:r>
        </a:p>
      </dgm:t>
    </dgm:pt>
    <dgm:pt modelId="{E30AE7A3-CEF2-4571-B8F6-C34CE96589D6}" type="parTrans" cxnId="{AC5C2ABC-466C-4ED0-9FCE-B2357F3E598B}">
      <dgm:prSet/>
      <dgm:spPr/>
      <dgm:t>
        <a:bodyPr/>
        <a:lstStyle/>
        <a:p>
          <a:endParaRPr lang="en-US"/>
        </a:p>
      </dgm:t>
    </dgm:pt>
    <dgm:pt modelId="{D6231BB4-0364-4D5F-905E-ADAF30D98DDC}" type="sibTrans" cxnId="{AC5C2ABC-466C-4ED0-9FCE-B2357F3E598B}">
      <dgm:prSet/>
      <dgm:spPr/>
      <dgm:t>
        <a:bodyPr/>
        <a:lstStyle/>
        <a:p>
          <a:endParaRPr lang="en-US"/>
        </a:p>
      </dgm:t>
    </dgm:pt>
    <dgm:pt modelId="{70FE159C-EB58-490C-9080-F074C999E95D}">
      <dgm:prSet phldrT="[Text]"/>
      <dgm:spPr/>
      <dgm:t>
        <a:bodyPr/>
        <a:lstStyle/>
        <a:p>
          <a:r>
            <a:rPr lang="en-US" b="1" dirty="0">
              <a:latin typeface="Century Gothic" panose="020B0502020202020204" pitchFamily="34" charset="0"/>
            </a:rPr>
            <a:t>Reimbursement shall be received within 45 days of approved LEMA invoice.</a:t>
          </a:r>
        </a:p>
      </dgm:t>
    </dgm:pt>
    <dgm:pt modelId="{03659A68-8553-4831-9851-DEA063AA5290}" type="parTrans" cxnId="{BF7C7F1C-5BB3-40B8-85A4-08C95FA0DC8E}">
      <dgm:prSet/>
      <dgm:spPr/>
      <dgm:t>
        <a:bodyPr/>
        <a:lstStyle/>
        <a:p>
          <a:endParaRPr lang="en-US"/>
        </a:p>
      </dgm:t>
    </dgm:pt>
    <dgm:pt modelId="{B6227236-8593-40D4-B76A-F33C71F8A09A}" type="sibTrans" cxnId="{BF7C7F1C-5BB3-40B8-85A4-08C95FA0DC8E}">
      <dgm:prSet/>
      <dgm:spPr/>
      <dgm:t>
        <a:bodyPr/>
        <a:lstStyle/>
        <a:p>
          <a:endParaRPr lang="en-US"/>
        </a:p>
      </dgm:t>
    </dgm:pt>
    <dgm:pt modelId="{345D5C3F-B067-4BF9-86F5-49D81231DCC5}">
      <dgm:prSet phldrT="[Text]"/>
      <dgm:spPr/>
      <dgm:t>
        <a:bodyPr/>
        <a:lstStyle/>
        <a:p>
          <a:r>
            <a:rPr lang="en-US" b="1" dirty="0">
              <a:latin typeface="Century Gothic" panose="020B0502020202020204" pitchFamily="34" charset="0"/>
            </a:rPr>
            <a:t>Eligible </a:t>
          </a:r>
        </a:p>
        <a:p>
          <a:r>
            <a:rPr lang="en-US" b="1" dirty="0">
              <a:latin typeface="Century Gothic" panose="020B0502020202020204" pitchFamily="34" charset="0"/>
            </a:rPr>
            <a:t>Incident Occurs</a:t>
          </a:r>
        </a:p>
      </dgm:t>
    </dgm:pt>
    <dgm:pt modelId="{91954004-7934-43A9-B0BC-9614F8FECDBB}" type="parTrans" cxnId="{E713924D-7F94-4832-8333-57A9C4A5592A}">
      <dgm:prSet/>
      <dgm:spPr/>
      <dgm:t>
        <a:bodyPr/>
        <a:lstStyle/>
        <a:p>
          <a:endParaRPr lang="en-US"/>
        </a:p>
      </dgm:t>
    </dgm:pt>
    <dgm:pt modelId="{5812E2FA-3F22-4C4A-947F-1BEEDBA97C74}" type="sibTrans" cxnId="{E713924D-7F94-4832-8333-57A9C4A5592A}">
      <dgm:prSet/>
      <dgm:spPr/>
      <dgm:t>
        <a:bodyPr/>
        <a:lstStyle/>
        <a:p>
          <a:endParaRPr lang="en-US"/>
        </a:p>
      </dgm:t>
    </dgm:pt>
    <dgm:pt modelId="{4E9388BA-544C-4C24-B469-8E78C33AA425}">
      <dgm:prSet phldrT="[Text]"/>
      <dgm:spPr/>
      <dgm:t>
        <a:bodyPr/>
        <a:lstStyle/>
        <a:p>
          <a:r>
            <a:rPr lang="en-US" b="1" dirty="0">
              <a:latin typeface="Century Gothic" panose="020B0502020202020204" pitchFamily="34" charset="0"/>
            </a:rPr>
            <a:t>LEMA Team contacts Requesting &amp; Providing Agencies within 30 days after the conclusion of the Incident</a:t>
          </a:r>
          <a:r>
            <a:rPr lang="en-US" dirty="0"/>
            <a:t>.</a:t>
          </a:r>
        </a:p>
      </dgm:t>
    </dgm:pt>
    <dgm:pt modelId="{70357ACD-7F98-47FD-9F45-BCD50D8E15CE}" type="parTrans" cxnId="{59DF8B29-13B4-4D1B-A24D-561A8A3E18C4}">
      <dgm:prSet/>
      <dgm:spPr/>
      <dgm:t>
        <a:bodyPr/>
        <a:lstStyle/>
        <a:p>
          <a:endParaRPr lang="en-US"/>
        </a:p>
      </dgm:t>
    </dgm:pt>
    <dgm:pt modelId="{6BC3CFDC-9612-4CD3-BC0B-312F36CE7700}" type="sibTrans" cxnId="{59DF8B29-13B4-4D1B-A24D-561A8A3E18C4}">
      <dgm:prSet/>
      <dgm:spPr/>
      <dgm:t>
        <a:bodyPr/>
        <a:lstStyle/>
        <a:p>
          <a:endParaRPr lang="en-US"/>
        </a:p>
      </dgm:t>
    </dgm:pt>
    <dgm:pt modelId="{55F34029-FD06-4055-B3E9-AE711F5CD01E}">
      <dgm:prSet phldrT="[Text]"/>
      <dgm:spPr/>
      <dgm:t>
        <a:bodyPr/>
        <a:lstStyle/>
        <a:p>
          <a:r>
            <a:rPr lang="en-US" b="1" dirty="0">
              <a:latin typeface="Century Gothic" panose="020B0502020202020204" pitchFamily="34" charset="0"/>
            </a:rPr>
            <a:t>LEMA Team will process request in order of Incident.</a:t>
          </a:r>
        </a:p>
      </dgm:t>
    </dgm:pt>
    <dgm:pt modelId="{F788BEF1-AB1B-4B7F-888E-ED4B2BF99519}" type="parTrans" cxnId="{EA60CC7B-AFAB-4AA5-8799-FBAAB1CAC9F3}">
      <dgm:prSet/>
      <dgm:spPr/>
      <dgm:t>
        <a:bodyPr/>
        <a:lstStyle/>
        <a:p>
          <a:endParaRPr lang="en-US"/>
        </a:p>
      </dgm:t>
    </dgm:pt>
    <dgm:pt modelId="{5B02B1D5-1E00-4F80-903D-F77CFB9F0968}" type="sibTrans" cxnId="{EA60CC7B-AFAB-4AA5-8799-FBAAB1CAC9F3}">
      <dgm:prSet/>
      <dgm:spPr/>
      <dgm:t>
        <a:bodyPr/>
        <a:lstStyle/>
        <a:p>
          <a:endParaRPr lang="en-US"/>
        </a:p>
      </dgm:t>
    </dgm:pt>
    <dgm:pt modelId="{AFD75FC9-5AA7-470C-9E72-A99F606296EF}">
      <dgm:prSet phldrT="[Text]"/>
      <dgm:spPr/>
      <dgm:t>
        <a:bodyPr/>
        <a:lstStyle/>
        <a:p>
          <a:r>
            <a:rPr lang="en-US" b="1" dirty="0">
              <a:latin typeface="Century Gothic" panose="020B0502020202020204" pitchFamily="34" charset="0"/>
            </a:rPr>
            <a:t>LEMA Team will review and approve reimbursement invoice and authorization payment. </a:t>
          </a:r>
        </a:p>
      </dgm:t>
    </dgm:pt>
    <dgm:pt modelId="{F058378F-3AF0-43A8-A717-8FD626D9BC26}" type="parTrans" cxnId="{1817C5F4-A62A-4561-814B-0DDAE2D62105}">
      <dgm:prSet/>
      <dgm:spPr/>
      <dgm:t>
        <a:bodyPr/>
        <a:lstStyle/>
        <a:p>
          <a:endParaRPr lang="en-US"/>
        </a:p>
      </dgm:t>
    </dgm:pt>
    <dgm:pt modelId="{F601B647-37F1-4C3D-8AEC-37E9F1535422}" type="sibTrans" cxnId="{1817C5F4-A62A-4561-814B-0DDAE2D62105}">
      <dgm:prSet/>
      <dgm:spPr/>
      <dgm:t>
        <a:bodyPr/>
        <a:lstStyle/>
        <a:p>
          <a:endParaRPr lang="en-US"/>
        </a:p>
      </dgm:t>
    </dgm:pt>
    <dgm:pt modelId="{A003AE45-1047-4CE7-A1B9-A2AC83E5FC98}" type="pres">
      <dgm:prSet presAssocID="{F3E3796F-F430-44F3-8254-388DEF969DAC}" presName="Name0" presStyleCnt="0">
        <dgm:presLayoutVars>
          <dgm:dir/>
          <dgm:resizeHandles val="exact"/>
        </dgm:presLayoutVars>
      </dgm:prSet>
      <dgm:spPr/>
    </dgm:pt>
    <dgm:pt modelId="{3EC235B7-FBB0-486B-ABC0-C083A49CB9FB}" type="pres">
      <dgm:prSet presAssocID="{F3E3796F-F430-44F3-8254-388DEF969DAC}" presName="arrow" presStyleLbl="bgShp" presStyleIdx="0" presStyleCnt="1"/>
      <dgm:spPr>
        <a:solidFill>
          <a:schemeClr val="accent1">
            <a:lumMod val="60000"/>
            <a:lumOff val="40000"/>
          </a:schemeClr>
        </a:solidFill>
      </dgm:spPr>
    </dgm:pt>
    <dgm:pt modelId="{E28D51CF-6424-45EB-9FD0-2B963991F106}" type="pres">
      <dgm:prSet presAssocID="{F3E3796F-F430-44F3-8254-388DEF969DAC}" presName="points" presStyleCnt="0"/>
      <dgm:spPr/>
    </dgm:pt>
    <dgm:pt modelId="{C279AA1F-4E38-4BDD-9AEC-0FCDE0B23EBE}" type="pres">
      <dgm:prSet presAssocID="{345D5C3F-B067-4BF9-86F5-49D81231DCC5}" presName="compositeA" presStyleCnt="0"/>
      <dgm:spPr/>
    </dgm:pt>
    <dgm:pt modelId="{9A8ED35A-31F4-44A2-B537-180214C3B0D1}" type="pres">
      <dgm:prSet presAssocID="{345D5C3F-B067-4BF9-86F5-49D81231DCC5}" presName="textA" presStyleLbl="revTx" presStyleIdx="0" presStyleCnt="6">
        <dgm:presLayoutVars>
          <dgm:bulletEnabled val="1"/>
        </dgm:presLayoutVars>
      </dgm:prSet>
      <dgm:spPr/>
    </dgm:pt>
    <dgm:pt modelId="{A6D9B426-3D03-49BF-8558-AB2CC6690861}" type="pres">
      <dgm:prSet presAssocID="{345D5C3F-B067-4BF9-86F5-49D81231DCC5}" presName="circleA" presStyleLbl="node1" presStyleIdx="0" presStyleCnt="6"/>
      <dgm:spPr/>
    </dgm:pt>
    <dgm:pt modelId="{E2CE94E9-C600-47DC-91FF-2BD05318B0D8}" type="pres">
      <dgm:prSet presAssocID="{345D5C3F-B067-4BF9-86F5-49D81231DCC5}" presName="spaceA" presStyleCnt="0"/>
      <dgm:spPr/>
    </dgm:pt>
    <dgm:pt modelId="{4744E399-8971-429A-933D-39ADAFC2FD5C}" type="pres">
      <dgm:prSet presAssocID="{5812E2FA-3F22-4C4A-947F-1BEEDBA97C74}" presName="space" presStyleCnt="0"/>
      <dgm:spPr/>
    </dgm:pt>
    <dgm:pt modelId="{E919ADF1-3924-413E-A7F0-3DCB2F2B94D0}" type="pres">
      <dgm:prSet presAssocID="{4E9388BA-544C-4C24-B469-8E78C33AA425}" presName="compositeB" presStyleCnt="0"/>
      <dgm:spPr/>
    </dgm:pt>
    <dgm:pt modelId="{776E11F5-34FC-40EE-BD33-4A54D183CA7D}" type="pres">
      <dgm:prSet presAssocID="{4E9388BA-544C-4C24-B469-8E78C33AA425}" presName="textB" presStyleLbl="revTx" presStyleIdx="1" presStyleCnt="6">
        <dgm:presLayoutVars>
          <dgm:bulletEnabled val="1"/>
        </dgm:presLayoutVars>
      </dgm:prSet>
      <dgm:spPr/>
    </dgm:pt>
    <dgm:pt modelId="{B1998C1A-E6A0-4B44-8B2F-E8691802EE43}" type="pres">
      <dgm:prSet presAssocID="{4E9388BA-544C-4C24-B469-8E78C33AA425}" presName="circleB" presStyleLbl="node1" presStyleIdx="1" presStyleCnt="6"/>
      <dgm:spPr/>
    </dgm:pt>
    <dgm:pt modelId="{B0BFE7BA-4A10-4B9D-8BF4-E7663718C282}" type="pres">
      <dgm:prSet presAssocID="{4E9388BA-544C-4C24-B469-8E78C33AA425}" presName="spaceB" presStyleCnt="0"/>
      <dgm:spPr/>
    </dgm:pt>
    <dgm:pt modelId="{2E8910D2-E32A-43AA-8FF0-F031FD1E9FD0}" type="pres">
      <dgm:prSet presAssocID="{6BC3CFDC-9612-4CD3-BC0B-312F36CE7700}" presName="space" presStyleCnt="0"/>
      <dgm:spPr/>
    </dgm:pt>
    <dgm:pt modelId="{283A72CB-33E8-471A-8156-27CA645D7475}" type="pres">
      <dgm:prSet presAssocID="{1FF7D87D-902A-4F63-A2B1-C299EE420EC0}" presName="compositeA" presStyleCnt="0"/>
      <dgm:spPr/>
    </dgm:pt>
    <dgm:pt modelId="{CD1919C4-A2DC-4DB5-8258-A31A84F54CB8}" type="pres">
      <dgm:prSet presAssocID="{1FF7D87D-902A-4F63-A2B1-C299EE420EC0}" presName="textA" presStyleLbl="revTx" presStyleIdx="2" presStyleCnt="6">
        <dgm:presLayoutVars>
          <dgm:bulletEnabled val="1"/>
        </dgm:presLayoutVars>
      </dgm:prSet>
      <dgm:spPr/>
    </dgm:pt>
    <dgm:pt modelId="{23C21C31-F964-4F05-AADD-69FA988EED71}" type="pres">
      <dgm:prSet presAssocID="{1FF7D87D-902A-4F63-A2B1-C299EE420EC0}" presName="circleA" presStyleLbl="node1" presStyleIdx="2" presStyleCnt="6"/>
      <dgm:spPr/>
    </dgm:pt>
    <dgm:pt modelId="{79E0131C-C689-402A-8C7F-FD513FF6C20A}" type="pres">
      <dgm:prSet presAssocID="{1FF7D87D-902A-4F63-A2B1-C299EE420EC0}" presName="spaceA" presStyleCnt="0"/>
      <dgm:spPr/>
    </dgm:pt>
    <dgm:pt modelId="{FFDE2A4B-7846-44D2-B6D1-F84FA06CF2A5}" type="pres">
      <dgm:prSet presAssocID="{D6231BB4-0364-4D5F-905E-ADAF30D98DDC}" presName="space" presStyleCnt="0"/>
      <dgm:spPr/>
    </dgm:pt>
    <dgm:pt modelId="{FCC8C407-9E2A-490E-AA92-E536AAACB333}" type="pres">
      <dgm:prSet presAssocID="{55F34029-FD06-4055-B3E9-AE711F5CD01E}" presName="compositeB" presStyleCnt="0"/>
      <dgm:spPr/>
    </dgm:pt>
    <dgm:pt modelId="{B9642655-5A3D-41E5-A7DF-139CB5150F3D}" type="pres">
      <dgm:prSet presAssocID="{55F34029-FD06-4055-B3E9-AE711F5CD01E}" presName="textB" presStyleLbl="revTx" presStyleIdx="3" presStyleCnt="6">
        <dgm:presLayoutVars>
          <dgm:bulletEnabled val="1"/>
        </dgm:presLayoutVars>
      </dgm:prSet>
      <dgm:spPr/>
    </dgm:pt>
    <dgm:pt modelId="{5564B786-F1F1-4157-893A-491A2467EA24}" type="pres">
      <dgm:prSet presAssocID="{55F34029-FD06-4055-B3E9-AE711F5CD01E}" presName="circleB" presStyleLbl="node1" presStyleIdx="3" presStyleCnt="6"/>
      <dgm:spPr/>
    </dgm:pt>
    <dgm:pt modelId="{A03D540D-3362-46D5-B20E-413719E9AA4F}" type="pres">
      <dgm:prSet presAssocID="{55F34029-FD06-4055-B3E9-AE711F5CD01E}" presName="spaceB" presStyleCnt="0"/>
      <dgm:spPr/>
    </dgm:pt>
    <dgm:pt modelId="{F2E4268E-C549-4F16-B080-E8C650D8C4CC}" type="pres">
      <dgm:prSet presAssocID="{5B02B1D5-1E00-4F80-903D-F77CFB9F0968}" presName="space" presStyleCnt="0"/>
      <dgm:spPr/>
    </dgm:pt>
    <dgm:pt modelId="{5C775213-DA5E-4990-AC28-E0B4AF501CD1}" type="pres">
      <dgm:prSet presAssocID="{AFD75FC9-5AA7-470C-9E72-A99F606296EF}" presName="compositeA" presStyleCnt="0"/>
      <dgm:spPr/>
    </dgm:pt>
    <dgm:pt modelId="{02856F11-8F6E-40AA-8136-1BFC5CEDFE31}" type="pres">
      <dgm:prSet presAssocID="{AFD75FC9-5AA7-470C-9E72-A99F606296EF}" presName="textA" presStyleLbl="revTx" presStyleIdx="4" presStyleCnt="6">
        <dgm:presLayoutVars>
          <dgm:bulletEnabled val="1"/>
        </dgm:presLayoutVars>
      </dgm:prSet>
      <dgm:spPr/>
    </dgm:pt>
    <dgm:pt modelId="{E9DE4F3A-6F3E-4403-9DDF-36296828BA32}" type="pres">
      <dgm:prSet presAssocID="{AFD75FC9-5AA7-470C-9E72-A99F606296EF}" presName="circleA" presStyleLbl="node1" presStyleIdx="4" presStyleCnt="6"/>
      <dgm:spPr/>
    </dgm:pt>
    <dgm:pt modelId="{BCA73EE3-AE4B-4668-81EA-0128B6DF9670}" type="pres">
      <dgm:prSet presAssocID="{AFD75FC9-5AA7-470C-9E72-A99F606296EF}" presName="spaceA" presStyleCnt="0"/>
      <dgm:spPr/>
    </dgm:pt>
    <dgm:pt modelId="{586B9BD5-0556-490F-A9C0-FB333C129835}" type="pres">
      <dgm:prSet presAssocID="{F601B647-37F1-4C3D-8AEC-37E9F1535422}" presName="space" presStyleCnt="0"/>
      <dgm:spPr/>
    </dgm:pt>
    <dgm:pt modelId="{59E60DAD-406A-4072-A3CC-8CEC14F7600C}" type="pres">
      <dgm:prSet presAssocID="{70FE159C-EB58-490C-9080-F074C999E95D}" presName="compositeB" presStyleCnt="0"/>
      <dgm:spPr/>
    </dgm:pt>
    <dgm:pt modelId="{EEE9CF74-3552-4ABC-B0CA-616F2858AEE3}" type="pres">
      <dgm:prSet presAssocID="{70FE159C-EB58-490C-9080-F074C999E95D}" presName="textB" presStyleLbl="revTx" presStyleIdx="5" presStyleCnt="6">
        <dgm:presLayoutVars>
          <dgm:bulletEnabled val="1"/>
        </dgm:presLayoutVars>
      </dgm:prSet>
      <dgm:spPr/>
    </dgm:pt>
    <dgm:pt modelId="{1658451D-2847-494F-9D13-B56EA20EA550}" type="pres">
      <dgm:prSet presAssocID="{70FE159C-EB58-490C-9080-F074C999E95D}" presName="circleB" presStyleLbl="node1" presStyleIdx="5" presStyleCnt="6"/>
      <dgm:spPr/>
    </dgm:pt>
    <dgm:pt modelId="{68276508-B29D-44A9-98A1-CDC1BCDDD5A9}" type="pres">
      <dgm:prSet presAssocID="{70FE159C-EB58-490C-9080-F074C999E95D}" presName="spaceB" presStyleCnt="0"/>
      <dgm:spPr/>
    </dgm:pt>
  </dgm:ptLst>
  <dgm:cxnLst>
    <dgm:cxn modelId="{C9622B05-1DB9-47CE-B166-F4EEE319385E}" type="presOf" srcId="{345D5C3F-B067-4BF9-86F5-49D81231DCC5}" destId="{9A8ED35A-31F4-44A2-B537-180214C3B0D1}" srcOrd="0" destOrd="0" presId="urn:microsoft.com/office/officeart/2005/8/layout/hProcess11"/>
    <dgm:cxn modelId="{750EC40F-AFF7-4367-8E24-30A6B0251999}" type="presOf" srcId="{70FE159C-EB58-490C-9080-F074C999E95D}" destId="{EEE9CF74-3552-4ABC-B0CA-616F2858AEE3}" srcOrd="0" destOrd="0" presId="urn:microsoft.com/office/officeart/2005/8/layout/hProcess11"/>
    <dgm:cxn modelId="{BF7C7F1C-5BB3-40B8-85A4-08C95FA0DC8E}" srcId="{F3E3796F-F430-44F3-8254-388DEF969DAC}" destId="{70FE159C-EB58-490C-9080-F074C999E95D}" srcOrd="5" destOrd="0" parTransId="{03659A68-8553-4831-9851-DEA063AA5290}" sibTransId="{B6227236-8593-40D4-B76A-F33C71F8A09A}"/>
    <dgm:cxn modelId="{59DF8B29-13B4-4D1B-A24D-561A8A3E18C4}" srcId="{F3E3796F-F430-44F3-8254-388DEF969DAC}" destId="{4E9388BA-544C-4C24-B469-8E78C33AA425}" srcOrd="1" destOrd="0" parTransId="{70357ACD-7F98-47FD-9F45-BCD50D8E15CE}" sibTransId="{6BC3CFDC-9612-4CD3-BC0B-312F36CE7700}"/>
    <dgm:cxn modelId="{07A0102D-1533-4D2D-82A5-35C434906DCB}" type="presOf" srcId="{1FF7D87D-902A-4F63-A2B1-C299EE420EC0}" destId="{CD1919C4-A2DC-4DB5-8258-A31A84F54CB8}" srcOrd="0" destOrd="0" presId="urn:microsoft.com/office/officeart/2005/8/layout/hProcess11"/>
    <dgm:cxn modelId="{49350330-04CF-4E29-ABD2-D748FC511EA5}" type="presOf" srcId="{F3E3796F-F430-44F3-8254-388DEF969DAC}" destId="{A003AE45-1047-4CE7-A1B9-A2AC83E5FC98}" srcOrd="0" destOrd="0" presId="urn:microsoft.com/office/officeart/2005/8/layout/hProcess11"/>
    <dgm:cxn modelId="{1707FB61-25C9-43CE-A71A-F578E763BF4F}" type="presOf" srcId="{AFD75FC9-5AA7-470C-9E72-A99F606296EF}" destId="{02856F11-8F6E-40AA-8136-1BFC5CEDFE31}" srcOrd="0" destOrd="0" presId="urn:microsoft.com/office/officeart/2005/8/layout/hProcess11"/>
    <dgm:cxn modelId="{E713924D-7F94-4832-8333-57A9C4A5592A}" srcId="{F3E3796F-F430-44F3-8254-388DEF969DAC}" destId="{345D5C3F-B067-4BF9-86F5-49D81231DCC5}" srcOrd="0" destOrd="0" parTransId="{91954004-7934-43A9-B0BC-9614F8FECDBB}" sibTransId="{5812E2FA-3F22-4C4A-947F-1BEEDBA97C74}"/>
    <dgm:cxn modelId="{EA60CC7B-AFAB-4AA5-8799-FBAAB1CAC9F3}" srcId="{F3E3796F-F430-44F3-8254-388DEF969DAC}" destId="{55F34029-FD06-4055-B3E9-AE711F5CD01E}" srcOrd="3" destOrd="0" parTransId="{F788BEF1-AB1B-4B7F-888E-ED4B2BF99519}" sibTransId="{5B02B1D5-1E00-4F80-903D-F77CFB9F0968}"/>
    <dgm:cxn modelId="{AC5C2ABC-466C-4ED0-9FCE-B2357F3E598B}" srcId="{F3E3796F-F430-44F3-8254-388DEF969DAC}" destId="{1FF7D87D-902A-4F63-A2B1-C299EE420EC0}" srcOrd="2" destOrd="0" parTransId="{E30AE7A3-CEF2-4571-B8F6-C34CE96589D6}" sibTransId="{D6231BB4-0364-4D5F-905E-ADAF30D98DDC}"/>
    <dgm:cxn modelId="{E809C0C9-7B12-4671-8464-5E0A0F9E3747}" type="presOf" srcId="{55F34029-FD06-4055-B3E9-AE711F5CD01E}" destId="{B9642655-5A3D-41E5-A7DF-139CB5150F3D}" srcOrd="0" destOrd="0" presId="urn:microsoft.com/office/officeart/2005/8/layout/hProcess11"/>
    <dgm:cxn modelId="{B1F510D6-27BE-4329-947A-94446089C883}" type="presOf" srcId="{4E9388BA-544C-4C24-B469-8E78C33AA425}" destId="{776E11F5-34FC-40EE-BD33-4A54D183CA7D}" srcOrd="0" destOrd="0" presId="urn:microsoft.com/office/officeart/2005/8/layout/hProcess11"/>
    <dgm:cxn modelId="{1817C5F4-A62A-4561-814B-0DDAE2D62105}" srcId="{F3E3796F-F430-44F3-8254-388DEF969DAC}" destId="{AFD75FC9-5AA7-470C-9E72-A99F606296EF}" srcOrd="4" destOrd="0" parTransId="{F058378F-3AF0-43A8-A717-8FD626D9BC26}" sibTransId="{F601B647-37F1-4C3D-8AEC-37E9F1535422}"/>
    <dgm:cxn modelId="{FB9AF23B-9691-4FC4-8A7B-A94BEA9B78E6}" type="presParOf" srcId="{A003AE45-1047-4CE7-A1B9-A2AC83E5FC98}" destId="{3EC235B7-FBB0-486B-ABC0-C083A49CB9FB}" srcOrd="0" destOrd="0" presId="urn:microsoft.com/office/officeart/2005/8/layout/hProcess11"/>
    <dgm:cxn modelId="{0D7BB0D1-2E12-45B9-82DA-E26E7784CDA3}" type="presParOf" srcId="{A003AE45-1047-4CE7-A1B9-A2AC83E5FC98}" destId="{E28D51CF-6424-45EB-9FD0-2B963991F106}" srcOrd="1" destOrd="0" presId="urn:microsoft.com/office/officeart/2005/8/layout/hProcess11"/>
    <dgm:cxn modelId="{11CA90A3-98E4-48E9-B8F5-1A667E8B5E47}" type="presParOf" srcId="{E28D51CF-6424-45EB-9FD0-2B963991F106}" destId="{C279AA1F-4E38-4BDD-9AEC-0FCDE0B23EBE}" srcOrd="0" destOrd="0" presId="urn:microsoft.com/office/officeart/2005/8/layout/hProcess11"/>
    <dgm:cxn modelId="{0D268535-27F8-4CB1-8A16-661152507912}" type="presParOf" srcId="{C279AA1F-4E38-4BDD-9AEC-0FCDE0B23EBE}" destId="{9A8ED35A-31F4-44A2-B537-180214C3B0D1}" srcOrd="0" destOrd="0" presId="urn:microsoft.com/office/officeart/2005/8/layout/hProcess11"/>
    <dgm:cxn modelId="{10565651-5CC1-4223-9DDC-670940B8D658}" type="presParOf" srcId="{C279AA1F-4E38-4BDD-9AEC-0FCDE0B23EBE}" destId="{A6D9B426-3D03-49BF-8558-AB2CC6690861}" srcOrd="1" destOrd="0" presId="urn:microsoft.com/office/officeart/2005/8/layout/hProcess11"/>
    <dgm:cxn modelId="{D7A62425-E9C5-4157-893C-6815294DB298}" type="presParOf" srcId="{C279AA1F-4E38-4BDD-9AEC-0FCDE0B23EBE}" destId="{E2CE94E9-C600-47DC-91FF-2BD05318B0D8}" srcOrd="2" destOrd="0" presId="urn:microsoft.com/office/officeart/2005/8/layout/hProcess11"/>
    <dgm:cxn modelId="{7C290F7C-D6E1-45EF-853F-D38317136772}" type="presParOf" srcId="{E28D51CF-6424-45EB-9FD0-2B963991F106}" destId="{4744E399-8971-429A-933D-39ADAFC2FD5C}" srcOrd="1" destOrd="0" presId="urn:microsoft.com/office/officeart/2005/8/layout/hProcess11"/>
    <dgm:cxn modelId="{871B37E2-E40E-45E0-8FF1-77B458241B96}" type="presParOf" srcId="{E28D51CF-6424-45EB-9FD0-2B963991F106}" destId="{E919ADF1-3924-413E-A7F0-3DCB2F2B94D0}" srcOrd="2" destOrd="0" presId="urn:microsoft.com/office/officeart/2005/8/layout/hProcess11"/>
    <dgm:cxn modelId="{CBEFE02A-60FD-4F3B-817D-A19C31AFDE32}" type="presParOf" srcId="{E919ADF1-3924-413E-A7F0-3DCB2F2B94D0}" destId="{776E11F5-34FC-40EE-BD33-4A54D183CA7D}" srcOrd="0" destOrd="0" presId="urn:microsoft.com/office/officeart/2005/8/layout/hProcess11"/>
    <dgm:cxn modelId="{5F85DC01-BE9E-4719-B292-EA6BE6276C1B}" type="presParOf" srcId="{E919ADF1-3924-413E-A7F0-3DCB2F2B94D0}" destId="{B1998C1A-E6A0-4B44-8B2F-E8691802EE43}" srcOrd="1" destOrd="0" presId="urn:microsoft.com/office/officeart/2005/8/layout/hProcess11"/>
    <dgm:cxn modelId="{11C4BCFA-205E-4215-9087-A446E5105F25}" type="presParOf" srcId="{E919ADF1-3924-413E-A7F0-3DCB2F2B94D0}" destId="{B0BFE7BA-4A10-4B9D-8BF4-E7663718C282}" srcOrd="2" destOrd="0" presId="urn:microsoft.com/office/officeart/2005/8/layout/hProcess11"/>
    <dgm:cxn modelId="{74544D97-EADA-47EC-BF30-FA790567E102}" type="presParOf" srcId="{E28D51CF-6424-45EB-9FD0-2B963991F106}" destId="{2E8910D2-E32A-43AA-8FF0-F031FD1E9FD0}" srcOrd="3" destOrd="0" presId="urn:microsoft.com/office/officeart/2005/8/layout/hProcess11"/>
    <dgm:cxn modelId="{EC8C6416-C3D1-4EF0-8A40-6DC19AA687BD}" type="presParOf" srcId="{E28D51CF-6424-45EB-9FD0-2B963991F106}" destId="{283A72CB-33E8-471A-8156-27CA645D7475}" srcOrd="4" destOrd="0" presId="urn:microsoft.com/office/officeart/2005/8/layout/hProcess11"/>
    <dgm:cxn modelId="{010FE935-64D2-4FEF-B074-AD01B0C346D8}" type="presParOf" srcId="{283A72CB-33E8-471A-8156-27CA645D7475}" destId="{CD1919C4-A2DC-4DB5-8258-A31A84F54CB8}" srcOrd="0" destOrd="0" presId="urn:microsoft.com/office/officeart/2005/8/layout/hProcess11"/>
    <dgm:cxn modelId="{A546FB6C-2A78-4B1A-89FB-8186BC98FB0B}" type="presParOf" srcId="{283A72CB-33E8-471A-8156-27CA645D7475}" destId="{23C21C31-F964-4F05-AADD-69FA988EED71}" srcOrd="1" destOrd="0" presId="urn:microsoft.com/office/officeart/2005/8/layout/hProcess11"/>
    <dgm:cxn modelId="{57A7A5A1-E838-4B11-81CF-93F72AA26E10}" type="presParOf" srcId="{283A72CB-33E8-471A-8156-27CA645D7475}" destId="{79E0131C-C689-402A-8C7F-FD513FF6C20A}" srcOrd="2" destOrd="0" presId="urn:microsoft.com/office/officeart/2005/8/layout/hProcess11"/>
    <dgm:cxn modelId="{03A7B49E-42EC-49CA-B32D-4C93826BB1DF}" type="presParOf" srcId="{E28D51CF-6424-45EB-9FD0-2B963991F106}" destId="{FFDE2A4B-7846-44D2-B6D1-F84FA06CF2A5}" srcOrd="5" destOrd="0" presId="urn:microsoft.com/office/officeart/2005/8/layout/hProcess11"/>
    <dgm:cxn modelId="{86E292DA-3677-4049-BA70-407F1F85215E}" type="presParOf" srcId="{E28D51CF-6424-45EB-9FD0-2B963991F106}" destId="{FCC8C407-9E2A-490E-AA92-E536AAACB333}" srcOrd="6" destOrd="0" presId="urn:microsoft.com/office/officeart/2005/8/layout/hProcess11"/>
    <dgm:cxn modelId="{4FFCA913-CDA1-47CA-ABE9-4908298C6EF5}" type="presParOf" srcId="{FCC8C407-9E2A-490E-AA92-E536AAACB333}" destId="{B9642655-5A3D-41E5-A7DF-139CB5150F3D}" srcOrd="0" destOrd="0" presId="urn:microsoft.com/office/officeart/2005/8/layout/hProcess11"/>
    <dgm:cxn modelId="{96EEF39B-9703-4A23-9A25-FC81C58F8AF9}" type="presParOf" srcId="{FCC8C407-9E2A-490E-AA92-E536AAACB333}" destId="{5564B786-F1F1-4157-893A-491A2467EA24}" srcOrd="1" destOrd="0" presId="urn:microsoft.com/office/officeart/2005/8/layout/hProcess11"/>
    <dgm:cxn modelId="{C711E58F-33BA-4EDC-9896-4EBCBF71360C}" type="presParOf" srcId="{FCC8C407-9E2A-490E-AA92-E536AAACB333}" destId="{A03D540D-3362-46D5-B20E-413719E9AA4F}" srcOrd="2" destOrd="0" presId="urn:microsoft.com/office/officeart/2005/8/layout/hProcess11"/>
    <dgm:cxn modelId="{2DC2240E-8C19-4979-A790-EEE5F009AD14}" type="presParOf" srcId="{E28D51CF-6424-45EB-9FD0-2B963991F106}" destId="{F2E4268E-C549-4F16-B080-E8C650D8C4CC}" srcOrd="7" destOrd="0" presId="urn:microsoft.com/office/officeart/2005/8/layout/hProcess11"/>
    <dgm:cxn modelId="{E0037F1B-26FB-4BB8-9282-7B4C88DE10E1}" type="presParOf" srcId="{E28D51CF-6424-45EB-9FD0-2B963991F106}" destId="{5C775213-DA5E-4990-AC28-E0B4AF501CD1}" srcOrd="8" destOrd="0" presId="urn:microsoft.com/office/officeart/2005/8/layout/hProcess11"/>
    <dgm:cxn modelId="{1B5DA8B5-803B-4CAB-9134-ECECAB72373F}" type="presParOf" srcId="{5C775213-DA5E-4990-AC28-E0B4AF501CD1}" destId="{02856F11-8F6E-40AA-8136-1BFC5CEDFE31}" srcOrd="0" destOrd="0" presId="urn:microsoft.com/office/officeart/2005/8/layout/hProcess11"/>
    <dgm:cxn modelId="{14D29686-A4D9-44F3-9035-A01A4B9A6A42}" type="presParOf" srcId="{5C775213-DA5E-4990-AC28-E0B4AF501CD1}" destId="{E9DE4F3A-6F3E-4403-9DDF-36296828BA32}" srcOrd="1" destOrd="0" presId="urn:microsoft.com/office/officeart/2005/8/layout/hProcess11"/>
    <dgm:cxn modelId="{E1A19871-C450-41CD-B2C5-8DEEF087F219}" type="presParOf" srcId="{5C775213-DA5E-4990-AC28-E0B4AF501CD1}" destId="{BCA73EE3-AE4B-4668-81EA-0128B6DF9670}" srcOrd="2" destOrd="0" presId="urn:microsoft.com/office/officeart/2005/8/layout/hProcess11"/>
    <dgm:cxn modelId="{9E2916DC-AA75-423D-B8D9-493D4DD77121}" type="presParOf" srcId="{E28D51CF-6424-45EB-9FD0-2B963991F106}" destId="{586B9BD5-0556-490F-A9C0-FB333C129835}" srcOrd="9" destOrd="0" presId="urn:microsoft.com/office/officeart/2005/8/layout/hProcess11"/>
    <dgm:cxn modelId="{E923B9A9-A130-4923-BE5B-9C196CA860D5}" type="presParOf" srcId="{E28D51CF-6424-45EB-9FD0-2B963991F106}" destId="{59E60DAD-406A-4072-A3CC-8CEC14F7600C}" srcOrd="10" destOrd="0" presId="urn:microsoft.com/office/officeart/2005/8/layout/hProcess11"/>
    <dgm:cxn modelId="{EE3775E5-B0EB-4019-962E-C9B308576546}" type="presParOf" srcId="{59E60DAD-406A-4072-A3CC-8CEC14F7600C}" destId="{EEE9CF74-3552-4ABC-B0CA-616F2858AEE3}" srcOrd="0" destOrd="0" presId="urn:microsoft.com/office/officeart/2005/8/layout/hProcess11"/>
    <dgm:cxn modelId="{55FAE9AE-4BB3-4341-B30D-115C6EF50244}" type="presParOf" srcId="{59E60DAD-406A-4072-A3CC-8CEC14F7600C}" destId="{1658451D-2847-494F-9D13-B56EA20EA550}" srcOrd="1" destOrd="0" presId="urn:microsoft.com/office/officeart/2005/8/layout/hProcess11"/>
    <dgm:cxn modelId="{4C84971D-F86A-47A2-9058-80D3FC331513}" type="presParOf" srcId="{59E60DAD-406A-4072-A3CC-8CEC14F7600C}" destId="{68276508-B29D-44A9-98A1-CDC1BCDDD5A9}"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235B7-FBB0-486B-ABC0-C083A49CB9FB}">
      <dsp:nvSpPr>
        <dsp:cNvPr id="0" name=""/>
        <dsp:cNvSpPr/>
      </dsp:nvSpPr>
      <dsp:spPr>
        <a:xfrm>
          <a:off x="0" y="1358053"/>
          <a:ext cx="9765781" cy="1810737"/>
        </a:xfrm>
        <a:prstGeom prst="notchedRightArrow">
          <a:avLst/>
        </a:prstGeom>
        <a:solidFill>
          <a:schemeClr val="accent1">
            <a:lumMod val="60000"/>
            <a:lumOff val="40000"/>
          </a:schemeClr>
        </a:solidFill>
        <a:ln>
          <a:noFill/>
        </a:ln>
        <a:effectLst>
          <a:reflection blurRad="12700" stA="26000" endPos="32000" dist="12700" dir="5400000" sy="-100000" rotWithShape="0"/>
        </a:effectLst>
      </dsp:spPr>
      <dsp:style>
        <a:lnRef idx="0">
          <a:scrgbClr r="0" g="0" b="0"/>
        </a:lnRef>
        <a:fillRef idx="1">
          <a:scrgbClr r="0" g="0" b="0"/>
        </a:fillRef>
        <a:effectRef idx="2">
          <a:scrgbClr r="0" g="0" b="0"/>
        </a:effectRef>
        <a:fontRef idx="minor"/>
      </dsp:style>
    </dsp:sp>
    <dsp:sp modelId="{9A8ED35A-31F4-44A2-B537-180214C3B0D1}">
      <dsp:nvSpPr>
        <dsp:cNvPr id="0" name=""/>
        <dsp:cNvSpPr/>
      </dsp:nvSpPr>
      <dsp:spPr>
        <a:xfrm>
          <a:off x="2414" y="0"/>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Eligible </a:t>
          </a:r>
        </a:p>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Incident Occurs</a:t>
          </a:r>
        </a:p>
      </dsp:txBody>
      <dsp:txXfrm>
        <a:off x="2414" y="0"/>
        <a:ext cx="1405500" cy="1810737"/>
      </dsp:txXfrm>
    </dsp:sp>
    <dsp:sp modelId="{A6D9B426-3D03-49BF-8558-AB2CC6690861}">
      <dsp:nvSpPr>
        <dsp:cNvPr id="0" name=""/>
        <dsp:cNvSpPr/>
      </dsp:nvSpPr>
      <dsp:spPr>
        <a:xfrm>
          <a:off x="478821" y="2037079"/>
          <a:ext cx="452684" cy="452684"/>
        </a:xfrm>
        <a:prstGeom prst="ellipse">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776E11F5-34FC-40EE-BD33-4A54D183CA7D}">
      <dsp:nvSpPr>
        <dsp:cNvPr id="0" name=""/>
        <dsp:cNvSpPr/>
      </dsp:nvSpPr>
      <dsp:spPr>
        <a:xfrm>
          <a:off x="1478189" y="2716106"/>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LEMA Team contacts Requesting &amp; Providing Agencies within 30 days after the conclusion of the Incident</a:t>
          </a:r>
          <a:r>
            <a:rPr lang="en-US" sz="1200" kern="1200" dirty="0"/>
            <a:t>.</a:t>
          </a:r>
        </a:p>
      </dsp:txBody>
      <dsp:txXfrm>
        <a:off x="1478189" y="2716106"/>
        <a:ext cx="1405500" cy="1810737"/>
      </dsp:txXfrm>
    </dsp:sp>
    <dsp:sp modelId="{B1998C1A-E6A0-4B44-8B2F-E8691802EE43}">
      <dsp:nvSpPr>
        <dsp:cNvPr id="0" name=""/>
        <dsp:cNvSpPr/>
      </dsp:nvSpPr>
      <dsp:spPr>
        <a:xfrm>
          <a:off x="1954597" y="2037079"/>
          <a:ext cx="452684" cy="452684"/>
        </a:xfrm>
        <a:prstGeom prst="ellipse">
          <a:avLst/>
        </a:prstGeom>
        <a:gradFill rotWithShape="0">
          <a:gsLst>
            <a:gs pos="0">
              <a:schemeClr val="accent3">
                <a:hueOff val="-347406"/>
                <a:satOff val="-1695"/>
                <a:lumOff val="-588"/>
                <a:alphaOff val="0"/>
                <a:tint val="96000"/>
                <a:lumMod val="102000"/>
              </a:schemeClr>
            </a:gs>
            <a:gs pos="100000">
              <a:schemeClr val="accent3">
                <a:hueOff val="-347406"/>
                <a:satOff val="-1695"/>
                <a:lumOff val="-588"/>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CD1919C4-A2DC-4DB5-8258-A31A84F54CB8}">
      <dsp:nvSpPr>
        <dsp:cNvPr id="0" name=""/>
        <dsp:cNvSpPr/>
      </dsp:nvSpPr>
      <dsp:spPr>
        <a:xfrm>
          <a:off x="2953964" y="0"/>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Providing Agency submits reimbursement request and supporting documentation.</a:t>
          </a:r>
        </a:p>
      </dsp:txBody>
      <dsp:txXfrm>
        <a:off x="2953964" y="0"/>
        <a:ext cx="1405500" cy="1810737"/>
      </dsp:txXfrm>
    </dsp:sp>
    <dsp:sp modelId="{23C21C31-F964-4F05-AADD-69FA988EED71}">
      <dsp:nvSpPr>
        <dsp:cNvPr id="0" name=""/>
        <dsp:cNvSpPr/>
      </dsp:nvSpPr>
      <dsp:spPr>
        <a:xfrm>
          <a:off x="3430372" y="2037079"/>
          <a:ext cx="452684" cy="452684"/>
        </a:xfrm>
        <a:prstGeom prst="ellipse">
          <a:avLst/>
        </a:prstGeom>
        <a:gradFill rotWithShape="0">
          <a:gsLst>
            <a:gs pos="0">
              <a:schemeClr val="accent3">
                <a:hueOff val="-694812"/>
                <a:satOff val="-3390"/>
                <a:lumOff val="-1176"/>
                <a:alphaOff val="0"/>
                <a:tint val="96000"/>
                <a:lumMod val="102000"/>
              </a:schemeClr>
            </a:gs>
            <a:gs pos="100000">
              <a:schemeClr val="accent3">
                <a:hueOff val="-694812"/>
                <a:satOff val="-3390"/>
                <a:lumOff val="-1176"/>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B9642655-5A3D-41E5-A7DF-139CB5150F3D}">
      <dsp:nvSpPr>
        <dsp:cNvPr id="0" name=""/>
        <dsp:cNvSpPr/>
      </dsp:nvSpPr>
      <dsp:spPr>
        <a:xfrm>
          <a:off x="4429739" y="2716106"/>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LEMA Team will process request in order of Incident.</a:t>
          </a:r>
        </a:p>
      </dsp:txBody>
      <dsp:txXfrm>
        <a:off x="4429739" y="2716106"/>
        <a:ext cx="1405500" cy="1810737"/>
      </dsp:txXfrm>
    </dsp:sp>
    <dsp:sp modelId="{5564B786-F1F1-4157-893A-491A2467EA24}">
      <dsp:nvSpPr>
        <dsp:cNvPr id="0" name=""/>
        <dsp:cNvSpPr/>
      </dsp:nvSpPr>
      <dsp:spPr>
        <a:xfrm>
          <a:off x="4906147" y="2037079"/>
          <a:ext cx="452684" cy="452684"/>
        </a:xfrm>
        <a:prstGeom prst="ellipse">
          <a:avLst/>
        </a:prstGeom>
        <a:gradFill rotWithShape="0">
          <a:gsLst>
            <a:gs pos="0">
              <a:schemeClr val="accent3">
                <a:hueOff val="-1042218"/>
                <a:satOff val="-5084"/>
                <a:lumOff val="-1764"/>
                <a:alphaOff val="0"/>
                <a:tint val="96000"/>
                <a:lumMod val="102000"/>
              </a:schemeClr>
            </a:gs>
            <a:gs pos="100000">
              <a:schemeClr val="accent3">
                <a:hueOff val="-1042218"/>
                <a:satOff val="-5084"/>
                <a:lumOff val="-1764"/>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02856F11-8F6E-40AA-8136-1BFC5CEDFE31}">
      <dsp:nvSpPr>
        <dsp:cNvPr id="0" name=""/>
        <dsp:cNvSpPr/>
      </dsp:nvSpPr>
      <dsp:spPr>
        <a:xfrm>
          <a:off x="5905514" y="0"/>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LEMA Team will review and approve reimbursement invoice and authorization payment. </a:t>
          </a:r>
        </a:p>
      </dsp:txBody>
      <dsp:txXfrm>
        <a:off x="5905514" y="0"/>
        <a:ext cx="1405500" cy="1810737"/>
      </dsp:txXfrm>
    </dsp:sp>
    <dsp:sp modelId="{E9DE4F3A-6F3E-4403-9DDF-36296828BA32}">
      <dsp:nvSpPr>
        <dsp:cNvPr id="0" name=""/>
        <dsp:cNvSpPr/>
      </dsp:nvSpPr>
      <dsp:spPr>
        <a:xfrm>
          <a:off x="6381922" y="2037079"/>
          <a:ext cx="452684" cy="452684"/>
        </a:xfrm>
        <a:prstGeom prst="ellipse">
          <a:avLst/>
        </a:prstGeom>
        <a:gradFill rotWithShape="0">
          <a:gsLst>
            <a:gs pos="0">
              <a:schemeClr val="accent3">
                <a:hueOff val="-1389624"/>
                <a:satOff val="-6779"/>
                <a:lumOff val="-2352"/>
                <a:alphaOff val="0"/>
                <a:tint val="96000"/>
                <a:lumMod val="102000"/>
              </a:schemeClr>
            </a:gs>
            <a:gs pos="100000">
              <a:schemeClr val="accent3">
                <a:hueOff val="-1389624"/>
                <a:satOff val="-6779"/>
                <a:lumOff val="-2352"/>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EEE9CF74-3552-4ABC-B0CA-616F2858AEE3}">
      <dsp:nvSpPr>
        <dsp:cNvPr id="0" name=""/>
        <dsp:cNvSpPr/>
      </dsp:nvSpPr>
      <dsp:spPr>
        <a:xfrm>
          <a:off x="7381289" y="2716106"/>
          <a:ext cx="1405500" cy="1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Reimbursement shall be received within 45 days of approved LEMA invoice.</a:t>
          </a:r>
        </a:p>
      </dsp:txBody>
      <dsp:txXfrm>
        <a:off x="7381289" y="2716106"/>
        <a:ext cx="1405500" cy="1810737"/>
      </dsp:txXfrm>
    </dsp:sp>
    <dsp:sp modelId="{1658451D-2847-494F-9D13-B56EA20EA550}">
      <dsp:nvSpPr>
        <dsp:cNvPr id="0" name=""/>
        <dsp:cNvSpPr/>
      </dsp:nvSpPr>
      <dsp:spPr>
        <a:xfrm>
          <a:off x="7857697" y="2037079"/>
          <a:ext cx="452684" cy="452684"/>
        </a:xfrm>
        <a:prstGeom prst="ellipse">
          <a:avLst/>
        </a:prstGeom>
        <a:gradFill rotWithShape="0">
          <a:gsLst>
            <a:gs pos="0">
              <a:schemeClr val="accent3">
                <a:hueOff val="-1737030"/>
                <a:satOff val="-8474"/>
                <a:lumOff val="-2940"/>
                <a:alphaOff val="0"/>
                <a:tint val="96000"/>
                <a:lumMod val="102000"/>
              </a:schemeClr>
            </a:gs>
            <a:gs pos="100000">
              <a:schemeClr val="accent3">
                <a:hueOff val="-1737030"/>
                <a:satOff val="-8474"/>
                <a:lumOff val="-294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4A6C02-E2EA-1144-F1C9-F9AE9442BF2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xxx</a:t>
            </a:r>
          </a:p>
        </p:txBody>
      </p:sp>
      <p:sp>
        <p:nvSpPr>
          <p:cNvPr id="3" name="Date Placeholder 2">
            <a:extLst>
              <a:ext uri="{FF2B5EF4-FFF2-40B4-BE49-F238E27FC236}">
                <a16:creationId xmlns:a16="http://schemas.microsoft.com/office/drawing/2014/main" id="{1E84337C-208D-2B2D-D5BE-826AC5F01A9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DEF2E29-3F85-4910-90E2-A2811F61FF79}" type="datetimeFigureOut">
              <a:rPr lang="en-US" smtClean="0"/>
              <a:t>1/20/2026</a:t>
            </a:fld>
            <a:endParaRPr lang="en-US" dirty="0"/>
          </a:p>
        </p:txBody>
      </p:sp>
      <p:sp>
        <p:nvSpPr>
          <p:cNvPr id="4" name="Footer Placeholder 3">
            <a:extLst>
              <a:ext uri="{FF2B5EF4-FFF2-40B4-BE49-F238E27FC236}">
                <a16:creationId xmlns:a16="http://schemas.microsoft.com/office/drawing/2014/main" id="{6AD30772-023B-D6CC-BF2A-38328ED354D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8ED288-7A21-9858-E235-802739FEAB8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6E6814-2B3B-452C-8E4E-6811472F6CC4}" type="slidenum">
              <a:rPr lang="en-US" smtClean="0"/>
              <a:t>‹#›</a:t>
            </a:fld>
            <a:endParaRPr lang="en-US" dirty="0"/>
          </a:p>
        </p:txBody>
      </p:sp>
    </p:spTree>
    <p:extLst>
      <p:ext uri="{BB962C8B-B14F-4D97-AF65-F5344CB8AC3E}">
        <p14:creationId xmlns:p14="http://schemas.microsoft.com/office/powerpoint/2010/main" val="277443778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xxx</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B1E244-3B71-4A8B-A56B-FF15A6363765}" type="datetimeFigureOut">
              <a:rPr lang="en-US" smtClean="0"/>
              <a:t>1/20/2026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28C0B5-0B4A-4F4F-B068-4763BB57BC20}" type="slidenum">
              <a:rPr lang="en-US" smtClean="0"/>
              <a:t>‹#›</a:t>
            </a:fld>
            <a:endParaRPr lang="en-US" dirty="0"/>
          </a:p>
        </p:txBody>
      </p:sp>
    </p:spTree>
    <p:extLst>
      <p:ext uri="{BB962C8B-B14F-4D97-AF65-F5344CB8AC3E}">
        <p14:creationId xmlns:p14="http://schemas.microsoft.com/office/powerpoint/2010/main" val="412417427"/>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122782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4">
            <a:extLst>
              <a:ext uri="{FF2B5EF4-FFF2-40B4-BE49-F238E27FC236}">
                <a16:creationId xmlns:a16="http://schemas.microsoft.com/office/drawing/2014/main" id="{169639F7-B0CD-D884-FD3D-0B2758718FB7}"/>
              </a:ext>
            </a:extLst>
          </p:cNvPr>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26808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check in or sign in sheets helps us estimate the amount of reimbursement for each agency so we can plan for enough money for reimbursement.</a:t>
            </a:r>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125852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11538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44412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122371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383740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92191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27094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43893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341533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830946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can be requested for prepositioned resources, undeclared events or before declarations are known</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request can be related to a state or federally declared emergency</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has to be more than 12 hours</a:t>
            </a:r>
          </a:p>
          <a:p>
            <a:pPr marL="742950" marR="0" lvl="1" indent="-285750">
              <a:spcBef>
                <a:spcPts val="0"/>
              </a:spcBef>
              <a:spcAft>
                <a:spcPts val="0"/>
              </a:spcAft>
              <a:buFont typeface="Courier New" panose="02070309020205020404" pitchFamily="49" charset="0"/>
              <a:buChar char="o"/>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Fund can start reimbursement 12 hours after mutual aid has been requested.</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The first 12 hours are neighbor helping neighbor – sometimes that’s all that’s needed.</a:t>
            </a:r>
          </a:p>
          <a:p>
            <a:pPr marL="45720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needs to be a multi-jurisdictional event</a:t>
            </a:r>
          </a:p>
          <a:p>
            <a:pPr marL="742950" marR="0" lvl="1" indent="-285750">
              <a:spcBef>
                <a:spcPts val="0"/>
              </a:spcBef>
              <a:spcAft>
                <a:spcPts val="0"/>
              </a:spcAft>
              <a:buFont typeface="Courier New" panose="02070309020205020404" pitchFamily="49" charset="0"/>
              <a:buChar char="o"/>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Can’t reimburse requesting jurisdiction</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It can be a major law enforcement action requiring extend or specialized LEMA</a:t>
            </a:r>
          </a:p>
          <a:p>
            <a:pPr marL="742950" marR="0" lvl="1" indent="-285750">
              <a:spcBef>
                <a:spcPts val="0"/>
              </a:spcBef>
              <a:spcAft>
                <a:spcPts val="0"/>
              </a:spcAft>
              <a:buFont typeface="Courier New" panose="02070309020205020404" pitchFamily="49" charset="0"/>
              <a:buChar char="o"/>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(pre-positioning)</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LEMA for a mass casualty incident or extended mass casualty operation</a:t>
            </a:r>
          </a:p>
          <a:p>
            <a:pPr marL="0" marR="0">
              <a:spcBef>
                <a:spcPts val="0"/>
              </a:spcBef>
              <a:spcAft>
                <a:spcPts val="0"/>
              </a:spcAft>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Technology support or specialized resources to support LEMA response</a:t>
            </a:r>
          </a:p>
          <a:p>
            <a:pPr marL="742950" marR="0" lvl="1" indent="-285750">
              <a:spcBef>
                <a:spcPts val="0"/>
              </a:spcBef>
              <a:spcAft>
                <a:spcPts val="0"/>
              </a:spcAft>
              <a:buFont typeface="Courier New" panose="02070309020205020404" pitchFamily="49" charset="0"/>
              <a:buChar char="o"/>
            </a:pP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ISU/Cal OES LEMA Database</a:t>
            </a:r>
          </a:p>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342448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324580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2810826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xxx</a:t>
            </a:r>
          </a:p>
        </p:txBody>
      </p:sp>
    </p:spTree>
    <p:extLst>
      <p:ext uri="{BB962C8B-B14F-4D97-AF65-F5344CB8AC3E}">
        <p14:creationId xmlns:p14="http://schemas.microsoft.com/office/powerpoint/2010/main" val="87764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E05F33-0D2A-429B-BD25-76F4122E9A86}" type="datetime1">
              <a:rPr lang="en-US" smtClean="0"/>
              <a:t>1/20/2026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6847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3B5560-F18D-43B1-AAF0-D003C4EDE2A8}" type="datetime1">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243333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9637D-31F5-4780-BD99-03EE7F424B29}"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84854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3C083-70B5-4EC7-B33D-AF0DC2E47BC4}"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3924013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6D8920-AE39-438F-B258-596960180DC9}"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2891132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81AC0C-6ECE-4BC9-93BA-BD67271D21F9}"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619770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0E57F-A50C-436D-9113-427949DEC5F6}"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908654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8E6950-90C1-46C7-A77E-B59583DB2247}"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41477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501BF-68B6-4DA8-AF58-C0CE7F77DEE7}"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392931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588868-C06D-4732-ADB3-3C70BC92737C}"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48667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A4761-31B8-437C-925C-012CD4A94A24}" type="datetime1">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422683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7BE973-3A11-4EF6-93FE-FC70E0B0EE05}" type="datetime1">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53138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1FCE46-898A-4498-9F91-C7699DABAEB3}" type="datetime1">
              <a:rPr lang="en-US" smtClean="0"/>
              <a:t>1/20/2026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54403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C6469E-9FDE-4013-A315-634167B932A0}" type="datetime1">
              <a:rPr lang="en-US" smtClean="0"/>
              <a:t>1/20/2026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274388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7799B-CE4F-46A1-B679-685FEB66A6BB}" type="datetime1">
              <a:rPr lang="en-US" smtClean="0"/>
              <a:t>1/20/2026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417832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7DA070-9738-4975-A54C-EB50010F8F8F}" type="datetime1">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184701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7601CE-EA7F-44E9-90EC-647C8FDBF1C0}" type="datetime1">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96FABE-F77D-4026-8552-5E04496CC876}" type="slidenum">
              <a:rPr lang="en-US" smtClean="0"/>
              <a:t>‹#›</a:t>
            </a:fld>
            <a:endParaRPr lang="en-US" dirty="0"/>
          </a:p>
        </p:txBody>
      </p:sp>
    </p:spTree>
    <p:extLst>
      <p:ext uri="{BB962C8B-B14F-4D97-AF65-F5344CB8AC3E}">
        <p14:creationId xmlns:p14="http://schemas.microsoft.com/office/powerpoint/2010/main" val="340298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C008BCA-C7EB-4F56-937F-53ED69D2CD06}" type="datetime1">
              <a:rPr lang="en-US" smtClean="0"/>
              <a:t>1/20/2026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96FABE-F77D-4026-8552-5E04496CC876}" type="slidenum">
              <a:rPr lang="en-US" smtClean="0"/>
              <a:t>‹#›</a:t>
            </a:fld>
            <a:endParaRPr lang="en-US" dirty="0"/>
          </a:p>
        </p:txBody>
      </p:sp>
    </p:spTree>
    <p:extLst>
      <p:ext uri="{BB962C8B-B14F-4D97-AF65-F5344CB8AC3E}">
        <p14:creationId xmlns:p14="http://schemas.microsoft.com/office/powerpoint/2010/main" val="15292455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fi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caloes.ca.gov/office-of-the-director/operations/response-operations/law-enforcement/law-enforcement-mutual-aid-fund/"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954F4640-088B-3A63-8727-9D298CF4E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1"/>
            <a:ext cx="12192000" cy="38936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E00790D-039A-A037-970E-4D3CE08DD4CD}"/>
              </a:ext>
            </a:extLst>
          </p:cNvPr>
          <p:cNvSpPr txBox="1"/>
          <p:nvPr/>
        </p:nvSpPr>
        <p:spPr>
          <a:xfrm>
            <a:off x="638960" y="4089720"/>
            <a:ext cx="10914077" cy="1200329"/>
          </a:xfrm>
          <a:prstGeom prst="rect">
            <a:avLst/>
          </a:prstGeom>
          <a:noFill/>
        </p:spPr>
        <p:txBody>
          <a:bodyPr wrap="square" rtlCol="0">
            <a:spAutoFit/>
          </a:bodyPr>
          <a:lstStyle/>
          <a:p>
            <a:pPr algn="ctr"/>
            <a:r>
              <a:rPr lang="en-US" sz="3600" b="1" dirty="0">
                <a:solidFill>
                  <a:srgbClr val="003BB0"/>
                </a:solidFill>
                <a:latin typeface="Century Gothic" panose="020B0502020202020204" pitchFamily="34" charset="0"/>
                <a:cs typeface="Segoe UI" panose="020B0502040204020203" pitchFamily="34" charset="0"/>
              </a:rPr>
              <a:t>Law Enforcement Mutual Aid (LEMA)</a:t>
            </a:r>
          </a:p>
          <a:p>
            <a:pPr algn="ctr"/>
            <a:r>
              <a:rPr lang="en-US" sz="3600" b="1" dirty="0">
                <a:solidFill>
                  <a:srgbClr val="003BB0"/>
                </a:solidFill>
                <a:latin typeface="Century Gothic" panose="020B0502020202020204" pitchFamily="34" charset="0"/>
                <a:cs typeface="Segoe UI" panose="020B0502040204020203" pitchFamily="34" charset="0"/>
              </a:rPr>
              <a:t>Assistance Fund</a:t>
            </a:r>
            <a:endParaRPr lang="en-US" sz="3600" dirty="0">
              <a:solidFill>
                <a:srgbClr val="003BB0"/>
              </a:solidFill>
            </a:endParaRPr>
          </a:p>
        </p:txBody>
      </p:sp>
      <p:pic>
        <p:nvPicPr>
          <p:cNvPr id="19" name="Picture 18">
            <a:extLst>
              <a:ext uri="{FF2B5EF4-FFF2-40B4-BE49-F238E27FC236}">
                <a16:creationId xmlns:a16="http://schemas.microsoft.com/office/drawing/2014/main" id="{648D561C-AF84-F01F-7ABA-F1BD70D66B89}"/>
              </a:ext>
            </a:extLst>
          </p:cNvPr>
          <p:cNvPicPr>
            <a:picLocks noChangeAspect="1"/>
          </p:cNvPicPr>
          <p:nvPr/>
        </p:nvPicPr>
        <p:blipFill>
          <a:blip r:embed="rId4"/>
          <a:stretch>
            <a:fillRect/>
          </a:stretch>
        </p:blipFill>
        <p:spPr>
          <a:xfrm>
            <a:off x="10402350" y="5154010"/>
            <a:ext cx="1099446" cy="961299"/>
          </a:xfrm>
          <a:prstGeom prst="rect">
            <a:avLst/>
          </a:prstGeom>
        </p:spPr>
      </p:pic>
      <p:sp>
        <p:nvSpPr>
          <p:cNvPr id="20" name="TextBox 19">
            <a:extLst>
              <a:ext uri="{FF2B5EF4-FFF2-40B4-BE49-F238E27FC236}">
                <a16:creationId xmlns:a16="http://schemas.microsoft.com/office/drawing/2014/main" id="{3826EA75-3C6C-819A-64FB-1DB07CAD8FE2}"/>
              </a:ext>
            </a:extLst>
          </p:cNvPr>
          <p:cNvSpPr txBox="1"/>
          <p:nvPr/>
        </p:nvSpPr>
        <p:spPr>
          <a:xfrm>
            <a:off x="4198149" y="5468169"/>
            <a:ext cx="3795701" cy="707886"/>
          </a:xfrm>
          <a:prstGeom prst="rect">
            <a:avLst/>
          </a:prstGeom>
          <a:noFill/>
        </p:spPr>
        <p:txBody>
          <a:bodyPr wrap="square" rtlCol="0">
            <a:spAutoFit/>
          </a:bodyPr>
          <a:lstStyle/>
          <a:p>
            <a:r>
              <a:rPr lang="en-US" sz="4000" b="1" dirty="0">
                <a:latin typeface="Century Gothic" panose="020B0502020202020204" pitchFamily="34" charset="0"/>
              </a:rPr>
              <a:t>Cal OES LEMA</a:t>
            </a:r>
          </a:p>
        </p:txBody>
      </p:sp>
      <p:sp>
        <p:nvSpPr>
          <p:cNvPr id="2" name="TextBox 1">
            <a:extLst>
              <a:ext uri="{FF2B5EF4-FFF2-40B4-BE49-F238E27FC236}">
                <a16:creationId xmlns:a16="http://schemas.microsoft.com/office/drawing/2014/main" id="{9AB0FC23-F826-3BE0-72C6-68094B05E180}"/>
              </a:ext>
            </a:extLst>
          </p:cNvPr>
          <p:cNvSpPr txBox="1"/>
          <p:nvPr/>
        </p:nvSpPr>
        <p:spPr>
          <a:xfrm>
            <a:off x="287704" y="4956573"/>
            <a:ext cx="4882392" cy="1107996"/>
          </a:xfrm>
          <a:prstGeom prst="rect">
            <a:avLst/>
          </a:prstGeom>
          <a:noFill/>
        </p:spPr>
        <p:txBody>
          <a:bodyPr wrap="square" rtlCol="0">
            <a:spAutoFit/>
          </a:bodyPr>
          <a:lstStyle/>
          <a:p>
            <a:r>
              <a:rPr lang="en-US" sz="1100" b="1" i="1" dirty="0">
                <a:solidFill>
                  <a:schemeClr val="accent1">
                    <a:lumMod val="50000"/>
                  </a:schemeClr>
                </a:solidFill>
                <a:latin typeface="Century Gothic" panose="020B0502020202020204" pitchFamily="34" charset="0"/>
              </a:rPr>
              <a:t>Christina Curry, Acting Director</a:t>
            </a:r>
          </a:p>
          <a:p>
            <a:r>
              <a:rPr lang="en-US" sz="1100" b="1" dirty="0">
                <a:solidFill>
                  <a:schemeClr val="accent1">
                    <a:lumMod val="50000"/>
                  </a:schemeClr>
                </a:solidFill>
                <a:latin typeface="Century Gothic" panose="020B0502020202020204" pitchFamily="34" charset="0"/>
              </a:rPr>
              <a:t>California Governor’s Office of Emergency Services</a:t>
            </a:r>
          </a:p>
          <a:p>
            <a:endParaRPr lang="en-US" sz="1100" b="1" dirty="0">
              <a:solidFill>
                <a:schemeClr val="accent1">
                  <a:lumMod val="50000"/>
                </a:schemeClr>
              </a:solidFill>
              <a:latin typeface="Century Gothic" panose="020B0502020202020204" pitchFamily="34" charset="0"/>
            </a:endParaRPr>
          </a:p>
          <a:p>
            <a:endParaRPr lang="en-US" sz="1100" b="1" dirty="0">
              <a:solidFill>
                <a:schemeClr val="accent1">
                  <a:lumMod val="50000"/>
                </a:schemeClr>
              </a:solidFill>
              <a:latin typeface="Century Gothic" panose="020B0502020202020204" pitchFamily="34" charset="0"/>
            </a:endParaRPr>
          </a:p>
          <a:p>
            <a:r>
              <a:rPr lang="en-US" sz="1100" b="1" i="1" dirty="0">
                <a:solidFill>
                  <a:schemeClr val="accent1">
                    <a:lumMod val="50000"/>
                  </a:schemeClr>
                </a:solidFill>
                <a:latin typeface="Century Gothic" panose="020B0502020202020204" pitchFamily="34" charset="0"/>
              </a:rPr>
              <a:t>Don O’Keefe, Chief, Law Enforcement Branch</a:t>
            </a:r>
          </a:p>
          <a:p>
            <a:r>
              <a:rPr lang="en-US" sz="1100" b="1" dirty="0">
                <a:solidFill>
                  <a:schemeClr val="accent1">
                    <a:lumMod val="50000"/>
                  </a:schemeClr>
                </a:solidFill>
                <a:latin typeface="Century Gothic" panose="020B0502020202020204" pitchFamily="34" charset="0"/>
              </a:rPr>
              <a:t>California Governor’s Office of Emergency Services</a:t>
            </a:r>
          </a:p>
        </p:txBody>
      </p:sp>
      <p:sp>
        <p:nvSpPr>
          <p:cNvPr id="3" name="TextBox 2">
            <a:extLst>
              <a:ext uri="{FF2B5EF4-FFF2-40B4-BE49-F238E27FC236}">
                <a16:creationId xmlns:a16="http://schemas.microsoft.com/office/drawing/2014/main" id="{4573E5AC-7219-EC3A-1DB7-D3FCFDB74D57}"/>
              </a:ext>
            </a:extLst>
          </p:cNvPr>
          <p:cNvSpPr txBox="1"/>
          <p:nvPr/>
        </p:nvSpPr>
        <p:spPr>
          <a:xfrm>
            <a:off x="10413367" y="6246617"/>
            <a:ext cx="1150687" cy="215444"/>
          </a:xfrm>
          <a:prstGeom prst="rect">
            <a:avLst/>
          </a:prstGeom>
          <a:noFill/>
        </p:spPr>
        <p:txBody>
          <a:bodyPr wrap="square" rtlCol="0">
            <a:spAutoFit/>
          </a:bodyPr>
          <a:lstStyle/>
          <a:p>
            <a:r>
              <a:rPr lang="en-US" sz="800" b="1" dirty="0">
                <a:latin typeface="Century Gothic" panose="020B0502020202020204" pitchFamily="34" charset="0"/>
              </a:rPr>
              <a:t>Revised: 1/20/26</a:t>
            </a:r>
          </a:p>
        </p:txBody>
      </p:sp>
      <p:sp>
        <p:nvSpPr>
          <p:cNvPr id="4" name="Slide Number Placeholder 3">
            <a:extLst>
              <a:ext uri="{FF2B5EF4-FFF2-40B4-BE49-F238E27FC236}">
                <a16:creationId xmlns:a16="http://schemas.microsoft.com/office/drawing/2014/main" id="{2F859627-026A-413B-7D14-32487CC0D8E2}"/>
              </a:ext>
            </a:extLst>
          </p:cNvPr>
          <p:cNvSpPr>
            <a:spLocks noGrp="1"/>
          </p:cNvSpPr>
          <p:nvPr>
            <p:ph type="sldNum" sz="quarter" idx="12"/>
          </p:nvPr>
        </p:nvSpPr>
        <p:spPr>
          <a:xfrm>
            <a:off x="10988710" y="5998401"/>
            <a:ext cx="551167" cy="365125"/>
          </a:xfrm>
        </p:spPr>
        <p:txBody>
          <a:bodyPr/>
          <a:lstStyle/>
          <a:p>
            <a:fld id="{B696FABE-F77D-4026-8552-5E04496CC876}" type="slidenum">
              <a:rPr lang="en-US" smtClean="0"/>
              <a:t>1</a:t>
            </a:fld>
            <a:endParaRPr lang="en-US" dirty="0"/>
          </a:p>
        </p:txBody>
      </p:sp>
    </p:spTree>
    <p:extLst>
      <p:ext uri="{BB962C8B-B14F-4D97-AF65-F5344CB8AC3E}">
        <p14:creationId xmlns:p14="http://schemas.microsoft.com/office/powerpoint/2010/main" val="249319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7330-F579-CFD9-D763-2AF8ACB1175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431C5EE-65C0-FC03-A388-3EF2B015C156}"/>
              </a:ext>
            </a:extLst>
          </p:cNvPr>
          <p:cNvPicPr>
            <a:picLocks noGrp="1" noChangeAspect="1"/>
          </p:cNvPicPr>
          <p:nvPr>
            <p:ph idx="1"/>
          </p:nvPr>
        </p:nvPicPr>
        <p:blipFill>
          <a:blip r:embed="rId2"/>
          <a:stretch>
            <a:fillRect/>
          </a:stretch>
        </p:blipFill>
        <p:spPr>
          <a:xfrm>
            <a:off x="3716599" y="2666999"/>
            <a:ext cx="5554135" cy="3124201"/>
          </a:xfrm>
          <a:prstGeom prst="rect">
            <a:avLst/>
          </a:prstGeom>
        </p:spPr>
      </p:pic>
      <p:sp>
        <p:nvSpPr>
          <p:cNvPr id="4" name="Slide Number Placeholder 3">
            <a:extLst>
              <a:ext uri="{FF2B5EF4-FFF2-40B4-BE49-F238E27FC236}">
                <a16:creationId xmlns:a16="http://schemas.microsoft.com/office/drawing/2014/main" id="{5F31CEB1-D58A-C12C-071E-27F046BDE316}"/>
              </a:ext>
            </a:extLst>
          </p:cNvPr>
          <p:cNvSpPr>
            <a:spLocks noGrp="1"/>
          </p:cNvSpPr>
          <p:nvPr>
            <p:ph type="sldNum" sz="quarter" idx="12"/>
          </p:nvPr>
        </p:nvSpPr>
        <p:spPr/>
        <p:txBody>
          <a:bodyPr/>
          <a:lstStyle/>
          <a:p>
            <a:fld id="{B696FABE-F77D-4026-8552-5E04496CC876}" type="slidenum">
              <a:rPr lang="en-US" smtClean="0"/>
              <a:t>10</a:t>
            </a:fld>
            <a:endParaRPr lang="en-US" dirty="0"/>
          </a:p>
        </p:txBody>
      </p:sp>
      <p:pic>
        <p:nvPicPr>
          <p:cNvPr id="6" name="Picture 5">
            <a:extLst>
              <a:ext uri="{FF2B5EF4-FFF2-40B4-BE49-F238E27FC236}">
                <a16:creationId xmlns:a16="http://schemas.microsoft.com/office/drawing/2014/main" id="{D527D1AE-8DB0-4B7D-9EE4-FF9C0FF913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914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94FE8-869D-4657-B19A-3FF6B66F9D1E}"/>
              </a:ext>
            </a:extLst>
          </p:cNvPr>
          <p:cNvSpPr>
            <a:spLocks noGrp="1"/>
          </p:cNvSpPr>
          <p:nvPr>
            <p:ph type="title"/>
          </p:nvPr>
        </p:nvSpPr>
        <p:spPr>
          <a:xfrm>
            <a:off x="1711449" y="-1543"/>
            <a:ext cx="8769101" cy="1293860"/>
          </a:xfrm>
        </p:spPr>
        <p:txBody>
          <a:bodyPr>
            <a:normAutofit/>
          </a:bodyPr>
          <a:lstStyle/>
          <a:p>
            <a:pPr algn="ctr"/>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TIMELINE</a:t>
            </a:r>
          </a:p>
        </p:txBody>
      </p:sp>
      <p:pic>
        <p:nvPicPr>
          <p:cNvPr id="3" name="Picture 2" descr="Calendar&#10;&#10;Description automatically generated">
            <a:extLst>
              <a:ext uri="{FF2B5EF4-FFF2-40B4-BE49-F238E27FC236}">
                <a16:creationId xmlns:a16="http://schemas.microsoft.com/office/drawing/2014/main" id="{A382BF2B-E2D9-A8CA-7CB0-9E4E7C30E3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graphicFrame>
        <p:nvGraphicFramePr>
          <p:cNvPr id="11" name="Diagram 10">
            <a:extLst>
              <a:ext uri="{FF2B5EF4-FFF2-40B4-BE49-F238E27FC236}">
                <a16:creationId xmlns:a16="http://schemas.microsoft.com/office/drawing/2014/main" id="{5B6110BD-C364-C36B-37AC-A2FA2ED44985}"/>
              </a:ext>
            </a:extLst>
          </p:cNvPr>
          <p:cNvGraphicFramePr/>
          <p:nvPr>
            <p:extLst>
              <p:ext uri="{D42A27DB-BD31-4B8C-83A1-F6EECF244321}">
                <p14:modId xmlns:p14="http://schemas.microsoft.com/office/powerpoint/2010/main" val="821134910"/>
              </p:ext>
            </p:extLst>
          </p:nvPr>
        </p:nvGraphicFramePr>
        <p:xfrm>
          <a:off x="1598560" y="1398279"/>
          <a:ext cx="9765782" cy="4526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93EBE910-3877-6A60-7902-7E09256856A0}"/>
              </a:ext>
            </a:extLst>
          </p:cNvPr>
          <p:cNvSpPr>
            <a:spLocks noGrp="1"/>
          </p:cNvSpPr>
          <p:nvPr>
            <p:ph type="sldNum" sz="quarter" idx="12"/>
          </p:nvPr>
        </p:nvSpPr>
        <p:spPr>
          <a:xfrm>
            <a:off x="10926998" y="5925123"/>
            <a:ext cx="551167" cy="365125"/>
          </a:xfrm>
        </p:spPr>
        <p:txBody>
          <a:bodyPr/>
          <a:lstStyle/>
          <a:p>
            <a:fld id="{B696FABE-F77D-4026-8552-5E04496CC876}" type="slidenum">
              <a:rPr lang="en-US" smtClean="0"/>
              <a:t>11</a:t>
            </a:fld>
            <a:endParaRPr lang="en-US" dirty="0"/>
          </a:p>
        </p:txBody>
      </p:sp>
    </p:spTree>
    <p:extLst>
      <p:ext uri="{BB962C8B-B14F-4D97-AF65-F5344CB8AC3E}">
        <p14:creationId xmlns:p14="http://schemas.microsoft.com/office/powerpoint/2010/main" val="180810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BCAF-5591-A48E-C2F8-8CE545E2C8D2}"/>
              </a:ext>
            </a:extLst>
          </p:cNvPr>
          <p:cNvSpPr>
            <a:spLocks noGrp="1"/>
          </p:cNvSpPr>
          <p:nvPr>
            <p:ph type="title"/>
          </p:nvPr>
        </p:nvSpPr>
        <p:spPr>
          <a:xfrm>
            <a:off x="2062188" y="187732"/>
            <a:ext cx="8067624" cy="675045"/>
          </a:xfrm>
        </p:spPr>
        <p:txBody>
          <a:bodyPr>
            <a:normAutofit fontScale="90000"/>
          </a:bodyPr>
          <a:lstStyle/>
          <a:p>
            <a:pPr algn="l">
              <a:lnSpc>
                <a:spcPct val="90000"/>
              </a:lnSpc>
            </a:pPr>
            <a:br>
              <a:rPr lang="en-US" b="1" dirty="0">
                <a:solidFill>
                  <a:schemeClr val="accent1"/>
                </a:solidFill>
                <a:effectLst>
                  <a:outerShdw blurRad="38100" dist="38100" dir="2700000" algn="tl">
                    <a:srgbClr val="000000">
                      <a:alpha val="43137"/>
                    </a:srgbClr>
                  </a:outerShdw>
                </a:effectLst>
                <a:latin typeface="Century Gothic" panose="020B0502020202020204" pitchFamily="34" charset="0"/>
              </a:rPr>
            </a:br>
            <a:r>
              <a:rPr lang="en-US" b="1" u="sng" dirty="0">
                <a:solidFill>
                  <a:srgbClr val="003BB0"/>
                </a:solidFill>
                <a:effectLst>
                  <a:outerShdw blurRad="38100" dist="38100" dir="2700000" algn="tl">
                    <a:srgbClr val="000000">
                      <a:alpha val="43137"/>
                    </a:srgbClr>
                  </a:outerShdw>
                </a:effectLst>
                <a:latin typeface="Century Gothic" panose="020B0502020202020204" pitchFamily="34" charset="0"/>
              </a:rPr>
              <a:t>SUPPORTING/BACK UP DOCUMENTS</a:t>
            </a:r>
          </a:p>
        </p:txBody>
      </p:sp>
      <p:sp>
        <p:nvSpPr>
          <p:cNvPr id="3" name="Content Placeholder 2">
            <a:extLst>
              <a:ext uri="{FF2B5EF4-FFF2-40B4-BE49-F238E27FC236}">
                <a16:creationId xmlns:a16="http://schemas.microsoft.com/office/drawing/2014/main" id="{B51C4D4B-D631-4227-91CF-BA51F0563EB4}"/>
              </a:ext>
            </a:extLst>
          </p:cNvPr>
          <p:cNvSpPr>
            <a:spLocks noGrp="1"/>
          </p:cNvSpPr>
          <p:nvPr>
            <p:ph idx="1"/>
          </p:nvPr>
        </p:nvSpPr>
        <p:spPr>
          <a:xfrm>
            <a:off x="1327851" y="2185527"/>
            <a:ext cx="7278939" cy="3809696"/>
          </a:xfrm>
        </p:spPr>
        <p:txBody>
          <a:bodyPr>
            <a:normAutofit lnSpcReduction="10000"/>
          </a:bodyPr>
          <a:lstStyle/>
          <a:p>
            <a:pPr marL="608400" indent="-571500">
              <a:lnSpc>
                <a:spcPct val="90000"/>
              </a:lnSpc>
            </a:pPr>
            <a:r>
              <a:rPr lang="en-US" sz="3200" b="1" dirty="0">
                <a:latin typeface="Century Gothic" panose="020B0502020202020204" pitchFamily="34" charset="0"/>
              </a:rPr>
              <a:t>Name</a:t>
            </a:r>
          </a:p>
          <a:p>
            <a:pPr marL="608400" indent="-571500">
              <a:lnSpc>
                <a:spcPct val="90000"/>
              </a:lnSpc>
            </a:pPr>
            <a:r>
              <a:rPr lang="en-US" sz="3200" b="1" dirty="0">
                <a:latin typeface="Century Gothic" panose="020B0502020202020204" pitchFamily="34" charset="0"/>
              </a:rPr>
              <a:t>Dates</a:t>
            </a:r>
          </a:p>
          <a:p>
            <a:pPr marL="608400" indent="-571500">
              <a:lnSpc>
                <a:spcPct val="90000"/>
              </a:lnSpc>
            </a:pPr>
            <a:r>
              <a:rPr lang="en-US" sz="3200" b="1" dirty="0">
                <a:latin typeface="Century Gothic" panose="020B0502020202020204" pitchFamily="34" charset="0"/>
              </a:rPr>
              <a:t>Hours worked (Please include travel time)</a:t>
            </a:r>
          </a:p>
          <a:p>
            <a:pPr marL="608400" indent="-571500">
              <a:lnSpc>
                <a:spcPct val="90000"/>
              </a:lnSpc>
            </a:pPr>
            <a:r>
              <a:rPr lang="en-US" sz="3200" b="1" dirty="0">
                <a:latin typeface="Century Gothic" panose="020B0502020202020204" pitchFamily="34" charset="0"/>
              </a:rPr>
              <a:t>Vehicle information/mileage</a:t>
            </a:r>
          </a:p>
          <a:p>
            <a:pPr marL="608400" indent="-571500">
              <a:lnSpc>
                <a:spcPct val="90000"/>
              </a:lnSpc>
            </a:pPr>
            <a:r>
              <a:rPr lang="en-US" sz="3200" b="1" dirty="0">
                <a:latin typeface="Century Gothic" panose="020B0502020202020204" pitchFamily="34" charset="0"/>
              </a:rPr>
              <a:t>Activity (Patrolling/evacuations/etc..)</a:t>
            </a:r>
          </a:p>
        </p:txBody>
      </p:sp>
      <p:pic>
        <p:nvPicPr>
          <p:cNvPr id="6" name="Picture 5" descr="Calendar&#10;&#10;Description automatically generated">
            <a:extLst>
              <a:ext uri="{FF2B5EF4-FFF2-40B4-BE49-F238E27FC236}">
                <a16:creationId xmlns:a16="http://schemas.microsoft.com/office/drawing/2014/main" id="{D06A776C-DDBC-18F6-F8A4-D312FFBFB2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22" name="Picture 21">
            <a:extLst>
              <a:ext uri="{FF2B5EF4-FFF2-40B4-BE49-F238E27FC236}">
                <a16:creationId xmlns:a16="http://schemas.microsoft.com/office/drawing/2014/main" id="{47E67016-0C9A-0937-94BF-DC4320E932F9}"/>
              </a:ext>
            </a:extLst>
          </p:cNvPr>
          <p:cNvPicPr>
            <a:picLocks noChangeAspect="1"/>
          </p:cNvPicPr>
          <p:nvPr/>
        </p:nvPicPr>
        <p:blipFill>
          <a:blip r:embed="rId4"/>
          <a:stretch>
            <a:fillRect/>
          </a:stretch>
        </p:blipFill>
        <p:spPr>
          <a:xfrm>
            <a:off x="8397111" y="1529194"/>
            <a:ext cx="3465402" cy="4512640"/>
          </a:xfrm>
          <a:prstGeom prst="rect">
            <a:avLst/>
          </a:prstGeom>
        </p:spPr>
      </p:pic>
      <p:sp>
        <p:nvSpPr>
          <p:cNvPr id="5" name="Explosion: 8 Points 4">
            <a:extLst>
              <a:ext uri="{FF2B5EF4-FFF2-40B4-BE49-F238E27FC236}">
                <a16:creationId xmlns:a16="http://schemas.microsoft.com/office/drawing/2014/main" id="{84EFBEC6-7246-245B-6CEF-86A5384ABA26}"/>
              </a:ext>
            </a:extLst>
          </p:cNvPr>
          <p:cNvSpPr/>
          <p:nvPr/>
        </p:nvSpPr>
        <p:spPr>
          <a:xfrm>
            <a:off x="8472177" y="3206183"/>
            <a:ext cx="2391972" cy="187180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Don’t forget me!</a:t>
            </a:r>
          </a:p>
        </p:txBody>
      </p:sp>
      <p:sp>
        <p:nvSpPr>
          <p:cNvPr id="4" name="Slide Number Placeholder 3">
            <a:extLst>
              <a:ext uri="{FF2B5EF4-FFF2-40B4-BE49-F238E27FC236}">
                <a16:creationId xmlns:a16="http://schemas.microsoft.com/office/drawing/2014/main" id="{8C0DCD1E-13D7-E75B-548E-7F8BE03A6D82}"/>
              </a:ext>
            </a:extLst>
          </p:cNvPr>
          <p:cNvSpPr>
            <a:spLocks noGrp="1"/>
          </p:cNvSpPr>
          <p:nvPr>
            <p:ph type="sldNum" sz="quarter" idx="12"/>
          </p:nvPr>
        </p:nvSpPr>
        <p:spPr>
          <a:xfrm>
            <a:off x="10926998" y="6041834"/>
            <a:ext cx="551167" cy="365125"/>
          </a:xfrm>
        </p:spPr>
        <p:txBody>
          <a:bodyPr/>
          <a:lstStyle/>
          <a:p>
            <a:fld id="{B696FABE-F77D-4026-8552-5E04496CC876}" type="slidenum">
              <a:rPr lang="en-US" smtClean="0"/>
              <a:t>12</a:t>
            </a:fld>
            <a:endParaRPr lang="en-US" dirty="0"/>
          </a:p>
        </p:txBody>
      </p:sp>
      <p:sp>
        <p:nvSpPr>
          <p:cNvPr id="8" name="Content Placeholder 2">
            <a:extLst>
              <a:ext uri="{FF2B5EF4-FFF2-40B4-BE49-F238E27FC236}">
                <a16:creationId xmlns:a16="http://schemas.microsoft.com/office/drawing/2014/main" id="{EBF3DF84-45CC-9997-D2F6-12DF7B6A205E}"/>
              </a:ext>
            </a:extLst>
          </p:cNvPr>
          <p:cNvSpPr txBox="1">
            <a:spLocks/>
          </p:cNvSpPr>
          <p:nvPr/>
        </p:nvSpPr>
        <p:spPr>
          <a:xfrm>
            <a:off x="3281397" y="1513882"/>
            <a:ext cx="4900514" cy="893845"/>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36900" indent="0">
              <a:lnSpc>
                <a:spcPct val="90000"/>
              </a:lnSpc>
              <a:buFont typeface="Arial"/>
              <a:buNone/>
            </a:pPr>
            <a:r>
              <a:rPr lang="en-US" sz="3600" b="1" u="sng" dirty="0">
                <a:latin typeface="Century Gothic" panose="020B0502020202020204" pitchFamily="34" charset="0"/>
              </a:rPr>
              <a:t>Please fill out properly!</a:t>
            </a:r>
          </a:p>
        </p:txBody>
      </p:sp>
      <p:sp>
        <p:nvSpPr>
          <p:cNvPr id="9" name="Content Placeholder 2">
            <a:extLst>
              <a:ext uri="{FF2B5EF4-FFF2-40B4-BE49-F238E27FC236}">
                <a16:creationId xmlns:a16="http://schemas.microsoft.com/office/drawing/2014/main" id="{986206FD-C240-11D8-01D4-E6DBC072B78C}"/>
              </a:ext>
            </a:extLst>
          </p:cNvPr>
          <p:cNvSpPr txBox="1">
            <a:spLocks/>
          </p:cNvSpPr>
          <p:nvPr/>
        </p:nvSpPr>
        <p:spPr>
          <a:xfrm>
            <a:off x="4280601" y="862777"/>
            <a:ext cx="3198429" cy="89384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36900" indent="0">
              <a:lnSpc>
                <a:spcPct val="90000"/>
              </a:lnSpc>
              <a:buFont typeface="Arial"/>
              <a:buNone/>
            </a:pPr>
            <a:r>
              <a:rPr lang="en-US" sz="3600" b="1" u="sng" dirty="0">
                <a:latin typeface="Century Gothic" panose="020B0502020202020204" pitchFamily="34" charset="0"/>
              </a:rPr>
              <a:t>ICS 214 Form</a:t>
            </a:r>
          </a:p>
        </p:txBody>
      </p:sp>
    </p:spTree>
    <p:extLst>
      <p:ext uri="{BB962C8B-B14F-4D97-AF65-F5344CB8AC3E}">
        <p14:creationId xmlns:p14="http://schemas.microsoft.com/office/powerpoint/2010/main" val="3177728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BCAF-5591-A48E-C2F8-8CE545E2C8D2}"/>
              </a:ext>
            </a:extLst>
          </p:cNvPr>
          <p:cNvSpPr>
            <a:spLocks noGrp="1"/>
          </p:cNvSpPr>
          <p:nvPr>
            <p:ph type="title"/>
          </p:nvPr>
        </p:nvSpPr>
        <p:spPr>
          <a:xfrm>
            <a:off x="1812897" y="406769"/>
            <a:ext cx="8587409" cy="675045"/>
          </a:xfrm>
        </p:spPr>
        <p:txBody>
          <a:bodyPr>
            <a:normAutofit fontScale="90000"/>
          </a:bodyPr>
          <a:lstStyle/>
          <a:p>
            <a:pPr>
              <a:lnSpc>
                <a:spcPct val="90000"/>
              </a:lnSpc>
            </a:pPr>
            <a:br>
              <a:rPr lang="en-US" b="1" dirty="0">
                <a:solidFill>
                  <a:schemeClr val="accent1"/>
                </a:solidFill>
                <a:effectLst>
                  <a:outerShdw blurRad="38100" dist="38100" dir="2700000" algn="tl">
                    <a:srgbClr val="000000">
                      <a:alpha val="43137"/>
                    </a:srgbClr>
                  </a:outerShdw>
                </a:effectLst>
                <a:latin typeface="Century Gothic" panose="020B0502020202020204" pitchFamily="34" charset="0"/>
              </a:rPr>
            </a:br>
            <a:r>
              <a:rPr lang="en-US" sz="4000" b="1" u="sng" dirty="0">
                <a:solidFill>
                  <a:srgbClr val="003BB0"/>
                </a:solidFill>
                <a:effectLst>
                  <a:outerShdw blurRad="38100" dist="38100" dir="2700000" algn="tl">
                    <a:srgbClr val="000000">
                      <a:alpha val="43137"/>
                    </a:srgbClr>
                  </a:outerShdw>
                </a:effectLst>
                <a:latin typeface="Century Gothic" panose="020B0502020202020204" pitchFamily="34" charset="0"/>
              </a:rPr>
              <a:t>LEMA FUND WEBPAGE</a:t>
            </a:r>
            <a:br>
              <a:rPr lang="en-US" sz="4000" b="1" u="sng" dirty="0">
                <a:solidFill>
                  <a:schemeClr val="accent1"/>
                </a:solidFill>
                <a:effectLst>
                  <a:outerShdw blurRad="38100" dist="38100" dir="2700000" algn="tl">
                    <a:srgbClr val="000000">
                      <a:alpha val="43137"/>
                    </a:srgbClr>
                  </a:outerShdw>
                </a:effectLst>
                <a:latin typeface="Century Gothic" panose="020B0502020202020204" pitchFamily="34" charset="0"/>
              </a:rPr>
            </a:br>
            <a:endParaRPr lang="en-US" b="1" u="sng" dirty="0">
              <a:solidFill>
                <a:schemeClr val="accent1"/>
              </a:solidFill>
              <a:effectLst>
                <a:outerShdw blurRad="38100" dist="38100" dir="2700000" algn="tl">
                  <a:srgbClr val="000000">
                    <a:alpha val="43137"/>
                  </a:srgbClr>
                </a:outerShdw>
              </a:effectLst>
              <a:latin typeface="Century Gothic" panose="020B0502020202020204" pitchFamily="34" charset="0"/>
            </a:endParaRPr>
          </a:p>
        </p:txBody>
      </p:sp>
      <p:sp>
        <p:nvSpPr>
          <p:cNvPr id="15" name="Content Placeholder 14">
            <a:extLst>
              <a:ext uri="{FF2B5EF4-FFF2-40B4-BE49-F238E27FC236}">
                <a16:creationId xmlns:a16="http://schemas.microsoft.com/office/drawing/2014/main" id="{0BA78D65-8677-4BB3-69A3-630CAFD1EB90}"/>
              </a:ext>
            </a:extLst>
          </p:cNvPr>
          <p:cNvSpPr>
            <a:spLocks noGrp="1"/>
          </p:cNvSpPr>
          <p:nvPr>
            <p:ph idx="1"/>
          </p:nvPr>
        </p:nvSpPr>
        <p:spPr>
          <a:xfrm>
            <a:off x="1417275" y="1332935"/>
            <a:ext cx="10018713" cy="3124201"/>
          </a:xfrm>
        </p:spPr>
        <p:txBody>
          <a:bodyPr/>
          <a:lstStyle/>
          <a:p>
            <a:r>
              <a:rPr lang="en-US" b="1" dirty="0">
                <a:latin typeface="Century Gothic" panose="020B0502020202020204" pitchFamily="34" charset="0"/>
              </a:rPr>
              <a:t>LEMA Fund Information</a:t>
            </a:r>
          </a:p>
          <a:p>
            <a:r>
              <a:rPr lang="en-US" b="1" dirty="0">
                <a:latin typeface="Century Gothic" panose="020B0502020202020204" pitchFamily="34" charset="0"/>
              </a:rPr>
              <a:t>Eligible Incidents &amp; Fact Sheets</a:t>
            </a:r>
          </a:p>
          <a:p>
            <a:r>
              <a:rPr lang="en-US" b="1" dirty="0">
                <a:latin typeface="Century Gothic" panose="020B0502020202020204" pitchFamily="34" charset="0"/>
              </a:rPr>
              <a:t>Access to the LEMA Fund On-Line Portal</a:t>
            </a:r>
          </a:p>
          <a:p>
            <a:r>
              <a:rPr lang="en-US" b="1" dirty="0">
                <a:latin typeface="Century Gothic" panose="020B0502020202020204" pitchFamily="34" charset="0"/>
              </a:rPr>
              <a:t>Training Webinars</a:t>
            </a:r>
          </a:p>
          <a:p>
            <a:r>
              <a:rPr lang="en-US" b="1" dirty="0">
                <a:latin typeface="Century Gothic" panose="020B0502020202020204" pitchFamily="34" charset="0"/>
              </a:rPr>
              <a:t>LEMA Team Contact Information</a:t>
            </a:r>
          </a:p>
        </p:txBody>
      </p:sp>
      <p:pic>
        <p:nvPicPr>
          <p:cNvPr id="6" name="Picture 5" descr="Calendar&#10;&#10;Description automatically generated">
            <a:extLst>
              <a:ext uri="{FF2B5EF4-FFF2-40B4-BE49-F238E27FC236}">
                <a16:creationId xmlns:a16="http://schemas.microsoft.com/office/drawing/2014/main" id="{D06A776C-DDBC-18F6-F8A4-D312FFBFB2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17" name="Picture 16">
            <a:extLst>
              <a:ext uri="{FF2B5EF4-FFF2-40B4-BE49-F238E27FC236}">
                <a16:creationId xmlns:a16="http://schemas.microsoft.com/office/drawing/2014/main" id="{20ADA677-AB46-0814-9D53-5E78258887B1}"/>
              </a:ext>
            </a:extLst>
          </p:cNvPr>
          <p:cNvPicPr>
            <a:picLocks noChangeAspect="1"/>
          </p:cNvPicPr>
          <p:nvPr/>
        </p:nvPicPr>
        <p:blipFill>
          <a:blip r:embed="rId4"/>
          <a:stretch>
            <a:fillRect/>
          </a:stretch>
        </p:blipFill>
        <p:spPr>
          <a:xfrm>
            <a:off x="7810869" y="1462485"/>
            <a:ext cx="3829722" cy="3973381"/>
          </a:xfrm>
          <a:prstGeom prst="rect">
            <a:avLst/>
          </a:prstGeom>
        </p:spPr>
      </p:pic>
      <p:sp>
        <p:nvSpPr>
          <p:cNvPr id="3" name="Slide Number Placeholder 2">
            <a:extLst>
              <a:ext uri="{FF2B5EF4-FFF2-40B4-BE49-F238E27FC236}">
                <a16:creationId xmlns:a16="http://schemas.microsoft.com/office/drawing/2014/main" id="{CBD07846-0441-0586-D430-87CD0B6C6E84}"/>
              </a:ext>
            </a:extLst>
          </p:cNvPr>
          <p:cNvSpPr>
            <a:spLocks noGrp="1"/>
          </p:cNvSpPr>
          <p:nvPr>
            <p:ph type="sldNum" sz="quarter" idx="12"/>
          </p:nvPr>
        </p:nvSpPr>
        <p:spPr>
          <a:xfrm>
            <a:off x="10651415" y="5956054"/>
            <a:ext cx="551167" cy="365125"/>
          </a:xfrm>
        </p:spPr>
        <p:txBody>
          <a:bodyPr/>
          <a:lstStyle/>
          <a:p>
            <a:fld id="{B696FABE-F77D-4026-8552-5E04496CC876}" type="slidenum">
              <a:rPr lang="en-US" smtClean="0"/>
              <a:t>13</a:t>
            </a:fld>
            <a:endParaRPr lang="en-US" dirty="0"/>
          </a:p>
        </p:txBody>
      </p:sp>
      <p:pic>
        <p:nvPicPr>
          <p:cNvPr id="7" name="Picture 6" descr="Qr code&#10;&#10;AI-generated content may be incorrect.">
            <a:extLst>
              <a:ext uri="{FF2B5EF4-FFF2-40B4-BE49-F238E27FC236}">
                <a16:creationId xmlns:a16="http://schemas.microsoft.com/office/drawing/2014/main" id="{CD3086DC-8D2E-D181-9BD4-A3D19A0AC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2337" y="4214349"/>
            <a:ext cx="2488555" cy="2443033"/>
          </a:xfrm>
          <a:prstGeom prst="rect">
            <a:avLst/>
          </a:prstGeom>
        </p:spPr>
      </p:pic>
    </p:spTree>
    <p:extLst>
      <p:ext uri="{BB962C8B-B14F-4D97-AF65-F5344CB8AC3E}">
        <p14:creationId xmlns:p14="http://schemas.microsoft.com/office/powerpoint/2010/main" val="2580371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BCAF-5591-A48E-C2F8-8CE545E2C8D2}"/>
              </a:ext>
            </a:extLst>
          </p:cNvPr>
          <p:cNvSpPr>
            <a:spLocks noGrp="1"/>
          </p:cNvSpPr>
          <p:nvPr>
            <p:ph type="title"/>
          </p:nvPr>
        </p:nvSpPr>
        <p:spPr>
          <a:xfrm>
            <a:off x="1812897" y="406769"/>
            <a:ext cx="8587409" cy="675045"/>
          </a:xfrm>
        </p:spPr>
        <p:txBody>
          <a:bodyPr>
            <a:normAutofit fontScale="90000"/>
          </a:bodyPr>
          <a:lstStyle/>
          <a:p>
            <a:pPr>
              <a:lnSpc>
                <a:spcPct val="90000"/>
              </a:lnSpc>
            </a:pPr>
            <a:br>
              <a:rPr lang="en-US" b="1" dirty="0">
                <a:solidFill>
                  <a:schemeClr val="accent1"/>
                </a:solidFill>
                <a:effectLst>
                  <a:outerShdw blurRad="38100" dist="38100" dir="2700000" algn="tl">
                    <a:srgbClr val="000000">
                      <a:alpha val="43137"/>
                    </a:srgbClr>
                  </a:outerShdw>
                </a:effectLst>
                <a:latin typeface="Century Gothic" panose="020B0502020202020204" pitchFamily="34" charset="0"/>
              </a:rPr>
            </a:br>
            <a:r>
              <a:rPr lang="en-US" sz="4000" b="1" u="sng" dirty="0">
                <a:solidFill>
                  <a:srgbClr val="003BB0"/>
                </a:solidFill>
                <a:effectLst>
                  <a:outerShdw blurRad="38100" dist="38100" dir="2700000" algn="tl">
                    <a:srgbClr val="000000">
                      <a:alpha val="43137"/>
                    </a:srgbClr>
                  </a:outerShdw>
                </a:effectLst>
                <a:latin typeface="Century Gothic" panose="020B0502020202020204" pitchFamily="34" charset="0"/>
              </a:rPr>
              <a:t>SUBMITTING DOCUMENTATION THROUGH THE ONLINE PORTAL</a:t>
            </a:r>
            <a:endParaRPr lang="en-US" b="1" u="sng" dirty="0">
              <a:solidFill>
                <a:srgbClr val="003BB0"/>
              </a:solidFill>
              <a:effectLst>
                <a:outerShdw blurRad="38100" dist="38100" dir="2700000" algn="tl">
                  <a:srgbClr val="000000">
                    <a:alpha val="43137"/>
                  </a:srgbClr>
                </a:outerShdw>
              </a:effectLst>
              <a:latin typeface="Century Gothic" panose="020B0502020202020204" pitchFamily="34" charset="0"/>
            </a:endParaRPr>
          </a:p>
        </p:txBody>
      </p:sp>
      <p:sp>
        <p:nvSpPr>
          <p:cNvPr id="3" name="Content Placeholder 2">
            <a:extLst>
              <a:ext uri="{FF2B5EF4-FFF2-40B4-BE49-F238E27FC236}">
                <a16:creationId xmlns:a16="http://schemas.microsoft.com/office/drawing/2014/main" id="{B51C4D4B-D631-4227-91CF-BA51F0563EB4}"/>
              </a:ext>
            </a:extLst>
          </p:cNvPr>
          <p:cNvSpPr>
            <a:spLocks noGrp="1"/>
          </p:cNvSpPr>
          <p:nvPr>
            <p:ph idx="1"/>
          </p:nvPr>
        </p:nvSpPr>
        <p:spPr>
          <a:xfrm>
            <a:off x="1558692" y="1398279"/>
            <a:ext cx="5970961" cy="3679516"/>
          </a:xfrm>
        </p:spPr>
        <p:txBody>
          <a:bodyPr>
            <a:normAutofit/>
          </a:bodyPr>
          <a:lstStyle/>
          <a:p>
            <a:pPr marL="285750" indent="-285750">
              <a:buClr>
                <a:srgbClr val="0070C0"/>
              </a:buClr>
              <a:buFont typeface="Arial" panose="020B0604020202020204" pitchFamily="34" charset="0"/>
              <a:buChar char="•"/>
            </a:pPr>
            <a:r>
              <a:rPr lang="en-US" sz="1800" b="1" dirty="0">
                <a:latin typeface="Century Gothic" panose="020B0502020202020204" pitchFamily="34" charset="0"/>
              </a:rPr>
              <a:t>Providing Agencies can register on the Cal OES Online Portal and submit final reimbursement documents and invoices online.</a:t>
            </a:r>
          </a:p>
          <a:p>
            <a:pPr lvl="1">
              <a:buClr>
                <a:srgbClr val="0070C0"/>
              </a:buClr>
              <a:buFont typeface="Arial" panose="020B0604020202020204" pitchFamily="34" charset="0"/>
              <a:buChar char="•"/>
            </a:pPr>
            <a:r>
              <a:rPr lang="en-US" sz="1050" b="1" dirty="0">
                <a:latin typeface="Century Gothic" panose="020B0502020202020204" pitchFamily="34" charset="0"/>
                <a:hlinkClick r:id="rId3"/>
              </a:rPr>
              <a:t>https://www.caloes.ca.gov/office-of-the-director/operations/response-operations/law-enforcement/law-enforcement-mutual-aid-fund/</a:t>
            </a:r>
            <a:endParaRPr lang="en-US" sz="1050" b="1" dirty="0">
              <a:latin typeface="Century Gothic" panose="020B0502020202020204" pitchFamily="34" charset="0"/>
            </a:endParaRPr>
          </a:p>
          <a:p>
            <a:pPr marL="285750" indent="-285750">
              <a:buClr>
                <a:srgbClr val="0070C0"/>
              </a:buClr>
              <a:buFont typeface="Arial" panose="020B0604020202020204" pitchFamily="34" charset="0"/>
              <a:buChar char="•"/>
            </a:pPr>
            <a:r>
              <a:rPr lang="en-US" sz="1800" b="1" dirty="0">
                <a:latin typeface="Century Gothic" panose="020B0502020202020204" pitchFamily="34" charset="0"/>
              </a:rPr>
              <a:t>Agencies will have access to all their invoices and be able to track payment status.</a:t>
            </a:r>
          </a:p>
          <a:p>
            <a:pPr marL="36900" indent="0">
              <a:lnSpc>
                <a:spcPct val="90000"/>
              </a:lnSpc>
              <a:buNone/>
            </a:pPr>
            <a:endParaRPr lang="en-US" sz="2000" dirty="0"/>
          </a:p>
        </p:txBody>
      </p:sp>
      <p:pic>
        <p:nvPicPr>
          <p:cNvPr id="6" name="Picture 5" descr="Calendar&#10;&#10;Description automatically generated">
            <a:extLst>
              <a:ext uri="{FF2B5EF4-FFF2-40B4-BE49-F238E27FC236}">
                <a16:creationId xmlns:a16="http://schemas.microsoft.com/office/drawing/2014/main" id="{D06A776C-DDBC-18F6-F8A4-D312FFBFB2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9" name="Picture 8">
            <a:extLst>
              <a:ext uri="{FF2B5EF4-FFF2-40B4-BE49-F238E27FC236}">
                <a16:creationId xmlns:a16="http://schemas.microsoft.com/office/drawing/2014/main" id="{EDAE4361-FAD1-BA49-F3C8-B351DEC8EB85}"/>
              </a:ext>
            </a:extLst>
          </p:cNvPr>
          <p:cNvPicPr>
            <a:picLocks noChangeAspect="1"/>
          </p:cNvPicPr>
          <p:nvPr/>
        </p:nvPicPr>
        <p:blipFill>
          <a:blip r:embed="rId5"/>
          <a:stretch>
            <a:fillRect/>
          </a:stretch>
        </p:blipFill>
        <p:spPr>
          <a:xfrm>
            <a:off x="8112147" y="1943032"/>
            <a:ext cx="1584131" cy="1617311"/>
          </a:xfrm>
          <a:prstGeom prst="rect">
            <a:avLst/>
          </a:prstGeom>
        </p:spPr>
      </p:pic>
      <p:pic>
        <p:nvPicPr>
          <p:cNvPr id="11" name="Picture 10">
            <a:extLst>
              <a:ext uri="{FF2B5EF4-FFF2-40B4-BE49-F238E27FC236}">
                <a16:creationId xmlns:a16="http://schemas.microsoft.com/office/drawing/2014/main" id="{5E2305C9-EAC9-E67C-A444-D159CB1C3242}"/>
              </a:ext>
            </a:extLst>
          </p:cNvPr>
          <p:cNvPicPr>
            <a:picLocks noChangeAspect="1"/>
          </p:cNvPicPr>
          <p:nvPr/>
        </p:nvPicPr>
        <p:blipFill>
          <a:blip r:embed="rId6"/>
          <a:stretch>
            <a:fillRect/>
          </a:stretch>
        </p:blipFill>
        <p:spPr>
          <a:xfrm>
            <a:off x="7591001" y="3739841"/>
            <a:ext cx="2626425" cy="2036111"/>
          </a:xfrm>
          <a:prstGeom prst="rect">
            <a:avLst/>
          </a:prstGeom>
        </p:spPr>
      </p:pic>
      <p:pic>
        <p:nvPicPr>
          <p:cNvPr id="13" name="Picture 12">
            <a:extLst>
              <a:ext uri="{FF2B5EF4-FFF2-40B4-BE49-F238E27FC236}">
                <a16:creationId xmlns:a16="http://schemas.microsoft.com/office/drawing/2014/main" id="{D51625B9-D6A1-23D9-7C75-01AC29E0D2F8}"/>
              </a:ext>
            </a:extLst>
          </p:cNvPr>
          <p:cNvPicPr>
            <a:picLocks noChangeAspect="1"/>
          </p:cNvPicPr>
          <p:nvPr/>
        </p:nvPicPr>
        <p:blipFill>
          <a:blip r:embed="rId7"/>
          <a:stretch>
            <a:fillRect/>
          </a:stretch>
        </p:blipFill>
        <p:spPr>
          <a:xfrm>
            <a:off x="2459604" y="4272135"/>
            <a:ext cx="4744278" cy="2009278"/>
          </a:xfrm>
          <a:prstGeom prst="rect">
            <a:avLst/>
          </a:prstGeom>
        </p:spPr>
      </p:pic>
      <p:sp>
        <p:nvSpPr>
          <p:cNvPr id="4" name="Slide Number Placeholder 3">
            <a:extLst>
              <a:ext uri="{FF2B5EF4-FFF2-40B4-BE49-F238E27FC236}">
                <a16:creationId xmlns:a16="http://schemas.microsoft.com/office/drawing/2014/main" id="{75D2D60F-9345-BB86-B519-786E3CCFC92F}"/>
              </a:ext>
            </a:extLst>
          </p:cNvPr>
          <p:cNvSpPr>
            <a:spLocks noGrp="1"/>
          </p:cNvSpPr>
          <p:nvPr>
            <p:ph type="sldNum" sz="quarter" idx="12"/>
          </p:nvPr>
        </p:nvSpPr>
        <p:spPr>
          <a:xfrm>
            <a:off x="10926998" y="6098850"/>
            <a:ext cx="551167" cy="365125"/>
          </a:xfrm>
        </p:spPr>
        <p:txBody>
          <a:bodyPr/>
          <a:lstStyle/>
          <a:p>
            <a:fld id="{B696FABE-F77D-4026-8552-5E04496CC876}" type="slidenum">
              <a:rPr lang="en-US" smtClean="0"/>
              <a:t>14</a:t>
            </a:fld>
            <a:endParaRPr lang="en-US" dirty="0"/>
          </a:p>
        </p:txBody>
      </p:sp>
    </p:spTree>
    <p:extLst>
      <p:ext uri="{BB962C8B-B14F-4D97-AF65-F5344CB8AC3E}">
        <p14:creationId xmlns:p14="http://schemas.microsoft.com/office/powerpoint/2010/main" val="33339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C14E3A-0420-AFC2-3DA9-05D42B927A0F}"/>
              </a:ext>
            </a:extLst>
          </p:cNvPr>
          <p:cNvPicPr>
            <a:picLocks noChangeAspect="1"/>
          </p:cNvPicPr>
          <p:nvPr/>
        </p:nvPicPr>
        <p:blipFill>
          <a:blip r:embed="rId3"/>
          <a:stretch>
            <a:fillRect/>
          </a:stretch>
        </p:blipFill>
        <p:spPr>
          <a:xfrm>
            <a:off x="8289637" y="2900794"/>
            <a:ext cx="3856985" cy="3431582"/>
          </a:xfrm>
          <a:prstGeom prst="rect">
            <a:avLst/>
          </a:prstGeom>
        </p:spPr>
      </p:pic>
      <p:sp>
        <p:nvSpPr>
          <p:cNvPr id="2" name="Title 1">
            <a:extLst>
              <a:ext uri="{FF2B5EF4-FFF2-40B4-BE49-F238E27FC236}">
                <a16:creationId xmlns:a16="http://schemas.microsoft.com/office/drawing/2014/main" id="{53DBBCAF-5591-A48E-C2F8-8CE545E2C8D2}"/>
              </a:ext>
            </a:extLst>
          </p:cNvPr>
          <p:cNvSpPr>
            <a:spLocks noGrp="1"/>
          </p:cNvSpPr>
          <p:nvPr>
            <p:ph type="title"/>
          </p:nvPr>
        </p:nvSpPr>
        <p:spPr>
          <a:xfrm>
            <a:off x="2891005" y="163929"/>
            <a:ext cx="6409989" cy="675045"/>
          </a:xfrm>
        </p:spPr>
        <p:txBody>
          <a:bodyPr>
            <a:normAutofit fontScale="90000"/>
          </a:bodyPr>
          <a:lstStyle/>
          <a:p>
            <a:pPr algn="l">
              <a:lnSpc>
                <a:spcPct val="90000"/>
              </a:lnSpc>
            </a:pPr>
            <a:br>
              <a:rPr lang="en-US" b="1" dirty="0">
                <a:solidFill>
                  <a:schemeClr val="accent1"/>
                </a:solidFill>
                <a:effectLst>
                  <a:outerShdw blurRad="38100" dist="38100" dir="2700000" algn="tl">
                    <a:srgbClr val="000000">
                      <a:alpha val="43137"/>
                    </a:srgbClr>
                  </a:outerShdw>
                </a:effectLst>
                <a:latin typeface="Century Gothic" panose="020B0502020202020204" pitchFamily="34" charset="0"/>
              </a:rPr>
            </a:br>
            <a:r>
              <a:rPr lang="en-US" b="1" u="sng" dirty="0">
                <a:solidFill>
                  <a:srgbClr val="003BB0"/>
                </a:solidFill>
                <a:effectLst>
                  <a:outerShdw blurRad="38100" dist="38100" dir="2700000" algn="tl">
                    <a:srgbClr val="000000">
                      <a:alpha val="43137"/>
                    </a:srgbClr>
                  </a:outerShdw>
                </a:effectLst>
                <a:latin typeface="Century Gothic" panose="020B0502020202020204" pitchFamily="34" charset="0"/>
              </a:rPr>
              <a:t>BENEFITS OF THE LEMA FUND</a:t>
            </a:r>
          </a:p>
        </p:txBody>
      </p:sp>
      <p:sp>
        <p:nvSpPr>
          <p:cNvPr id="3" name="Content Placeholder 2">
            <a:extLst>
              <a:ext uri="{FF2B5EF4-FFF2-40B4-BE49-F238E27FC236}">
                <a16:creationId xmlns:a16="http://schemas.microsoft.com/office/drawing/2014/main" id="{B51C4D4B-D631-4227-91CF-BA51F0563EB4}"/>
              </a:ext>
            </a:extLst>
          </p:cNvPr>
          <p:cNvSpPr>
            <a:spLocks noGrp="1"/>
          </p:cNvSpPr>
          <p:nvPr>
            <p:ph idx="1"/>
          </p:nvPr>
        </p:nvSpPr>
        <p:spPr>
          <a:xfrm>
            <a:off x="1195461" y="1740799"/>
            <a:ext cx="7384095" cy="3852853"/>
          </a:xfrm>
        </p:spPr>
        <p:txBody>
          <a:bodyPr>
            <a:normAutofit/>
          </a:bodyPr>
          <a:lstStyle/>
          <a:p>
            <a:pPr>
              <a:lnSpc>
                <a:spcPct val="90000"/>
              </a:lnSpc>
            </a:pPr>
            <a:r>
              <a:rPr lang="en-US" sz="1800" b="1" dirty="0">
                <a:latin typeface="Century Gothic" panose="020B0502020202020204" pitchFamily="34" charset="0"/>
              </a:rPr>
              <a:t>100% Reimbursement to the Providing Agency for eligible expenses</a:t>
            </a:r>
          </a:p>
          <a:p>
            <a:pPr>
              <a:lnSpc>
                <a:spcPct val="90000"/>
              </a:lnSpc>
            </a:pPr>
            <a:r>
              <a:rPr lang="en-US" sz="1800" b="1" dirty="0">
                <a:latin typeface="Century Gothic" panose="020B0502020202020204" pitchFamily="34" charset="0"/>
              </a:rPr>
              <a:t>Expediated reimbursement to the Providing Agency</a:t>
            </a:r>
          </a:p>
          <a:p>
            <a:pPr lvl="1">
              <a:lnSpc>
                <a:spcPct val="90000"/>
              </a:lnSpc>
            </a:pPr>
            <a:r>
              <a:rPr lang="en-US" sz="1400" b="1" dirty="0">
                <a:latin typeface="Century Gothic" panose="020B0502020202020204" pitchFamily="34" charset="0"/>
              </a:rPr>
              <a:t>Once the Cal OES LEMA Team receives complete paperwork from the Providing Agency, they can expect reimbursement within 6-8 weeks.</a:t>
            </a:r>
            <a:endParaRPr lang="en-US" sz="1800" b="1" i="0" strike="noStrike" baseline="0" dirty="0">
              <a:latin typeface="Century Gothic" panose="020B0502020202020204" pitchFamily="34" charset="0"/>
            </a:endParaRPr>
          </a:p>
          <a:p>
            <a:pPr>
              <a:lnSpc>
                <a:spcPct val="90000"/>
              </a:lnSpc>
            </a:pPr>
            <a:r>
              <a:rPr lang="en-US" sz="1800" b="1" i="0" strike="noStrike" baseline="0" dirty="0">
                <a:latin typeface="Century Gothic" panose="020B0502020202020204" pitchFamily="34" charset="0"/>
              </a:rPr>
              <a:t>Online Portal records management tool </a:t>
            </a:r>
          </a:p>
          <a:p>
            <a:pPr>
              <a:lnSpc>
                <a:spcPct val="90000"/>
              </a:lnSpc>
            </a:pPr>
            <a:r>
              <a:rPr lang="en-US" sz="1800" b="1" i="0" strike="noStrike" baseline="0" dirty="0">
                <a:latin typeface="Century Gothic" panose="020B0502020202020204" pitchFamily="34" charset="0"/>
              </a:rPr>
              <a:t>Substantial financial burden relief to the Requesting Agency </a:t>
            </a:r>
            <a:r>
              <a:rPr lang="en-US" sz="1200" b="1" i="1" strike="noStrike" baseline="0" dirty="0">
                <a:latin typeface="Century Gothic" panose="020B0502020202020204" pitchFamily="34" charset="0"/>
              </a:rPr>
              <a:t>(see example)</a:t>
            </a:r>
            <a:endParaRPr lang="en-US" sz="1200" b="1" i="1" dirty="0">
              <a:latin typeface="Century Gothic" panose="020B0502020202020204" pitchFamily="34" charset="0"/>
            </a:endParaRPr>
          </a:p>
          <a:p>
            <a:pPr>
              <a:lnSpc>
                <a:spcPct val="90000"/>
              </a:lnSpc>
            </a:pPr>
            <a:r>
              <a:rPr lang="en-US" sz="1800" b="1" dirty="0">
                <a:latin typeface="Century Gothic" panose="020B0502020202020204" pitchFamily="34" charset="0"/>
              </a:rPr>
              <a:t>Less work for the Requesting Agency</a:t>
            </a:r>
          </a:p>
          <a:p>
            <a:pPr lvl="1">
              <a:lnSpc>
                <a:spcPct val="90000"/>
              </a:lnSpc>
            </a:pPr>
            <a:r>
              <a:rPr lang="en-US" sz="1400" b="1" dirty="0">
                <a:latin typeface="Century Gothic" panose="020B0502020202020204" pitchFamily="34" charset="0"/>
              </a:rPr>
              <a:t>The Cal OES LEMA Team will work with the Providing Agencies                                                                                 to get all documents needed and process reimbursement requests,                                                                alleviating workload for the Requesting Agencies.</a:t>
            </a:r>
          </a:p>
          <a:p>
            <a:pPr marL="36900" indent="0">
              <a:lnSpc>
                <a:spcPct val="90000"/>
              </a:lnSpc>
              <a:buNone/>
            </a:pPr>
            <a:endParaRPr lang="en-US" sz="2000" dirty="0"/>
          </a:p>
        </p:txBody>
      </p:sp>
      <p:pic>
        <p:nvPicPr>
          <p:cNvPr id="6" name="Picture 5" descr="Calendar&#10;&#10;Description automatically generated">
            <a:extLst>
              <a:ext uri="{FF2B5EF4-FFF2-40B4-BE49-F238E27FC236}">
                <a16:creationId xmlns:a16="http://schemas.microsoft.com/office/drawing/2014/main" id="{D06A776C-DDBC-18F6-F8A4-D312FFBFB2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sp>
        <p:nvSpPr>
          <p:cNvPr id="10" name="Arrow: Right 9">
            <a:extLst>
              <a:ext uri="{FF2B5EF4-FFF2-40B4-BE49-F238E27FC236}">
                <a16:creationId xmlns:a16="http://schemas.microsoft.com/office/drawing/2014/main" id="{F2FF985E-3D34-4E40-4B48-2A142C52A574}"/>
              </a:ext>
            </a:extLst>
          </p:cNvPr>
          <p:cNvSpPr/>
          <p:nvPr/>
        </p:nvSpPr>
        <p:spPr>
          <a:xfrm>
            <a:off x="7583055" y="2341489"/>
            <a:ext cx="1413164" cy="343111"/>
          </a:xfrm>
          <a:prstGeom prs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rgbClr val="FFFF00"/>
                </a:solidFill>
              </a:rPr>
              <a:t>Example</a:t>
            </a:r>
          </a:p>
        </p:txBody>
      </p:sp>
      <p:sp>
        <p:nvSpPr>
          <p:cNvPr id="4" name="Slide Number Placeholder 3">
            <a:extLst>
              <a:ext uri="{FF2B5EF4-FFF2-40B4-BE49-F238E27FC236}">
                <a16:creationId xmlns:a16="http://schemas.microsoft.com/office/drawing/2014/main" id="{4B9387AC-CE0F-2358-9CD3-48BD6DDD3738}"/>
              </a:ext>
            </a:extLst>
          </p:cNvPr>
          <p:cNvSpPr>
            <a:spLocks noGrp="1"/>
          </p:cNvSpPr>
          <p:nvPr>
            <p:ph type="sldNum" sz="quarter" idx="12"/>
          </p:nvPr>
        </p:nvSpPr>
        <p:spPr>
          <a:xfrm>
            <a:off x="10651415" y="6034305"/>
            <a:ext cx="551167" cy="170123"/>
          </a:xfrm>
        </p:spPr>
        <p:txBody>
          <a:bodyPr/>
          <a:lstStyle/>
          <a:p>
            <a:fld id="{B696FABE-F77D-4026-8552-5E04496CC876}" type="slidenum">
              <a:rPr lang="en-US" smtClean="0"/>
              <a:t>15</a:t>
            </a:fld>
            <a:endParaRPr lang="en-US" dirty="0"/>
          </a:p>
        </p:txBody>
      </p:sp>
    </p:spTree>
    <p:extLst>
      <p:ext uri="{BB962C8B-B14F-4D97-AF65-F5344CB8AC3E}">
        <p14:creationId xmlns:p14="http://schemas.microsoft.com/office/powerpoint/2010/main" val="265995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BCAF-5591-A48E-C2F8-8CE545E2C8D2}"/>
              </a:ext>
            </a:extLst>
          </p:cNvPr>
          <p:cNvSpPr>
            <a:spLocks noGrp="1"/>
          </p:cNvSpPr>
          <p:nvPr>
            <p:ph type="title"/>
          </p:nvPr>
        </p:nvSpPr>
        <p:spPr>
          <a:xfrm>
            <a:off x="1802294" y="287500"/>
            <a:ext cx="8587409" cy="675045"/>
          </a:xfrm>
        </p:spPr>
        <p:txBody>
          <a:bodyPr>
            <a:normAutofit fontScale="90000"/>
          </a:bodyPr>
          <a:lstStyle/>
          <a:p>
            <a:pPr>
              <a:lnSpc>
                <a:spcPct val="90000"/>
              </a:lnSpc>
            </a:pPr>
            <a:br>
              <a:rPr lang="en-US" b="1" dirty="0">
                <a:solidFill>
                  <a:schemeClr val="accent1"/>
                </a:solidFill>
                <a:effectLst>
                  <a:outerShdw blurRad="38100" dist="38100" dir="2700000" algn="tl">
                    <a:srgbClr val="000000">
                      <a:alpha val="43137"/>
                    </a:srgbClr>
                  </a:outerShdw>
                </a:effectLst>
                <a:highlight>
                  <a:srgbClr val="FFFF00"/>
                </a:highlight>
                <a:latin typeface="Century Gothic" panose="020B0502020202020204" pitchFamily="34" charset="0"/>
              </a:rPr>
            </a:br>
            <a:r>
              <a:rPr lang="en-US" sz="2700" b="1" u="sng" dirty="0">
                <a:solidFill>
                  <a:srgbClr val="003BB0"/>
                </a:solidFill>
                <a:effectLst>
                  <a:outerShdw blurRad="38100" dist="38100" dir="2700000" algn="tl">
                    <a:srgbClr val="000000">
                      <a:alpha val="43137"/>
                    </a:srgbClr>
                  </a:outerShdw>
                </a:effectLst>
                <a:latin typeface="Century Gothic" panose="020B0502020202020204" pitchFamily="34" charset="0"/>
              </a:rPr>
              <a:t>LEMA FUND REIMBURSEMENTS</a:t>
            </a:r>
            <a:br>
              <a:rPr lang="en-US" sz="2700" b="1" u="sng" dirty="0">
                <a:solidFill>
                  <a:srgbClr val="003BB0"/>
                </a:solidFill>
                <a:effectLst>
                  <a:outerShdw blurRad="38100" dist="38100" dir="2700000" algn="tl">
                    <a:srgbClr val="000000">
                      <a:alpha val="43137"/>
                    </a:srgbClr>
                  </a:outerShdw>
                </a:effectLst>
                <a:latin typeface="Century Gothic" panose="020B0502020202020204" pitchFamily="34" charset="0"/>
              </a:rPr>
            </a:br>
            <a:r>
              <a:rPr lang="en-US" sz="2700" b="1" u="sng" dirty="0">
                <a:solidFill>
                  <a:srgbClr val="003BB0"/>
                </a:solidFill>
                <a:effectLst>
                  <a:outerShdw blurRad="38100" dist="38100" dir="2700000" algn="tl">
                    <a:srgbClr val="000000">
                      <a:alpha val="43137"/>
                    </a:srgbClr>
                  </a:outerShdw>
                </a:effectLst>
                <a:latin typeface="Century Gothic" panose="020B0502020202020204" pitchFamily="34" charset="0"/>
              </a:rPr>
              <a:t>PAID OUT TO DATE:</a:t>
            </a:r>
            <a:endParaRPr lang="en-US" b="1" u="sng" dirty="0">
              <a:solidFill>
                <a:srgbClr val="003BB0"/>
              </a:solidFill>
              <a:effectLst>
                <a:outerShdw blurRad="38100" dist="38100" dir="2700000" algn="tl">
                  <a:srgbClr val="000000">
                    <a:alpha val="43137"/>
                  </a:srgbClr>
                </a:outerShdw>
              </a:effectLst>
              <a:latin typeface="Century Gothic" panose="020B0502020202020204" pitchFamily="34" charset="0"/>
            </a:endParaRPr>
          </a:p>
        </p:txBody>
      </p:sp>
      <p:pic>
        <p:nvPicPr>
          <p:cNvPr id="6" name="Picture 5" descr="Calendar&#10;&#10;Description automatically generated">
            <a:extLst>
              <a:ext uri="{FF2B5EF4-FFF2-40B4-BE49-F238E27FC236}">
                <a16:creationId xmlns:a16="http://schemas.microsoft.com/office/drawing/2014/main" id="{D06A776C-DDBC-18F6-F8A4-D312FFBFB2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sp>
        <p:nvSpPr>
          <p:cNvPr id="11" name="Slide Number Placeholder 10">
            <a:extLst>
              <a:ext uri="{FF2B5EF4-FFF2-40B4-BE49-F238E27FC236}">
                <a16:creationId xmlns:a16="http://schemas.microsoft.com/office/drawing/2014/main" id="{E3C9416C-9336-E3D0-6020-6ADF9C1C6F46}"/>
              </a:ext>
            </a:extLst>
          </p:cNvPr>
          <p:cNvSpPr>
            <a:spLocks noGrp="1"/>
          </p:cNvSpPr>
          <p:nvPr>
            <p:ph type="sldNum" sz="quarter" idx="12"/>
          </p:nvPr>
        </p:nvSpPr>
        <p:spPr>
          <a:xfrm>
            <a:off x="10651415" y="6024927"/>
            <a:ext cx="551167" cy="365125"/>
          </a:xfrm>
        </p:spPr>
        <p:txBody>
          <a:bodyPr/>
          <a:lstStyle/>
          <a:p>
            <a:fld id="{B696FABE-F77D-4026-8552-5E04496CC876}" type="slidenum">
              <a:rPr lang="en-US" smtClean="0"/>
              <a:t>16</a:t>
            </a:fld>
            <a:endParaRPr lang="en-US" dirty="0"/>
          </a:p>
        </p:txBody>
      </p:sp>
      <p:pic>
        <p:nvPicPr>
          <p:cNvPr id="7" name="Content Placeholder 6">
            <a:extLst>
              <a:ext uri="{FF2B5EF4-FFF2-40B4-BE49-F238E27FC236}">
                <a16:creationId xmlns:a16="http://schemas.microsoft.com/office/drawing/2014/main" id="{9E98D20B-0838-1638-DF12-2E49867F3E01}"/>
              </a:ext>
            </a:extLst>
          </p:cNvPr>
          <p:cNvPicPr>
            <a:picLocks noGrp="1" noChangeAspect="1"/>
          </p:cNvPicPr>
          <p:nvPr>
            <p:ph idx="1"/>
          </p:nvPr>
        </p:nvPicPr>
        <p:blipFill>
          <a:blip r:embed="rId4"/>
          <a:stretch>
            <a:fillRect/>
          </a:stretch>
        </p:blipFill>
        <p:spPr>
          <a:xfrm>
            <a:off x="3848557" y="1280525"/>
            <a:ext cx="4494882" cy="5289974"/>
          </a:xfrm>
        </p:spPr>
      </p:pic>
      <p:sp>
        <p:nvSpPr>
          <p:cNvPr id="8" name="Oval 7">
            <a:extLst>
              <a:ext uri="{FF2B5EF4-FFF2-40B4-BE49-F238E27FC236}">
                <a16:creationId xmlns:a16="http://schemas.microsoft.com/office/drawing/2014/main" id="{B19C9CE5-F69F-E5F8-309A-5B5F07C8B27A}"/>
              </a:ext>
            </a:extLst>
          </p:cNvPr>
          <p:cNvSpPr/>
          <p:nvPr/>
        </p:nvSpPr>
        <p:spPr>
          <a:xfrm>
            <a:off x="6639193" y="6299802"/>
            <a:ext cx="1111624" cy="3651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345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7F5A19-38C6-27C7-3CA0-09B8BD8C4EA9}"/>
              </a:ext>
            </a:extLst>
          </p:cNvPr>
          <p:cNvSpPr>
            <a:spLocks noGrp="1"/>
          </p:cNvSpPr>
          <p:nvPr>
            <p:ph type="sldNum" sz="quarter" idx="12"/>
          </p:nvPr>
        </p:nvSpPr>
        <p:spPr/>
        <p:txBody>
          <a:bodyPr/>
          <a:lstStyle/>
          <a:p>
            <a:fld id="{B696FABE-F77D-4026-8552-5E04496CC876}" type="slidenum">
              <a:rPr lang="en-US" smtClean="0"/>
              <a:t>17</a:t>
            </a:fld>
            <a:endParaRPr lang="en-US" dirty="0"/>
          </a:p>
        </p:txBody>
      </p:sp>
      <p:pic>
        <p:nvPicPr>
          <p:cNvPr id="6" name="Picture 5">
            <a:extLst>
              <a:ext uri="{FF2B5EF4-FFF2-40B4-BE49-F238E27FC236}">
                <a16:creationId xmlns:a16="http://schemas.microsoft.com/office/drawing/2014/main" id="{B7F96B8C-6F11-4F82-999B-507AB9E7928E}"/>
              </a:ext>
            </a:extLst>
          </p:cNvPr>
          <p:cNvPicPr>
            <a:picLocks noChangeAspect="1"/>
          </p:cNvPicPr>
          <p:nvPr/>
        </p:nvPicPr>
        <p:blipFill>
          <a:blip r:embed="rId2"/>
          <a:stretch>
            <a:fillRect/>
          </a:stretch>
        </p:blipFill>
        <p:spPr>
          <a:xfrm>
            <a:off x="2942785" y="999214"/>
            <a:ext cx="6306430" cy="5658640"/>
          </a:xfrm>
          <a:prstGeom prst="rect">
            <a:avLst/>
          </a:prstGeom>
        </p:spPr>
      </p:pic>
      <p:sp>
        <p:nvSpPr>
          <p:cNvPr id="8" name="Title 1">
            <a:extLst>
              <a:ext uri="{FF2B5EF4-FFF2-40B4-BE49-F238E27FC236}">
                <a16:creationId xmlns:a16="http://schemas.microsoft.com/office/drawing/2014/main" id="{37458D5C-74B8-D610-F5E4-9D5240D9CC11}"/>
              </a:ext>
            </a:extLst>
          </p:cNvPr>
          <p:cNvSpPr txBox="1">
            <a:spLocks/>
          </p:cNvSpPr>
          <p:nvPr/>
        </p:nvSpPr>
        <p:spPr>
          <a:xfrm>
            <a:off x="2516909" y="287500"/>
            <a:ext cx="7158182" cy="1423429"/>
          </a:xfrm>
          <a:prstGeom prst="rect">
            <a:avLst/>
          </a:prstGeom>
        </p:spPr>
        <p:txBody>
          <a:bodyP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ENHANCEMENTS</a:t>
            </a:r>
          </a:p>
        </p:txBody>
      </p:sp>
    </p:spTree>
    <p:extLst>
      <p:ext uri="{BB962C8B-B14F-4D97-AF65-F5344CB8AC3E}">
        <p14:creationId xmlns:p14="http://schemas.microsoft.com/office/powerpoint/2010/main" val="2985716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242FF-843E-C29F-376D-37436C8AB7A4}"/>
              </a:ext>
            </a:extLst>
          </p:cNvPr>
          <p:cNvSpPr>
            <a:spLocks noGrp="1"/>
          </p:cNvSpPr>
          <p:nvPr>
            <p:ph sz="half" idx="1"/>
          </p:nvPr>
        </p:nvSpPr>
        <p:spPr>
          <a:xfrm>
            <a:off x="1500575" y="1528384"/>
            <a:ext cx="3765488" cy="3124201"/>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B0F0"/>
                </a:solidFill>
                <a:effectLst/>
                <a:uLnTx/>
                <a:uFillTx/>
                <a:latin typeface="Century Gothic" panose="020B0502020202020204" pitchFamily="34" charset="0"/>
              </a:rPr>
              <a:t>Jodi Lopez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Manager 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Law Enforcement Branch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effectLst/>
                <a:uLnTx/>
                <a:uFillTx/>
                <a:latin typeface="Century Gothic" panose="020B0502020202020204" pitchFamily="34" charset="0"/>
              </a:rPr>
              <a:t>(916) 845-8307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B0F0"/>
              </a:solidFill>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B0F0"/>
                </a:solidFill>
                <a:effectLst/>
                <a:uLnTx/>
                <a:uFillTx/>
                <a:latin typeface="Century Gothic" panose="020B0502020202020204" pitchFamily="34" charset="0"/>
              </a:rPr>
              <a:t>Taryn Renowden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Supervisor I, LEMA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Law Enforcement Branch</a:t>
            </a:r>
            <a:endParaRPr kumimoji="0" lang="en-US" sz="2000" b="1" i="0" u="none" strike="noStrike" kern="1200" cap="none" spc="0" normalizeH="0" baseline="0" noProof="0" dirty="0">
              <a:ln>
                <a:noFill/>
              </a:ln>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rPr>
              <a:t>(916) 845-8705</a:t>
            </a:r>
          </a:p>
          <a:p>
            <a:pPr marL="36900" indent="0">
              <a:buNone/>
            </a:pPr>
            <a:endParaRPr lang="en-US" dirty="0"/>
          </a:p>
        </p:txBody>
      </p:sp>
      <p:sp>
        <p:nvSpPr>
          <p:cNvPr id="4" name="Content Placeholder 3">
            <a:extLst>
              <a:ext uri="{FF2B5EF4-FFF2-40B4-BE49-F238E27FC236}">
                <a16:creationId xmlns:a16="http://schemas.microsoft.com/office/drawing/2014/main" id="{95DAA730-1689-4B1F-E824-E958BD8A7878}"/>
              </a:ext>
            </a:extLst>
          </p:cNvPr>
          <p:cNvSpPr>
            <a:spLocks noGrp="1"/>
          </p:cNvSpPr>
          <p:nvPr>
            <p:ph sz="half" idx="2"/>
          </p:nvPr>
        </p:nvSpPr>
        <p:spPr>
          <a:xfrm>
            <a:off x="7383470" y="781101"/>
            <a:ext cx="3456859" cy="3124200"/>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0B0F0"/>
                </a:solidFill>
                <a:latin typeface="Century Gothic" panose="020B0502020202020204" pitchFamily="34" charset="0"/>
                <a:ea typeface="Calibri" panose="020F0502020204030204" pitchFamily="34" charset="0"/>
              </a:rPr>
              <a:t>N</a:t>
            </a:r>
            <a:r>
              <a:rPr kumimoji="0" lang="en-US" sz="2000" b="1" i="0" u="none" strike="noStrike" kern="1200" cap="none" spc="0" normalizeH="0" baseline="0" noProof="0" dirty="0">
                <a:ln>
                  <a:noFill/>
                </a:ln>
                <a:solidFill>
                  <a:srgbClr val="00B0F0"/>
                </a:solidFill>
                <a:effectLst/>
                <a:uLnTx/>
                <a:uFillTx/>
                <a:latin typeface="Century Gothic" panose="020B0502020202020204" pitchFamily="34" charset="0"/>
                <a:ea typeface="Calibri" panose="020F0502020204030204" pitchFamily="34" charset="0"/>
              </a:rPr>
              <a:t>ancy Talley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Analyst II, LEMA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rPr>
              <a:t>Law Enforcement Branch</a:t>
            </a:r>
            <a:endParaRPr kumimoji="0" lang="en-US" sz="2000" b="1" i="0" u="none" strike="noStrike" kern="1200" cap="none" spc="0" normalizeH="0" baseline="0" noProof="0" dirty="0">
              <a:ln>
                <a:noFill/>
              </a:ln>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B0502020202020204" pitchFamily="34" charset="0"/>
              </a:rPr>
              <a:t>(916) 845-8706</a:t>
            </a:r>
          </a:p>
          <a:p>
            <a:endParaRPr lang="en-US" dirty="0"/>
          </a:p>
        </p:txBody>
      </p:sp>
      <p:pic>
        <p:nvPicPr>
          <p:cNvPr id="6" name="Picture 5" descr="Calendar&#10;&#10;Description automatically generated">
            <a:extLst>
              <a:ext uri="{FF2B5EF4-FFF2-40B4-BE49-F238E27FC236}">
                <a16:creationId xmlns:a16="http://schemas.microsoft.com/office/drawing/2014/main" id="{D53F86F8-FBFC-4A19-026D-E5AA9056D76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7" name="Picture 6" descr="A picture containing sky, outdoor, truck, transport&#10;&#10;Description automatically generated">
            <a:extLst>
              <a:ext uri="{FF2B5EF4-FFF2-40B4-BE49-F238E27FC236}">
                <a16:creationId xmlns:a16="http://schemas.microsoft.com/office/drawing/2014/main" id="{884B687C-1382-5A2F-AB7A-2E07D16583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84560" y="4514799"/>
            <a:ext cx="4417682" cy="2192748"/>
          </a:xfrm>
          <a:prstGeom prst="rect">
            <a:avLst/>
          </a:prstGeom>
        </p:spPr>
      </p:pic>
      <p:sp>
        <p:nvSpPr>
          <p:cNvPr id="8" name="TextBox 7">
            <a:extLst>
              <a:ext uri="{FF2B5EF4-FFF2-40B4-BE49-F238E27FC236}">
                <a16:creationId xmlns:a16="http://schemas.microsoft.com/office/drawing/2014/main" id="{132C6520-CD5B-DBED-55D7-42CCAC4450D5}"/>
              </a:ext>
            </a:extLst>
          </p:cNvPr>
          <p:cNvSpPr txBox="1"/>
          <p:nvPr/>
        </p:nvSpPr>
        <p:spPr>
          <a:xfrm>
            <a:off x="4493097" y="290283"/>
            <a:ext cx="3354832" cy="1107996"/>
          </a:xfrm>
          <a:prstGeom prst="rect">
            <a:avLst/>
          </a:prstGeom>
          <a:noFill/>
        </p:spPr>
        <p:txBody>
          <a:bodyPr wrap="square">
            <a:sp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CONTACT US</a:t>
            </a:r>
          </a:p>
          <a:p>
            <a:endParaRPr lang="en-US" sz="1200" b="1" u="sng" dirty="0">
              <a:solidFill>
                <a:srgbClr val="E0C071"/>
              </a:solidFill>
              <a:effectLst>
                <a:outerShdw blurRad="38100" dist="38100" dir="2700000" algn="tl">
                  <a:srgbClr val="000000">
                    <a:alpha val="43137"/>
                  </a:srgbClr>
                </a:outerShdw>
              </a:effectLst>
              <a:latin typeface="Century Gothic" panose="020B0502020202020204" pitchFamily="34" charset="0"/>
            </a:endParaRPr>
          </a:p>
          <a:p>
            <a:r>
              <a:rPr lang="en-US" b="1" u="sng" dirty="0">
                <a:solidFill>
                  <a:srgbClr val="002060"/>
                </a:solidFill>
                <a:effectLst>
                  <a:outerShdw blurRad="38100" dist="38100" dir="2700000" algn="tl">
                    <a:srgbClr val="000000">
                      <a:alpha val="43137"/>
                    </a:srgbClr>
                  </a:outerShdw>
                </a:effectLst>
                <a:latin typeface="Century Gothic" panose="020B0502020202020204" pitchFamily="34" charset="0"/>
              </a:rPr>
              <a:t>LemaFund@caloes.ca.gov</a:t>
            </a:r>
            <a:endParaRPr lang="en-US" dirty="0">
              <a:solidFill>
                <a:srgbClr val="002060"/>
              </a:solidFill>
            </a:endParaRPr>
          </a:p>
        </p:txBody>
      </p:sp>
      <p:sp>
        <p:nvSpPr>
          <p:cNvPr id="2" name="Slide Number Placeholder 1">
            <a:extLst>
              <a:ext uri="{FF2B5EF4-FFF2-40B4-BE49-F238E27FC236}">
                <a16:creationId xmlns:a16="http://schemas.microsoft.com/office/drawing/2014/main" id="{32B9D968-40D2-D7C6-2B5E-CC2D1E5CB522}"/>
              </a:ext>
            </a:extLst>
          </p:cNvPr>
          <p:cNvSpPr>
            <a:spLocks noGrp="1"/>
          </p:cNvSpPr>
          <p:nvPr>
            <p:ph type="sldNum" sz="quarter" idx="12"/>
          </p:nvPr>
        </p:nvSpPr>
        <p:spPr>
          <a:xfrm>
            <a:off x="11202582" y="5792964"/>
            <a:ext cx="551167" cy="365125"/>
          </a:xfrm>
        </p:spPr>
        <p:txBody>
          <a:bodyPr/>
          <a:lstStyle/>
          <a:p>
            <a:fld id="{B696FABE-F77D-4026-8552-5E04496CC876}" type="slidenum">
              <a:rPr lang="en-US" smtClean="0"/>
              <a:t>18</a:t>
            </a:fld>
            <a:endParaRPr lang="en-US" dirty="0"/>
          </a:p>
        </p:txBody>
      </p:sp>
    </p:spTree>
    <p:extLst>
      <p:ext uri="{BB962C8B-B14F-4D97-AF65-F5344CB8AC3E}">
        <p14:creationId xmlns:p14="http://schemas.microsoft.com/office/powerpoint/2010/main" val="3146586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8"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2"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dirty="0"/>
            </a:p>
          </p:txBody>
        </p:sp>
        <p:sp>
          <p:nvSpPr>
            <p:cNvPr id="23"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dirty="0"/>
            </a:p>
          </p:txBody>
        </p:sp>
        <p:sp>
          <p:nvSpPr>
            <p:cNvPr id="24"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dirty="0"/>
            </a:p>
          </p:txBody>
        </p:sp>
        <p:sp>
          <p:nvSpPr>
            <p:cNvPr id="25"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dirty="0"/>
            </a:p>
          </p:txBody>
        </p:sp>
        <p:sp>
          <p:nvSpPr>
            <p:cNvPr id="26"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dirty="0"/>
            </a:p>
          </p:txBody>
        </p:sp>
        <p:sp>
          <p:nvSpPr>
            <p:cNvPr id="27"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dirty="0"/>
            </a:p>
          </p:txBody>
        </p:sp>
      </p:grpSp>
      <p:sp>
        <p:nvSpPr>
          <p:cNvPr id="2" name="Title 1">
            <a:extLst>
              <a:ext uri="{FF2B5EF4-FFF2-40B4-BE49-F238E27FC236}">
                <a16:creationId xmlns:a16="http://schemas.microsoft.com/office/drawing/2014/main" id="{A2D92BDC-2022-144B-88B1-0D61BCB161E9}"/>
              </a:ext>
            </a:extLst>
          </p:cNvPr>
          <p:cNvSpPr>
            <a:spLocks noGrp="1"/>
          </p:cNvSpPr>
          <p:nvPr>
            <p:ph type="title"/>
          </p:nvPr>
        </p:nvSpPr>
        <p:spPr>
          <a:xfrm>
            <a:off x="3962399" y="685800"/>
            <a:ext cx="7345891" cy="1413933"/>
          </a:xfrm>
        </p:spPr>
        <p:txBody>
          <a:bodyPr>
            <a:normAutofit/>
          </a:bodyPr>
          <a:lstStyle/>
          <a:p>
            <a:r>
              <a:rPr lang="en-US" b="1" u="sng" dirty="0">
                <a:effectLst>
                  <a:outerShdw blurRad="38100" dist="38100" dir="2700000" algn="tl">
                    <a:srgbClr val="000000">
                      <a:alpha val="43137"/>
                    </a:srgbClr>
                  </a:outerShdw>
                </a:effectLst>
                <a:latin typeface="Century Gothic" panose="020B0502020202020204" pitchFamily="34" charset="0"/>
              </a:rPr>
              <a:t>BACKGROUND</a:t>
            </a:r>
            <a:endParaRPr lang="en-US" dirty="0"/>
          </a:p>
        </p:txBody>
      </p:sp>
      <p:pic>
        <p:nvPicPr>
          <p:cNvPr id="10" name="Picture 9" descr="Calendar&#10;&#10;Description automatically generated">
            <a:extLst>
              <a:ext uri="{FF2B5EF4-FFF2-40B4-BE49-F238E27FC236}">
                <a16:creationId xmlns:a16="http://schemas.microsoft.com/office/drawing/2014/main" id="{13BEFACF-DD25-5576-61F3-05FCC55364D9}"/>
              </a:ext>
            </a:extLst>
          </p:cNvPr>
          <p:cNvPicPr>
            <a:picLocks noChangeAspect="1"/>
          </p:cNvPicPr>
          <p:nvPr/>
        </p:nvPicPr>
        <p:blipFill>
          <a:blip r:embed="rId4" cstate="hqprint">
            <a:extLst>
              <a:ext uri="{28A0092B-C50C-407E-A947-70E740481C1C}">
                <a14:useLocalDpi xmlns:a14="http://schemas.microsoft.com/office/drawing/2010/main" val="0"/>
              </a:ext>
            </a:extLst>
          </a:blip>
          <a:srcRect l="23720" r="27353" b="-1"/>
          <a:stretch>
            <a:fillRect/>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9" name="Content Placeholder 8">
            <a:extLst>
              <a:ext uri="{FF2B5EF4-FFF2-40B4-BE49-F238E27FC236}">
                <a16:creationId xmlns:a16="http://schemas.microsoft.com/office/drawing/2014/main" id="{1EC0469B-5CF5-A19D-D9E0-AB106305E6CD}"/>
              </a:ext>
            </a:extLst>
          </p:cNvPr>
          <p:cNvSpPr>
            <a:spLocks noGrp="1"/>
          </p:cNvSpPr>
          <p:nvPr>
            <p:ph idx="1"/>
          </p:nvPr>
        </p:nvSpPr>
        <p:spPr>
          <a:xfrm>
            <a:off x="3843867" y="2048933"/>
            <a:ext cx="7659156" cy="3742267"/>
          </a:xfrm>
        </p:spPr>
        <p:txBody>
          <a:bodyPr>
            <a:normAutofit/>
          </a:bodyPr>
          <a:lstStyle/>
          <a:p>
            <a:pPr>
              <a:lnSpc>
                <a:spcPct val="90000"/>
              </a:lnSpc>
            </a:pPr>
            <a:r>
              <a:rPr lang="en-US" sz="1700" b="1" dirty="0">
                <a:latin typeface="Century Gothic" panose="020B0502020202020204" pitchFamily="34" charset="0"/>
              </a:rPr>
              <a:t>In May 2022, Governor Gavin Newsom, in collaboration with the California State Sheriff’s Association (CSSA), purposed the creation of the Law Enforcement Mutual Aid Assistance (LEMA) Fund pilot program to reimburse local law enforcement agencies that responded to disasters and emergencies. Upon approval by the California State legislature, $25 Million was appropriated on an annual basis. On July 1, 2022, the LEMA Fund took effect, and the Cal OES Law Enforcement Branch was tasked with developing and managing the LEMA Fund.</a:t>
            </a:r>
          </a:p>
          <a:p>
            <a:pPr>
              <a:lnSpc>
                <a:spcPct val="90000"/>
              </a:lnSpc>
            </a:pPr>
            <a:endParaRPr lang="en-US" sz="1700" b="1" dirty="0">
              <a:latin typeface="Century Gothic" panose="020B0502020202020204" pitchFamily="34" charset="0"/>
            </a:endParaRPr>
          </a:p>
          <a:p>
            <a:pPr>
              <a:lnSpc>
                <a:spcPct val="90000"/>
              </a:lnSpc>
            </a:pPr>
            <a:r>
              <a:rPr lang="en-US" sz="1700" b="1" dirty="0">
                <a:highlight>
                  <a:srgbClr val="FFFF00"/>
                </a:highlight>
                <a:latin typeface="Century Gothic" panose="020B0502020202020204" pitchFamily="34" charset="0"/>
              </a:rPr>
              <a:t>Upon conclusion of the LEMA Fund pilot program, effective July 1, 2026, the State legislature reappropriated $10 Million General Fund with an extended encumbrance period through June 30, 2029.</a:t>
            </a:r>
          </a:p>
        </p:txBody>
      </p:sp>
      <p:sp>
        <p:nvSpPr>
          <p:cNvPr id="4" name="Slide Number Placeholder 3">
            <a:extLst>
              <a:ext uri="{FF2B5EF4-FFF2-40B4-BE49-F238E27FC236}">
                <a16:creationId xmlns:a16="http://schemas.microsoft.com/office/drawing/2014/main" id="{1BFD5255-4688-54E2-C055-28CB5F064CA6}"/>
              </a:ext>
            </a:extLst>
          </p:cNvPr>
          <p:cNvSpPr>
            <a:spLocks noGrp="1"/>
          </p:cNvSpPr>
          <p:nvPr>
            <p:ph type="sldNum" sz="quarter" idx="12"/>
          </p:nvPr>
        </p:nvSpPr>
        <p:spPr>
          <a:xfrm>
            <a:off x="10951856" y="5867131"/>
            <a:ext cx="551167" cy="365125"/>
          </a:xfrm>
        </p:spPr>
        <p:txBody>
          <a:bodyPr>
            <a:normAutofit/>
          </a:bodyPr>
          <a:lstStyle/>
          <a:p>
            <a:pPr>
              <a:spcAft>
                <a:spcPts val="600"/>
              </a:spcAft>
            </a:pPr>
            <a:fld id="{B696FABE-F77D-4026-8552-5E04496CC876}" type="slidenum">
              <a:rPr lang="en-US" smtClean="0"/>
              <a:pPr>
                <a:spcAft>
                  <a:spcPts val="600"/>
                </a:spcAft>
              </a:pPr>
              <a:t>2</a:t>
            </a:fld>
            <a:endParaRPr lang="en-US" dirty="0"/>
          </a:p>
        </p:txBody>
      </p:sp>
    </p:spTree>
    <p:extLst>
      <p:ext uri="{BB962C8B-B14F-4D97-AF65-F5344CB8AC3E}">
        <p14:creationId xmlns:p14="http://schemas.microsoft.com/office/powerpoint/2010/main" val="3022718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C9AE-4C3E-10D0-80D1-A4A83FD3B74E}"/>
              </a:ext>
            </a:extLst>
          </p:cNvPr>
          <p:cNvSpPr>
            <a:spLocks noGrp="1"/>
          </p:cNvSpPr>
          <p:nvPr>
            <p:ph type="title"/>
          </p:nvPr>
        </p:nvSpPr>
        <p:spPr>
          <a:xfrm>
            <a:off x="2516909" y="287500"/>
            <a:ext cx="7158182" cy="1423429"/>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LEMA ASSISTANCE FUND</a:t>
            </a:r>
            <a:b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br>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GOALS</a:t>
            </a:r>
          </a:p>
        </p:txBody>
      </p:sp>
      <p:sp>
        <p:nvSpPr>
          <p:cNvPr id="3" name="Content Placeholder 2">
            <a:extLst>
              <a:ext uri="{FF2B5EF4-FFF2-40B4-BE49-F238E27FC236}">
                <a16:creationId xmlns:a16="http://schemas.microsoft.com/office/drawing/2014/main" id="{221926A7-A936-0FB1-3E42-DCF6AB471EA8}"/>
              </a:ext>
            </a:extLst>
          </p:cNvPr>
          <p:cNvSpPr>
            <a:spLocks noGrp="1"/>
          </p:cNvSpPr>
          <p:nvPr>
            <p:ph idx="1"/>
          </p:nvPr>
        </p:nvSpPr>
        <p:spPr>
          <a:xfrm>
            <a:off x="1425504" y="1829827"/>
            <a:ext cx="4938352" cy="4626391"/>
          </a:xfrm>
        </p:spPr>
        <p:txBody>
          <a:bodyPr>
            <a:normAutofit/>
          </a:bodyPr>
          <a:lstStyle/>
          <a:p>
            <a:r>
              <a:rPr lang="en-US" sz="1800" b="1" dirty="0">
                <a:solidFill>
                  <a:schemeClr val="tx1"/>
                </a:solidFill>
                <a:latin typeface="Century Gothic" panose="020B0502020202020204" pitchFamily="34" charset="0"/>
              </a:rPr>
              <a:t>Provide a fund source to support LEMA requests for all communities.</a:t>
            </a:r>
            <a:endParaRPr lang="en-US" sz="1800" b="1" dirty="0">
              <a:solidFill>
                <a:schemeClr val="tx1"/>
              </a:solidFill>
              <a:highlight>
                <a:srgbClr val="FFFF00"/>
              </a:highlight>
              <a:latin typeface="Century Gothic" panose="020B0502020202020204" pitchFamily="34" charset="0"/>
            </a:endParaRPr>
          </a:p>
          <a:p>
            <a:r>
              <a:rPr lang="en-US" sz="1800" b="1" dirty="0">
                <a:solidFill>
                  <a:schemeClr val="tx1"/>
                </a:solidFill>
                <a:latin typeface="Century Gothic" panose="020B0502020202020204" pitchFamily="34" charset="0"/>
              </a:rPr>
              <a:t>Allow for additional resources to be redirected to minimize the cost and impact and expedite the delivery of services.</a:t>
            </a:r>
          </a:p>
          <a:p>
            <a:r>
              <a:rPr lang="en-US" sz="1800" b="1" dirty="0">
                <a:solidFill>
                  <a:schemeClr val="tx1"/>
                </a:solidFill>
                <a:latin typeface="Century Gothic" panose="020B0502020202020204" pitchFamily="34" charset="0"/>
              </a:rPr>
              <a:t>Allow all communities in California to utilize the LEMA system appropriately.</a:t>
            </a:r>
          </a:p>
          <a:p>
            <a:r>
              <a:rPr lang="en-US" sz="1800" b="1" dirty="0">
                <a:solidFill>
                  <a:schemeClr val="tx1"/>
                </a:solidFill>
                <a:latin typeface="Century Gothic" panose="020B0502020202020204" pitchFamily="34" charset="0"/>
              </a:rPr>
              <a:t>Support funding for prepositioned resources such as the Incident Command Vehicles and DNA Identification Machines.</a:t>
            </a:r>
          </a:p>
          <a:p>
            <a:pPr marL="36900" indent="0">
              <a:buNone/>
            </a:pPr>
            <a:endParaRPr lang="en-US" dirty="0"/>
          </a:p>
        </p:txBody>
      </p:sp>
      <p:pic>
        <p:nvPicPr>
          <p:cNvPr id="5" name="Picture 4" descr="Calendar&#10;&#10;Description automatically generated">
            <a:extLst>
              <a:ext uri="{FF2B5EF4-FFF2-40B4-BE49-F238E27FC236}">
                <a16:creationId xmlns:a16="http://schemas.microsoft.com/office/drawing/2014/main" id="{30BED2BD-95D2-108B-CF28-350C5E17B1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6" name="Picture 5" descr="A picture containing sky, outdoor, truck, transport&#10;&#10;Description automatically generated">
            <a:extLst>
              <a:ext uri="{FF2B5EF4-FFF2-40B4-BE49-F238E27FC236}">
                <a16:creationId xmlns:a16="http://schemas.microsoft.com/office/drawing/2014/main" id="{5D0398FA-3828-82B5-5559-3D134E8703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2396" y="2103139"/>
            <a:ext cx="4678220" cy="2952598"/>
          </a:xfrm>
          <a:prstGeom prst="rect">
            <a:avLst/>
          </a:prstGeom>
        </p:spPr>
      </p:pic>
      <p:sp>
        <p:nvSpPr>
          <p:cNvPr id="4" name="Slide Number Placeholder 3">
            <a:extLst>
              <a:ext uri="{FF2B5EF4-FFF2-40B4-BE49-F238E27FC236}">
                <a16:creationId xmlns:a16="http://schemas.microsoft.com/office/drawing/2014/main" id="{357FBAC8-8C67-871D-11A9-3403BCB9777C}"/>
              </a:ext>
            </a:extLst>
          </p:cNvPr>
          <p:cNvSpPr>
            <a:spLocks noGrp="1"/>
          </p:cNvSpPr>
          <p:nvPr>
            <p:ph type="sldNum" sz="quarter" idx="12"/>
          </p:nvPr>
        </p:nvSpPr>
        <p:spPr>
          <a:xfrm>
            <a:off x="10926998" y="6091093"/>
            <a:ext cx="551167" cy="365125"/>
          </a:xfrm>
        </p:spPr>
        <p:txBody>
          <a:bodyPr/>
          <a:lstStyle/>
          <a:p>
            <a:fld id="{B696FABE-F77D-4026-8552-5E04496CC876}" type="slidenum">
              <a:rPr lang="en-US" smtClean="0"/>
              <a:t>3</a:t>
            </a:fld>
            <a:endParaRPr lang="en-US" dirty="0"/>
          </a:p>
        </p:txBody>
      </p:sp>
    </p:spTree>
    <p:extLst>
      <p:ext uri="{BB962C8B-B14F-4D97-AF65-F5344CB8AC3E}">
        <p14:creationId xmlns:p14="http://schemas.microsoft.com/office/powerpoint/2010/main" val="66429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C9AE-4C3E-10D0-80D1-A4A83FD3B74E}"/>
              </a:ext>
            </a:extLst>
          </p:cNvPr>
          <p:cNvSpPr>
            <a:spLocks noGrp="1"/>
          </p:cNvSpPr>
          <p:nvPr>
            <p:ph type="title"/>
          </p:nvPr>
        </p:nvSpPr>
        <p:spPr>
          <a:xfrm>
            <a:off x="1667435" y="287500"/>
            <a:ext cx="8595360" cy="1423429"/>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a:rPr>
              <a:t>LAW ENFORCEMENT </a:t>
            </a:r>
            <a:br>
              <a:rPr lang="en-US" sz="3600" b="1" u="sng" dirty="0">
                <a:effectLst>
                  <a:outerShdw blurRad="38100" dist="38100" dir="2700000" algn="tl">
                    <a:srgbClr val="000000">
                      <a:alpha val="43137"/>
                    </a:srgbClr>
                  </a:outerShdw>
                </a:effectLst>
                <a:latin typeface="Century Gothic" panose="020B0502020202020204" pitchFamily="34" charset="0"/>
              </a:rPr>
            </a:br>
            <a:r>
              <a:rPr lang="en-US" sz="3600" b="1" u="sng" dirty="0">
                <a:solidFill>
                  <a:srgbClr val="003BB0"/>
                </a:solidFill>
                <a:effectLst>
                  <a:outerShdw blurRad="38100" dist="38100" dir="2700000" algn="tl">
                    <a:srgbClr val="000000">
                      <a:alpha val="43137"/>
                    </a:srgbClr>
                  </a:outerShdw>
                </a:effectLst>
                <a:latin typeface="Century Gothic"/>
              </a:rPr>
              <a:t>MUTUAL AID REQUEST </a:t>
            </a:r>
          </a:p>
        </p:txBody>
      </p:sp>
      <p:sp>
        <p:nvSpPr>
          <p:cNvPr id="3" name="Content Placeholder 2">
            <a:extLst>
              <a:ext uri="{FF2B5EF4-FFF2-40B4-BE49-F238E27FC236}">
                <a16:creationId xmlns:a16="http://schemas.microsoft.com/office/drawing/2014/main" id="{221926A7-A936-0FB1-3E42-DCF6AB471EA8}"/>
              </a:ext>
            </a:extLst>
          </p:cNvPr>
          <p:cNvSpPr>
            <a:spLocks noGrp="1"/>
          </p:cNvSpPr>
          <p:nvPr>
            <p:ph idx="1"/>
          </p:nvPr>
        </p:nvSpPr>
        <p:spPr>
          <a:xfrm>
            <a:off x="1432304" y="1847209"/>
            <a:ext cx="7659445" cy="3644303"/>
          </a:xfrm>
        </p:spPr>
        <p:txBody>
          <a:bodyPr>
            <a:normAutofit/>
          </a:bodyPr>
          <a:lstStyle/>
          <a:p>
            <a:r>
              <a:rPr lang="en-US" sz="1800" b="1" dirty="0">
                <a:solidFill>
                  <a:schemeClr val="tx1"/>
                </a:solidFill>
                <a:latin typeface="Century Gothic" panose="020B0502020202020204" pitchFamily="34" charset="0"/>
              </a:rPr>
              <a:t>Mutual Aid System</a:t>
            </a:r>
          </a:p>
          <a:p>
            <a:pPr lvl="1"/>
            <a:r>
              <a:rPr lang="en-US" sz="1800" b="1" dirty="0">
                <a:solidFill>
                  <a:schemeClr val="tx1"/>
                </a:solidFill>
                <a:latin typeface="Century Gothic" panose="020B0502020202020204" pitchFamily="34" charset="0"/>
              </a:rPr>
              <a:t>The mutual aid system is intended to enable aid to agencies/jurisdictions whose resources have been overwhelmed in an emergency. </a:t>
            </a:r>
          </a:p>
          <a:p>
            <a:r>
              <a:rPr lang="en-US" sz="1800" b="1" dirty="0">
                <a:latin typeface="Century Gothic" panose="020B0502020202020204" pitchFamily="34" charset="0"/>
              </a:rPr>
              <a:t>County Sheriff’s Office will call their Cal OES regional Coordinator to request mutual aid.</a:t>
            </a:r>
          </a:p>
          <a:p>
            <a:r>
              <a:rPr lang="en-US" sz="1800" b="1" dirty="0">
                <a:latin typeface="Century Gothic" panose="020B0502020202020204" pitchFamily="34" charset="0"/>
              </a:rPr>
              <a:t>Once the coordinator is aware of the incident, they will       deploy. </a:t>
            </a:r>
          </a:p>
          <a:p>
            <a:pPr lvl="1"/>
            <a:r>
              <a:rPr lang="en-US" sz="1800" b="1" dirty="0">
                <a:latin typeface="Century Gothic" panose="020B0502020202020204" pitchFamily="34" charset="0"/>
              </a:rPr>
              <a:t>Number of Assistant Chief’s (AC’s) deployed              depends on the size of the incident. </a:t>
            </a:r>
          </a:p>
          <a:p>
            <a:endParaRPr lang="en-US" sz="1800" b="1" dirty="0">
              <a:latin typeface="Century Gothic" panose="020B0502020202020204" pitchFamily="34" charset="0"/>
            </a:endParaRPr>
          </a:p>
        </p:txBody>
      </p:sp>
      <p:pic>
        <p:nvPicPr>
          <p:cNvPr id="5" name="Picture 4" descr="Calendar&#10;&#10;Description automatically generated">
            <a:extLst>
              <a:ext uri="{FF2B5EF4-FFF2-40B4-BE49-F238E27FC236}">
                <a16:creationId xmlns:a16="http://schemas.microsoft.com/office/drawing/2014/main" id="{30BED2BD-95D2-108B-CF28-350C5E17B1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4" name="Picture 3">
            <a:extLst>
              <a:ext uri="{FF2B5EF4-FFF2-40B4-BE49-F238E27FC236}">
                <a16:creationId xmlns:a16="http://schemas.microsoft.com/office/drawing/2014/main" id="{F35E13BF-24CF-CEDA-79B6-F26CDA66EC33}"/>
              </a:ext>
            </a:extLst>
          </p:cNvPr>
          <p:cNvPicPr>
            <a:picLocks noChangeAspect="1"/>
          </p:cNvPicPr>
          <p:nvPr/>
        </p:nvPicPr>
        <p:blipFill>
          <a:blip r:embed="rId4"/>
          <a:stretch>
            <a:fillRect/>
          </a:stretch>
        </p:blipFill>
        <p:spPr>
          <a:xfrm>
            <a:off x="9012464" y="4275945"/>
            <a:ext cx="2762740" cy="1623731"/>
          </a:xfrm>
          <a:prstGeom prst="rect">
            <a:avLst/>
          </a:prstGeom>
        </p:spPr>
      </p:pic>
      <p:sp>
        <p:nvSpPr>
          <p:cNvPr id="6" name="Slide Number Placeholder 5">
            <a:extLst>
              <a:ext uri="{FF2B5EF4-FFF2-40B4-BE49-F238E27FC236}">
                <a16:creationId xmlns:a16="http://schemas.microsoft.com/office/drawing/2014/main" id="{BC2288C1-7CA6-ABA1-D04F-D097AE72431D}"/>
              </a:ext>
            </a:extLst>
          </p:cNvPr>
          <p:cNvSpPr>
            <a:spLocks noGrp="1"/>
          </p:cNvSpPr>
          <p:nvPr>
            <p:ph type="sldNum" sz="quarter" idx="12"/>
          </p:nvPr>
        </p:nvSpPr>
        <p:spPr>
          <a:xfrm>
            <a:off x="10926998" y="6081620"/>
            <a:ext cx="551167" cy="365125"/>
          </a:xfrm>
        </p:spPr>
        <p:txBody>
          <a:bodyPr/>
          <a:lstStyle/>
          <a:p>
            <a:fld id="{B696FABE-F77D-4026-8552-5E04496CC876}" type="slidenum">
              <a:rPr lang="en-US" smtClean="0"/>
              <a:t>4</a:t>
            </a:fld>
            <a:endParaRPr lang="en-US" dirty="0"/>
          </a:p>
        </p:txBody>
      </p:sp>
    </p:spTree>
    <p:extLst>
      <p:ext uri="{BB962C8B-B14F-4D97-AF65-F5344CB8AC3E}">
        <p14:creationId xmlns:p14="http://schemas.microsoft.com/office/powerpoint/2010/main" val="395189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2966FC-CB74-6A12-1889-18EA87703AE4}"/>
              </a:ext>
            </a:extLst>
          </p:cNvPr>
          <p:cNvPicPr>
            <a:picLocks noChangeAspect="1"/>
          </p:cNvPicPr>
          <p:nvPr/>
        </p:nvPicPr>
        <p:blipFill>
          <a:blip r:embed="rId3"/>
          <a:stretch>
            <a:fillRect/>
          </a:stretch>
        </p:blipFill>
        <p:spPr>
          <a:xfrm>
            <a:off x="7180626" y="2077232"/>
            <a:ext cx="4302528" cy="3152384"/>
          </a:xfrm>
          <a:prstGeom prst="rect">
            <a:avLst/>
          </a:prstGeom>
        </p:spPr>
      </p:pic>
      <p:sp>
        <p:nvSpPr>
          <p:cNvPr id="2" name="Title 1">
            <a:extLst>
              <a:ext uri="{FF2B5EF4-FFF2-40B4-BE49-F238E27FC236}">
                <a16:creationId xmlns:a16="http://schemas.microsoft.com/office/drawing/2014/main" id="{7E42C9AE-4C3E-10D0-80D1-A4A83FD3B74E}"/>
              </a:ext>
            </a:extLst>
          </p:cNvPr>
          <p:cNvSpPr>
            <a:spLocks noGrp="1"/>
          </p:cNvSpPr>
          <p:nvPr>
            <p:ph type="title"/>
          </p:nvPr>
        </p:nvSpPr>
        <p:spPr>
          <a:xfrm>
            <a:off x="2465878" y="284665"/>
            <a:ext cx="7158182" cy="1423429"/>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ASSISTANT CHIEFS IN THE FIELD</a:t>
            </a:r>
          </a:p>
        </p:txBody>
      </p:sp>
      <p:sp>
        <p:nvSpPr>
          <p:cNvPr id="10" name="Content Placeholder 2">
            <a:extLst>
              <a:ext uri="{FF2B5EF4-FFF2-40B4-BE49-F238E27FC236}">
                <a16:creationId xmlns:a16="http://schemas.microsoft.com/office/drawing/2014/main" id="{C62B99D0-0571-4412-40D4-3843A6EB8DEA}"/>
              </a:ext>
            </a:extLst>
          </p:cNvPr>
          <p:cNvSpPr>
            <a:spLocks noGrp="1"/>
          </p:cNvSpPr>
          <p:nvPr>
            <p:ph idx="1"/>
          </p:nvPr>
        </p:nvSpPr>
        <p:spPr>
          <a:xfrm>
            <a:off x="1207264" y="1532964"/>
            <a:ext cx="6060228" cy="4242989"/>
          </a:xfrm>
        </p:spPr>
        <p:txBody>
          <a:bodyPr>
            <a:normAutofit lnSpcReduction="10000"/>
          </a:bodyPr>
          <a:lstStyle/>
          <a:p>
            <a:pPr marL="285750" indent="-285750">
              <a:buFont typeface="Arial" panose="020B0604020202020204" pitchFamily="34" charset="0"/>
              <a:buChar char="•"/>
            </a:pPr>
            <a:r>
              <a:rPr lang="en-US" sz="1600" b="1" dirty="0">
                <a:latin typeface="Century Gothic" panose="020B0502020202020204" pitchFamily="34" charset="0"/>
              </a:rPr>
              <a:t>AC’s coordinate with the LEMA Fund Team to advise mutual aid has been requested.</a:t>
            </a:r>
          </a:p>
          <a:p>
            <a:pPr marL="742950" lvl="1" indent="-285750">
              <a:buFont typeface="Arial" panose="020B0604020202020204" pitchFamily="34" charset="0"/>
              <a:buChar char="•"/>
            </a:pPr>
            <a:r>
              <a:rPr lang="en-US" sz="1600" b="1" dirty="0">
                <a:latin typeface="Century Gothic" panose="020B0502020202020204" pitchFamily="34" charset="0"/>
              </a:rPr>
              <a:t>Staff from the LEMA Fund Team will provide support to AC’s and answer questions during an incident.</a:t>
            </a:r>
          </a:p>
          <a:p>
            <a:pPr marL="742950" lvl="1" indent="-285750">
              <a:buFont typeface="Arial" panose="020B0604020202020204" pitchFamily="34" charset="0"/>
              <a:buChar char="•"/>
            </a:pPr>
            <a:r>
              <a:rPr lang="en-US" sz="1600" b="1" dirty="0">
                <a:latin typeface="Century Gothic" panose="020B0502020202020204" pitchFamily="34" charset="0"/>
              </a:rPr>
              <a:t>It is the goal of the LEMA Fund Team to visit incident sites to answer questions and provide support during an event. </a:t>
            </a:r>
          </a:p>
          <a:p>
            <a:pPr marL="285750" indent="-285750">
              <a:buFont typeface="Arial" panose="020B0604020202020204" pitchFamily="34" charset="0"/>
              <a:buChar char="•"/>
            </a:pPr>
            <a:r>
              <a:rPr lang="en-US" sz="1600" b="1" dirty="0">
                <a:latin typeface="Century Gothic" panose="020B0502020202020204" pitchFamily="34" charset="0"/>
              </a:rPr>
              <a:t>Once in the field, the AC coordinates with agencies upon arrival.</a:t>
            </a:r>
          </a:p>
          <a:p>
            <a:pPr marL="742950" lvl="1" indent="-285750">
              <a:buFont typeface="Arial" panose="020B0604020202020204" pitchFamily="34" charset="0"/>
              <a:buChar char="•"/>
            </a:pPr>
            <a:r>
              <a:rPr lang="en-US" sz="1600" b="1" dirty="0">
                <a:latin typeface="Century Gothic" panose="020B0502020202020204" pitchFamily="34" charset="0"/>
              </a:rPr>
              <a:t>AC’s work with Requesting Agency to ensure all 214’s are filled out daily. </a:t>
            </a:r>
          </a:p>
          <a:p>
            <a:pPr marL="742950" lvl="1" indent="-285750">
              <a:buFont typeface="Arial" panose="020B0604020202020204" pitchFamily="34" charset="0"/>
              <a:buChar char="•"/>
            </a:pPr>
            <a:r>
              <a:rPr lang="en-US" sz="1600" b="1" dirty="0">
                <a:latin typeface="Century Gothic" panose="020B0502020202020204" pitchFamily="34" charset="0"/>
              </a:rPr>
              <a:t>All providing agencies must sign in. </a:t>
            </a:r>
          </a:p>
          <a:p>
            <a:pPr>
              <a:buFont typeface="Arial" panose="020B0604020202020204" pitchFamily="34" charset="0"/>
              <a:buChar char="•"/>
            </a:pPr>
            <a:r>
              <a:rPr lang="en-US" sz="1600" b="1" dirty="0">
                <a:latin typeface="Century Gothic"/>
              </a:rPr>
              <a:t>A Post Event Summary will be completed after Mutual Aid has ended.</a:t>
            </a:r>
          </a:p>
          <a:p>
            <a:pPr marL="0" indent="0">
              <a:buNone/>
            </a:pPr>
            <a:endParaRPr lang="en-US" sz="1800" b="1" dirty="0">
              <a:latin typeface="Century Gothic" panose="020B0502020202020204" pitchFamily="34" charset="0"/>
            </a:endParaRPr>
          </a:p>
        </p:txBody>
      </p:sp>
      <p:pic>
        <p:nvPicPr>
          <p:cNvPr id="5" name="Picture 4" descr="Calendar&#10;&#10;Description automatically generated">
            <a:extLst>
              <a:ext uri="{FF2B5EF4-FFF2-40B4-BE49-F238E27FC236}">
                <a16:creationId xmlns:a16="http://schemas.microsoft.com/office/drawing/2014/main" id="{30BED2BD-95D2-108B-CF28-350C5E17B1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sp>
        <p:nvSpPr>
          <p:cNvPr id="6" name="Content Placeholder 2">
            <a:extLst>
              <a:ext uri="{FF2B5EF4-FFF2-40B4-BE49-F238E27FC236}">
                <a16:creationId xmlns:a16="http://schemas.microsoft.com/office/drawing/2014/main" id="{8957D8E7-CF54-7994-9111-1DD8ED75CE0D}"/>
              </a:ext>
            </a:extLst>
          </p:cNvPr>
          <p:cNvSpPr txBox="1">
            <a:spLocks/>
          </p:cNvSpPr>
          <p:nvPr/>
        </p:nvSpPr>
        <p:spPr>
          <a:xfrm rot="10800000" flipV="1">
            <a:off x="1517902" y="2170706"/>
            <a:ext cx="5749590" cy="315432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sz="1400" b="1"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1FEF5710-E9D4-EF62-B0AE-F49F089B7F14}"/>
              </a:ext>
            </a:extLst>
          </p:cNvPr>
          <p:cNvSpPr>
            <a:spLocks noGrp="1"/>
          </p:cNvSpPr>
          <p:nvPr>
            <p:ph type="sldNum" sz="quarter" idx="12"/>
          </p:nvPr>
        </p:nvSpPr>
        <p:spPr>
          <a:xfrm>
            <a:off x="10926998" y="6146492"/>
            <a:ext cx="551167" cy="365125"/>
          </a:xfrm>
        </p:spPr>
        <p:txBody>
          <a:bodyPr/>
          <a:lstStyle/>
          <a:p>
            <a:fld id="{B696FABE-F77D-4026-8552-5E04496CC876}" type="slidenum">
              <a:rPr lang="en-US" smtClean="0"/>
              <a:t>5</a:t>
            </a:fld>
            <a:endParaRPr lang="en-US" dirty="0"/>
          </a:p>
        </p:txBody>
      </p:sp>
    </p:spTree>
    <p:extLst>
      <p:ext uri="{BB962C8B-B14F-4D97-AF65-F5344CB8AC3E}">
        <p14:creationId xmlns:p14="http://schemas.microsoft.com/office/powerpoint/2010/main" val="342596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FA44-3553-D644-1291-66AB2E3122AD}"/>
              </a:ext>
            </a:extLst>
          </p:cNvPr>
          <p:cNvSpPr>
            <a:spLocks noGrp="1"/>
          </p:cNvSpPr>
          <p:nvPr>
            <p:ph type="title"/>
          </p:nvPr>
        </p:nvSpPr>
        <p:spPr>
          <a:xfrm>
            <a:off x="1614304" y="287500"/>
            <a:ext cx="10018713" cy="1752599"/>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CRITERIA &amp; ELIGIBILITY</a:t>
            </a:r>
            <a:br>
              <a:rPr lang="en-US" sz="3600" b="1" u="sng" dirty="0">
                <a:solidFill>
                  <a:srgbClr val="0070C0"/>
                </a:solidFill>
                <a:effectLst>
                  <a:outerShdw blurRad="38100" dist="38100" dir="2700000" algn="tl">
                    <a:srgbClr val="000000">
                      <a:alpha val="43137"/>
                    </a:srgbClr>
                  </a:outerShdw>
                </a:effectLst>
                <a:latin typeface="Century Gothic" panose="020B0502020202020204" pitchFamily="34" charset="0"/>
              </a:rPr>
            </a:br>
            <a:br>
              <a:rPr lang="en-US" sz="3600" b="1" u="sng" dirty="0">
                <a:solidFill>
                  <a:srgbClr val="0070C0"/>
                </a:solidFill>
                <a:effectLst>
                  <a:outerShdw blurRad="38100" dist="38100" dir="2700000" algn="tl">
                    <a:srgbClr val="000000">
                      <a:alpha val="43137"/>
                    </a:srgbClr>
                  </a:outerShdw>
                </a:effectLst>
                <a:latin typeface="Century Gothic" panose="020B0502020202020204" pitchFamily="34" charset="0"/>
              </a:rPr>
            </a:br>
            <a:endParaRPr lang="en-US" sz="3600" b="1" u="sng" dirty="0">
              <a:solidFill>
                <a:srgbClr val="0070C0"/>
              </a:solidFill>
              <a:effectLst>
                <a:outerShdw blurRad="38100" dist="38100" dir="2700000" algn="tl">
                  <a:srgbClr val="000000">
                    <a:alpha val="43137"/>
                  </a:srgbClr>
                </a:outerShdw>
              </a:effectLst>
              <a:latin typeface="Century Gothic" panose="020B0502020202020204" pitchFamily="34" charset="0"/>
            </a:endParaRPr>
          </a:p>
        </p:txBody>
      </p:sp>
      <p:sp>
        <p:nvSpPr>
          <p:cNvPr id="4" name="Text Placeholder 3">
            <a:extLst>
              <a:ext uri="{FF2B5EF4-FFF2-40B4-BE49-F238E27FC236}">
                <a16:creationId xmlns:a16="http://schemas.microsoft.com/office/drawing/2014/main" id="{16BFB6E4-1F7B-0454-0900-ABDF155EDDEB}"/>
              </a:ext>
            </a:extLst>
          </p:cNvPr>
          <p:cNvSpPr>
            <a:spLocks noGrp="1"/>
          </p:cNvSpPr>
          <p:nvPr>
            <p:ph type="body" idx="1"/>
          </p:nvPr>
        </p:nvSpPr>
        <p:spPr>
          <a:xfrm>
            <a:off x="4060422" y="1110148"/>
            <a:ext cx="4607188" cy="576262"/>
          </a:xfrm>
        </p:spPr>
        <p:txBody>
          <a:bodyPr/>
          <a:lstStyle/>
          <a:p>
            <a:pPr algn="ctr"/>
            <a:r>
              <a:rPr lang="en-US" sz="3600" b="1" u="sng" dirty="0">
                <a:ln w="3175" cmpd="sng">
                  <a:noFill/>
                </a:ln>
                <a:solidFill>
                  <a:srgbClr val="00B0F0"/>
                </a:solidFill>
                <a:effectLst>
                  <a:outerShdw blurRad="38100" dist="38100" dir="2700000" algn="tl">
                    <a:srgbClr val="000000">
                      <a:alpha val="43137"/>
                    </a:srgbClr>
                  </a:outerShdw>
                </a:effectLst>
                <a:latin typeface="Century Gothic" panose="020B0502020202020204" pitchFamily="34" charset="0"/>
                <a:ea typeface="+mj-ea"/>
                <a:cs typeface="+mj-cs"/>
              </a:rPr>
              <a:t>CRITERIA</a:t>
            </a:r>
          </a:p>
        </p:txBody>
      </p:sp>
      <p:sp>
        <p:nvSpPr>
          <p:cNvPr id="3" name="Content Placeholder 2">
            <a:extLst>
              <a:ext uri="{FF2B5EF4-FFF2-40B4-BE49-F238E27FC236}">
                <a16:creationId xmlns:a16="http://schemas.microsoft.com/office/drawing/2014/main" id="{3C0470CA-CC4E-5E84-D8A9-C95EE003EAC6}"/>
              </a:ext>
            </a:extLst>
          </p:cNvPr>
          <p:cNvSpPr>
            <a:spLocks noGrp="1"/>
          </p:cNvSpPr>
          <p:nvPr>
            <p:ph sz="half" idx="2"/>
          </p:nvPr>
        </p:nvSpPr>
        <p:spPr>
          <a:xfrm>
            <a:off x="1354659" y="1970415"/>
            <a:ext cx="10018713" cy="4233709"/>
          </a:xfrm>
        </p:spPr>
        <p:txBody>
          <a:bodyPr>
            <a:normAutofit/>
          </a:bodyPr>
          <a:lstStyle/>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LEMA requested to preposition resources, undeclared events, or before declarations are known</a:t>
            </a:r>
          </a:p>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LEMA request is related to a state or federally declared emergency</a:t>
            </a:r>
          </a:p>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LEMA provided for more than a 12-hour period</a:t>
            </a:r>
          </a:p>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LEMA requested for a multi-jurisdictional event</a:t>
            </a:r>
          </a:p>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Major law enforcement action requiring extended or specialized LEMA</a:t>
            </a:r>
          </a:p>
          <a:p>
            <a:pPr marL="457200" indent="-457200">
              <a:lnSpc>
                <a:spcPct val="120000"/>
              </a:lnSpc>
              <a:spcBef>
                <a:spcPts val="0"/>
              </a:spcBef>
              <a:spcAft>
                <a:spcPts val="735"/>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LEMA for a mass casualty incident or extended mass casualty operation</a:t>
            </a:r>
          </a:p>
          <a:p>
            <a:pPr marL="457200" indent="-457200">
              <a:lnSpc>
                <a:spcPct val="120000"/>
              </a:lnSpc>
              <a:spcBef>
                <a:spcPts val="0"/>
              </a:spcBef>
              <a:spcAft>
                <a:spcPts val="0"/>
              </a:spcAft>
              <a:buFont typeface="+mj-lt"/>
              <a:buAutoNum type="arabicPeriod"/>
            </a:pPr>
            <a:r>
              <a:rPr lang="en-US" sz="2100" b="1" dirty="0">
                <a:effectLst/>
                <a:latin typeface="Century Gothic" panose="020B0502020202020204" pitchFamily="34" charset="0"/>
                <a:ea typeface="Calibri" panose="020F0502020204030204" pitchFamily="34" charset="0"/>
                <a:cs typeface="Century Gothic" panose="020B0502020202020204" pitchFamily="34" charset="0"/>
              </a:rPr>
              <a:t>Technology support or specialized resources to support LEMA response (intended for Cal OES LEMA database)</a:t>
            </a:r>
          </a:p>
          <a:p>
            <a:pPr marL="36900" indent="0">
              <a:buNone/>
            </a:pPr>
            <a:endParaRPr lang="en-US" dirty="0"/>
          </a:p>
        </p:txBody>
      </p:sp>
      <p:pic>
        <p:nvPicPr>
          <p:cNvPr id="5" name="Picture 4" descr="Calendar&#10;&#10;Description automatically generated">
            <a:extLst>
              <a:ext uri="{FF2B5EF4-FFF2-40B4-BE49-F238E27FC236}">
                <a16:creationId xmlns:a16="http://schemas.microsoft.com/office/drawing/2014/main" id="{B8442CEA-347B-C3F6-FD07-2032E3CA2D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sp>
        <p:nvSpPr>
          <p:cNvPr id="6" name="Slide Number Placeholder 5">
            <a:extLst>
              <a:ext uri="{FF2B5EF4-FFF2-40B4-BE49-F238E27FC236}">
                <a16:creationId xmlns:a16="http://schemas.microsoft.com/office/drawing/2014/main" id="{5DA37B2E-19CC-7730-D6CE-74A379A8E90E}"/>
              </a:ext>
            </a:extLst>
          </p:cNvPr>
          <p:cNvSpPr>
            <a:spLocks noGrp="1"/>
          </p:cNvSpPr>
          <p:nvPr>
            <p:ph type="sldNum" sz="quarter" idx="12"/>
          </p:nvPr>
        </p:nvSpPr>
        <p:spPr>
          <a:xfrm>
            <a:off x="10926998" y="6123004"/>
            <a:ext cx="551167" cy="365125"/>
          </a:xfrm>
        </p:spPr>
        <p:txBody>
          <a:bodyPr/>
          <a:lstStyle/>
          <a:p>
            <a:fld id="{B696FABE-F77D-4026-8552-5E04496CC876}" type="slidenum">
              <a:rPr lang="en-US" smtClean="0"/>
              <a:t>6</a:t>
            </a:fld>
            <a:endParaRPr lang="en-US" dirty="0"/>
          </a:p>
        </p:txBody>
      </p:sp>
    </p:spTree>
    <p:extLst>
      <p:ext uri="{BB962C8B-B14F-4D97-AF65-F5344CB8AC3E}">
        <p14:creationId xmlns:p14="http://schemas.microsoft.com/office/powerpoint/2010/main" val="3686747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FA44-3553-D644-1291-66AB2E3122AD}"/>
              </a:ext>
            </a:extLst>
          </p:cNvPr>
          <p:cNvSpPr>
            <a:spLocks noGrp="1"/>
          </p:cNvSpPr>
          <p:nvPr>
            <p:ph type="title"/>
          </p:nvPr>
        </p:nvSpPr>
        <p:spPr>
          <a:xfrm>
            <a:off x="1569148" y="287500"/>
            <a:ext cx="10018713" cy="1752599"/>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CRITERIA &amp; ELIGIBILITY</a:t>
            </a:r>
            <a:br>
              <a:rPr lang="en-US" sz="3600" b="1" u="sng" dirty="0">
                <a:solidFill>
                  <a:srgbClr val="00B0F0"/>
                </a:solidFill>
                <a:effectLst>
                  <a:outerShdw blurRad="38100" dist="38100" dir="2700000" algn="tl">
                    <a:srgbClr val="000000">
                      <a:alpha val="43137"/>
                    </a:srgbClr>
                  </a:outerShdw>
                </a:effectLst>
                <a:latin typeface="Century Gothic" panose="020B0502020202020204" pitchFamily="34" charset="0"/>
              </a:rPr>
            </a:br>
            <a:br>
              <a:rPr lang="en-US" sz="3600" b="1" u="sng" dirty="0">
                <a:solidFill>
                  <a:srgbClr val="00B0F0"/>
                </a:solidFill>
                <a:effectLst>
                  <a:outerShdw blurRad="38100" dist="38100" dir="2700000" algn="tl">
                    <a:srgbClr val="000000">
                      <a:alpha val="43137"/>
                    </a:srgbClr>
                  </a:outerShdw>
                </a:effectLst>
                <a:latin typeface="Century Gothic" panose="020B0502020202020204" pitchFamily="34" charset="0"/>
              </a:rPr>
            </a:br>
            <a:endParaRPr lang="en-US" sz="3600" b="1" u="sng" dirty="0">
              <a:solidFill>
                <a:srgbClr val="00B0F0"/>
              </a:solidFill>
              <a:effectLst>
                <a:outerShdw blurRad="38100" dist="38100" dir="2700000" algn="tl">
                  <a:srgbClr val="000000">
                    <a:alpha val="43137"/>
                  </a:srgbClr>
                </a:outerShdw>
              </a:effectLst>
              <a:latin typeface="Century Gothic" panose="020B0502020202020204" pitchFamily="34" charset="0"/>
            </a:endParaRPr>
          </a:p>
        </p:txBody>
      </p:sp>
      <p:sp>
        <p:nvSpPr>
          <p:cNvPr id="7" name="Text Placeholder 6">
            <a:extLst>
              <a:ext uri="{FF2B5EF4-FFF2-40B4-BE49-F238E27FC236}">
                <a16:creationId xmlns:a16="http://schemas.microsoft.com/office/drawing/2014/main" id="{E489262C-D28A-E8ED-C2DB-DD38B8159E67}"/>
              </a:ext>
            </a:extLst>
          </p:cNvPr>
          <p:cNvSpPr>
            <a:spLocks noGrp="1"/>
          </p:cNvSpPr>
          <p:nvPr>
            <p:ph type="body" idx="1"/>
          </p:nvPr>
        </p:nvSpPr>
        <p:spPr>
          <a:xfrm>
            <a:off x="2077545" y="1110148"/>
            <a:ext cx="8529838" cy="576262"/>
          </a:xfrm>
        </p:spPr>
        <p:txBody>
          <a:bodyPr/>
          <a:lstStyle/>
          <a:p>
            <a:pPr algn="ctr"/>
            <a:r>
              <a:rPr lang="en-US" sz="3600" b="1" u="sng" dirty="0">
                <a:ln w="3175" cmpd="sng">
                  <a:noFill/>
                </a:ln>
                <a:solidFill>
                  <a:srgbClr val="00B0F0"/>
                </a:solidFill>
                <a:effectLst>
                  <a:outerShdw blurRad="38100" dist="38100" dir="2700000" algn="tl">
                    <a:srgbClr val="000000">
                      <a:alpha val="43137"/>
                    </a:srgbClr>
                  </a:outerShdw>
                </a:effectLst>
                <a:latin typeface="Century Gothic" panose="020B0502020202020204" pitchFamily="34" charset="0"/>
                <a:ea typeface="+mj-ea"/>
                <a:cs typeface="+mj-cs"/>
              </a:rPr>
              <a:t>EXAMPLES OF ELIGIBLE INCIDENTS</a:t>
            </a:r>
          </a:p>
        </p:txBody>
      </p:sp>
      <p:sp>
        <p:nvSpPr>
          <p:cNvPr id="8" name="Content Placeholder 7">
            <a:extLst>
              <a:ext uri="{FF2B5EF4-FFF2-40B4-BE49-F238E27FC236}">
                <a16:creationId xmlns:a16="http://schemas.microsoft.com/office/drawing/2014/main" id="{D4485C03-45C8-04D8-4ADF-2A834A816956}"/>
              </a:ext>
            </a:extLst>
          </p:cNvPr>
          <p:cNvSpPr>
            <a:spLocks noGrp="1"/>
          </p:cNvSpPr>
          <p:nvPr>
            <p:ph sz="half" idx="2"/>
          </p:nvPr>
        </p:nvSpPr>
        <p:spPr>
          <a:xfrm>
            <a:off x="1381805" y="2040099"/>
            <a:ext cx="10018713" cy="3526121"/>
          </a:xfrm>
        </p:spPr>
        <p:txBody>
          <a:bodyPr>
            <a:normAutofit fontScale="92500"/>
          </a:bodyPr>
          <a:lstStyle/>
          <a:p>
            <a:pPr marL="171450" indent="-171450">
              <a:buFont typeface="Arial" panose="020B0604020202020204" pitchFamily="34" charset="0"/>
              <a:buChar char="•"/>
            </a:pPr>
            <a:r>
              <a:rPr lang="en-GB" sz="2100" b="1" dirty="0">
                <a:solidFill>
                  <a:schemeClr val="tx1"/>
                </a:solidFill>
                <a:latin typeface="Century Gothic" panose="020B0502020202020204" pitchFamily="34" charset="0"/>
                <a:cs typeface="Segoe UI" panose="020B0502040204020203" pitchFamily="34" charset="0"/>
              </a:rPr>
              <a:t>Fires</a:t>
            </a:r>
            <a:endParaRPr lang="en-GB" sz="1900" b="1" dirty="0">
              <a:solidFill>
                <a:schemeClr val="tx1"/>
              </a:solidFill>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2100" b="1" dirty="0">
                <a:latin typeface="Century Gothic" panose="020B0502020202020204" pitchFamily="34" charset="0"/>
                <a:cs typeface="Segoe UI" panose="020B0502040204020203" pitchFamily="34" charset="0"/>
              </a:rPr>
              <a:t>Storm/Flooding/Earthquake</a:t>
            </a:r>
          </a:p>
          <a:p>
            <a:pPr marL="171450" indent="-171450">
              <a:buFont typeface="Arial" panose="020B0604020202020204" pitchFamily="34" charset="0"/>
              <a:buChar char="•"/>
            </a:pPr>
            <a:r>
              <a:rPr lang="en-GB" sz="2100" b="1" dirty="0">
                <a:latin typeface="Century Gothic" panose="020B0502020202020204" pitchFamily="34" charset="0"/>
                <a:cs typeface="Segoe UI" panose="020B0502040204020203" pitchFamily="34" charset="0"/>
              </a:rPr>
              <a:t>Natural or man-made disasters or emergency response</a:t>
            </a:r>
          </a:p>
          <a:p>
            <a:pPr marL="171450" indent="-171450">
              <a:buFont typeface="Arial" panose="020B0604020202020204" pitchFamily="34" charset="0"/>
              <a:buChar char="•"/>
            </a:pPr>
            <a:r>
              <a:rPr lang="en-GB" sz="2100" b="1" dirty="0">
                <a:latin typeface="Century Gothic" panose="020B0502020202020204" pitchFamily="34" charset="0"/>
                <a:cs typeface="Segoe UI" panose="020B0502040204020203" pitchFamily="34" charset="0"/>
              </a:rPr>
              <a:t>Other extraordinary events requiring emergency law enforcement mutual aid </a:t>
            </a:r>
            <a:r>
              <a:rPr lang="en-GB" sz="2100" b="1" u="sng" dirty="0">
                <a:latin typeface="Century Gothic" panose="020B0502020202020204" pitchFamily="34" charset="0"/>
                <a:cs typeface="Segoe UI" panose="020B0502040204020203" pitchFamily="34" charset="0"/>
              </a:rPr>
              <a:t>response</a:t>
            </a:r>
            <a:r>
              <a:rPr lang="en-GB" sz="2100" b="1" dirty="0">
                <a:latin typeface="Century Gothic" panose="020B0502020202020204" pitchFamily="34" charset="0"/>
                <a:cs typeface="Segoe UI" panose="020B0502040204020203" pitchFamily="34" charset="0"/>
              </a:rPr>
              <a:t> may be considered on a case-by-case basis</a:t>
            </a:r>
          </a:p>
          <a:p>
            <a:pPr marL="171450" indent="-171450">
              <a:buFont typeface="Arial" panose="020B0604020202020204" pitchFamily="34" charset="0"/>
              <a:buChar char="•"/>
            </a:pPr>
            <a:r>
              <a:rPr lang="en-GB" sz="2100" b="1" dirty="0">
                <a:highlight>
                  <a:srgbClr val="FFFF00"/>
                </a:highlight>
                <a:latin typeface="Century Gothic" panose="020B0502020202020204" pitchFamily="34" charset="0"/>
                <a:cs typeface="Segoe UI" panose="020B0502040204020203" pitchFamily="34" charset="0"/>
              </a:rPr>
              <a:t>Extra Ordinary Search and Rescue (SAR) for providing Law Enforcement Agencies.</a:t>
            </a:r>
          </a:p>
          <a:p>
            <a:pPr marL="0" indent="0">
              <a:buNone/>
            </a:pPr>
            <a:endParaRPr lang="en-GB" sz="2100" b="1" dirty="0">
              <a:latin typeface="Century Gothic" panose="020B0502020202020204" pitchFamily="34" charset="0"/>
              <a:cs typeface="Segoe UI" panose="020B0502040204020203" pitchFamily="34" charset="0"/>
            </a:endParaRPr>
          </a:p>
          <a:p>
            <a:pPr algn="ctr">
              <a:buFont typeface="Wingdings" panose="05000000000000000000" pitchFamily="2" charset="2"/>
              <a:buChar char="ü"/>
            </a:pPr>
            <a:r>
              <a:rPr lang="en-GB" b="1" dirty="0">
                <a:solidFill>
                  <a:schemeClr val="accent1">
                    <a:lumMod val="75000"/>
                  </a:schemeClr>
                </a:solidFill>
                <a:latin typeface="Century Gothic" panose="020B0502020202020204" pitchFamily="34" charset="0"/>
                <a:cs typeface="Segoe UI" panose="020B0502040204020203" pitchFamily="34" charset="0"/>
              </a:rPr>
              <a:t>Incidents don’t have to be related to a state or federally declared state of emergency</a:t>
            </a:r>
          </a:p>
          <a:p>
            <a:pPr marL="171450" indent="-171450">
              <a:buFont typeface="Arial" panose="020B0604020202020204" pitchFamily="34" charset="0"/>
              <a:buChar char="•"/>
            </a:pPr>
            <a:endParaRPr lang="en-GB" sz="1800" b="1" dirty="0">
              <a:solidFill>
                <a:schemeClr val="tx1"/>
              </a:solidFill>
              <a:latin typeface="Century Gothic" panose="020B0502020202020204" pitchFamily="34" charset="0"/>
              <a:cs typeface="Segoe UI" panose="020B0502040204020203" pitchFamily="34" charset="0"/>
            </a:endParaRPr>
          </a:p>
        </p:txBody>
      </p:sp>
      <p:pic>
        <p:nvPicPr>
          <p:cNvPr id="5" name="Picture 4" descr="Calendar&#10;&#10;Description automatically generated">
            <a:extLst>
              <a:ext uri="{FF2B5EF4-FFF2-40B4-BE49-F238E27FC236}">
                <a16:creationId xmlns:a16="http://schemas.microsoft.com/office/drawing/2014/main" id="{B8442CEA-347B-C3F6-FD07-2032E3CA2D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sp>
        <p:nvSpPr>
          <p:cNvPr id="3" name="Slide Number Placeholder 2">
            <a:extLst>
              <a:ext uri="{FF2B5EF4-FFF2-40B4-BE49-F238E27FC236}">
                <a16:creationId xmlns:a16="http://schemas.microsoft.com/office/drawing/2014/main" id="{FFE90997-B650-E7A0-5597-31184AA4458D}"/>
              </a:ext>
            </a:extLst>
          </p:cNvPr>
          <p:cNvSpPr>
            <a:spLocks noGrp="1"/>
          </p:cNvSpPr>
          <p:nvPr>
            <p:ph type="sldNum" sz="quarter" idx="12"/>
          </p:nvPr>
        </p:nvSpPr>
        <p:spPr/>
        <p:txBody>
          <a:bodyPr/>
          <a:lstStyle/>
          <a:p>
            <a:fld id="{B696FABE-F77D-4026-8552-5E04496CC876}" type="slidenum">
              <a:rPr lang="en-US" smtClean="0"/>
              <a:t>7</a:t>
            </a:fld>
            <a:endParaRPr lang="en-US" dirty="0"/>
          </a:p>
        </p:txBody>
      </p:sp>
    </p:spTree>
    <p:extLst>
      <p:ext uri="{BB962C8B-B14F-4D97-AF65-F5344CB8AC3E}">
        <p14:creationId xmlns:p14="http://schemas.microsoft.com/office/powerpoint/2010/main" val="204716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C374-F37B-249A-DE28-C546CCB386EA}"/>
              </a:ext>
            </a:extLst>
          </p:cNvPr>
          <p:cNvSpPr>
            <a:spLocks noGrp="1"/>
          </p:cNvSpPr>
          <p:nvPr>
            <p:ph type="title"/>
          </p:nvPr>
        </p:nvSpPr>
        <p:spPr>
          <a:xfrm>
            <a:off x="3719071" y="287500"/>
            <a:ext cx="4121887" cy="1134375"/>
          </a:xfrm>
        </p:spPr>
        <p:txBody>
          <a:bodyPr>
            <a:no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WHO’S ELIGIBLE?</a:t>
            </a:r>
          </a:p>
        </p:txBody>
      </p:sp>
      <p:sp>
        <p:nvSpPr>
          <p:cNvPr id="3" name="Content Placeholder 2">
            <a:extLst>
              <a:ext uri="{FF2B5EF4-FFF2-40B4-BE49-F238E27FC236}">
                <a16:creationId xmlns:a16="http://schemas.microsoft.com/office/drawing/2014/main" id="{427B811A-FE62-D054-5F0A-4DB0CBC6C1ED}"/>
              </a:ext>
            </a:extLst>
          </p:cNvPr>
          <p:cNvSpPr>
            <a:spLocks noGrp="1"/>
          </p:cNvSpPr>
          <p:nvPr>
            <p:ph sz="half" idx="1"/>
          </p:nvPr>
        </p:nvSpPr>
        <p:spPr>
          <a:xfrm>
            <a:off x="6583110" y="1963080"/>
            <a:ext cx="4895055" cy="4107810"/>
          </a:xfrm>
        </p:spPr>
        <p:txBody>
          <a:bodyPr>
            <a:normAutofit fontScale="92500" lnSpcReduction="10000"/>
          </a:bodyPr>
          <a:lstStyle/>
          <a:p>
            <a:pPr marL="36900" indent="0">
              <a:buNone/>
            </a:pPr>
            <a:r>
              <a:rPr lang="en-US" sz="2400" b="1" u="sng" dirty="0">
                <a:solidFill>
                  <a:schemeClr val="tx1"/>
                </a:solidFill>
                <a:latin typeface="Century Gothic" panose="020B0502020202020204" pitchFamily="34" charset="0"/>
              </a:rPr>
              <a:t>Eligible Agencies</a:t>
            </a:r>
          </a:p>
          <a:p>
            <a:pPr marL="36900" indent="0">
              <a:buNone/>
            </a:pPr>
            <a:r>
              <a:rPr lang="en-US" b="1" dirty="0">
                <a:solidFill>
                  <a:srgbClr val="0070C0"/>
                </a:solidFill>
                <a:latin typeface="Century Gothic" panose="020B0502020202020204" pitchFamily="34" charset="0"/>
              </a:rPr>
              <a:t>Sworn members of CA: </a:t>
            </a:r>
          </a:p>
          <a:p>
            <a:r>
              <a:rPr lang="en-US" sz="2000" b="1" dirty="0">
                <a:solidFill>
                  <a:schemeClr val="tx1"/>
                </a:solidFill>
                <a:latin typeface="Century Gothic" panose="020B0502020202020204" pitchFamily="34" charset="0"/>
              </a:rPr>
              <a:t>City Police Departments</a:t>
            </a:r>
          </a:p>
          <a:p>
            <a:r>
              <a:rPr lang="en-US" sz="2000" b="1" dirty="0">
                <a:solidFill>
                  <a:schemeClr val="tx1"/>
                </a:solidFill>
                <a:latin typeface="Century Gothic" panose="020B0502020202020204" pitchFamily="34" charset="0"/>
              </a:rPr>
              <a:t>Sheriff’s Offices</a:t>
            </a:r>
          </a:p>
          <a:p>
            <a:r>
              <a:rPr lang="en-US" sz="2000" b="1" dirty="0">
                <a:solidFill>
                  <a:schemeClr val="tx1"/>
                </a:solidFill>
                <a:latin typeface="Century Gothic" panose="020B0502020202020204" pitchFamily="34" charset="0"/>
              </a:rPr>
              <a:t>Probation </a:t>
            </a:r>
          </a:p>
          <a:p>
            <a:r>
              <a:rPr lang="en-US" sz="2000" b="1" dirty="0">
                <a:solidFill>
                  <a:schemeClr val="tx1"/>
                </a:solidFill>
                <a:latin typeface="Century Gothic" panose="020B0502020202020204" pitchFamily="34" charset="0"/>
              </a:rPr>
              <a:t>District Attorney’s</a:t>
            </a:r>
          </a:p>
          <a:p>
            <a:r>
              <a:rPr lang="en-US" sz="2000" b="1" dirty="0">
                <a:latin typeface="Century Gothic" panose="020B0502020202020204" pitchFamily="34" charset="0"/>
              </a:rPr>
              <a:t>Coroner/Medical Examiners</a:t>
            </a:r>
          </a:p>
          <a:p>
            <a:pPr lvl="1"/>
            <a:r>
              <a:rPr lang="en-US" sz="1800" b="1" dirty="0">
                <a:solidFill>
                  <a:schemeClr val="tx1"/>
                </a:solidFill>
                <a:highlight>
                  <a:srgbClr val="FFFF00"/>
                </a:highlight>
                <a:latin typeface="Century Gothic" panose="020B0502020202020204" pitchFamily="34" charset="0"/>
              </a:rPr>
              <a:t>Coroners Technician</a:t>
            </a:r>
            <a:r>
              <a:rPr lang="en-US" sz="1800" b="1" dirty="0">
                <a:highlight>
                  <a:srgbClr val="FFFF00"/>
                </a:highlight>
                <a:latin typeface="Century Gothic" panose="020B0502020202020204" pitchFamily="34" charset="0"/>
              </a:rPr>
              <a:t>/Staff</a:t>
            </a:r>
          </a:p>
          <a:p>
            <a:r>
              <a:rPr lang="en-US" sz="2000" b="1" dirty="0">
                <a:solidFill>
                  <a:schemeClr val="tx1"/>
                </a:solidFill>
                <a:highlight>
                  <a:srgbClr val="FFFF00"/>
                </a:highlight>
                <a:latin typeface="Century Gothic" panose="020B0502020202020204" pitchFamily="34" charset="0"/>
              </a:rPr>
              <a:t>Reserve Officers</a:t>
            </a:r>
          </a:p>
          <a:p>
            <a:r>
              <a:rPr lang="en-US" sz="2000" b="1" dirty="0">
                <a:highlight>
                  <a:srgbClr val="FFFF00"/>
                </a:highlight>
                <a:latin typeface="Century Gothic" panose="020B0502020202020204" pitchFamily="34" charset="0"/>
              </a:rPr>
              <a:t>Tactical Dispatchers</a:t>
            </a:r>
            <a:endParaRPr lang="en-US" sz="2000" b="1" dirty="0">
              <a:solidFill>
                <a:schemeClr val="tx1"/>
              </a:solidFill>
              <a:highlight>
                <a:srgbClr val="FFFF00"/>
              </a:highlight>
              <a:latin typeface="Century Gothic" panose="020B0502020202020204" pitchFamily="34" charset="0"/>
            </a:endParaRPr>
          </a:p>
          <a:p>
            <a:pPr marL="36900" indent="0">
              <a:buNone/>
            </a:pPr>
            <a:endParaRPr lang="en-US" dirty="0"/>
          </a:p>
        </p:txBody>
      </p:sp>
      <p:sp>
        <p:nvSpPr>
          <p:cNvPr id="4" name="Content Placeholder 3">
            <a:extLst>
              <a:ext uri="{FF2B5EF4-FFF2-40B4-BE49-F238E27FC236}">
                <a16:creationId xmlns:a16="http://schemas.microsoft.com/office/drawing/2014/main" id="{AB706E41-5AD2-15D5-3258-C97C0DF5091B}"/>
              </a:ext>
            </a:extLst>
          </p:cNvPr>
          <p:cNvSpPr>
            <a:spLocks noGrp="1"/>
          </p:cNvSpPr>
          <p:nvPr>
            <p:ph sz="half" idx="2"/>
          </p:nvPr>
        </p:nvSpPr>
        <p:spPr>
          <a:xfrm>
            <a:off x="1482028" y="1575160"/>
            <a:ext cx="4213691" cy="3124200"/>
          </a:xfrm>
        </p:spPr>
        <p:txBody>
          <a:bodyPr>
            <a:normAutofit fontScale="92500" lnSpcReduction="10000"/>
          </a:bodyPr>
          <a:lstStyle/>
          <a:p>
            <a:pPr marL="0" indent="0">
              <a:buNone/>
            </a:pPr>
            <a:r>
              <a:rPr lang="en-US" sz="2400" b="1" u="sng" dirty="0">
                <a:solidFill>
                  <a:schemeClr val="tx1"/>
                </a:solidFill>
                <a:latin typeface="Century Gothic" panose="020B0502020202020204" pitchFamily="34" charset="0"/>
              </a:rPr>
              <a:t>Non-Eligible Agencies</a:t>
            </a:r>
          </a:p>
          <a:p>
            <a:r>
              <a:rPr lang="en-US" sz="2000" b="1" dirty="0">
                <a:solidFill>
                  <a:schemeClr val="tx1"/>
                </a:solidFill>
                <a:latin typeface="Century Gothic" panose="020B0502020202020204" pitchFamily="34" charset="0"/>
              </a:rPr>
              <a:t>State </a:t>
            </a:r>
            <a:r>
              <a:rPr lang="en-US" sz="2000" b="1" dirty="0">
                <a:latin typeface="Century Gothic" panose="020B0502020202020204" pitchFamily="34" charset="0"/>
              </a:rPr>
              <a:t>L</a:t>
            </a:r>
            <a:r>
              <a:rPr lang="en-US" sz="2000" b="1" dirty="0">
                <a:solidFill>
                  <a:schemeClr val="tx1"/>
                </a:solidFill>
                <a:latin typeface="Century Gothic" panose="020B0502020202020204" pitchFamily="34" charset="0"/>
              </a:rPr>
              <a:t>aw Enforcement</a:t>
            </a:r>
          </a:p>
          <a:p>
            <a:r>
              <a:rPr lang="en-US" sz="2000" b="1" dirty="0">
                <a:solidFill>
                  <a:schemeClr val="tx1"/>
                </a:solidFill>
                <a:latin typeface="Century Gothic" panose="020B0502020202020204" pitchFamily="34" charset="0"/>
              </a:rPr>
              <a:t>Federal Law </a:t>
            </a:r>
            <a:r>
              <a:rPr lang="en-US" sz="2000" b="1" dirty="0">
                <a:latin typeface="Century Gothic" panose="020B0502020202020204" pitchFamily="34" charset="0"/>
              </a:rPr>
              <a:t>E</a:t>
            </a:r>
            <a:r>
              <a:rPr lang="en-US" sz="2000" b="1" dirty="0">
                <a:solidFill>
                  <a:schemeClr val="tx1"/>
                </a:solidFill>
                <a:latin typeface="Century Gothic" panose="020B0502020202020204" pitchFamily="34" charset="0"/>
              </a:rPr>
              <a:t>nforcement</a:t>
            </a:r>
          </a:p>
          <a:p>
            <a:r>
              <a:rPr lang="en-US" sz="2000" b="1" dirty="0">
                <a:latin typeface="Century Gothic" panose="020B0502020202020204" pitchFamily="34" charset="0"/>
              </a:rPr>
              <a:t>Requesting Agency</a:t>
            </a:r>
            <a:endParaRPr lang="en-US" sz="2000" b="1" dirty="0">
              <a:solidFill>
                <a:schemeClr val="tx1"/>
              </a:solidFill>
              <a:latin typeface="Century Gothic" panose="020B0502020202020204" pitchFamily="34" charset="0"/>
            </a:endParaRPr>
          </a:p>
          <a:p>
            <a:pPr marL="0" indent="0">
              <a:buNone/>
            </a:pPr>
            <a:endParaRPr lang="en-US" sz="2000" b="1" dirty="0">
              <a:solidFill>
                <a:schemeClr val="tx1"/>
              </a:solidFill>
              <a:latin typeface="Century Gothic" panose="020B0502020202020204" pitchFamily="34" charset="0"/>
            </a:endParaRPr>
          </a:p>
          <a:p>
            <a:endParaRPr lang="en-US" dirty="0"/>
          </a:p>
        </p:txBody>
      </p:sp>
      <p:pic>
        <p:nvPicPr>
          <p:cNvPr id="6" name="Picture 5" descr="Calendar&#10;&#10;Description automatically generated">
            <a:extLst>
              <a:ext uri="{FF2B5EF4-FFF2-40B4-BE49-F238E27FC236}">
                <a16:creationId xmlns:a16="http://schemas.microsoft.com/office/drawing/2014/main" id="{B4051C69-C45C-E574-0BD9-C9A7325DF2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cxnSp>
        <p:nvCxnSpPr>
          <p:cNvPr id="11" name="Straight Connector 10">
            <a:extLst>
              <a:ext uri="{FF2B5EF4-FFF2-40B4-BE49-F238E27FC236}">
                <a16:creationId xmlns:a16="http://schemas.microsoft.com/office/drawing/2014/main" id="{9CFD18ED-040C-2F55-A26D-BB03F803CD50}"/>
              </a:ext>
            </a:extLst>
          </p:cNvPr>
          <p:cNvCxnSpPr/>
          <p:nvPr/>
        </p:nvCxnSpPr>
        <p:spPr>
          <a:xfrm>
            <a:off x="5780015" y="1398279"/>
            <a:ext cx="0" cy="5237413"/>
          </a:xfrm>
          <a:prstGeom prst="line">
            <a:avLst/>
          </a:prstGeom>
        </p:spPr>
        <p:style>
          <a:lnRef idx="1">
            <a:schemeClr val="accent1"/>
          </a:lnRef>
          <a:fillRef idx="0">
            <a:schemeClr val="accent1"/>
          </a:fillRef>
          <a:effectRef idx="0">
            <a:schemeClr val="accent1"/>
          </a:effectRef>
          <a:fontRef idx="minor">
            <a:schemeClr val="tx1"/>
          </a:fontRef>
        </p:style>
      </p:cxnSp>
      <p:pic>
        <p:nvPicPr>
          <p:cNvPr id="2054" name="Picture 6" descr="Sacramento Police Department (@SacPolice) / Twitter">
            <a:extLst>
              <a:ext uri="{FF2B5EF4-FFF2-40B4-BE49-F238E27FC236}">
                <a16:creationId xmlns:a16="http://schemas.microsoft.com/office/drawing/2014/main" id="{0BA3907F-1A8B-6617-A6E6-B1CCC376C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556" y="4852646"/>
            <a:ext cx="1272246" cy="12722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cramento County Sheriff's Office">
            <a:extLst>
              <a:ext uri="{FF2B5EF4-FFF2-40B4-BE49-F238E27FC236}">
                <a16:creationId xmlns:a16="http://schemas.microsoft.com/office/drawing/2014/main" id="{75E415BA-41D6-5099-A9D8-D18E2C4F2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569" y="4852646"/>
            <a:ext cx="1272243" cy="12779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05D3B58-15D4-EA7D-79E1-F5080CE6F56F}"/>
              </a:ext>
            </a:extLst>
          </p:cNvPr>
          <p:cNvSpPr>
            <a:spLocks noGrp="1"/>
          </p:cNvSpPr>
          <p:nvPr>
            <p:ph type="sldNum" sz="quarter" idx="12"/>
          </p:nvPr>
        </p:nvSpPr>
        <p:spPr>
          <a:xfrm>
            <a:off x="10926998" y="6124892"/>
            <a:ext cx="551167" cy="365125"/>
          </a:xfrm>
        </p:spPr>
        <p:txBody>
          <a:bodyPr/>
          <a:lstStyle/>
          <a:p>
            <a:fld id="{B696FABE-F77D-4026-8552-5E04496CC876}" type="slidenum">
              <a:rPr lang="en-US" smtClean="0"/>
              <a:t>8</a:t>
            </a:fld>
            <a:endParaRPr lang="en-US" dirty="0"/>
          </a:p>
        </p:txBody>
      </p:sp>
    </p:spTree>
    <p:extLst>
      <p:ext uri="{BB962C8B-B14F-4D97-AF65-F5344CB8AC3E}">
        <p14:creationId xmlns:p14="http://schemas.microsoft.com/office/powerpoint/2010/main" val="3362881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3933-7845-C0B5-F55D-5F1A2C12E762}"/>
              </a:ext>
            </a:extLst>
          </p:cNvPr>
          <p:cNvSpPr>
            <a:spLocks noGrp="1"/>
          </p:cNvSpPr>
          <p:nvPr>
            <p:ph type="title"/>
          </p:nvPr>
        </p:nvSpPr>
        <p:spPr>
          <a:xfrm>
            <a:off x="2448552" y="451577"/>
            <a:ext cx="7294896" cy="782623"/>
          </a:xfrm>
        </p:spPr>
        <p:txBody>
          <a:bodyPr>
            <a:normAutofit/>
          </a:bodyPr>
          <a:lstStyle/>
          <a:p>
            <a:r>
              <a:rPr lang="en-US" sz="3600" b="1" u="sng" dirty="0">
                <a:solidFill>
                  <a:srgbClr val="003BB0"/>
                </a:solidFill>
                <a:effectLst>
                  <a:outerShdw blurRad="38100" dist="38100" dir="2700000" algn="tl">
                    <a:srgbClr val="000000">
                      <a:alpha val="43137"/>
                    </a:srgbClr>
                  </a:outerShdw>
                </a:effectLst>
                <a:latin typeface="Century Gothic" panose="020B0502020202020204" pitchFamily="34" charset="0"/>
              </a:rPr>
              <a:t>ELIGIBLE EXPENSES</a:t>
            </a:r>
          </a:p>
        </p:txBody>
      </p:sp>
      <p:sp>
        <p:nvSpPr>
          <p:cNvPr id="3" name="Content Placeholder 2">
            <a:extLst>
              <a:ext uri="{FF2B5EF4-FFF2-40B4-BE49-F238E27FC236}">
                <a16:creationId xmlns:a16="http://schemas.microsoft.com/office/drawing/2014/main" id="{A72E9617-9876-ECB7-E33F-409938B05194}"/>
              </a:ext>
            </a:extLst>
          </p:cNvPr>
          <p:cNvSpPr>
            <a:spLocks noGrp="1"/>
          </p:cNvSpPr>
          <p:nvPr>
            <p:ph idx="1"/>
          </p:nvPr>
        </p:nvSpPr>
        <p:spPr>
          <a:xfrm>
            <a:off x="1660479" y="1809615"/>
            <a:ext cx="9631103" cy="4191000"/>
          </a:xfrm>
        </p:spPr>
        <p:txBody>
          <a:bodyPr>
            <a:normAutofit fontScale="47500" lnSpcReduction="20000"/>
          </a:bodyPr>
          <a:lstStyle/>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Responding officer overtime</a:t>
            </a:r>
          </a:p>
          <a:p>
            <a:pPr marL="628650" lvl="1" indent="-171450">
              <a:buFont typeface="Arial" panose="020B0604020202020204" pitchFamily="34" charset="0"/>
              <a:buChar char="•"/>
            </a:pPr>
            <a:r>
              <a:rPr lang="en-GB" sz="2500" b="1" dirty="0">
                <a:highlight>
                  <a:srgbClr val="FFFF00"/>
                </a:highlight>
                <a:latin typeface="Century Gothic" panose="020B0502020202020204" pitchFamily="34" charset="0"/>
                <a:cs typeface="Segoe UI" panose="020B0502040204020203" pitchFamily="34" charset="0"/>
              </a:rPr>
              <a:t>Portal to portal pay – for agencies that pay </a:t>
            </a:r>
          </a:p>
          <a:p>
            <a:pPr marL="457200" lvl="1" indent="0">
              <a:buNone/>
            </a:pPr>
            <a:r>
              <a:rPr lang="en-GB" sz="2500" b="1" dirty="0">
                <a:highlight>
                  <a:srgbClr val="FFFF00"/>
                </a:highlight>
                <a:latin typeface="Century Gothic" panose="020B0502020202020204" pitchFamily="34" charset="0"/>
                <a:cs typeface="Segoe UI" panose="020B0502040204020203" pitchFamily="34" charset="0"/>
              </a:rPr>
              <a:t>    portal to portal and have a bargaining unit </a:t>
            </a:r>
          </a:p>
          <a:p>
            <a:pPr marL="457200" lvl="1" indent="0">
              <a:buNone/>
            </a:pPr>
            <a:r>
              <a:rPr lang="en-GB" sz="2500" b="1" dirty="0">
                <a:highlight>
                  <a:srgbClr val="FFFF00"/>
                </a:highlight>
                <a:latin typeface="Century Gothic" panose="020B0502020202020204" pitchFamily="34" charset="0"/>
                <a:cs typeface="Segoe UI" panose="020B0502040204020203" pitchFamily="34" charset="0"/>
              </a:rPr>
              <a:t>    MOU in place.</a:t>
            </a:r>
            <a:endParaRPr lang="en-GB" sz="2500" b="1" dirty="0">
              <a:solidFill>
                <a:schemeClr val="tx1"/>
              </a:solidFill>
              <a:highlight>
                <a:srgbClr val="FFFF00"/>
              </a:highlight>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Backfill for responding officers</a:t>
            </a:r>
          </a:p>
          <a:p>
            <a:pPr marL="171450" indent="-171450">
              <a:buFont typeface="Arial" panose="020B0604020202020204" pitchFamily="34" charset="0"/>
              <a:buChar char="•"/>
            </a:pPr>
            <a:r>
              <a:rPr lang="en-US" sz="3600" b="1" dirty="0">
                <a:solidFill>
                  <a:schemeClr val="tx1"/>
                </a:solidFill>
                <a:latin typeface="Century Gothic" panose="020B0502020202020204" pitchFamily="34" charset="0"/>
                <a:cs typeface="Segoe UI" panose="020B0502040204020203" pitchFamily="34" charset="0"/>
              </a:rPr>
              <a:t>Mileage - to &amp; from the incident</a:t>
            </a:r>
            <a:endParaRPr lang="en-GB" sz="3600" b="1" dirty="0">
              <a:solidFill>
                <a:schemeClr val="tx1"/>
              </a:solidFill>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Lodging </a:t>
            </a:r>
            <a:r>
              <a:rPr lang="en-GB" sz="2000" b="1" dirty="0">
                <a:solidFill>
                  <a:schemeClr val="tx1"/>
                </a:solidFill>
                <a:latin typeface="Century Gothic" panose="020B0502020202020204" pitchFamily="34" charset="0"/>
                <a:cs typeface="Segoe UI" panose="020B0502040204020203" pitchFamily="34" charset="0"/>
              </a:rPr>
              <a:t>(case by case, requires approved justification)</a:t>
            </a:r>
            <a:endParaRPr lang="en-GB" sz="3600" b="1" dirty="0">
              <a:solidFill>
                <a:schemeClr val="tx1"/>
              </a:solidFill>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Per Diem </a:t>
            </a:r>
            <a:r>
              <a:rPr lang="en-GB" sz="2000" b="1" dirty="0">
                <a:solidFill>
                  <a:schemeClr val="tx1"/>
                </a:solidFill>
                <a:latin typeface="Century Gothic" panose="020B0502020202020204" pitchFamily="34" charset="0"/>
                <a:cs typeface="Segoe UI" panose="020B0502040204020203" pitchFamily="34" charset="0"/>
              </a:rPr>
              <a:t>(case by case, requires approved justification)</a:t>
            </a:r>
            <a:endParaRPr lang="en-GB" sz="3600" b="1" dirty="0">
              <a:solidFill>
                <a:schemeClr val="tx1"/>
              </a:solidFill>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Fuel </a:t>
            </a:r>
            <a:r>
              <a:rPr lang="en-GB" sz="2000" b="1" dirty="0">
                <a:solidFill>
                  <a:schemeClr val="tx1"/>
                </a:solidFill>
                <a:latin typeface="Century Gothic" panose="020B0502020202020204" pitchFamily="34" charset="0"/>
                <a:cs typeface="Segoe UI" panose="020B0502040204020203" pitchFamily="34" charset="0"/>
              </a:rPr>
              <a:t>(case by case, requires approved justification)</a:t>
            </a:r>
            <a:endParaRPr lang="en-GB" sz="3600" b="1" dirty="0">
              <a:solidFill>
                <a:schemeClr val="tx1"/>
              </a:solidFill>
              <a:latin typeface="Century Gothic" panose="020B0502020202020204" pitchFamily="34" charset="0"/>
              <a:cs typeface="Segoe UI" panose="020B0502040204020203" pitchFamily="34" charset="0"/>
            </a:endParaRPr>
          </a:p>
          <a:p>
            <a:pPr marL="171450" indent="-171450">
              <a:buFont typeface="Arial" panose="020B0604020202020204" pitchFamily="34" charset="0"/>
              <a:buChar char="•"/>
            </a:pPr>
            <a:r>
              <a:rPr lang="en-GB" sz="3600" b="1" dirty="0">
                <a:solidFill>
                  <a:schemeClr val="tx1"/>
                </a:solidFill>
                <a:latin typeface="Century Gothic" panose="020B0502020202020204" pitchFamily="34" charset="0"/>
                <a:cs typeface="Segoe UI" panose="020B0502040204020203" pitchFamily="34" charset="0"/>
              </a:rPr>
              <a:t>Extraordinary Equipment (Case by Case i.e. </a:t>
            </a:r>
            <a:r>
              <a:rPr lang="en-GB" sz="3600" b="1" dirty="0">
                <a:latin typeface="Century Gothic" panose="020B0502020202020204" pitchFamily="34" charset="0"/>
                <a:cs typeface="Segoe UI" panose="020B0502040204020203" pitchFamily="34" charset="0"/>
              </a:rPr>
              <a:t>ISU vehicles, </a:t>
            </a:r>
            <a:r>
              <a:rPr lang="en-GB" sz="3600" b="1" dirty="0">
                <a:solidFill>
                  <a:schemeClr val="tx1"/>
                </a:solidFill>
                <a:latin typeface="Century Gothic" panose="020B0502020202020204" pitchFamily="34" charset="0"/>
                <a:cs typeface="Segoe UI" panose="020B0502040204020203" pitchFamily="34" charset="0"/>
              </a:rPr>
              <a:t>Rapid DNA, etc.) </a:t>
            </a:r>
          </a:p>
          <a:p>
            <a:pPr marL="0" indent="0">
              <a:buNone/>
            </a:pPr>
            <a:endParaRPr lang="en-GB" sz="2500" b="1" dirty="0">
              <a:solidFill>
                <a:schemeClr val="tx1"/>
              </a:solidFill>
              <a:latin typeface="Century Gothic" panose="020B0502020202020204" pitchFamily="34" charset="0"/>
              <a:cs typeface="Segoe UI" panose="020B0502040204020203" pitchFamily="34" charset="0"/>
            </a:endParaRPr>
          </a:p>
          <a:p>
            <a:pPr>
              <a:buFont typeface="Wingdings" panose="05000000000000000000" pitchFamily="2" charset="2"/>
              <a:buChar char="ü"/>
            </a:pPr>
            <a:r>
              <a:rPr lang="en-GB" sz="2500" b="1" i="1" u="sng" dirty="0">
                <a:solidFill>
                  <a:srgbClr val="002060"/>
                </a:solidFill>
                <a:latin typeface="Century Gothic" panose="020B0502020202020204" pitchFamily="34" charset="0"/>
                <a:cs typeface="Segoe UI" panose="020B0502040204020203" pitchFamily="34" charset="0"/>
              </a:rPr>
              <a:t>Overtime, backfill, and fuel will be reimbursed at the actual costs.</a:t>
            </a:r>
          </a:p>
          <a:p>
            <a:pPr>
              <a:buFont typeface="Wingdings" panose="05000000000000000000" pitchFamily="2" charset="2"/>
              <a:buChar char="ü"/>
            </a:pPr>
            <a:r>
              <a:rPr lang="en-GB" sz="2500" b="1" i="1" u="sng" dirty="0">
                <a:solidFill>
                  <a:srgbClr val="002060"/>
                </a:solidFill>
                <a:latin typeface="Century Gothic" panose="020B0502020202020204" pitchFamily="34" charset="0"/>
                <a:cs typeface="Segoe UI" panose="020B0502040204020203" pitchFamily="34" charset="0"/>
              </a:rPr>
              <a:t>Lodging, per diem, and mileage will be reimbursed at the STATE rate</a:t>
            </a:r>
            <a:r>
              <a:rPr lang="en-GB" sz="2500" b="1" u="sng" dirty="0">
                <a:solidFill>
                  <a:srgbClr val="002060"/>
                </a:solidFill>
                <a:latin typeface="Century Gothic" panose="020B0502020202020204" pitchFamily="34" charset="0"/>
                <a:cs typeface="Segoe UI" panose="020B0502040204020203" pitchFamily="34" charset="0"/>
              </a:rPr>
              <a:t>.</a:t>
            </a:r>
          </a:p>
          <a:p>
            <a:pPr>
              <a:buFont typeface="Wingdings" panose="05000000000000000000" pitchFamily="2" charset="2"/>
              <a:buChar char="ü"/>
            </a:pPr>
            <a:r>
              <a:rPr lang="en-GB" sz="2500" b="1" u="sng" dirty="0">
                <a:solidFill>
                  <a:srgbClr val="002060"/>
                </a:solidFill>
                <a:latin typeface="Century Gothic" panose="020B0502020202020204" pitchFamily="34" charset="0"/>
                <a:cs typeface="Segoe UI" panose="020B0502040204020203" pitchFamily="34" charset="0"/>
              </a:rPr>
              <a:t>Providing Agencies can’t request reimbursement for expenses provided by the Requesting Agency. </a:t>
            </a:r>
            <a:endParaRPr lang="en-US" dirty="0">
              <a:solidFill>
                <a:srgbClr val="002060"/>
              </a:solidFill>
            </a:endParaRPr>
          </a:p>
        </p:txBody>
      </p:sp>
      <p:pic>
        <p:nvPicPr>
          <p:cNvPr id="5" name="Picture 4" descr="Calendar&#10;&#10;Description automatically generated">
            <a:extLst>
              <a:ext uri="{FF2B5EF4-FFF2-40B4-BE49-F238E27FC236}">
                <a16:creationId xmlns:a16="http://schemas.microsoft.com/office/drawing/2014/main" id="{F6770712-E7FB-2643-E2AC-BD446A7CF9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9961" y="287500"/>
            <a:ext cx="1145243" cy="1110779"/>
          </a:xfrm>
          <a:prstGeom prst="rect">
            <a:avLst/>
          </a:prstGeom>
        </p:spPr>
      </p:pic>
      <p:pic>
        <p:nvPicPr>
          <p:cNvPr id="7" name="Picture 6" descr="1">
            <a:extLst>
              <a:ext uri="{FF2B5EF4-FFF2-40B4-BE49-F238E27FC236}">
                <a16:creationId xmlns:a16="http://schemas.microsoft.com/office/drawing/2014/main" id="{BD117980-B3C9-97B0-8329-355B15BC2444}"/>
              </a:ext>
            </a:extLst>
          </p:cNvPr>
          <p:cNvPicPr>
            <a:picLocks noChangeAspect="1" noChangeArrowheads="1"/>
          </p:cNvPicPr>
          <p:nvPr/>
        </p:nvPicPr>
        <p:blipFill>
          <a:blip r:embed="rId4" cstate="print"/>
          <a:srcRect/>
          <a:stretch>
            <a:fillRect/>
          </a:stretch>
        </p:blipFill>
        <p:spPr bwMode="auto">
          <a:xfrm>
            <a:off x="6669826" y="1444490"/>
            <a:ext cx="3371771" cy="2551027"/>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A1948AEA-E3D5-F457-E0D5-836ABB694E26}"/>
              </a:ext>
            </a:extLst>
          </p:cNvPr>
          <p:cNvSpPr>
            <a:spLocks noGrp="1"/>
          </p:cNvSpPr>
          <p:nvPr>
            <p:ph type="sldNum" sz="quarter" idx="12"/>
          </p:nvPr>
        </p:nvSpPr>
        <p:spPr>
          <a:xfrm>
            <a:off x="10926998" y="6000615"/>
            <a:ext cx="551167" cy="365125"/>
          </a:xfrm>
        </p:spPr>
        <p:txBody>
          <a:bodyPr/>
          <a:lstStyle/>
          <a:p>
            <a:fld id="{B696FABE-F77D-4026-8552-5E04496CC876}" type="slidenum">
              <a:rPr lang="en-US" smtClean="0"/>
              <a:t>9</a:t>
            </a:fld>
            <a:endParaRPr lang="en-US" dirty="0"/>
          </a:p>
        </p:txBody>
      </p:sp>
    </p:spTree>
    <p:extLst>
      <p:ext uri="{BB962C8B-B14F-4D97-AF65-F5344CB8AC3E}">
        <p14:creationId xmlns:p14="http://schemas.microsoft.com/office/powerpoint/2010/main" val="31307048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25729</TotalTime>
  <Words>1272</Words>
  <Application>Microsoft Office PowerPoint</Application>
  <PresentationFormat>Widescreen</PresentationFormat>
  <Paragraphs>189</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Corbel</vt:lpstr>
      <vt:lpstr>Courier New</vt:lpstr>
      <vt:lpstr>Symbol</vt:lpstr>
      <vt:lpstr>Wingdings</vt:lpstr>
      <vt:lpstr>Parallax</vt:lpstr>
      <vt:lpstr>PowerPoint Presentation</vt:lpstr>
      <vt:lpstr>BACKGROUND</vt:lpstr>
      <vt:lpstr>LEMA ASSISTANCE FUND GOALS</vt:lpstr>
      <vt:lpstr>LAW ENFORCEMENT  MUTUAL AID REQUEST </vt:lpstr>
      <vt:lpstr>ASSISTANT CHIEFS IN THE FIELD</vt:lpstr>
      <vt:lpstr>CRITERIA &amp; ELIGIBILITY  </vt:lpstr>
      <vt:lpstr>CRITERIA &amp; ELIGIBILITY  </vt:lpstr>
      <vt:lpstr>WHO’S ELIGIBLE?</vt:lpstr>
      <vt:lpstr>ELIGIBLE EXPENSES</vt:lpstr>
      <vt:lpstr>PowerPoint Presentation</vt:lpstr>
      <vt:lpstr>TIMELINE</vt:lpstr>
      <vt:lpstr> SUPPORTING/BACK UP DOCUMENTS</vt:lpstr>
      <vt:lpstr> LEMA FUND WEBPAGE </vt:lpstr>
      <vt:lpstr> SUBMITTING DOCUMENTATION THROUGH THE ONLINE PORTAL</vt:lpstr>
      <vt:lpstr> BENEFITS OF THE LEMA FUND</vt:lpstr>
      <vt:lpstr> LEMA FUND REIMBURSEMENTS PAID OUT TO DATE: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Renowden, Taryn@CalOES</dc:creator>
  <cp:lastModifiedBy>Lopez, Jodi@CalOES</cp:lastModifiedBy>
  <cp:revision>211</cp:revision>
  <cp:lastPrinted>2026-01-21T00:52:47Z</cp:lastPrinted>
  <dcterms:created xsi:type="dcterms:W3CDTF">2023-03-29T18:13:47Z</dcterms:created>
  <dcterms:modified xsi:type="dcterms:W3CDTF">2026-01-21T00:53:10Z</dcterms:modified>
</cp:coreProperties>
</file>