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487_5CADB112.xml" ContentType="application/vnd.ms-powerpoint.comments+xml"/>
  <Override PartName="/ppt/comments/modernComment_496_E02F4F45.xml" ContentType="application/vnd.ms-powerpoint.comments+xml"/>
  <Override PartName="/ppt/comments/modernComment_4AB_45CA8809.xml" ContentType="application/vnd.ms-powerpoint.comments+xml"/>
  <Override PartName="/ppt/comments/modernComment_4C6_528135E3.xml" ContentType="application/vnd.ms-powerpoint.comments+xml"/>
  <Override PartName="/ppt/comments/modernComment_4C7_6E18CBE1.xml" ContentType="application/vnd.ms-powerpoint.comments+xml"/>
  <Override PartName="/ppt/comments/modernComment_4C1_970CB071.xml" ContentType="application/vnd.ms-powerpoint.comments+xml"/>
  <Override PartName="/ppt/comments/modernComment_4AD_391E13C2.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4"/>
    <p:sldMasterId id="2147483843" r:id="rId5"/>
    <p:sldMasterId id="2147483852" r:id="rId6"/>
    <p:sldMasterId id="2147483865" r:id="rId7"/>
    <p:sldMasterId id="2147483878" r:id="rId8"/>
  </p:sldMasterIdLst>
  <p:notesMasterIdLst>
    <p:notesMasterId r:id="rId63"/>
  </p:notesMasterIdLst>
  <p:handoutMasterIdLst>
    <p:handoutMasterId r:id="rId64"/>
  </p:handoutMasterIdLst>
  <p:sldIdLst>
    <p:sldId id="497" r:id="rId9"/>
    <p:sldId id="498" r:id="rId10"/>
    <p:sldId id="1199" r:id="rId11"/>
    <p:sldId id="1159" r:id="rId12"/>
    <p:sldId id="1171" r:id="rId13"/>
    <p:sldId id="1230" r:id="rId14"/>
    <p:sldId id="1232" r:id="rId15"/>
    <p:sldId id="1172" r:id="rId16"/>
    <p:sldId id="1173" r:id="rId17"/>
    <p:sldId id="1174" r:id="rId18"/>
    <p:sldId id="1195" r:id="rId19"/>
    <p:sldId id="1218" r:id="rId20"/>
    <p:sldId id="1057" r:id="rId21"/>
    <p:sldId id="1219" r:id="rId22"/>
    <p:sldId id="1222" r:id="rId23"/>
    <p:sldId id="1223" r:id="rId24"/>
    <p:sldId id="1224" r:id="rId25"/>
    <p:sldId id="1205" r:id="rId26"/>
    <p:sldId id="1206" r:id="rId27"/>
    <p:sldId id="1214" r:id="rId28"/>
    <p:sldId id="1229" r:id="rId29"/>
    <p:sldId id="1216" r:id="rId30"/>
    <p:sldId id="1118" r:id="rId31"/>
    <p:sldId id="1175" r:id="rId32"/>
    <p:sldId id="1233" r:id="rId33"/>
    <p:sldId id="1234" r:id="rId34"/>
    <p:sldId id="1235" r:id="rId35"/>
    <p:sldId id="1236" r:id="rId36"/>
    <p:sldId id="1237" r:id="rId37"/>
    <p:sldId id="1240" r:id="rId38"/>
    <p:sldId id="1238" r:id="rId39"/>
    <p:sldId id="1239" r:id="rId40"/>
    <p:sldId id="1196" r:id="rId41"/>
    <p:sldId id="1241" r:id="rId42"/>
    <p:sldId id="1242" r:id="rId43"/>
    <p:sldId id="1243" r:id="rId44"/>
    <p:sldId id="1246" r:id="rId45"/>
    <p:sldId id="1244" r:id="rId46"/>
    <p:sldId id="1245" r:id="rId47"/>
    <p:sldId id="1247" r:id="rId48"/>
    <p:sldId id="1250" r:id="rId49"/>
    <p:sldId id="1248" r:id="rId50"/>
    <p:sldId id="1249" r:id="rId51"/>
    <p:sldId id="1193" r:id="rId52"/>
    <p:sldId id="1210" r:id="rId53"/>
    <p:sldId id="1207" r:id="rId54"/>
    <p:sldId id="1208" r:id="rId55"/>
    <p:sldId id="1209" r:id="rId56"/>
    <p:sldId id="1194" r:id="rId57"/>
    <p:sldId id="1220" r:id="rId58"/>
    <p:sldId id="1217" r:id="rId59"/>
    <p:sldId id="1197" r:id="rId60"/>
    <p:sldId id="1221" r:id="rId61"/>
    <p:sldId id="519" r:id="rId62"/>
  </p:sldIdLst>
  <p:sldSz cx="12192000" cy="6858000"/>
  <p:notesSz cx="6934200" cy="92202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24" userDrawn="1">
          <p15:clr>
            <a:srgbClr val="A4A3A4"/>
          </p15:clr>
        </p15:guide>
        <p15:guide id="2" pos="1152" userDrawn="1">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BBAE0A-D146-3E23-8629-8B6153C3FCD7}" name="Amelia Muccio" initials="AM" userId="4bf589a2a66c01ba" providerId="Windows Live"/>
  <p188:author id="{9C426E20-0DC4-A99F-D385-9CE957AF48E3}" name="(Contractor) Tinsey, Tyler@CalOES" initials="(TT" userId="S::TinseyT@caloes.ca.gov::7e2f4bba-7e81-4bcf-83d7-2cbf5f84f84c" providerId="AD"/>
  <p188:author id="{4E675399-7BDF-C791-9ABC-45CAA93EE9DA}" name="(Contractor) Thomas, Sephra@CalOES" initials="(TS" userId="(Contractor) Thomas, Sephra@CalOE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BL" initials="W" lastIdx="29" clrIdx="0"/>
  <p:cmAuthor id="7" name="Vanessa Castillo" initials="VC" lastIdx="11" clrIdx="7">
    <p:extLst>
      <p:ext uri="{19B8F6BF-5375-455C-9EA6-DF929625EA0E}">
        <p15:presenceInfo xmlns:p15="http://schemas.microsoft.com/office/powerpoint/2012/main" userId="9d68856d062ce957" providerId="Windows Live"/>
      </p:ext>
    </p:extLst>
  </p:cmAuthor>
  <p:cmAuthor id="1" name="Amy" initials="A" lastIdx="4" clrIdx="1"/>
  <p:cmAuthor id="8" name="(Contractor) Baldwin, Scott@CalOES" initials="(BS" lastIdx="1" clrIdx="8">
    <p:extLst>
      <p:ext uri="{19B8F6BF-5375-455C-9EA6-DF929625EA0E}">
        <p15:presenceInfo xmlns:p15="http://schemas.microsoft.com/office/powerpoint/2012/main" userId="(Contractor) Baldwin, Scott@CalOES" providerId="None"/>
      </p:ext>
    </p:extLst>
  </p:cmAuthor>
  <p:cmAuthor id="2" name="Katie Freeman" initials="KF" lastIdx="10" clrIdx="2"/>
  <p:cmAuthor id="3" name="Phillip Dziedzic" initials="" lastIdx="1" clrIdx="3"/>
  <p:cmAuthor id="4" name="Madeline Cohn" initials="MC" lastIdx="1" clrIdx="4">
    <p:extLst>
      <p:ext uri="{19B8F6BF-5375-455C-9EA6-DF929625EA0E}">
        <p15:presenceInfo xmlns:p15="http://schemas.microsoft.com/office/powerpoint/2012/main" userId="Madeline Cohn" providerId="None"/>
      </p:ext>
    </p:extLst>
  </p:cmAuthor>
  <p:cmAuthor id="5" name="Becky Brocker" initials="BB" lastIdx="9" clrIdx="5">
    <p:extLst>
      <p:ext uri="{19B8F6BF-5375-455C-9EA6-DF929625EA0E}">
        <p15:presenceInfo xmlns:p15="http://schemas.microsoft.com/office/powerpoint/2012/main" userId="S::b.brocker@Hagertyconsult.onmicrosoft.com::5143d101-6fc8-44e6-bca2-a264092b03f6" providerId="AD"/>
      </p:ext>
    </p:extLst>
  </p:cmAuthor>
  <p:cmAuthor id="6" name="Jim McIntosh" initials="JM" lastIdx="8" clrIdx="6">
    <p:extLst>
      <p:ext uri="{19B8F6BF-5375-455C-9EA6-DF929625EA0E}">
        <p15:presenceInfo xmlns:p15="http://schemas.microsoft.com/office/powerpoint/2012/main" userId="S::j.mcintosh@hagertyconsult.onmicrosoft.com::393984ff-49ef-4a7d-a516-e0097b639a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837"/>
    <a:srgbClr val="760C1D"/>
    <a:srgbClr val="1B5D8F"/>
    <a:srgbClr val="B11439"/>
    <a:srgbClr val="013365"/>
    <a:srgbClr val="E0DFE0"/>
    <a:srgbClr val="0F3365"/>
    <a:srgbClr val="F9AC37"/>
    <a:srgbClr val="005D90"/>
    <a:srgbClr val="0F33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1512" autoAdjust="0"/>
  </p:normalViewPr>
  <p:slideViewPr>
    <p:cSldViewPr snapToGrid="0">
      <p:cViewPr varScale="1">
        <p:scale>
          <a:sx n="98" d="100"/>
          <a:sy n="98" d="100"/>
        </p:scale>
        <p:origin x="1152" y="84"/>
      </p:cViewPr>
      <p:guideLst>
        <p:guide orient="horz" pos="1824"/>
        <p:guide pos="1152"/>
      </p:guideLst>
    </p:cSldViewPr>
  </p:slideViewPr>
  <p:notesTextViewPr>
    <p:cViewPr>
      <p:scale>
        <a:sx n="125" d="100"/>
        <a:sy n="125" d="100"/>
      </p:scale>
      <p:origin x="0" y="0"/>
    </p:cViewPr>
  </p:notesTextViewPr>
  <p:notesViewPr>
    <p:cSldViewPr snapToGrid="0">
      <p:cViewPr varScale="1">
        <p:scale>
          <a:sx n="66" d="100"/>
          <a:sy n="66" d="100"/>
        </p:scale>
        <p:origin x="0" y="0"/>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8/10/relationships/authors" Target="authors.xml"/></Relationships>
</file>

<file path=ppt/comments/modernComment_487_5CADB112.xml><?xml version="1.0" encoding="utf-8"?>
<p188:cmLst xmlns:a="http://schemas.openxmlformats.org/drawingml/2006/main" xmlns:r="http://schemas.openxmlformats.org/officeDocument/2006/relationships" xmlns:p188="http://schemas.microsoft.com/office/powerpoint/2018/8/main">
  <p188:cm id="{231B11E6-3F80-4A7E-ABDF-89C2FE903224}" authorId="{9C426E20-0DC4-A99F-D385-9CE957AF48E3}" created="2022-08-17T17:56:02.095">
    <pc:sldMkLst xmlns:pc="http://schemas.microsoft.com/office/powerpoint/2013/main/command">
      <pc:docMk/>
      <pc:sldMk cId="1554886930" sldId="1159"/>
    </pc:sldMkLst>
    <p188:txBody>
      <a:bodyPr/>
      <a:lstStyle/>
      <a:p>
        <a:r>
          <a:rPr lang="en-US"/>
          <a:t>Confirm with OES leadership.</a:t>
        </a:r>
      </a:p>
    </p188:txBody>
  </p188:cm>
</p188:cmLst>
</file>

<file path=ppt/comments/modernComment_496_E02F4F45.xml><?xml version="1.0" encoding="utf-8"?>
<p188:cmLst xmlns:a="http://schemas.openxmlformats.org/drawingml/2006/main" xmlns:r="http://schemas.openxmlformats.org/officeDocument/2006/relationships" xmlns:p188="http://schemas.microsoft.com/office/powerpoint/2018/8/main">
  <p188:cm id="{A7BED15B-14FC-4F1B-B5D8-2D647B380C2E}" authorId="{9C426E20-0DC4-A99F-D385-9CE957AF48E3}" created="2022-08-18T15:33:29.784">
    <ac:txMkLst xmlns:ac="http://schemas.microsoft.com/office/drawing/2013/main/command">
      <pc:docMk xmlns:pc="http://schemas.microsoft.com/office/powerpoint/2013/main/command"/>
      <pc:sldMk xmlns:pc="http://schemas.microsoft.com/office/powerpoint/2013/main/command" cId="3761196869" sldId="1174"/>
      <ac:spMk id="11" creationId="{C7168F7F-2B9F-4CF2-B761-32AC10C3D1F4}"/>
      <ac:txMk cp="301" len="23">
        <ac:context len="400" hash="3956177011"/>
      </ac:txMk>
    </ac:txMkLst>
    <p188:pos x="2329496" y="4875108"/>
    <p188:txBody>
      <a:bodyPr/>
      <a:lstStyle/>
      <a:p>
        <a:r>
          <a:rPr lang="en-US"/>
          <a:t>Confirm with OES how this is populated.</a:t>
        </a:r>
      </a:p>
    </p188:txBody>
  </p188:cm>
</p188:cmLst>
</file>

<file path=ppt/comments/modernComment_4AB_45CA8809.xml><?xml version="1.0" encoding="utf-8"?>
<p188:cmLst xmlns:a="http://schemas.openxmlformats.org/drawingml/2006/main" xmlns:r="http://schemas.openxmlformats.org/officeDocument/2006/relationships" xmlns:p188="http://schemas.microsoft.com/office/powerpoint/2018/8/main">
  <p188:cm id="{810214DB-259E-453E-86E9-7F2711F046A9}" authorId="{9C426E20-0DC4-A99F-D385-9CE957AF48E3}" created="2022-08-18T16:03:31.245">
    <ac:txMkLst xmlns:ac="http://schemas.microsoft.com/office/drawing/2013/main/command">
      <pc:docMk xmlns:pc="http://schemas.microsoft.com/office/powerpoint/2013/main/command"/>
      <pc:sldMk xmlns:pc="http://schemas.microsoft.com/office/powerpoint/2013/main/command" cId="1170901001" sldId="1195"/>
      <ac:spMk id="8" creationId="{BE333AC4-3272-491A-9C9B-C7B14FA6AD37}"/>
      <ac:txMk cp="182" len="13">
        <ac:context len="333" hash="161883758"/>
      </ac:txMk>
    </ac:txMkLst>
    <p188:pos x="5028679" y="2352555"/>
    <p188:txBody>
      <a:bodyPr/>
      <a:lstStyle/>
      <a:p>
        <a:r>
          <a:rPr lang="en-US"/>
          <a:t>Confirm with OES that each criterion is NOT "or equal to". Also confirm with OES what the Shake Potential flag is.</a:t>
        </a:r>
      </a:p>
    </p188:txBody>
  </p188:cm>
</p188:cmLst>
</file>

<file path=ppt/comments/modernComment_4AD_391E13C2.xml><?xml version="1.0" encoding="utf-8"?>
<p188:cmLst xmlns:a="http://schemas.openxmlformats.org/drawingml/2006/main" xmlns:r="http://schemas.openxmlformats.org/officeDocument/2006/relationships" xmlns:p188="http://schemas.microsoft.com/office/powerpoint/2018/8/main">
  <p188:cm id="{95053CE7-2007-474A-9FFE-67BCB287E847}" authorId="{9C426E20-0DC4-A99F-D385-9CE957AF48E3}" created="2022-08-18T21:36:13.452">
    <pc:sldMkLst xmlns:pc="http://schemas.microsoft.com/office/powerpoint/2013/main/command">
      <pc:docMk/>
      <pc:sldMk cId="958272450" sldId="1197"/>
    </pc:sldMkLst>
    <p188:txBody>
      <a:bodyPr/>
      <a:lstStyle/>
      <a:p>
        <a:r>
          <a:rPr lang="en-US"/>
          <a:t>Replace NOFO link</a:t>
        </a:r>
      </a:p>
    </p188:txBody>
  </p188:cm>
</p188:cmLst>
</file>

<file path=ppt/comments/modernComment_4C1_970CB071.xml><?xml version="1.0" encoding="utf-8"?>
<p188:cmLst xmlns:a="http://schemas.openxmlformats.org/drawingml/2006/main" xmlns:r="http://schemas.openxmlformats.org/officeDocument/2006/relationships" xmlns:p188="http://schemas.microsoft.com/office/powerpoint/2018/8/main">
  <p188:cm id="{7091D6F8-1F37-41F7-AF7E-E1AE5F573CE8}" authorId="{9C426E20-0DC4-A99F-D385-9CE957AF48E3}" created="2022-08-18T21:35:14.322">
    <pc:sldMkLst xmlns:pc="http://schemas.microsoft.com/office/powerpoint/2013/main/command">
      <pc:docMk/>
      <pc:sldMk cId="2534191217" sldId="1217"/>
    </pc:sldMkLst>
    <p188:txBody>
      <a:bodyPr/>
      <a:lstStyle/>
      <a:p>
        <a:r>
          <a:rPr lang="en-US"/>
          <a:t>Confirm schedule with OES</a:t>
        </a:r>
      </a:p>
    </p188:txBody>
  </p188:cm>
</p188:cmLst>
</file>

<file path=ppt/comments/modernComment_4C6_528135E3.xml><?xml version="1.0" encoding="utf-8"?>
<p188:cmLst xmlns:a="http://schemas.openxmlformats.org/drawingml/2006/main" xmlns:r="http://schemas.openxmlformats.org/officeDocument/2006/relationships" xmlns:p188="http://schemas.microsoft.com/office/powerpoint/2018/8/main">
  <p188:cm id="{7C073405-9B78-47A2-B140-FF04EE0D8186}" authorId="{9C426E20-0DC4-A99F-D385-9CE957AF48E3}" created="2022-08-18T16:39:55.742">
    <ac:txMkLst xmlns:ac="http://schemas.microsoft.com/office/drawing/2013/main/command">
      <pc:docMk xmlns:pc="http://schemas.microsoft.com/office/powerpoint/2013/main/command"/>
      <pc:sldMk xmlns:pc="http://schemas.microsoft.com/office/powerpoint/2013/main/command" cId="1384199651" sldId="1222"/>
      <ac:spMk id="11" creationId="{131A6ED4-CF26-4E1A-B8B7-B878A9EF547D}"/>
      <ac:txMk cp="0" len="153">
        <ac:context len="154" hash="1865053874"/>
      </ac:txMk>
    </ac:txMkLst>
    <p188:pos x="2676236" y="346365"/>
    <p188:txBody>
      <a:bodyPr/>
      <a:lstStyle/>
      <a:p>
        <a:r>
          <a:rPr lang="en-US"/>
          <a:t>Confirm with OES that this webpage structure will remain the same.</a:t>
        </a:r>
      </a:p>
    </p188:txBody>
  </p188:cm>
</p188:cmLst>
</file>

<file path=ppt/comments/modernComment_4C7_6E18CBE1.xml><?xml version="1.0" encoding="utf-8"?>
<p188:cmLst xmlns:a="http://schemas.openxmlformats.org/drawingml/2006/main" xmlns:r="http://schemas.openxmlformats.org/officeDocument/2006/relationships" xmlns:p188="http://schemas.microsoft.com/office/powerpoint/2018/8/main">
  <p188:cm id="{A899A46E-24D6-44EB-83FD-2CE4C5577985}" authorId="{9C426E20-0DC4-A99F-D385-9CE957AF48E3}" created="2022-08-18T16:40:39.218">
    <pc:sldMkLst xmlns:pc="http://schemas.microsoft.com/office/powerpoint/2013/main/command">
      <pc:docMk/>
      <pc:sldMk cId="1847118817" sldId="1223"/>
    </pc:sldMkLst>
    <p188:txBody>
      <a:bodyPr/>
      <a:lstStyle/>
      <a:p>
        <a:r>
          <a:rPr lang="en-US"/>
          <a:t>Confirm with OES that webpage structure will remain the same.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4820" cy="461326"/>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927775" y="1"/>
            <a:ext cx="3004820" cy="461326"/>
          </a:xfrm>
          <a:prstGeom prst="rect">
            <a:avLst/>
          </a:prstGeom>
        </p:spPr>
        <p:txBody>
          <a:bodyPr vert="horz" lIns="91440" tIns="45720" rIns="91440" bIns="45720" rtlCol="0"/>
          <a:lstStyle>
            <a:lvl1pPr algn="r" eaLnBrk="1" hangingPunct="1">
              <a:defRPr sz="1200">
                <a:latin typeface="Arial" charset="0"/>
              </a:defRPr>
            </a:lvl1pPr>
          </a:lstStyle>
          <a:p>
            <a:pPr>
              <a:defRPr/>
            </a:pPr>
            <a:fld id="{7F1704F0-1EFE-4704-9496-966F7303AB59}" type="datetimeFigureOut">
              <a:rPr lang="en-US"/>
              <a:pPr>
                <a:defRPr/>
              </a:pPr>
              <a:t>9/15/2022</a:t>
            </a:fld>
            <a:endParaRPr lang="en-US"/>
          </a:p>
        </p:txBody>
      </p:sp>
      <p:sp>
        <p:nvSpPr>
          <p:cNvPr id="4" name="Footer Placeholder 3"/>
          <p:cNvSpPr>
            <a:spLocks noGrp="1"/>
          </p:cNvSpPr>
          <p:nvPr>
            <p:ph type="ftr" sz="quarter" idx="2"/>
          </p:nvPr>
        </p:nvSpPr>
        <p:spPr>
          <a:xfrm>
            <a:off x="0" y="8757301"/>
            <a:ext cx="3004820" cy="461326"/>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27775" y="8757301"/>
            <a:ext cx="3004820" cy="46132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4B9FB4F-502C-40A1-99F4-766CC7588DA1}" type="slidenum">
              <a:rPr lang="en-US"/>
              <a:pPr/>
              <a:t>‹#›</a:t>
            </a:fld>
            <a:endParaRPr lang="en-US"/>
          </a:p>
        </p:txBody>
      </p:sp>
    </p:spTree>
    <p:extLst>
      <p:ext uri="{BB962C8B-B14F-4D97-AF65-F5344CB8AC3E}">
        <p14:creationId xmlns:p14="http://schemas.microsoft.com/office/powerpoint/2010/main" val="234154899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1"/>
            <a:ext cx="3004820" cy="461326"/>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8371" name="Rectangle 3"/>
          <p:cNvSpPr>
            <a:spLocks noGrp="1" noChangeArrowheads="1"/>
          </p:cNvSpPr>
          <p:nvPr>
            <p:ph type="dt" idx="1"/>
          </p:nvPr>
        </p:nvSpPr>
        <p:spPr bwMode="auto">
          <a:xfrm>
            <a:off x="3927775" y="1"/>
            <a:ext cx="3004820" cy="461326"/>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393700" y="690563"/>
            <a:ext cx="6146800" cy="3457575"/>
          </a:xfrm>
          <a:prstGeom prst="rect">
            <a:avLst/>
          </a:prstGeom>
          <a:noFill/>
          <a:ln w="9525">
            <a:solidFill>
              <a:srgbClr val="000000"/>
            </a:solidFill>
            <a:miter lim="800000"/>
            <a:headEnd/>
            <a:tailEnd/>
          </a:ln>
        </p:spPr>
      </p:sp>
      <p:sp>
        <p:nvSpPr>
          <p:cNvPr id="58373" name="Rectangle 5"/>
          <p:cNvSpPr>
            <a:spLocks noGrp="1" noChangeArrowheads="1"/>
          </p:cNvSpPr>
          <p:nvPr>
            <p:ph type="body" sz="quarter" idx="3"/>
          </p:nvPr>
        </p:nvSpPr>
        <p:spPr bwMode="auto">
          <a:xfrm>
            <a:off x="693420" y="4380226"/>
            <a:ext cx="5547360" cy="4148776"/>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374" name="Rectangle 6"/>
          <p:cNvSpPr>
            <a:spLocks noGrp="1" noChangeArrowheads="1"/>
          </p:cNvSpPr>
          <p:nvPr>
            <p:ph type="ftr" sz="quarter" idx="4"/>
          </p:nvPr>
        </p:nvSpPr>
        <p:spPr bwMode="auto">
          <a:xfrm>
            <a:off x="0" y="8757301"/>
            <a:ext cx="3004820" cy="461326"/>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8375" name="Rectangle 7"/>
          <p:cNvSpPr>
            <a:spLocks noGrp="1" noChangeArrowheads="1"/>
          </p:cNvSpPr>
          <p:nvPr>
            <p:ph type="sldNum" sz="quarter" idx="5"/>
          </p:nvPr>
        </p:nvSpPr>
        <p:spPr bwMode="auto">
          <a:xfrm>
            <a:off x="3927775" y="8757301"/>
            <a:ext cx="3004820" cy="461326"/>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B532C81-1673-4F29-A24F-80AFAF3A6D9C}" type="slidenum">
              <a:rPr lang="en-US"/>
              <a:pPr/>
              <a:t>‹#›</a:t>
            </a:fld>
            <a:endParaRPr lang="en-US"/>
          </a:p>
        </p:txBody>
      </p:sp>
    </p:spTree>
    <p:extLst>
      <p:ext uri="{BB962C8B-B14F-4D97-AF65-F5344CB8AC3E}">
        <p14:creationId xmlns:p14="http://schemas.microsoft.com/office/powerpoint/2010/main" val="239804250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loes.ca.gov/office-of-the-director/operations/recovery-directorate/hazard-mitigation/prepare-californi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WES</a:t>
            </a:r>
          </a:p>
          <a:p>
            <a:pPr marL="171450" indent="-171450">
              <a:buFontTx/>
              <a:buChar char="-"/>
            </a:pPr>
            <a:endParaRPr lang="en-US" dirty="0"/>
          </a:p>
          <a:p>
            <a:pPr marL="171450" indent="-171450">
              <a:buFontTx/>
              <a:buChar char="-"/>
            </a:pPr>
            <a:r>
              <a:rPr lang="en-US" dirty="0"/>
              <a:t>Wes – Welcome Message </a:t>
            </a:r>
          </a:p>
          <a:p>
            <a:pPr marL="171450" indent="-171450">
              <a:buFontTx/>
              <a:buChar char="-"/>
            </a:pPr>
            <a:r>
              <a:rPr lang="en-US" dirty="0"/>
              <a:t>Jenn / </a:t>
            </a:r>
            <a:r>
              <a:rPr lang="en-US" dirty="0" err="1"/>
              <a:t>Conchi</a:t>
            </a:r>
            <a:r>
              <a:rPr lang="en-US" dirty="0"/>
              <a:t> - Managers Message</a:t>
            </a:r>
          </a:p>
          <a:p>
            <a:pPr marL="171450" indent="-171450">
              <a:buFontTx/>
              <a:buChar char="-"/>
            </a:pPr>
            <a:r>
              <a:rPr lang="en-US" dirty="0"/>
              <a:t>Wes continue </a:t>
            </a:r>
            <a:r>
              <a:rPr lang="en-US" dirty="0" smtClean="0"/>
              <a:t>introductions</a:t>
            </a:r>
          </a:p>
          <a:p>
            <a:pPr marL="628650" lvl="1" indent="-171450">
              <a:buFontTx/>
              <a:buChar char="-"/>
            </a:pPr>
            <a:r>
              <a:rPr lang="en-US" dirty="0" smtClean="0"/>
              <a:t>Jasmine</a:t>
            </a:r>
          </a:p>
          <a:p>
            <a:pPr marL="628650" lvl="1" indent="-171450">
              <a:buFontTx/>
              <a:buChar char="-"/>
            </a:pPr>
            <a:r>
              <a:rPr lang="en-US" dirty="0" smtClean="0"/>
              <a:t>Tyler</a:t>
            </a:r>
          </a:p>
          <a:p>
            <a:pPr marL="628650" lvl="1"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1</a:t>
            </a:fld>
            <a:endParaRPr lang="en-US"/>
          </a:p>
        </p:txBody>
      </p:sp>
    </p:spTree>
    <p:extLst>
      <p:ext uri="{BB962C8B-B14F-4D97-AF65-F5344CB8AC3E}">
        <p14:creationId xmlns:p14="http://schemas.microsoft.com/office/powerpoint/2010/main" val="1219820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Next, your census tracts must have high hazard risk. </a:t>
            </a:r>
          </a:p>
          <a:p>
            <a:r>
              <a:rPr lang="en-US" dirty="0"/>
              <a:t>- If your Total Hazard Percentile is greater than the 70</a:t>
            </a:r>
            <a:r>
              <a:rPr lang="en-US" baseline="30000" dirty="0"/>
              <a:t>th</a:t>
            </a:r>
            <a:r>
              <a:rPr lang="en-US" dirty="0"/>
              <a:t> percentile, you meet this second requirement; OR,</a:t>
            </a:r>
          </a:p>
          <a:p>
            <a:pPr marL="171450" indent="-171450">
              <a:buFontTx/>
              <a:buChar char="-"/>
            </a:pPr>
            <a:r>
              <a:rPr lang="en-US" dirty="0"/>
              <a:t>If ANY ONE of your Individual Hazards is greater than the 85</a:t>
            </a:r>
            <a:r>
              <a:rPr lang="en-US" baseline="30000" dirty="0"/>
              <a:t>th</a:t>
            </a:r>
            <a:r>
              <a:rPr lang="en-US" dirty="0"/>
              <a:t> percentile; OR</a:t>
            </a:r>
          </a:p>
          <a:p>
            <a:pPr marL="171450" indent="-171450">
              <a:buFontTx/>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Have a shake potential greater than 2%.</a:t>
            </a:r>
            <a:endParaRPr lang="en-US" dirty="0"/>
          </a:p>
          <a:p>
            <a:r>
              <a:rPr lang="en-US" dirty="0"/>
              <a:t>- In this scenario in Fresno, the flood percentile is 0.93, so this </a:t>
            </a:r>
            <a:r>
              <a:rPr lang="en-US" dirty="0" err="1"/>
              <a:t>meana</a:t>
            </a:r>
            <a:r>
              <a:rPr lang="en-US" dirty="0"/>
              <a:t> that second eligibility threshold is met. </a:t>
            </a:r>
          </a:p>
          <a:p>
            <a:pPr marL="171450" indent="-171450">
              <a:buFontTx/>
              <a:buChar char="-"/>
            </a:pPr>
            <a:endParaRPr lang="en-US" dirty="0"/>
          </a:p>
          <a:p>
            <a:pPr marL="0" indent="0">
              <a:buFontTx/>
              <a:buNone/>
            </a:pPr>
            <a:r>
              <a:rPr lang="en-US" dirty="0"/>
              <a:t>That’s eligibility. One more thing to mention:</a:t>
            </a:r>
          </a:p>
          <a:p>
            <a:r>
              <a:rPr lang="en-US" dirty="0"/>
              <a:t>- First, deliverables/initiatives completed under JumpStart DO NOT need to tie back to your highest hazard risks. However, doing so may make your application more competitive.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10</a:t>
            </a:fld>
            <a:endParaRPr lang="en-US"/>
          </a:p>
        </p:txBody>
      </p:sp>
    </p:spTree>
    <p:extLst>
      <p:ext uri="{BB962C8B-B14F-4D97-AF65-F5344CB8AC3E}">
        <p14:creationId xmlns:p14="http://schemas.microsoft.com/office/powerpoint/2010/main" val="794001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you do not meet those thresholds described, you are NOT eligible for JumpStart. If you have any questions regarding this, please email the JumpStart email address included at the end of this presentation or in the application.  This is a description of what makes you eligible. Remember, we have already completed this analysis for you, and you DO NOT need to do it on your own. If you have a census tract or multiple tracts that are eligible, they will be highlighted on the map. </a:t>
            </a:r>
          </a:p>
          <a:p>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11</a:t>
            </a:fld>
            <a:endParaRPr lang="en-US"/>
          </a:p>
        </p:txBody>
      </p:sp>
    </p:spTree>
    <p:extLst>
      <p:ext uri="{BB962C8B-B14F-4D97-AF65-F5344CB8AC3E}">
        <p14:creationId xmlns:p14="http://schemas.microsoft.com/office/powerpoint/2010/main" val="3788381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a:t>
            </a:r>
          </a:p>
          <a:p>
            <a:endParaRPr lang="en-US" dirty="0"/>
          </a:p>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12</a:t>
            </a:fld>
            <a:endParaRPr lang="en-US"/>
          </a:p>
        </p:txBody>
      </p:sp>
    </p:spTree>
    <p:extLst>
      <p:ext uri="{BB962C8B-B14F-4D97-AF65-F5344CB8AC3E}">
        <p14:creationId xmlns:p14="http://schemas.microsoft.com/office/powerpoint/2010/main" val="4276154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Jas</a:t>
            </a:r>
          </a:p>
          <a:p>
            <a:pPr marL="0" indent="0">
              <a:buFontTx/>
              <a:buNone/>
            </a:pPr>
            <a:endParaRPr lang="en-US" dirty="0"/>
          </a:p>
          <a:p>
            <a:pPr marL="171450" indent="-171450">
              <a:buFontTx/>
              <a:buChar char="-"/>
            </a:pPr>
            <a:r>
              <a:rPr lang="en-US" dirty="0"/>
              <a:t>(Presenter: Comparison between rounds one and two</a:t>
            </a:r>
          </a:p>
          <a:p>
            <a:pPr marL="628650" lvl="1" indent="-171450">
              <a:buFontTx/>
              <a:buChar char="-"/>
            </a:pPr>
            <a:r>
              <a:rPr lang="en-US" dirty="0"/>
              <a:t>There were many eligible activities under round one, now we JUST have staff augmentation as the primary deliverable)</a:t>
            </a:r>
          </a:p>
          <a:p>
            <a:pPr marL="628650" lvl="1" indent="-171450">
              <a:buFontTx/>
              <a:buChar char="-"/>
            </a:pPr>
            <a:r>
              <a:rPr lang="en-US" dirty="0"/>
              <a:t>The maximum budget amount remains the same</a:t>
            </a:r>
          </a:p>
          <a:p>
            <a:pPr marL="628650" lvl="1" indent="-171450">
              <a:buFontTx/>
              <a:buChar char="-"/>
            </a:pPr>
            <a:r>
              <a:rPr lang="en-US" dirty="0"/>
              <a:t>Period of performance remains the same. With a maximum 60 Months</a:t>
            </a:r>
            <a:r>
              <a:rPr lang="en-US" baseline="0" dirty="0"/>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the only eligible activity is staff augmentation, obviously CEQA (Env. Quality Act) and Env. Historic Preservation (EHP) Regulations are not triggered.</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there are no groundbreaking construction-related activities, prevailing wage requirements do not apply to JumpStart projects. </a:t>
            </a:r>
            <a:endParaRPr lang="en-US" dirty="0"/>
          </a:p>
          <a:p>
            <a:pPr marL="171450" indent="-1714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just three eligible cost items in the application under round two: salary, benefits, and supplies/materials that support the position.</a:t>
            </a:r>
            <a:endParaRPr lang="en-US" dirty="0"/>
          </a:p>
          <a:p>
            <a:pPr marL="171450" indent="-171450">
              <a:buFontTx/>
              <a:buChar char="-"/>
            </a:pPr>
            <a:r>
              <a:rPr lang="en-US" dirty="0"/>
              <a:t>Reference California State Code regarding procurement if you need.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13</a:t>
            </a:fld>
            <a:endParaRPr lang="en-US"/>
          </a:p>
        </p:txBody>
      </p:sp>
    </p:spTree>
    <p:extLst>
      <p:ext uri="{BB962C8B-B14F-4D97-AF65-F5344CB8AC3E}">
        <p14:creationId xmlns:p14="http://schemas.microsoft.com/office/powerpoint/2010/main" val="3478723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 hand back to Wes</a:t>
            </a:r>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14</a:t>
            </a:fld>
            <a:endParaRPr lang="en-US"/>
          </a:p>
        </p:txBody>
      </p:sp>
    </p:spTree>
    <p:extLst>
      <p:ext uri="{BB962C8B-B14F-4D97-AF65-F5344CB8AC3E}">
        <p14:creationId xmlns:p14="http://schemas.microsoft.com/office/powerpoint/2010/main" val="2362092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pPr marL="342900" indent="-342900">
              <a:buAutoNum type="arabicPeriod"/>
            </a:pPr>
            <a:r>
              <a:rPr lang="en-US" sz="1200" dirty="0"/>
              <a:t>Navigate to the Prepare California webpage at the link here: </a:t>
            </a:r>
            <a:r>
              <a:rPr lang="en-US" sz="1200" dirty="0">
                <a:hlinkClick r:id="rId3"/>
              </a:rPr>
              <a:t>Recovery Prepare California</a:t>
            </a:r>
            <a:endParaRPr lang="en-US" sz="1200" dirty="0"/>
          </a:p>
          <a:p>
            <a:pPr marL="342900" indent="-342900">
              <a:buAutoNum type="arabicPeriod"/>
            </a:pPr>
            <a:r>
              <a:rPr lang="en-US" sz="1200" dirty="0"/>
              <a:t>Scroll down the page until you see a series of blue hyperlinks. </a:t>
            </a:r>
          </a:p>
          <a:p>
            <a:endParaRPr lang="en-US" b="1"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15</a:t>
            </a:fld>
            <a:endParaRPr lang="en-US"/>
          </a:p>
        </p:txBody>
      </p:sp>
    </p:spTree>
    <p:extLst>
      <p:ext uri="{BB962C8B-B14F-4D97-AF65-F5344CB8AC3E}">
        <p14:creationId xmlns:p14="http://schemas.microsoft.com/office/powerpoint/2010/main" val="1682343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1" dirty="0" smtClean="0"/>
          </a:p>
          <a:p>
            <a:pPr marL="171450" indent="-171450">
              <a:buFontTx/>
              <a:buChar char="-"/>
            </a:pPr>
            <a:endParaRPr lang="en-US" dirty="0" smtClean="0"/>
          </a:p>
          <a:p>
            <a:pPr marL="171450" indent="-171450">
              <a:buFontTx/>
              <a:buChar char="-"/>
            </a:pPr>
            <a:r>
              <a:rPr lang="en-US" dirty="0" smtClean="0"/>
              <a:t>After </a:t>
            </a:r>
            <a:r>
              <a:rPr lang="en-US" dirty="0"/>
              <a:t>double clicking, the application will appear in a fillable Adobe PDF form.  </a:t>
            </a:r>
          </a:p>
          <a:p>
            <a:pPr marL="171450" indent="-171450">
              <a:buFontTx/>
              <a:buChar char="-"/>
            </a:pPr>
            <a:endParaRPr lang="en-US" dirty="0" smtClean="0"/>
          </a:p>
          <a:p>
            <a:pPr marL="171450" indent="-171450">
              <a:buFontTx/>
              <a:buChar char="-"/>
            </a:pPr>
            <a:r>
              <a:rPr lang="en-US" dirty="0" smtClean="0"/>
              <a:t>Be </a:t>
            </a:r>
            <a:r>
              <a:rPr lang="en-US" dirty="0"/>
              <a:t>careful, because it may open directly in your browser.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16</a:t>
            </a:fld>
            <a:endParaRPr lang="en-US"/>
          </a:p>
        </p:txBody>
      </p:sp>
    </p:spTree>
    <p:extLst>
      <p:ext uri="{BB962C8B-B14F-4D97-AF65-F5344CB8AC3E}">
        <p14:creationId xmlns:p14="http://schemas.microsoft.com/office/powerpoint/2010/main" val="4231260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a:t>
            </a:r>
            <a:r>
              <a:rPr lang="en-US" baseline="0" dirty="0"/>
              <a:t> Please note that depending on the program you are using to view the file you may see two different icons appear when attempting to save the application. Please ensure you save the application locally to your computer. </a:t>
            </a:r>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17</a:t>
            </a:fld>
            <a:endParaRPr lang="en-US"/>
          </a:p>
        </p:txBody>
      </p:sp>
    </p:spTree>
    <p:extLst>
      <p:ext uri="{BB962C8B-B14F-4D97-AF65-F5344CB8AC3E}">
        <p14:creationId xmlns:p14="http://schemas.microsoft.com/office/powerpoint/2010/main" val="3401759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Required Fields</a:t>
            </a:r>
          </a:p>
          <a:p>
            <a:endParaRPr lang="en-US" dirty="0" smtClean="0"/>
          </a:p>
          <a:p>
            <a:endParaRPr lang="en-US" dirty="0" smtClean="0"/>
          </a:p>
          <a:p>
            <a:r>
              <a:rPr lang="en-US" dirty="0" smtClean="0"/>
              <a:t> </a:t>
            </a:r>
            <a:r>
              <a:rPr lang="en-US" dirty="0"/>
              <a:t>As you’ll see throughout the application, mandatory fields are marked with a red asterisk. </a:t>
            </a:r>
          </a:p>
          <a:p>
            <a:endParaRPr lang="en-US" dirty="0" smtClean="0"/>
          </a:p>
          <a:p>
            <a:r>
              <a:rPr lang="en-US" dirty="0" smtClean="0"/>
              <a:t>- Again</a:t>
            </a:r>
            <a:r>
              <a:rPr lang="en-US" dirty="0"/>
              <a:t>, please save the form and open with compatible software so you can have the full functionality of the fillable PDF. </a:t>
            </a:r>
          </a:p>
          <a:p>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18</a:t>
            </a:fld>
            <a:endParaRPr lang="en-US"/>
          </a:p>
        </p:txBody>
      </p:sp>
    </p:spTree>
    <p:extLst>
      <p:ext uri="{BB962C8B-B14F-4D97-AF65-F5344CB8AC3E}">
        <p14:creationId xmlns:p14="http://schemas.microsoft.com/office/powerpoint/2010/main" val="410989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Thoroughly</a:t>
            </a:r>
            <a:r>
              <a:rPr lang="en-US" baseline="0" dirty="0" smtClean="0"/>
              <a:t> read the application instruction before you begin filling out the form</a:t>
            </a:r>
            <a:endParaRPr lang="en-US" dirty="0" smtClean="0"/>
          </a:p>
          <a:p>
            <a:pPr marL="171450" indent="-171450">
              <a:buFontTx/>
              <a:buChar char="-"/>
            </a:pPr>
            <a:endParaRPr lang="en-US" dirty="0" smtClean="0"/>
          </a:p>
          <a:p>
            <a:pPr marL="171450" indent="-171450">
              <a:buFontTx/>
              <a:buChar char="-"/>
            </a:pPr>
            <a:r>
              <a:rPr lang="en-US" dirty="0" smtClean="0"/>
              <a:t>A </a:t>
            </a:r>
            <a:r>
              <a:rPr lang="en-US" dirty="0"/>
              <a:t>major change from round one is that we no longer are accepting supplemental written responses outside of this document. You answers MUST be clearly and concisely presented in this application. </a:t>
            </a:r>
            <a:endParaRPr lang="en-US" dirty="0" smtClean="0"/>
          </a:p>
          <a:p>
            <a:pPr marL="171450" indent="-171450">
              <a:buFontTx/>
              <a:buChar char="-"/>
            </a:pPr>
            <a:endParaRPr lang="en-US" dirty="0"/>
          </a:p>
          <a:p>
            <a:pPr marL="171450" indent="-171450">
              <a:buFontTx/>
              <a:buChar char="-"/>
            </a:pPr>
            <a:r>
              <a:rPr lang="en-US" dirty="0"/>
              <a:t>That being said, you can submit additional documentation referenced in or supporting your answers. For example, additional documents that would be accepted include maps, job postings, etc. </a:t>
            </a:r>
            <a:endParaRPr lang="en-US" dirty="0" smtClean="0"/>
          </a:p>
          <a:p>
            <a:pPr marL="171450" indent="-171450">
              <a:buFontTx/>
              <a:buChar char="-"/>
            </a:pPr>
            <a:endParaRPr lang="en-US" dirty="0"/>
          </a:p>
          <a:p>
            <a:pPr marL="171450" indent="-171450">
              <a:buFontTx/>
              <a:buChar char="-"/>
            </a:pPr>
            <a:r>
              <a:rPr lang="en-US" dirty="0"/>
              <a:t>If you have a question on what is and is not eligible to submit with your application, email the Jumpstart inbox.</a:t>
            </a:r>
          </a:p>
          <a:p>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19</a:t>
            </a:fld>
            <a:endParaRPr lang="en-US"/>
          </a:p>
        </p:txBody>
      </p:sp>
    </p:spTree>
    <p:extLst>
      <p:ext uri="{BB962C8B-B14F-4D97-AF65-F5344CB8AC3E}">
        <p14:creationId xmlns:p14="http://schemas.microsoft.com/office/powerpoint/2010/main" val="48503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a:t>
            </a:r>
          </a:p>
          <a:p>
            <a:endParaRPr lang="en-US" dirty="0"/>
          </a:p>
          <a:p>
            <a:r>
              <a:rPr lang="en-US" dirty="0"/>
              <a:t>Webinar etiquette: </a:t>
            </a:r>
          </a:p>
          <a:p>
            <a:pPr marL="171450" indent="-171450">
              <a:buFontTx/>
              <a:buChar char="-"/>
            </a:pPr>
            <a:r>
              <a:rPr lang="en-US" dirty="0"/>
              <a:t>Please keep yourself on mute throughout this presentation </a:t>
            </a:r>
            <a:r>
              <a:rPr lang="en-US" b="1" dirty="0"/>
              <a:t>if</a:t>
            </a:r>
            <a:r>
              <a:rPr lang="en-US" b="1" baseline="0" dirty="0"/>
              <a:t> time allows we will take questions at the end</a:t>
            </a:r>
            <a:r>
              <a:rPr lang="en-US" dirty="0"/>
              <a:t>. </a:t>
            </a:r>
          </a:p>
          <a:p>
            <a:pPr marL="171450" indent="-171450">
              <a:buFontTx/>
              <a:buChar char="-"/>
            </a:pPr>
            <a:r>
              <a:rPr lang="en-US" dirty="0"/>
              <a:t>If</a:t>
            </a:r>
            <a:r>
              <a:rPr lang="en-US" baseline="0" dirty="0"/>
              <a:t> we do not get your question during this presentation there is designated office hours for you to speak directly to staff or you can email your question directly to the JumpStart Team</a:t>
            </a:r>
          </a:p>
          <a:p>
            <a:pPr marL="171450" indent="-171450">
              <a:buFontTx/>
              <a:buChar char="-"/>
            </a:pPr>
            <a:endParaRPr lang="en-US" baseline="0" dirty="0"/>
          </a:p>
          <a:p>
            <a:pPr marL="171450" indent="-171450">
              <a:buFontTx/>
              <a:buChar char="-"/>
            </a:pPr>
            <a:endParaRPr lang="en-US" dirty="0"/>
          </a:p>
          <a:p>
            <a:pPr marL="171450" indent="-171450">
              <a:buFontTx/>
              <a:buChar char="-"/>
            </a:pPr>
            <a:r>
              <a:rPr lang="en-US" strike="sngStrike" baseline="0" dirty="0"/>
              <a:t>My team is on standby and will try to respond to as many of your questions as possible as we go along.  If it’s a particularly good question, I will address it verbally.</a:t>
            </a:r>
            <a:r>
              <a:rPr lang="en-US" dirty="0"/>
              <a:t> </a:t>
            </a:r>
          </a:p>
          <a:p>
            <a:pPr marL="171450" indent="-171450">
              <a:buFontTx/>
              <a:buChar char="-"/>
            </a:pPr>
            <a:r>
              <a:rPr lang="en-US" strike="sngStrike" baseline="0" dirty="0"/>
              <a:t>That being said, please remain respectful on the chat. We want this to be as productive as possible. If you have an issues that need our attention that may not be appropriate for the chat, again send them the JumpStart email address. This includes questions of eligibility. </a:t>
            </a:r>
          </a:p>
          <a:p>
            <a:pPr marL="171450" indent="-171450">
              <a:buFontTx/>
              <a:buChar char="-"/>
            </a:pPr>
            <a:r>
              <a:rPr lang="en-US" strike="sngStrike" baseline="0" dirty="0"/>
              <a:t>Lastly, we will also have a Q&amp;A session at the end.</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a:t>
            </a:fld>
            <a:endParaRPr lang="en-US"/>
          </a:p>
        </p:txBody>
      </p:sp>
    </p:spTree>
    <p:extLst>
      <p:ext uri="{BB962C8B-B14F-4D97-AF65-F5344CB8AC3E}">
        <p14:creationId xmlns:p14="http://schemas.microsoft.com/office/powerpoint/2010/main" val="1167230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this form’s functionality is that it accommodates digital signatures. And accessing that ability is only possible if you open the document directly through Adobe or compatible software. </a:t>
            </a:r>
          </a:p>
          <a:p>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20</a:t>
            </a:fld>
            <a:endParaRPr lang="en-US"/>
          </a:p>
        </p:txBody>
      </p:sp>
    </p:spTree>
    <p:extLst>
      <p:ext uri="{BB962C8B-B14F-4D97-AF65-F5344CB8AC3E}">
        <p14:creationId xmlns:p14="http://schemas.microsoft.com/office/powerpoint/2010/main" val="1321403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look differently depending on the device you have, whether it’s an PC or Mac, but generally you will need to make sure the software opening </a:t>
            </a:r>
            <a:r>
              <a:rPr lang="en-US" dirty="0" smtClean="0"/>
              <a:t>your </a:t>
            </a:r>
            <a:r>
              <a:rPr lang="en-US" dirty="0"/>
              <a:t>document is correct. </a:t>
            </a:r>
          </a:p>
          <a:p>
            <a:endParaRPr lang="en-US" dirty="0"/>
          </a:p>
          <a:p>
            <a:r>
              <a:rPr lang="en-US" dirty="0"/>
              <a:t>If you have any questions about this form’s functionality, feel free to email the JumpStart inbox and request a Technical Assistance meeting. I will be happy to hop on call with you and we can figure out your individual situation together. </a:t>
            </a:r>
          </a:p>
          <a:p>
            <a:endParaRPr lang="en-US" dirty="0"/>
          </a:p>
          <a:p>
            <a:r>
              <a:rPr lang="en-US" dirty="0"/>
              <a:t>I also acknowledge that some of you may have other e-signatures saved to your devices, or software that just isn’t compatible. If you have another methodology that you’re comfortable with, by all means, please use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And, if it really comes down to it, you can always print, sign, and scan your application. </a:t>
            </a:r>
            <a:endParaRPr lang="en-US" b="1" dirty="0" smtClean="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FF0000"/>
                </a:solidFill>
              </a:rPr>
              <a:t>This </a:t>
            </a:r>
            <a:r>
              <a:rPr lang="en-US" b="1" dirty="0">
                <a:solidFill>
                  <a:srgbClr val="FF0000"/>
                </a:solidFill>
              </a:rPr>
              <a:t>is obviously not preferable because if we have any Requests for Information (RFIs) throughout the review process it may make it more difficult to resubmit your application later. </a:t>
            </a:r>
          </a:p>
          <a:p>
            <a:endParaRPr lang="en-US" dirty="0"/>
          </a:p>
          <a:p>
            <a:endParaRPr lang="en-US" dirty="0"/>
          </a:p>
          <a:p>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21</a:t>
            </a:fld>
            <a:endParaRPr lang="en-US"/>
          </a:p>
        </p:txBody>
      </p:sp>
    </p:spTree>
    <p:extLst>
      <p:ext uri="{BB962C8B-B14F-4D97-AF65-F5344CB8AC3E}">
        <p14:creationId xmlns:p14="http://schemas.microsoft.com/office/powerpoint/2010/main" val="1907493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person executing or authorizing this application must be a responsible representative. </a:t>
            </a:r>
          </a:p>
          <a:p>
            <a:pPr marL="171450" indent="-171450">
              <a:buFontTx/>
              <a:buChar char="-"/>
            </a:pPr>
            <a:endParaRPr lang="en-US" dirty="0" smtClean="0"/>
          </a:p>
          <a:p>
            <a:pPr marL="171450" indent="-171450">
              <a:buFontTx/>
              <a:buChar char="-"/>
            </a:pPr>
            <a:r>
              <a:rPr lang="en-US" dirty="0" smtClean="0"/>
              <a:t>It </a:t>
            </a:r>
            <a:r>
              <a:rPr lang="en-US" dirty="0"/>
              <a:t>is generally a person with a high-level position within the organization that has the ability to commit to grant funds. </a:t>
            </a:r>
          </a:p>
          <a:p>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22</a:t>
            </a:fld>
            <a:endParaRPr lang="en-US"/>
          </a:p>
        </p:txBody>
      </p:sp>
    </p:spTree>
    <p:extLst>
      <p:ext uri="{BB962C8B-B14F-4D97-AF65-F5344CB8AC3E}">
        <p14:creationId xmlns:p14="http://schemas.microsoft.com/office/powerpoint/2010/main" val="3835426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first </a:t>
            </a:r>
            <a:r>
              <a:rPr lang="en-US" dirty="0" smtClean="0"/>
              <a:t>section </a:t>
            </a:r>
            <a:r>
              <a:rPr lang="en-US" dirty="0"/>
              <a:t>on the application require contact information</a:t>
            </a:r>
            <a:r>
              <a:rPr lang="en-US" dirty="0" smtClean="0"/>
              <a:t>.</a:t>
            </a:r>
          </a:p>
          <a:p>
            <a:pPr marL="171450" indent="-171450">
              <a:buFontTx/>
              <a:buChar char="-"/>
            </a:pPr>
            <a:endParaRPr lang="en-US" dirty="0"/>
          </a:p>
          <a:p>
            <a:pPr marL="171450" indent="-171450">
              <a:buFontTx/>
              <a:buChar char="-"/>
            </a:pPr>
            <a:r>
              <a:rPr lang="en-US" dirty="0"/>
              <a:t>And one of the Points of Contact MUST be a Responsible Representative. </a:t>
            </a:r>
          </a:p>
          <a:p>
            <a:pPr marL="171450" indent="-171450">
              <a:buFontTx/>
              <a:buChar char="-"/>
            </a:pPr>
            <a:endParaRPr lang="en-US" dirty="0" smtClean="0"/>
          </a:p>
          <a:p>
            <a:pPr marL="171450" indent="-171450">
              <a:buFontTx/>
              <a:buChar char="-"/>
            </a:pPr>
            <a:r>
              <a:rPr lang="en-US" dirty="0" smtClean="0"/>
              <a:t>If </a:t>
            </a:r>
            <a:r>
              <a:rPr lang="en-US" dirty="0"/>
              <a:t>the person completing the application is the RR, the second POC fields are not required. </a:t>
            </a:r>
          </a:p>
          <a:p>
            <a:pPr marL="171450" indent="-171450">
              <a:buFontTx/>
              <a:buChar char="-"/>
            </a:pPr>
            <a:endParaRPr lang="en-US" dirty="0" smtClean="0"/>
          </a:p>
          <a:p>
            <a:pPr marL="171450" indent="-171450">
              <a:buFontTx/>
              <a:buChar char="-"/>
            </a:pPr>
            <a:r>
              <a:rPr lang="en-US" dirty="0" smtClean="0"/>
              <a:t>If </a:t>
            </a:r>
            <a:r>
              <a:rPr lang="en-US" dirty="0"/>
              <a:t>the person completing the application is in more of an administrative role or a consultant and not a RR, that okay, but they will have to enter the RR’s information as the second POC.</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23</a:t>
            </a:fld>
            <a:endParaRPr lang="en-US"/>
          </a:p>
        </p:txBody>
      </p:sp>
    </p:spTree>
    <p:extLst>
      <p:ext uri="{BB962C8B-B14F-4D97-AF65-F5344CB8AC3E}">
        <p14:creationId xmlns:p14="http://schemas.microsoft.com/office/powerpoint/2010/main" val="303128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Dropdowns are indicated by boxes on the right.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24</a:t>
            </a:fld>
            <a:endParaRPr lang="en-US"/>
          </a:p>
        </p:txBody>
      </p:sp>
    </p:spTree>
    <p:extLst>
      <p:ext uri="{BB962C8B-B14F-4D97-AF65-F5344CB8AC3E}">
        <p14:creationId xmlns:p14="http://schemas.microsoft.com/office/powerpoint/2010/main" val="2287347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 the application due date indicated by the red arrow</a:t>
            </a:r>
            <a:r>
              <a:rPr lang="en-US" dirty="0" smtClean="0"/>
              <a:t>.)</a:t>
            </a:r>
          </a:p>
          <a:p>
            <a:endParaRPr lang="en-US" dirty="0"/>
          </a:p>
          <a:p>
            <a:pPr marL="171450" indent="-171450">
              <a:buFontTx/>
              <a:buChar char="-"/>
            </a:pPr>
            <a:r>
              <a:rPr lang="en-US" dirty="0"/>
              <a:t>Texts boxes throughout this document have a “character limit”, NOT a “word limit”. This character limit includes spaces. </a:t>
            </a:r>
            <a:endParaRPr lang="en-US" dirty="0" smtClean="0"/>
          </a:p>
          <a:p>
            <a:pPr marL="171450" indent="-171450">
              <a:buFontTx/>
              <a:buChar char="-"/>
            </a:pPr>
            <a:endParaRPr lang="en-US" dirty="0"/>
          </a:p>
          <a:p>
            <a:pPr marL="171450" indent="-171450">
              <a:buFontTx/>
              <a:buChar char="-"/>
            </a:pPr>
            <a:r>
              <a:rPr lang="en-US" dirty="0"/>
              <a:t>Type </a:t>
            </a:r>
            <a:r>
              <a:rPr lang="en-US" b="1" u="sng" dirty="0" smtClean="0"/>
              <a:t>SUCCINCT</a:t>
            </a:r>
            <a:r>
              <a:rPr lang="en-US" dirty="0" smtClean="0"/>
              <a:t> </a:t>
            </a:r>
            <a:r>
              <a:rPr lang="en-US" dirty="0"/>
              <a:t>paragraphs and sentences to adequately answer the questions will generally take you to the end of the text boxes.</a:t>
            </a:r>
          </a:p>
          <a:p>
            <a:pPr marL="171450" indent="-171450">
              <a:buFontTx/>
              <a:buChar char="-"/>
            </a:pPr>
            <a:endParaRPr lang="en-US" dirty="0" smtClean="0"/>
          </a:p>
          <a:p>
            <a:pPr marL="171450" indent="-171450">
              <a:buFontTx/>
              <a:buChar char="-"/>
            </a:pPr>
            <a:r>
              <a:rPr lang="en-US" dirty="0" smtClean="0"/>
              <a:t>If </a:t>
            </a:r>
            <a:r>
              <a:rPr lang="en-US" dirty="0"/>
              <a:t>you are using many spaces or paragraphs, you may go past the text box. Be </a:t>
            </a:r>
            <a:r>
              <a:rPr lang="en-US" dirty="0" smtClean="0"/>
              <a:t>aware </a:t>
            </a:r>
            <a:r>
              <a:rPr lang="en-US" dirty="0"/>
              <a:t>of this as you </a:t>
            </a:r>
            <a:r>
              <a:rPr lang="en-US" b="1" dirty="0"/>
              <a:t>DO NOT </a:t>
            </a:r>
            <a:r>
              <a:rPr lang="en-US" dirty="0"/>
              <a:t>want that to happen.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25</a:t>
            </a:fld>
            <a:endParaRPr lang="en-US"/>
          </a:p>
        </p:txBody>
      </p:sp>
    </p:spTree>
    <p:extLst>
      <p:ext uri="{BB962C8B-B14F-4D97-AF65-F5344CB8AC3E}">
        <p14:creationId xmlns:p14="http://schemas.microsoft.com/office/powerpoint/2010/main" val="3516859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character limits we just spoke about</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26</a:t>
            </a:fld>
            <a:endParaRPr lang="en-US"/>
          </a:p>
        </p:txBody>
      </p:sp>
    </p:spTree>
    <p:extLst>
      <p:ext uri="{BB962C8B-B14F-4D97-AF65-F5344CB8AC3E}">
        <p14:creationId xmlns:p14="http://schemas.microsoft.com/office/powerpoint/2010/main" val="3293459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many of the application slides, I have included example responses. These examples are solely meant to get you started on the right track. They are quick snippets of what we are looking for, and in NO WAY meant to be fully representative of a perfect response. </a:t>
            </a:r>
          </a:p>
          <a:p>
            <a:pPr marL="171450" indent="-171450">
              <a:buFontTx/>
              <a:buChar char="-"/>
            </a:pPr>
            <a:endParaRPr lang="en-US" dirty="0" smtClean="0"/>
          </a:p>
          <a:p>
            <a:pPr marL="171450" indent="-171450">
              <a:buFontTx/>
              <a:buChar char="-"/>
            </a:pPr>
            <a:r>
              <a:rPr lang="en-US" dirty="0" smtClean="0"/>
              <a:t>There </a:t>
            </a:r>
            <a:r>
              <a:rPr lang="en-US" dirty="0"/>
              <a:t>may also not </a:t>
            </a:r>
            <a:r>
              <a:rPr lang="en-US" dirty="0" smtClean="0"/>
              <a:t>be </a:t>
            </a:r>
            <a:r>
              <a:rPr lang="en-US" b="1" u="sng" dirty="0" smtClean="0"/>
              <a:t>CONTINUITY</a:t>
            </a:r>
            <a:r>
              <a:rPr lang="en-US" dirty="0" smtClean="0"/>
              <a:t> between </a:t>
            </a:r>
            <a:r>
              <a:rPr lang="en-US" dirty="0"/>
              <a:t>answers.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27</a:t>
            </a:fld>
            <a:endParaRPr lang="en-US"/>
          </a:p>
        </p:txBody>
      </p:sp>
    </p:spTree>
    <p:extLst>
      <p:ext uri="{BB962C8B-B14F-4D97-AF65-F5344CB8AC3E}">
        <p14:creationId xmlns:p14="http://schemas.microsoft.com/office/powerpoint/2010/main" val="1885197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a:t>
            </a:r>
            <a:endParaRPr lang="en-US" b="1" dirty="0"/>
          </a:p>
          <a:p>
            <a:r>
              <a:rPr lang="en-US" sz="1200" b="0" i="0" u="none" strike="noStrike" kern="1200" baseline="0" dirty="0">
                <a:solidFill>
                  <a:schemeClr val="tx1"/>
                </a:solidFill>
                <a:latin typeface="Arial" charset="0"/>
                <a:ea typeface="+mn-ea"/>
                <a:cs typeface="Arial" charset="0"/>
              </a:rPr>
              <a:t>Prepare California </a:t>
            </a:r>
            <a:r>
              <a:rPr lang="en-US" sz="1200" b="0" i="0" u="none" strike="noStrike" kern="1200" baseline="0" dirty="0" smtClean="0">
                <a:solidFill>
                  <a:schemeClr val="tx1"/>
                </a:solidFill>
                <a:latin typeface="Arial" charset="0"/>
                <a:ea typeface="+mn-ea"/>
                <a:cs typeface="Arial" charset="0"/>
              </a:rPr>
              <a:t>JumpStart program </a:t>
            </a:r>
            <a:r>
              <a:rPr lang="en-US" sz="1200" b="0" i="0" u="none" strike="noStrike" kern="1200" baseline="0" dirty="0">
                <a:solidFill>
                  <a:schemeClr val="tx1"/>
                </a:solidFill>
                <a:latin typeface="Arial" charset="0"/>
                <a:ea typeface="+mn-ea"/>
                <a:cs typeface="Arial" charset="0"/>
              </a:rPr>
              <a:t>is intended to fund the hiring, or continuation of services, of a Chief Resilience Officer, Chief Sustainability Officer, or any other position with similar authority and scope of services. </a:t>
            </a:r>
            <a:endParaRPr lang="en-US" sz="1200" b="0" i="0" u="none" strike="noStrike" kern="1200" baseline="0" dirty="0" smtClean="0">
              <a:solidFill>
                <a:schemeClr val="tx1"/>
              </a:solidFill>
              <a:latin typeface="Arial" charset="0"/>
              <a:ea typeface="+mn-ea"/>
              <a:cs typeface="Arial" charset="0"/>
            </a:endParaRPr>
          </a:p>
          <a:p>
            <a:endParaRPr lang="en-US" sz="1200" b="0" i="0" u="none" strike="noStrike" kern="1200" baseline="0" dirty="0" smtClean="0">
              <a:solidFill>
                <a:schemeClr val="tx1"/>
              </a:solidFill>
              <a:latin typeface="Arial" charset="0"/>
              <a:ea typeface="+mn-ea"/>
              <a:cs typeface="Arial" charset="0"/>
            </a:endParaRPr>
          </a:p>
          <a:p>
            <a:r>
              <a:rPr lang="en-US" sz="1200" b="0" i="0" u="none" strike="noStrike" kern="1200" baseline="0" dirty="0" smtClean="0">
                <a:solidFill>
                  <a:schemeClr val="tx1"/>
                </a:solidFill>
                <a:latin typeface="Arial" charset="0"/>
                <a:ea typeface="+mn-ea"/>
                <a:cs typeface="Arial" charset="0"/>
              </a:rPr>
              <a:t>Listed on this slide is the eligible item costs</a:t>
            </a:r>
          </a:p>
          <a:p>
            <a:endParaRPr lang="en-US" sz="1200" b="0" i="0" u="none" strike="noStrike" kern="1200" baseline="0" dirty="0" smtClean="0">
              <a:solidFill>
                <a:schemeClr val="tx1"/>
              </a:solidFill>
              <a:latin typeface="Arial" charset="0"/>
              <a:ea typeface="+mn-ea"/>
              <a:cs typeface="Arial" charset="0"/>
            </a:endParaRPr>
          </a:p>
          <a:p>
            <a:r>
              <a:rPr lang="en-US" b="1" u="sng" dirty="0" smtClean="0"/>
              <a:t>Any </a:t>
            </a:r>
            <a:r>
              <a:rPr lang="en-US" b="1" u="sng" dirty="0"/>
              <a:t>costs not explicitly covered </a:t>
            </a:r>
            <a:r>
              <a:rPr lang="en-US" b="1" u="sng" dirty="0" smtClean="0"/>
              <a:t>in this section </a:t>
            </a:r>
            <a:r>
              <a:rPr lang="en-US" b="1" u="sng" dirty="0"/>
              <a:t>are not eligible under this program.</a:t>
            </a:r>
          </a:p>
          <a:p>
            <a:endParaRPr lang="en-US" b="1" dirty="0"/>
          </a:p>
          <a:p>
            <a:r>
              <a:rPr lang="en-US" b="1" dirty="0"/>
              <a:t>Also</a:t>
            </a:r>
            <a:r>
              <a:rPr lang="en-US" b="1" baseline="0" dirty="0"/>
              <a:t> note:</a:t>
            </a:r>
            <a:endParaRPr lang="en-US" b="1" dirty="0"/>
          </a:p>
          <a:p>
            <a:endParaRPr lang="en-US" b="0" baseline="0" dirty="0" smtClean="0">
              <a:solidFill>
                <a:srgbClr val="FF0000"/>
              </a:solidFill>
            </a:endParaRPr>
          </a:p>
          <a:p>
            <a:r>
              <a:rPr lang="en-US" b="0" baseline="0" dirty="0" smtClean="0">
                <a:solidFill>
                  <a:srgbClr val="FF0000"/>
                </a:solidFill>
              </a:rPr>
              <a:t>The </a:t>
            </a:r>
            <a:r>
              <a:rPr lang="en-US" b="0" baseline="0" dirty="0">
                <a:solidFill>
                  <a:srgbClr val="FF0000"/>
                </a:solidFill>
              </a:rPr>
              <a:t>position funded through Prepare California JumpStart must </a:t>
            </a:r>
            <a:r>
              <a:rPr lang="en-US" b="0" baseline="0" dirty="0" smtClean="0">
                <a:solidFill>
                  <a:srgbClr val="FF0000"/>
                </a:solidFill>
              </a:rPr>
              <a:t>not </a:t>
            </a:r>
            <a:r>
              <a:rPr lang="en-US" b="1" i="1" u="sng" baseline="0" dirty="0" smtClean="0">
                <a:solidFill>
                  <a:srgbClr val="FF0000"/>
                </a:solidFill>
              </a:rPr>
              <a:t>SUPPLANT</a:t>
            </a:r>
            <a:r>
              <a:rPr lang="en-US" b="0" baseline="0" dirty="0" smtClean="0">
                <a:solidFill>
                  <a:srgbClr val="FF0000"/>
                </a:solidFill>
              </a:rPr>
              <a:t> existing </a:t>
            </a:r>
            <a:r>
              <a:rPr lang="en-US" b="0" baseline="0" dirty="0">
                <a:solidFill>
                  <a:srgbClr val="FF0000"/>
                </a:solidFill>
              </a:rPr>
              <a:t>staff or positions. </a:t>
            </a:r>
            <a:endParaRPr lang="en-US" b="0" baseline="0" dirty="0" smtClean="0">
              <a:solidFill>
                <a:srgbClr val="FF0000"/>
              </a:solidFill>
            </a:endParaRPr>
          </a:p>
          <a:p>
            <a:endParaRPr lang="en-US" b="0" baseline="0" dirty="0" smtClean="0">
              <a:solidFill>
                <a:srgbClr val="FF0000"/>
              </a:solidFill>
            </a:endParaRPr>
          </a:p>
          <a:p>
            <a:r>
              <a:rPr lang="en-US" b="0" baseline="0" dirty="0" smtClean="0">
                <a:solidFill>
                  <a:srgbClr val="FF0000"/>
                </a:solidFill>
              </a:rPr>
              <a:t>You </a:t>
            </a:r>
            <a:r>
              <a:rPr lang="en-US" b="0" baseline="0" dirty="0">
                <a:solidFill>
                  <a:srgbClr val="FF0000"/>
                </a:solidFill>
              </a:rPr>
              <a:t>must thoroughly demonstrate through this application that the position supplements existing staff and increases your organization’s capacity.</a:t>
            </a:r>
          </a:p>
          <a:p>
            <a:endParaRPr lang="en-US" b="1" baseline="0" dirty="0">
              <a:solidFill>
                <a:srgbClr val="FF0000"/>
              </a:solidFill>
            </a:endParaRPr>
          </a:p>
          <a:p>
            <a:r>
              <a:rPr lang="en-US" b="0" baseline="0" dirty="0">
                <a:solidFill>
                  <a:srgbClr val="FF0000"/>
                </a:solidFill>
              </a:rPr>
              <a:t>Example: </a:t>
            </a:r>
          </a:p>
          <a:p>
            <a:endParaRPr lang="en-US" b="0" baseline="0" dirty="0">
              <a:solidFill>
                <a:srgbClr val="FF0000"/>
              </a:solidFill>
            </a:endParaRPr>
          </a:p>
          <a:p>
            <a:r>
              <a:rPr lang="en-US" b="0" baseline="0" dirty="0">
                <a:solidFill>
                  <a:srgbClr val="FF0000"/>
                </a:solidFill>
              </a:rPr>
              <a:t>Supplant</a:t>
            </a:r>
          </a:p>
          <a:p>
            <a:endParaRPr lang="en-US" b="0" baseline="0" dirty="0">
              <a:solidFill>
                <a:srgbClr val="FF0000"/>
              </a:solidFill>
            </a:endParaRP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28</a:t>
            </a:fld>
            <a:endParaRPr lang="en-US"/>
          </a:p>
        </p:txBody>
      </p:sp>
    </p:spTree>
    <p:extLst>
      <p:ext uri="{BB962C8B-B14F-4D97-AF65-F5344CB8AC3E}">
        <p14:creationId xmlns:p14="http://schemas.microsoft.com/office/powerpoint/2010/main" val="1776214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 are the three eligible cost items associated with staff augmentation under JumpStart round two.</a:t>
            </a:r>
          </a:p>
          <a:p>
            <a:pPr marL="171450" indent="-171450">
              <a:buFontTx/>
              <a:buChar char="-"/>
            </a:pPr>
            <a:endParaRPr lang="en-US" dirty="0" smtClean="0"/>
          </a:p>
          <a:p>
            <a:pPr marL="171450" indent="-171450">
              <a:buFontTx/>
              <a:buChar char="-"/>
            </a:pPr>
            <a:r>
              <a:rPr lang="en-US" dirty="0" smtClean="0"/>
              <a:t>Note </a:t>
            </a:r>
            <a:r>
              <a:rPr lang="en-US" dirty="0"/>
              <a:t>that if actual costs exceed the grant award amount, you will be responsible for covering those additional costs.</a:t>
            </a:r>
          </a:p>
          <a:p>
            <a:pPr marL="171450" indent="-171450">
              <a:buFontTx/>
              <a:buChar char="-"/>
            </a:pPr>
            <a:endParaRPr lang="en-US" dirty="0" smtClean="0"/>
          </a:p>
          <a:p>
            <a:pPr marL="171450" indent="-171450">
              <a:buFontTx/>
              <a:buChar char="-"/>
            </a:pPr>
            <a:r>
              <a:rPr lang="en-US" dirty="0" smtClean="0"/>
              <a:t>The </a:t>
            </a:r>
            <a:r>
              <a:rPr lang="en-US" dirty="0"/>
              <a:t>sum of all costs is auto-calculated based on the answers above. You do not need to complete the field indicated by the red arrow.</a:t>
            </a:r>
          </a:p>
          <a:p>
            <a:pPr marL="171450" indent="-171450">
              <a:buFontTx/>
              <a:buChar char="-"/>
            </a:pPr>
            <a:endParaRPr lang="en-US" dirty="0" smtClean="0"/>
          </a:p>
          <a:p>
            <a:pPr marL="171450" indent="-171450">
              <a:buFontTx/>
              <a:buChar char="-"/>
            </a:pPr>
            <a:r>
              <a:rPr lang="en-US" dirty="0" smtClean="0"/>
              <a:t>Null </a:t>
            </a:r>
            <a:r>
              <a:rPr lang="en-US" dirty="0"/>
              <a:t>cost items are acceptable. For example, if you do not have any supply or material costs, you can just enter $0.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29</a:t>
            </a:fld>
            <a:endParaRPr lang="en-US"/>
          </a:p>
        </p:txBody>
      </p:sp>
    </p:spTree>
    <p:extLst>
      <p:ext uri="{BB962C8B-B14F-4D97-AF65-F5344CB8AC3E}">
        <p14:creationId xmlns:p14="http://schemas.microsoft.com/office/powerpoint/2010/main" val="166453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a:t>
            </a:r>
          </a:p>
          <a:p>
            <a:endParaRPr lang="en-US" dirty="0"/>
          </a:p>
          <a:p>
            <a:r>
              <a:rPr lang="en-US" dirty="0"/>
              <a:t>Today</a:t>
            </a:r>
            <a:r>
              <a:rPr lang="en-US" baseline="0" dirty="0"/>
              <a:t> we will be covering eligibility, Program Criteria, Application Walkthrough, Next Steps and Resources with questions and answers at the end. </a:t>
            </a:r>
          </a:p>
          <a:p>
            <a:endParaRPr lang="en-US" baseline="0" dirty="0"/>
          </a:p>
          <a:p>
            <a:r>
              <a:rPr lang="en-US" b="1" baseline="0" dirty="0">
                <a:solidFill>
                  <a:srgbClr val="FF0000"/>
                </a:solidFill>
              </a:rPr>
              <a:t>Next ill turn it over to Jasmine to go over Eligibility.</a:t>
            </a:r>
            <a:endParaRPr lang="en-US" b="1" dirty="0">
              <a:solidFill>
                <a:srgbClr val="FF0000"/>
              </a:solidFill>
            </a:endParaRP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a:t>
            </a:fld>
            <a:endParaRPr lang="en-US"/>
          </a:p>
        </p:txBody>
      </p:sp>
    </p:spTree>
    <p:extLst>
      <p:ext uri="{BB962C8B-B14F-4D97-AF65-F5344CB8AC3E}">
        <p14:creationId xmlns:p14="http://schemas.microsoft.com/office/powerpoint/2010/main" val="4068501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Again, note that this example is intended to jumpstart your responses. Applicants should pay</a:t>
            </a:r>
            <a:r>
              <a:rPr lang="en-US" b="1" dirty="0"/>
              <a:t> particularly close attention </a:t>
            </a:r>
            <a:r>
              <a:rPr lang="en-US" dirty="0"/>
              <a:t>to formatting.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30</a:t>
            </a:fld>
            <a:endParaRPr lang="en-US"/>
          </a:p>
        </p:txBody>
      </p:sp>
    </p:spTree>
    <p:extLst>
      <p:ext uri="{BB962C8B-B14F-4D97-AF65-F5344CB8AC3E}">
        <p14:creationId xmlns:p14="http://schemas.microsoft.com/office/powerpoint/2010/main" val="736637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 that an example is embedded within the application.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31</a:t>
            </a:fld>
            <a:endParaRPr lang="en-US"/>
          </a:p>
        </p:txBody>
      </p:sp>
    </p:spTree>
    <p:extLst>
      <p:ext uri="{BB962C8B-B14F-4D97-AF65-F5344CB8AC3E}">
        <p14:creationId xmlns:p14="http://schemas.microsoft.com/office/powerpoint/2010/main" val="1306893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applicant is to input the location data for the eligible census </a:t>
            </a:r>
            <a:r>
              <a:rPr lang="en-US" baseline="0" dirty="0" smtClean="0"/>
              <a:t>tracts That Jasmine previously covered </a:t>
            </a:r>
            <a:r>
              <a:rPr lang="en-US" baseline="0" dirty="0"/>
              <a:t>within </a:t>
            </a:r>
            <a:r>
              <a:rPr lang="en-US" baseline="0" dirty="0" smtClean="0"/>
              <a:t>your </a:t>
            </a:r>
            <a:r>
              <a:rPr lang="en-US" baseline="0" dirty="0"/>
              <a:t>jurisdiction where the positions activities will focus or take place. </a:t>
            </a:r>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32</a:t>
            </a:fld>
            <a:endParaRPr lang="en-US"/>
          </a:p>
        </p:txBody>
      </p:sp>
    </p:spTree>
    <p:extLst>
      <p:ext uri="{BB962C8B-B14F-4D97-AF65-F5344CB8AC3E}">
        <p14:creationId xmlns:p14="http://schemas.microsoft.com/office/powerpoint/2010/main" val="3125503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You </a:t>
            </a:r>
            <a:r>
              <a:rPr lang="en-US" dirty="0"/>
              <a:t>can you Bing, Yahoo, or any other mapping service. </a:t>
            </a:r>
            <a:endParaRPr lang="en-US" dirty="0" smtClean="0"/>
          </a:p>
          <a:p>
            <a:pPr marL="171450" indent="-171450">
              <a:buFontTx/>
              <a:buChar char="-"/>
            </a:pPr>
            <a:endParaRPr lang="en-US" dirty="0"/>
          </a:p>
          <a:p>
            <a:pPr marL="171450" indent="-171450">
              <a:buFontTx/>
              <a:buChar char="-"/>
            </a:pPr>
            <a:r>
              <a:rPr lang="en-US" dirty="0"/>
              <a:t>Lat/Longs can be representative of whole tracts, so choose something toward the middle. </a:t>
            </a:r>
          </a:p>
          <a:p>
            <a:pPr marL="171450" indent="-171450">
              <a:buFontTx/>
              <a:buChar char="-"/>
            </a:pPr>
            <a:endParaRPr lang="en-US" dirty="0" smtClean="0"/>
          </a:p>
          <a:p>
            <a:pPr marL="171450" indent="-171450">
              <a:buFontTx/>
              <a:buChar char="-"/>
            </a:pPr>
            <a:r>
              <a:rPr lang="en-US" dirty="0" smtClean="0"/>
              <a:t>If </a:t>
            </a:r>
            <a:r>
              <a:rPr lang="en-US" dirty="0"/>
              <a:t>you have a single point on the map where an activity is located, such as a community center, you may enter the </a:t>
            </a:r>
            <a:r>
              <a:rPr lang="en-US" dirty="0" err="1"/>
              <a:t>lat</a:t>
            </a:r>
            <a:r>
              <a:rPr lang="en-US" dirty="0"/>
              <a:t>/long for that location.</a:t>
            </a:r>
          </a:p>
          <a:p>
            <a:pPr marL="171450" indent="-171450">
              <a:buFontTx/>
              <a:buChar char="-"/>
            </a:pPr>
            <a:endParaRPr lang="en-US" dirty="0"/>
          </a:p>
          <a:p>
            <a:pPr marL="171450" indent="-171450">
              <a:buFontTx/>
              <a:buChar char="-"/>
            </a:pPr>
            <a:endParaRPr lang="en-US" dirty="0"/>
          </a:p>
          <a:p>
            <a:pPr marL="171450" indent="-171450">
              <a:buFontTx/>
              <a:buChar char="-"/>
            </a:pPr>
            <a:r>
              <a:rPr lang="en-US" u="sng" dirty="0"/>
              <a:t>Can send a map </a:t>
            </a:r>
            <a:r>
              <a:rPr lang="en-US" u="sng" dirty="0" smtClean="0"/>
              <a:t>as a </a:t>
            </a:r>
            <a:r>
              <a:rPr lang="en-US" u="sng" dirty="0"/>
              <a:t>supplement </a:t>
            </a:r>
            <a:r>
              <a:rPr lang="en-US" u="sng" dirty="0" smtClean="0"/>
              <a:t>documents to support this section</a:t>
            </a:r>
            <a:endParaRPr lang="en-US" u="sng" dirty="0"/>
          </a:p>
          <a:p>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33</a:t>
            </a:fld>
            <a:endParaRPr lang="en-US"/>
          </a:p>
        </p:txBody>
      </p:sp>
    </p:spTree>
    <p:extLst>
      <p:ext uri="{BB962C8B-B14F-4D97-AF65-F5344CB8AC3E}">
        <p14:creationId xmlns:p14="http://schemas.microsoft.com/office/powerpoint/2010/main" val="1084136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Provide a real description of the location, geography, and built environment. </a:t>
            </a:r>
            <a:endParaRPr lang="en-US" dirty="0" smtClean="0"/>
          </a:p>
          <a:p>
            <a:pPr marL="171450" indent="-171450">
              <a:buFontTx/>
              <a:buChar char="-"/>
            </a:pPr>
            <a:endParaRPr lang="en-US" dirty="0"/>
          </a:p>
          <a:p>
            <a:pPr marL="628650" lvl="1" indent="-171450">
              <a:buFontTx/>
              <a:buChar char="-"/>
            </a:pPr>
            <a:r>
              <a:rPr lang="en-US" dirty="0"/>
              <a:t>Where are they located within your jurisdiction?</a:t>
            </a:r>
          </a:p>
          <a:p>
            <a:pPr marL="628650" lvl="1" indent="-171450">
              <a:buFontTx/>
              <a:buChar char="-"/>
            </a:pPr>
            <a:endParaRPr lang="en-US" dirty="0" smtClean="0"/>
          </a:p>
          <a:p>
            <a:pPr marL="628650" lvl="1" indent="-171450">
              <a:buFontTx/>
              <a:buChar char="-"/>
            </a:pPr>
            <a:r>
              <a:rPr lang="en-US" dirty="0" smtClean="0"/>
              <a:t>Is it </a:t>
            </a:r>
            <a:r>
              <a:rPr lang="en-US" dirty="0"/>
              <a:t>urban, rural, or a </a:t>
            </a:r>
            <a:r>
              <a:rPr lang="en-US" dirty="0" smtClean="0"/>
              <a:t>combination</a:t>
            </a:r>
            <a:r>
              <a:rPr lang="en-US" baseline="0" dirty="0" smtClean="0"/>
              <a:t> of both</a:t>
            </a:r>
            <a:endParaRPr lang="en-US" dirty="0"/>
          </a:p>
          <a:p>
            <a:pPr marL="628650" lvl="1" indent="-171450">
              <a:buFontTx/>
              <a:buChar char="-"/>
            </a:pPr>
            <a:endParaRPr lang="en-US" dirty="0" smtClean="0"/>
          </a:p>
          <a:p>
            <a:pPr marL="628650" lvl="1" indent="-171450">
              <a:buFontTx/>
              <a:buChar char="-"/>
            </a:pPr>
            <a:r>
              <a:rPr lang="en-US" dirty="0" smtClean="0"/>
              <a:t>Is the location dense </a:t>
            </a:r>
            <a:r>
              <a:rPr lang="en-US" dirty="0"/>
              <a:t>commercial corridors directly adjacent to mountainous terrain with a high hazard risk?</a:t>
            </a:r>
          </a:p>
          <a:p>
            <a:pPr marL="628650" lvl="1" indent="-171450">
              <a:buFontTx/>
              <a:buChar char="-"/>
            </a:pPr>
            <a:endParaRPr lang="en-US" dirty="0" smtClean="0"/>
          </a:p>
          <a:p>
            <a:pPr marL="628650" lvl="1" indent="-171450">
              <a:buFontTx/>
              <a:buChar char="-"/>
            </a:pPr>
            <a:r>
              <a:rPr lang="en-US" dirty="0" smtClean="0"/>
              <a:t>This is the area where you Describe your </a:t>
            </a:r>
            <a:r>
              <a:rPr lang="en-US" dirty="0"/>
              <a:t>jurisdiction and the hazards it faces.</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34</a:t>
            </a:fld>
            <a:endParaRPr lang="en-US"/>
          </a:p>
        </p:txBody>
      </p:sp>
    </p:spTree>
    <p:extLst>
      <p:ext uri="{BB962C8B-B14F-4D97-AF65-F5344CB8AC3E}">
        <p14:creationId xmlns:p14="http://schemas.microsoft.com/office/powerpoint/2010/main" val="2036322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question is two parts</a:t>
            </a:r>
            <a:r>
              <a:rPr lang="en-US" dirty="0" smtClean="0"/>
              <a:t>:</a:t>
            </a:r>
          </a:p>
          <a:p>
            <a:pPr marL="171450" indent="-171450">
              <a:buFontTx/>
              <a:buChar char="-"/>
            </a:pPr>
            <a:endParaRPr lang="en-US" dirty="0"/>
          </a:p>
          <a:p>
            <a:pPr marL="171450" indent="-171450">
              <a:buFontTx/>
              <a:buChar char="-"/>
            </a:pPr>
            <a:r>
              <a:rPr lang="en-US" dirty="0"/>
              <a:t>1) Applicants should quantify</a:t>
            </a:r>
            <a:r>
              <a:rPr lang="en-US" baseline="0" dirty="0"/>
              <a:t> </a:t>
            </a:r>
            <a:r>
              <a:rPr lang="en-US" dirty="0"/>
              <a:t>the problems facing their communities to the best of their ability. If you can, and</a:t>
            </a:r>
            <a:r>
              <a:rPr lang="en-US" baseline="0" dirty="0"/>
              <a:t> tie</a:t>
            </a:r>
            <a:r>
              <a:rPr lang="en-US" dirty="0"/>
              <a:t> them back to the highest hazards that your eligible tracts and community as a whole faces. </a:t>
            </a:r>
            <a:endParaRPr lang="en-US" dirty="0" smtClean="0"/>
          </a:p>
          <a:p>
            <a:pPr marL="171450" indent="-171450">
              <a:buFontTx/>
              <a:buChar char="-"/>
            </a:pPr>
            <a:endParaRPr lang="en-US" dirty="0"/>
          </a:p>
          <a:p>
            <a:pPr marL="171450" indent="-171450">
              <a:buFontTx/>
              <a:buChar char="-"/>
            </a:pPr>
            <a:r>
              <a:rPr lang="en-US" dirty="0"/>
              <a:t>2) State why you cannot currently meet your needs. Funding? Can’t over commit resources? Or</a:t>
            </a:r>
            <a:r>
              <a:rPr lang="en-US" baseline="0" dirty="0"/>
              <a:t> additional hurdles? </a:t>
            </a:r>
            <a:endParaRPr lang="en-US" dirty="0"/>
          </a:p>
          <a:p>
            <a:pPr marL="171450" indent="-171450">
              <a:buFontTx/>
              <a:buChar char="-"/>
            </a:pPr>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35</a:t>
            </a:fld>
            <a:endParaRPr lang="en-US"/>
          </a:p>
        </p:txBody>
      </p:sp>
    </p:spTree>
    <p:extLst>
      <p:ext uri="{BB962C8B-B14F-4D97-AF65-F5344CB8AC3E}">
        <p14:creationId xmlns:p14="http://schemas.microsoft.com/office/powerpoint/2010/main" val="3782033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Tie the position’s workload back to quantified problem that you described in question 10. </a:t>
            </a:r>
            <a:endParaRPr lang="en-US" dirty="0" smtClean="0"/>
          </a:p>
          <a:p>
            <a:pPr marL="171450" indent="-171450">
              <a:buFontTx/>
              <a:buChar char="-"/>
            </a:pPr>
            <a:endParaRPr lang="en-US" dirty="0"/>
          </a:p>
          <a:p>
            <a:pPr marL="171450" indent="-171450">
              <a:buFontTx/>
              <a:buChar char="-"/>
            </a:pPr>
            <a:r>
              <a:rPr lang="en-US" dirty="0"/>
              <a:t>If you currently have staff with similar scope or title, please </a:t>
            </a:r>
            <a:r>
              <a:rPr lang="en-US" dirty="0" smtClean="0"/>
              <a:t>identify </a:t>
            </a:r>
            <a:r>
              <a:rPr lang="en-US" dirty="0"/>
              <a:t>it </a:t>
            </a:r>
            <a:r>
              <a:rPr lang="en-US" dirty="0" smtClean="0"/>
              <a:t> </a:t>
            </a:r>
            <a:r>
              <a:rPr lang="en-US" dirty="0"/>
              <a:t>here. </a:t>
            </a:r>
            <a:endParaRPr lang="en-US" dirty="0" smtClean="0"/>
          </a:p>
          <a:p>
            <a:pPr marL="171450" indent="-171450">
              <a:buFontTx/>
              <a:buChar char="-"/>
            </a:pPr>
            <a:endParaRPr lang="en-US" dirty="0" smtClean="0"/>
          </a:p>
          <a:p>
            <a:pPr marL="628650" lvl="1" indent="-171450">
              <a:buFontTx/>
              <a:buChar char="-"/>
            </a:pPr>
            <a:r>
              <a:rPr lang="en-US" dirty="0" smtClean="0"/>
              <a:t>For </a:t>
            </a:r>
            <a:r>
              <a:rPr lang="en-US" dirty="0"/>
              <a:t>example, if you have a Chief Sustainability Officer, Chief Heat Officer, or Emergency Services Manager </a:t>
            </a:r>
            <a:r>
              <a:rPr lang="en-US" b="1" dirty="0"/>
              <a:t>notate it </a:t>
            </a:r>
            <a:r>
              <a:rPr lang="en-US" dirty="0"/>
              <a:t>and explain why that role is insufficient and how it could be supplemented by this one. </a:t>
            </a:r>
          </a:p>
          <a:p>
            <a:pPr marL="171450" indent="-171450">
              <a:buFontTx/>
              <a:buChar char="-"/>
            </a:pPr>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36</a:t>
            </a:fld>
            <a:endParaRPr lang="en-US"/>
          </a:p>
        </p:txBody>
      </p:sp>
    </p:spTree>
    <p:extLst>
      <p:ext uri="{BB962C8B-B14F-4D97-AF65-F5344CB8AC3E}">
        <p14:creationId xmlns:p14="http://schemas.microsoft.com/office/powerpoint/2010/main" val="2311819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is an area for you to explain how the position and the grant will be managed and what measures will be put in place to ensure capacity is maintained beyond the period of performance</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37</a:t>
            </a:fld>
            <a:endParaRPr lang="en-US"/>
          </a:p>
        </p:txBody>
      </p:sp>
    </p:spTree>
    <p:extLst>
      <p:ext uri="{BB962C8B-B14F-4D97-AF65-F5344CB8AC3E}">
        <p14:creationId xmlns:p14="http://schemas.microsoft.com/office/powerpoint/2010/main" val="1149360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this section describe how the position</a:t>
            </a:r>
            <a:r>
              <a:rPr lang="en-US" baseline="0" dirty="0"/>
              <a:t> enhances your communities ability to mitigate or recover from disasters and if the benefits are sustainable beyond the period of performance. </a:t>
            </a:r>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38</a:t>
            </a:fld>
            <a:endParaRPr lang="en-US"/>
          </a:p>
        </p:txBody>
      </p:sp>
    </p:spTree>
    <p:extLst>
      <p:ext uri="{BB962C8B-B14F-4D97-AF65-F5344CB8AC3E}">
        <p14:creationId xmlns:p14="http://schemas.microsoft.com/office/powerpoint/2010/main" val="2920933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Under</a:t>
            </a:r>
            <a:r>
              <a:rPr lang="en-US" baseline="0" dirty="0"/>
              <a:t> community benefit and equity describe how the position will specifically benefit socially vulnerable and high hazard communities. </a:t>
            </a:r>
          </a:p>
          <a:p>
            <a:pPr marL="171450" indent="-171450">
              <a:buFontTx/>
              <a:buChar char="-"/>
            </a:pPr>
            <a:endParaRPr lang="en-US" baseline="0" dirty="0"/>
          </a:p>
          <a:p>
            <a:pPr marL="171450" indent="-171450">
              <a:buFontTx/>
              <a:buChar char="-"/>
            </a:pPr>
            <a:r>
              <a:rPr lang="en-US" baseline="0" dirty="0"/>
              <a:t>For example what deliverables or initiatives will directly impact or focus on your eligible census tracts </a:t>
            </a:r>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39</a:t>
            </a:fld>
            <a:endParaRPr lang="en-US"/>
          </a:p>
        </p:txBody>
      </p:sp>
    </p:spTree>
    <p:extLst>
      <p:ext uri="{BB962C8B-B14F-4D97-AF65-F5344CB8AC3E}">
        <p14:creationId xmlns:p14="http://schemas.microsoft.com/office/powerpoint/2010/main" val="376649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JAS</a:t>
            </a:r>
          </a:p>
          <a:p>
            <a:pPr marL="171450" indent="-171450">
              <a:buFontTx/>
              <a:buChar char="-"/>
            </a:pPr>
            <a:endParaRPr lang="en-US" dirty="0"/>
          </a:p>
          <a:p>
            <a:pPr marL="171450" indent="-171450">
              <a:buFontTx/>
              <a:buChar char="-"/>
            </a:pPr>
            <a:r>
              <a:rPr lang="en-US" dirty="0"/>
              <a:t>Eligible applicants are those considered socially vulnerable and high hazard risk according to the Cal OES map. </a:t>
            </a:r>
          </a:p>
          <a:p>
            <a:pPr marL="171450" indent="-171450">
              <a:buFontTx/>
              <a:buChar char="-"/>
            </a:pPr>
            <a:r>
              <a:rPr lang="en-US" dirty="0"/>
              <a:t>The map is hyperlinked on the Cal OES website and in the application. You will also receive a PDF of this presentation if you are signed up for the Cal OES listserv. </a:t>
            </a:r>
          </a:p>
          <a:p>
            <a:pPr marL="171450" indent="-171450">
              <a:buFontTx/>
              <a:buChar char="-"/>
            </a:pPr>
            <a:r>
              <a:rPr lang="en-US" dirty="0"/>
              <a:t>Eligible entities that can apply include those listed above. (Presenter: Note that PNPs are no longer eligible under round two)</a:t>
            </a:r>
          </a:p>
          <a:p>
            <a:pPr marL="171450" indent="-171450">
              <a:buFontTx/>
              <a:buChar char="-"/>
            </a:pPr>
            <a:r>
              <a:rPr lang="en-US" dirty="0"/>
              <a:t>You must have a FEMA-approved, and adopted, local/tribal hazard mitigation plan BY THE APPLICATION DUE DATE (10/7/22). If your organization does not have an LHMP, you can use the county plan in which the project benefitting area is located. </a:t>
            </a:r>
          </a:p>
          <a:p>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4</a:t>
            </a:fld>
            <a:endParaRPr lang="en-US"/>
          </a:p>
        </p:txBody>
      </p:sp>
    </p:spTree>
    <p:extLst>
      <p:ext uri="{BB962C8B-B14F-4D97-AF65-F5344CB8AC3E}">
        <p14:creationId xmlns:p14="http://schemas.microsoft.com/office/powerpoint/2010/main" val="186052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outreach and community involvement this is an area</a:t>
            </a:r>
            <a:r>
              <a:rPr lang="en-US" baseline="0" dirty="0"/>
              <a:t> for you to explain how the position will engage with the community, or any partnerships that will be established and to what extent stakeholders inform or contribute to the positions activities. </a:t>
            </a:r>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40</a:t>
            </a:fld>
            <a:endParaRPr lang="en-US"/>
          </a:p>
        </p:txBody>
      </p:sp>
    </p:spTree>
    <p:extLst>
      <p:ext uri="{BB962C8B-B14F-4D97-AF65-F5344CB8AC3E}">
        <p14:creationId xmlns:p14="http://schemas.microsoft.com/office/powerpoint/2010/main" val="4232733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u="sng" dirty="0"/>
              <a:t>This is not a required section</a:t>
            </a:r>
          </a:p>
          <a:p>
            <a:pPr marL="171450" indent="-171450">
              <a:buFontTx/>
              <a:buChar char="-"/>
            </a:pPr>
            <a:endParaRPr lang="en-US" dirty="0"/>
          </a:p>
          <a:p>
            <a:pPr marL="171450" indent="-171450">
              <a:buFontTx/>
              <a:buChar char="-"/>
            </a:pPr>
            <a:r>
              <a:rPr lang="en-US" dirty="0"/>
              <a:t>In this section describe how the position will engage with non-government organizations in the community</a:t>
            </a:r>
            <a:r>
              <a:rPr lang="en-US" baseline="0" dirty="0"/>
              <a:t> to further meet your needs and achieve your resilience goals.</a:t>
            </a:r>
          </a:p>
          <a:p>
            <a:pPr marL="171450" indent="-171450">
              <a:buFontTx/>
              <a:buChar char="-"/>
            </a:pPr>
            <a:endParaRPr lang="en-US" baseline="0" dirty="0"/>
          </a:p>
          <a:p>
            <a:pPr marL="0" indent="0">
              <a:buFontTx/>
              <a:buNone/>
            </a:pPr>
            <a:endParaRPr lang="en-US" baseline="0"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41</a:t>
            </a:fld>
            <a:endParaRPr lang="en-US"/>
          </a:p>
        </p:txBody>
      </p:sp>
    </p:spTree>
    <p:extLst>
      <p:ext uri="{BB962C8B-B14F-4D97-AF65-F5344CB8AC3E}">
        <p14:creationId xmlns:p14="http://schemas.microsoft.com/office/powerpoint/2010/main" val="4007863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a:t>
            </a:r>
            <a:r>
              <a:rPr lang="en-US" dirty="0" smtClean="0"/>
              <a:t>question 17 </a:t>
            </a:r>
            <a:r>
              <a:rPr lang="en-US" baseline="0" dirty="0" smtClean="0"/>
              <a:t>describe </a:t>
            </a:r>
            <a:r>
              <a:rPr lang="en-US" baseline="0" dirty="0"/>
              <a:t>how activities performed by the position were informed by future conditions and or climate change. </a:t>
            </a:r>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42</a:t>
            </a:fld>
            <a:endParaRPr lang="en-US"/>
          </a:p>
        </p:txBody>
      </p:sp>
    </p:spTree>
    <p:extLst>
      <p:ext uri="{BB962C8B-B14F-4D97-AF65-F5344CB8AC3E}">
        <p14:creationId xmlns:p14="http://schemas.microsoft.com/office/powerpoint/2010/main" val="2521808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There is also a portion</a:t>
            </a:r>
            <a:r>
              <a:rPr lang="en-US" baseline="0" dirty="0"/>
              <a:t> outlining other activity details. Please check yes and or describe if this position or any of your planned activities have been previously submitted to Cal OES or any other entity or agency.. </a:t>
            </a:r>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43</a:t>
            </a:fld>
            <a:endParaRPr lang="en-US"/>
          </a:p>
        </p:txBody>
      </p:sp>
    </p:spTree>
    <p:extLst>
      <p:ext uri="{BB962C8B-B14F-4D97-AF65-F5344CB8AC3E}">
        <p14:creationId xmlns:p14="http://schemas.microsoft.com/office/powerpoint/2010/main" val="380265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authorizations section this is where the authorized agent will complete the required fields and then sign electronically if they are able to do so. </a:t>
            </a:r>
          </a:p>
          <a:p>
            <a:endParaRPr lang="en-US" baseline="0" dirty="0"/>
          </a:p>
          <a:p>
            <a:r>
              <a:rPr lang="en-US" baseline="0" dirty="0"/>
              <a:t>To sign the application electronically click on the red arrow under signature.</a:t>
            </a:r>
            <a:r>
              <a:rPr lang="en-US" dirty="0"/>
              <a:t> </a:t>
            </a:r>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44</a:t>
            </a:fld>
            <a:endParaRPr lang="en-US"/>
          </a:p>
        </p:txBody>
      </p:sp>
    </p:spTree>
    <p:extLst>
      <p:ext uri="{BB962C8B-B14F-4D97-AF65-F5344CB8AC3E}">
        <p14:creationId xmlns:p14="http://schemas.microsoft.com/office/powerpoint/2010/main" val="61441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will then take you to this screen where you can configure a new digital ID</a:t>
            </a:r>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45</a:t>
            </a:fld>
            <a:endParaRPr lang="en-US"/>
          </a:p>
        </p:txBody>
      </p:sp>
    </p:spTree>
    <p:extLst>
      <p:ext uri="{BB962C8B-B14F-4D97-AF65-F5344CB8AC3E}">
        <p14:creationId xmlns:p14="http://schemas.microsoft.com/office/powerpoint/2010/main" val="810212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follow the prompts to create a new digital ID </a:t>
            </a:r>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46</a:t>
            </a:fld>
            <a:endParaRPr lang="en-US"/>
          </a:p>
        </p:txBody>
      </p:sp>
    </p:spTree>
    <p:extLst>
      <p:ext uri="{BB962C8B-B14F-4D97-AF65-F5344CB8AC3E}">
        <p14:creationId xmlns:p14="http://schemas.microsoft.com/office/powerpoint/2010/main" val="1061528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follow the prompts</a:t>
            </a:r>
            <a:r>
              <a:rPr lang="en-US" baseline="0" dirty="0"/>
              <a:t> </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47</a:t>
            </a:fld>
            <a:endParaRPr lang="en-US"/>
          </a:p>
        </p:txBody>
      </p:sp>
    </p:spTree>
    <p:extLst>
      <p:ext uri="{BB962C8B-B14F-4D97-AF65-F5344CB8AC3E}">
        <p14:creationId xmlns:p14="http://schemas.microsoft.com/office/powerpoint/2010/main" val="839113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After this step, an e-signature will be applied, and Adobe will give you the option to “Lock” your document. </a:t>
            </a:r>
            <a:r>
              <a:rPr lang="en-US" dirty="0" smtClean="0"/>
              <a:t>Meaning you can no longer edit your </a:t>
            </a:r>
            <a:r>
              <a:rPr lang="en-US" dirty="0" err="1" smtClean="0"/>
              <a:t>applicaiton</a:t>
            </a:r>
            <a:endParaRPr lang="en-US" dirty="0" smtClean="0"/>
          </a:p>
          <a:p>
            <a:pPr marL="171450" indent="-171450">
              <a:buFontTx/>
              <a:buChar char="-"/>
            </a:pPr>
            <a:endParaRPr lang="en-US" b="1" dirty="0" smtClean="0"/>
          </a:p>
          <a:p>
            <a:pPr marL="171450" indent="-171450">
              <a:buFontTx/>
              <a:buChar char="-"/>
            </a:pPr>
            <a:r>
              <a:rPr lang="en-US" b="1" dirty="0" smtClean="0"/>
              <a:t>I </a:t>
            </a:r>
            <a:r>
              <a:rPr lang="en-US" b="1" dirty="0"/>
              <a:t>will say, if we do RFI your application, it may make it easier to go back, edit your answers, and submit a revised application IF you DO NOT “lock” your document. </a:t>
            </a:r>
          </a:p>
          <a:p>
            <a:pPr marL="171450" indent="-171450">
              <a:buFontTx/>
              <a:buChar char="-"/>
            </a:pPr>
            <a:endParaRPr lang="en-US" b="1" dirty="0"/>
          </a:p>
          <a:p>
            <a:pPr marL="171450" indent="-171450">
              <a:buFontTx/>
              <a:buChar char="-"/>
            </a:pPr>
            <a:r>
              <a:rPr lang="en-US" b="0" dirty="0"/>
              <a:t>At the end of the day just be sure to get a signature on </a:t>
            </a:r>
            <a:r>
              <a:rPr lang="en-US" b="0" dirty="0" smtClean="0"/>
              <a:t>the </a:t>
            </a:r>
            <a:r>
              <a:rPr lang="en-US" b="0" dirty="0" err="1" smtClean="0"/>
              <a:t>applicaiotn</a:t>
            </a:r>
            <a:r>
              <a:rPr lang="en-US" b="0" dirty="0" smtClean="0"/>
              <a:t> </a:t>
            </a:r>
            <a:r>
              <a:rPr lang="en-US" b="0" dirty="0"/>
              <a:t>whatever way works for you and your organization. If you have problems or issue please reach out to us and we will help</a:t>
            </a:r>
            <a:r>
              <a:rPr lang="en-US" b="0" dirty="0" smtClean="0"/>
              <a:t>.</a:t>
            </a:r>
            <a:endParaRPr lang="en-US" b="0"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48</a:t>
            </a:fld>
            <a:endParaRPr lang="en-US"/>
          </a:p>
        </p:txBody>
      </p:sp>
    </p:spTree>
    <p:extLst>
      <p:ext uri="{BB962C8B-B14F-4D97-AF65-F5344CB8AC3E}">
        <p14:creationId xmlns:p14="http://schemas.microsoft.com/office/powerpoint/2010/main" val="4277580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Applications must be submitted to the JumpStart inbox with the correct subject </a:t>
            </a:r>
            <a:r>
              <a:rPr lang="en-US" dirty="0" smtClean="0"/>
              <a:t>line</a:t>
            </a:r>
          </a:p>
          <a:p>
            <a:pPr marL="171450" indent="-171450">
              <a:buFontTx/>
              <a:buChar char="-"/>
            </a:pPr>
            <a:endParaRPr lang="en-US" dirty="0"/>
          </a:p>
          <a:p>
            <a:pPr marL="171450" indent="-171450">
              <a:buFontTx/>
              <a:buChar char="-"/>
            </a:pPr>
            <a:r>
              <a:rPr lang="en-US" dirty="0"/>
              <a:t>You can copy and paste your title from the application directly into the email </a:t>
            </a:r>
            <a:r>
              <a:rPr lang="en-US" dirty="0" smtClean="0"/>
              <a:t>subject</a:t>
            </a:r>
          </a:p>
          <a:p>
            <a:pPr marL="171450" indent="-171450">
              <a:buFontTx/>
              <a:buChar char="-"/>
            </a:pPr>
            <a:endParaRPr lang="en-US" dirty="0"/>
          </a:p>
          <a:p>
            <a:pPr marL="171450" indent="-171450">
              <a:buFontTx/>
              <a:buChar char="-"/>
            </a:pPr>
            <a:r>
              <a:rPr lang="en-US" dirty="0"/>
              <a:t>Applications are due October</a:t>
            </a:r>
            <a:r>
              <a:rPr lang="en-US" baseline="0" dirty="0"/>
              <a:t> 7, 2022</a:t>
            </a:r>
            <a:r>
              <a:rPr lang="en-US" dirty="0"/>
              <a:t>.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49</a:t>
            </a:fld>
            <a:endParaRPr lang="en-US"/>
          </a:p>
        </p:txBody>
      </p:sp>
    </p:spTree>
    <p:extLst>
      <p:ext uri="{BB962C8B-B14F-4D97-AF65-F5344CB8AC3E}">
        <p14:creationId xmlns:p14="http://schemas.microsoft.com/office/powerpoint/2010/main" val="106085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be eligible, you MUST have one or more eligible census tracts within your jurisdiction. Eligible tracts are those that are highlighted locations</a:t>
            </a:r>
            <a:r>
              <a:rPr lang="en-US" baseline="0" dirty="0"/>
              <a:t> in </a:t>
            </a:r>
            <a:r>
              <a:rPr lang="en-US" baseline="0" dirty="0" smtClean="0"/>
              <a:t>r</a:t>
            </a:r>
            <a:r>
              <a:rPr lang="en-US" dirty="0" smtClean="0"/>
              <a:t>eds/oranges</a:t>
            </a:r>
            <a:r>
              <a:rPr lang="en-US" dirty="0"/>
              <a:t>.</a:t>
            </a:r>
          </a:p>
          <a:p>
            <a:pPr marL="171450" indent="-171450">
              <a:buFontTx/>
              <a:buChar char="-"/>
            </a:pPr>
            <a:r>
              <a:rPr lang="en-US" dirty="0"/>
              <a:t>This is a critical piece of JumpStart, because not only do these census tracts make you eligible, they also are the areas that should </a:t>
            </a:r>
            <a:r>
              <a:rPr lang="en-US" b="1" dirty="0"/>
              <a:t>primarily benefit </a:t>
            </a:r>
            <a:r>
              <a:rPr lang="en-US" dirty="0"/>
              <a:t>from the activities you submit in your application. The most competitive application will demonstrate that. </a:t>
            </a:r>
          </a:p>
          <a:p>
            <a:pPr marL="171450" indent="-171450">
              <a:buFontTx/>
              <a:buChar char="-"/>
            </a:pPr>
            <a:r>
              <a:rPr lang="en-US" dirty="0"/>
              <a:t>This is the starting point for your involvement in the Jumpstart program. To search your jurisdiction, click on the magnifying glass in the upper right corner of the map.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5</a:t>
            </a:fld>
            <a:endParaRPr lang="en-US"/>
          </a:p>
        </p:txBody>
      </p:sp>
    </p:spTree>
    <p:extLst>
      <p:ext uri="{BB962C8B-B14F-4D97-AF65-F5344CB8AC3E}">
        <p14:creationId xmlns:p14="http://schemas.microsoft.com/office/powerpoint/2010/main" val="216488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hand it back over to Jasmine to go over next steps and resources</a:t>
            </a:r>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50</a:t>
            </a:fld>
            <a:endParaRPr lang="en-US"/>
          </a:p>
        </p:txBody>
      </p:sp>
    </p:spTree>
    <p:extLst>
      <p:ext uri="{BB962C8B-B14F-4D97-AF65-F5344CB8AC3E}">
        <p14:creationId xmlns:p14="http://schemas.microsoft.com/office/powerpoint/2010/main" val="38356737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note that we still have</a:t>
            </a:r>
            <a:r>
              <a:rPr lang="en-US" baseline="0" dirty="0" smtClean="0"/>
              <a:t> quite a few office hours available. These office hours allow for the opportunity to discuss the application process as well as any technical or programmatic questions that you may have. </a:t>
            </a:r>
          </a:p>
          <a:p>
            <a:r>
              <a:rPr lang="en-US" baseline="0" dirty="0" smtClean="0"/>
              <a:t>Our next office hour timeslot is tomorrow September 9</a:t>
            </a:r>
            <a:r>
              <a:rPr lang="en-US" baseline="30000" dirty="0" smtClean="0"/>
              <a:t>th</a:t>
            </a:r>
            <a:r>
              <a:rPr lang="en-US" baseline="0" dirty="0" smtClean="0"/>
              <a:t> from 10-11am and if you do not yet already have the link to attend we are happy to provide that to you if you reach out to the </a:t>
            </a:r>
            <a:r>
              <a:rPr lang="en-US" baseline="0" dirty="0" err="1" smtClean="0"/>
              <a:t>PrepareCA</a:t>
            </a:r>
            <a:r>
              <a:rPr lang="en-US" baseline="0" dirty="0" smtClean="0"/>
              <a:t> jumpstart inbox. </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51</a:t>
            </a:fld>
            <a:endParaRPr lang="en-US"/>
          </a:p>
        </p:txBody>
      </p:sp>
    </p:spTree>
    <p:extLst>
      <p:ext uri="{BB962C8B-B14F-4D97-AF65-F5344CB8AC3E}">
        <p14:creationId xmlns:p14="http://schemas.microsoft.com/office/powerpoint/2010/main" val="3906720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a:t>
            </a:r>
            <a:r>
              <a:rPr lang="en-US" dirty="0" err="1" smtClean="0"/>
              <a:t>wes</a:t>
            </a:r>
            <a:r>
              <a:rPr lang="en-US" dirty="0" smtClean="0"/>
              <a:t> for </a:t>
            </a:r>
            <a:r>
              <a:rPr lang="en-US" smtClean="0"/>
              <a:t>Q&amp;A instructions</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52</a:t>
            </a:fld>
            <a:endParaRPr lang="en-US"/>
          </a:p>
        </p:txBody>
      </p:sp>
    </p:spTree>
    <p:extLst>
      <p:ext uri="{BB962C8B-B14F-4D97-AF65-F5344CB8AC3E}">
        <p14:creationId xmlns:p14="http://schemas.microsoft.com/office/powerpoint/2010/main" val="1759711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a:t>
            </a:r>
            <a:r>
              <a:rPr lang="en-US" dirty="0" err="1"/>
              <a:t>wes</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53</a:t>
            </a:fld>
            <a:endParaRPr lang="en-US"/>
          </a:p>
        </p:txBody>
      </p:sp>
    </p:spTree>
    <p:extLst>
      <p:ext uri="{BB962C8B-B14F-4D97-AF65-F5344CB8AC3E}">
        <p14:creationId xmlns:p14="http://schemas.microsoft.com/office/powerpoint/2010/main" val="332485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open</a:t>
            </a:r>
            <a:r>
              <a:rPr lang="en-US" baseline="0" dirty="0"/>
              <a:t> up for some questions and answers, please utilize the raise hand feature in teams if you have a question and you will be called on to unmute your mic.</a:t>
            </a:r>
          </a:p>
          <a:p>
            <a:endParaRPr lang="en-US" baseline="0" dirty="0"/>
          </a:p>
          <a:p>
            <a:r>
              <a:rPr lang="en-US" baseline="0" dirty="0" smtClean="0"/>
              <a:t>Thank </a:t>
            </a:r>
            <a:r>
              <a:rPr lang="en-US" baseline="0" dirty="0"/>
              <a:t>you everyone for attending, we will be offering this presentation again next week and the JumpStart team will be available during office hours if you need more one on one technical assistance. As always your can email any questions you have to the email address listed on the screen.</a:t>
            </a:r>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3B532C81-1673-4F29-A24F-80AFAF3A6D9C}" type="slidenum">
              <a:rPr lang="en-US" smtClean="0"/>
              <a:pPr/>
              <a:t>54</a:t>
            </a:fld>
            <a:endParaRPr lang="en-US"/>
          </a:p>
        </p:txBody>
      </p:sp>
    </p:spTree>
    <p:extLst>
      <p:ext uri="{BB962C8B-B14F-4D97-AF65-F5344CB8AC3E}">
        <p14:creationId xmlns:p14="http://schemas.microsoft.com/office/powerpoint/2010/main" val="2000509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After </a:t>
            </a:r>
            <a:r>
              <a:rPr lang="en-US" dirty="0"/>
              <a:t>clicking on the search icon, enter the name of your jurisdiction and click “enter” or select from the dropdown menu. </a:t>
            </a:r>
            <a:endParaRPr lang="en-US" dirty="0" smtClean="0"/>
          </a:p>
          <a:p>
            <a:pPr marL="171450" indent="-171450">
              <a:buFontTx/>
              <a:buChar char="-"/>
            </a:pPr>
            <a:r>
              <a:rPr lang="en-US" dirty="0" smtClean="0"/>
              <a:t>(</a:t>
            </a:r>
            <a:r>
              <a:rPr lang="en-US" dirty="0"/>
              <a:t>Presenter: Note what you can and cannot type in search function. Zip Codes and Census Tracts are not </a:t>
            </a:r>
            <a:r>
              <a:rPr lang="en-US" smtClean="0"/>
              <a:t>searchable</a:t>
            </a:r>
            <a:r>
              <a:rPr lang="en-US" baseline="0" smtClean="0"/>
              <a:t> and </a:t>
            </a:r>
            <a:r>
              <a:rPr lang="en-US" smtClean="0"/>
              <a:t>pecial</a:t>
            </a:r>
            <a:r>
              <a:rPr lang="en-US" dirty="0" smtClean="0"/>
              <a:t> </a:t>
            </a:r>
            <a:r>
              <a:rPr lang="en-US" dirty="0"/>
              <a:t>Districts may have difficulty identifying their boundaries. Functionality is similar to Google Maps or other mapping service.)</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6</a:t>
            </a:fld>
            <a:endParaRPr lang="en-US"/>
          </a:p>
        </p:txBody>
      </p:sp>
    </p:spTree>
    <p:extLst>
      <p:ext uri="{BB962C8B-B14F-4D97-AF65-F5344CB8AC3E}">
        <p14:creationId xmlns:p14="http://schemas.microsoft.com/office/powerpoint/2010/main" val="407842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mentioned, you MUST have one or more eligible census tracts within your jurisdiction. Here, Fresno County has numerous eligible census tracts as indicated by the highlighted regions. </a:t>
            </a:r>
          </a:p>
          <a:p>
            <a:pPr marL="171450" indent="-171450">
              <a:buFontTx/>
              <a:buChar char="-"/>
            </a:pPr>
            <a:r>
              <a:rPr lang="en-US" dirty="0"/>
              <a:t>If you see a highlighted tract within your boundaries, and you are one of the entity types previously listed, then you ARE eligible for this program.</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7</a:t>
            </a:fld>
            <a:endParaRPr lang="en-US"/>
          </a:p>
        </p:txBody>
      </p:sp>
    </p:spTree>
    <p:extLst>
      <p:ext uri="{BB962C8B-B14F-4D97-AF65-F5344CB8AC3E}">
        <p14:creationId xmlns:p14="http://schemas.microsoft.com/office/powerpoint/2010/main" val="2670952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make it past that point and know you’re an eligible entity, the next step is understanding </a:t>
            </a:r>
            <a:r>
              <a:rPr lang="en-US" b="1" dirty="0"/>
              <a:t>why</a:t>
            </a:r>
            <a:r>
              <a:rPr lang="en-US" dirty="0"/>
              <a:t> you are eligible. To do that, we need to see the social vulnerability and high hazard percentiles of your eligible tracts. This information will educate how you structure your application.</a:t>
            </a:r>
          </a:p>
          <a:p>
            <a:r>
              <a:rPr lang="en-US" dirty="0"/>
              <a:t>- Follow the instructions on the right side of your screen. (Presenter: Note that the selected tract will highlight pink.)</a:t>
            </a:r>
          </a:p>
          <a:p>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8</a:t>
            </a:fld>
            <a:endParaRPr lang="en-US"/>
          </a:p>
        </p:txBody>
      </p:sp>
    </p:spTree>
    <p:extLst>
      <p:ext uri="{BB962C8B-B14F-4D97-AF65-F5344CB8AC3E}">
        <p14:creationId xmlns:p14="http://schemas.microsoft.com/office/powerpoint/2010/main" val="68860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Right off the bat, you will know if the census tracts of your project benefitting area are eligible because they will have coloration, like this one here in Fresno.</a:t>
            </a:r>
          </a:p>
          <a:p>
            <a:pPr marL="171450" indent="-171450">
              <a:buFontTx/>
              <a:buChar char="-"/>
            </a:pPr>
            <a:r>
              <a:rPr lang="en-US" dirty="0"/>
              <a:t>To be eligible, your project area must first be GREATER THAN the 70</a:t>
            </a:r>
            <a:r>
              <a:rPr lang="en-US" baseline="30000" dirty="0"/>
              <a:t>th</a:t>
            </a:r>
            <a:r>
              <a:rPr lang="en-US" dirty="0"/>
              <a:t> percentile in Social Vulnerability, OR, your tract must have a median LESS THAN 80% of the state’s median income.</a:t>
            </a:r>
          </a:p>
          <a:p>
            <a:pPr marL="171450" indent="-171450">
              <a:buFontTx/>
              <a:buChar char="-"/>
            </a:pPr>
            <a:r>
              <a:rPr lang="en-US" dirty="0"/>
              <a:t>Here, this census tract in Fresno meets not one, but not both, criteria.</a:t>
            </a:r>
          </a:p>
          <a:p>
            <a:endParaRPr lang="en-US" dirty="0"/>
          </a:p>
          <a:p>
            <a:r>
              <a:rPr lang="en-US" dirty="0"/>
              <a:t>The census tract shown here is the 80</a:t>
            </a:r>
            <a:r>
              <a:rPr lang="en-US" baseline="30000" dirty="0"/>
              <a:t>th</a:t>
            </a:r>
            <a:r>
              <a:rPr lang="en-US" dirty="0"/>
              <a:t>, so it exceeds that threshold. </a:t>
            </a:r>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9</a:t>
            </a:fld>
            <a:endParaRPr lang="en-US"/>
          </a:p>
        </p:txBody>
      </p:sp>
    </p:spTree>
    <p:extLst>
      <p:ext uri="{BB962C8B-B14F-4D97-AF65-F5344CB8AC3E}">
        <p14:creationId xmlns:p14="http://schemas.microsoft.com/office/powerpoint/2010/main" val="3476171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hyperlink" Target="https://www.caloes.ca.gov/cal-oes-divisions/hazard-mitigation" TargetMode="Externa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lor Background">
    <p:bg>
      <p:bgRef idx="1001">
        <a:schemeClr val="bg1"/>
      </p:bgRef>
    </p:bg>
    <p:spTree>
      <p:nvGrpSpPr>
        <p:cNvPr id="1" name=""/>
        <p:cNvGrpSpPr/>
        <p:nvPr/>
      </p:nvGrpSpPr>
      <p:grpSpPr>
        <a:xfrm>
          <a:off x="0" y="0"/>
          <a:ext cx="0" cy="0"/>
          <a:chOff x="0" y="0"/>
          <a:chExt cx="0" cy="0"/>
        </a:xfrm>
      </p:grpSpPr>
      <p:pic>
        <p:nvPicPr>
          <p:cNvPr id="4" name="Picture 3" descr="A picture containing outdoor, snow, nature, dark&#10;&#10;Description automatically generated">
            <a:extLst>
              <a:ext uri="{FF2B5EF4-FFF2-40B4-BE49-F238E27FC236}">
                <a16:creationId xmlns:a16="http://schemas.microsoft.com/office/drawing/2014/main" id="{9CB7E4B1-D813-A049-8220-3C4D4C4534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3" y="0"/>
            <a:ext cx="12180276" cy="6858000"/>
          </a:xfrm>
          <a:prstGeom prst="rect">
            <a:avLst/>
          </a:prstGeom>
        </p:spPr>
      </p:pic>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2285901"/>
            <a:ext cx="10097577" cy="941224"/>
          </a:xfrm>
          <a:prstGeom prst="rect">
            <a:avLst/>
          </a:prstGeom>
        </p:spPr>
        <p:txBody>
          <a:bodyPr lIns="0" rIns="0" anchor="b" anchorCtr="0"/>
          <a:lstStyle>
            <a:lvl1pPr algn="r">
              <a:defRPr sz="3600" b="1" spc="-50" baseline="0">
                <a:solidFill>
                  <a:schemeClr val="bg1"/>
                </a:solidFill>
                <a:latin typeface="Century Gothic" panose="020B0502020202020204" pitchFamily="34" charset="0"/>
              </a:defRPr>
            </a:lvl1pPr>
          </a:lstStyle>
          <a:p>
            <a:r>
              <a:rPr lang="en-US"/>
              <a:t>Title: Century Gothic Bold,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1047751" y="3617636"/>
            <a:ext cx="10097576" cy="526097"/>
          </a:xfrm>
          <a:prstGeom prst="rect">
            <a:avLst/>
          </a:prstGeom>
        </p:spPr>
        <p:txBody>
          <a:bodyPr lIns="0" rIns="0"/>
          <a:lstStyle>
            <a:lvl1pPr marL="6350" indent="-6350" algn="r">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err="1"/>
              <a:t>CalOES</a:t>
            </a:r>
            <a:endParaRPr lang="en-US"/>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3"/>
          <a:stretch>
            <a:fillRect/>
          </a:stretch>
        </p:blipFill>
        <p:spPr>
          <a:xfrm>
            <a:off x="9387914" y="5217459"/>
            <a:ext cx="1756336" cy="618863"/>
          </a:xfrm>
          <a:prstGeom prst="rect">
            <a:avLst/>
          </a:prstGeom>
        </p:spPr>
      </p:pic>
    </p:spTree>
    <p:extLst>
      <p:ext uri="{BB962C8B-B14F-4D97-AF65-F5344CB8AC3E}">
        <p14:creationId xmlns:p14="http://schemas.microsoft.com/office/powerpoint/2010/main" val="13709570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F644CDC-2951-A844-B6E7-40433C0F91B9}"/>
              </a:ext>
            </a:extLst>
          </p:cNvPr>
          <p:cNvSpPr/>
          <p:nvPr userDrawn="1"/>
        </p:nvSpPr>
        <p:spPr bwMode="auto">
          <a:xfrm>
            <a:off x="12421" y="0"/>
            <a:ext cx="12179579"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899032" y="903458"/>
            <a:ext cx="5286614" cy="755869"/>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a:t>Questions?</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99032"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0" name="Text Placeholder 4">
            <a:extLst>
              <a:ext uri="{FF2B5EF4-FFF2-40B4-BE49-F238E27FC236}">
                <a16:creationId xmlns:a16="http://schemas.microsoft.com/office/drawing/2014/main" id="{D51D2ECA-1BC5-1F4F-8AB8-646B95072EB1}"/>
              </a:ext>
            </a:extLst>
          </p:cNvPr>
          <p:cNvSpPr>
            <a:spLocks noGrp="1"/>
          </p:cNvSpPr>
          <p:nvPr>
            <p:ph type="body" sz="quarter" idx="11" hasCustomPrompt="1"/>
          </p:nvPr>
        </p:nvSpPr>
        <p:spPr>
          <a:xfrm>
            <a:off x="441960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1" name="Text Placeholder 4">
            <a:extLst>
              <a:ext uri="{FF2B5EF4-FFF2-40B4-BE49-F238E27FC236}">
                <a16:creationId xmlns:a16="http://schemas.microsoft.com/office/drawing/2014/main" id="{08E7B375-7E82-0A41-ACA0-04E2F659E3D8}"/>
              </a:ext>
            </a:extLst>
          </p:cNvPr>
          <p:cNvSpPr>
            <a:spLocks noGrp="1"/>
          </p:cNvSpPr>
          <p:nvPr>
            <p:ph type="body" sz="quarter" idx="12" hasCustomPrompt="1"/>
          </p:nvPr>
        </p:nvSpPr>
        <p:spPr>
          <a:xfrm>
            <a:off x="794017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2" name="Picture Placeholder 18">
            <a:extLst>
              <a:ext uri="{FF2B5EF4-FFF2-40B4-BE49-F238E27FC236}">
                <a16:creationId xmlns:a16="http://schemas.microsoft.com/office/drawing/2014/main" id="{EA55B1C0-BB84-4348-AB20-622EC2AA8FFE}"/>
              </a:ext>
            </a:extLst>
          </p:cNvPr>
          <p:cNvSpPr>
            <a:spLocks noGrp="1"/>
          </p:cNvSpPr>
          <p:nvPr>
            <p:ph type="pic" sz="quarter" idx="13" hasCustomPrompt="1"/>
          </p:nvPr>
        </p:nvSpPr>
        <p:spPr>
          <a:xfrm>
            <a:off x="899032" y="2149480"/>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3" name="Picture Placeholder 18">
            <a:extLst>
              <a:ext uri="{FF2B5EF4-FFF2-40B4-BE49-F238E27FC236}">
                <a16:creationId xmlns:a16="http://schemas.microsoft.com/office/drawing/2014/main" id="{C7456E42-024B-994C-9CF7-8E929B55CC51}"/>
              </a:ext>
            </a:extLst>
          </p:cNvPr>
          <p:cNvSpPr>
            <a:spLocks noGrp="1"/>
          </p:cNvSpPr>
          <p:nvPr>
            <p:ph type="pic" sz="quarter" idx="14" hasCustomPrompt="1"/>
          </p:nvPr>
        </p:nvSpPr>
        <p:spPr>
          <a:xfrm>
            <a:off x="4419600"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4" name="Picture Placeholder 18">
            <a:extLst>
              <a:ext uri="{FF2B5EF4-FFF2-40B4-BE49-F238E27FC236}">
                <a16:creationId xmlns:a16="http://schemas.microsoft.com/office/drawing/2014/main" id="{6D9FF23D-46D5-4B40-BBF4-896FA9ECF62C}"/>
              </a:ext>
            </a:extLst>
          </p:cNvPr>
          <p:cNvSpPr>
            <a:spLocks noGrp="1"/>
          </p:cNvSpPr>
          <p:nvPr>
            <p:ph type="pic" sz="quarter" idx="15" hasCustomPrompt="1"/>
          </p:nvPr>
        </p:nvSpPr>
        <p:spPr>
          <a:xfrm>
            <a:off x="7940168"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pic>
        <p:nvPicPr>
          <p:cNvPr id="22" name="Picture 21">
            <a:extLst>
              <a:ext uri="{FF2B5EF4-FFF2-40B4-BE49-F238E27FC236}">
                <a16:creationId xmlns:a16="http://schemas.microsoft.com/office/drawing/2014/main" id="{C6D0898E-0665-E24E-92C5-F07F88EA36FF}"/>
              </a:ext>
            </a:extLst>
          </p:cNvPr>
          <p:cNvPicPr/>
          <p:nvPr userDrawn="1"/>
        </p:nvPicPr>
        <p:blipFill>
          <a:blip r:embed="rId2"/>
          <a:stretch>
            <a:fillRect/>
          </a:stretch>
        </p:blipFill>
        <p:spPr>
          <a:xfrm>
            <a:off x="9679718" y="5251430"/>
            <a:ext cx="1613250" cy="568445"/>
          </a:xfrm>
          <a:prstGeom prst="rect">
            <a:avLst/>
          </a:prstGeom>
        </p:spPr>
      </p:pic>
    </p:spTree>
    <p:extLst>
      <p:ext uri="{BB962C8B-B14F-4D97-AF65-F5344CB8AC3E}">
        <p14:creationId xmlns:p14="http://schemas.microsoft.com/office/powerpoint/2010/main" val="2791613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Vertical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2C68C-562A-C84C-8114-5C1017C0BC2F}"/>
              </a:ext>
            </a:extLst>
          </p:cNvPr>
          <p:cNvSpPr/>
          <p:nvPr userDrawn="1"/>
        </p:nvSpPr>
        <p:spPr bwMode="auto">
          <a:xfrm>
            <a:off x="1242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3970622" y="1095983"/>
            <a:ext cx="1865636" cy="4488390"/>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a:t>Contact:</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776677" y="1095983"/>
            <a:ext cx="2998762" cy="4488390"/>
          </a:xfrm>
          <a:prstGeom prst="rect">
            <a:avLst/>
          </a:prstGeom>
        </p:spPr>
        <p:txBody>
          <a:bodyPr lIns="0" rIns="0" anchor="ctr"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Contact text: Arial Nova, 14 pt. 3pt spacing above and below. Line spacing set to 1.3pt</a:t>
            </a:r>
          </a:p>
        </p:txBody>
      </p:sp>
      <p:sp>
        <p:nvSpPr>
          <p:cNvPr id="10" name="Picture Placeholder 18">
            <a:extLst>
              <a:ext uri="{FF2B5EF4-FFF2-40B4-BE49-F238E27FC236}">
                <a16:creationId xmlns:a16="http://schemas.microsoft.com/office/drawing/2014/main" id="{7E24D1BC-2604-3549-8023-17C1E2C221E4}"/>
              </a:ext>
            </a:extLst>
          </p:cNvPr>
          <p:cNvSpPr>
            <a:spLocks noGrp="1"/>
          </p:cNvSpPr>
          <p:nvPr>
            <p:ph type="pic" sz="quarter" idx="15" hasCustomPrompt="1"/>
          </p:nvPr>
        </p:nvSpPr>
        <p:spPr>
          <a:xfrm>
            <a:off x="7162355" y="2730886"/>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pic>
        <p:nvPicPr>
          <p:cNvPr id="11" name="Picture 10">
            <a:extLst>
              <a:ext uri="{FF2B5EF4-FFF2-40B4-BE49-F238E27FC236}">
                <a16:creationId xmlns:a16="http://schemas.microsoft.com/office/drawing/2014/main" id="{60BD9503-A4A2-244D-97F5-B1BE42AFDF9F}"/>
              </a:ext>
            </a:extLst>
          </p:cNvPr>
          <p:cNvPicPr/>
          <p:nvPr userDrawn="1"/>
        </p:nvPicPr>
        <p:blipFill>
          <a:blip r:embed="rId2"/>
          <a:stretch>
            <a:fillRect/>
          </a:stretch>
        </p:blipFill>
        <p:spPr>
          <a:xfrm>
            <a:off x="8776677" y="5762016"/>
            <a:ext cx="1613250" cy="568445"/>
          </a:xfrm>
          <a:prstGeom prst="rect">
            <a:avLst/>
          </a:prstGeom>
        </p:spPr>
      </p:pic>
    </p:spTree>
    <p:extLst>
      <p:ext uri="{BB962C8B-B14F-4D97-AF65-F5344CB8AC3E}">
        <p14:creationId xmlns:p14="http://schemas.microsoft.com/office/powerpoint/2010/main" val="3406852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Color Background">
    <p:bg>
      <p:bgRef idx="1001">
        <a:schemeClr val="bg1"/>
      </p:bgRef>
    </p:bg>
    <p:spTree>
      <p:nvGrpSpPr>
        <p:cNvPr id="1" name=""/>
        <p:cNvGrpSpPr/>
        <p:nvPr/>
      </p:nvGrpSpPr>
      <p:grpSpPr>
        <a:xfrm>
          <a:off x="0" y="0"/>
          <a:ext cx="0" cy="0"/>
          <a:chOff x="0" y="0"/>
          <a:chExt cx="0" cy="0"/>
        </a:xfrm>
      </p:grpSpPr>
      <p:pic>
        <p:nvPicPr>
          <p:cNvPr id="8" name="Picture 7" descr="A picture containing outdoor, snow, nature, dark&#10;&#10;Description automatically generated">
            <a:extLst>
              <a:ext uri="{FF2B5EF4-FFF2-40B4-BE49-F238E27FC236}">
                <a16:creationId xmlns:a16="http://schemas.microsoft.com/office/drawing/2014/main" id="{4106D119-36F0-E24E-BAD3-3DBC4B8BC9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3" y="0"/>
            <a:ext cx="12180276" cy="6858000"/>
          </a:xfrm>
          <a:prstGeom prst="rect">
            <a:avLst/>
          </a:prstGeom>
        </p:spPr>
      </p:pic>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1418898"/>
            <a:ext cx="1663919" cy="3187994"/>
          </a:xfrm>
          <a:prstGeom prst="rect">
            <a:avLst/>
          </a:prstGeom>
        </p:spPr>
        <p:txBody>
          <a:bodyPr lIns="0" rIns="0" anchor="ctr" anchorCtr="0"/>
          <a:lstStyle>
            <a:lvl1pPr algn="l">
              <a:defRPr sz="3600" b="1" spc="-50" baseline="0">
                <a:solidFill>
                  <a:schemeClr val="bg1"/>
                </a:solidFill>
                <a:latin typeface="Century Gothic" panose="020B0502020202020204" pitchFamily="34" charset="0"/>
              </a:defRPr>
            </a:lvl1pPr>
          </a:lstStyle>
          <a:p>
            <a:r>
              <a:rPr lang="en-US"/>
              <a:t>Q&amp;A</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5177642" y="1418897"/>
            <a:ext cx="5967685" cy="3111061"/>
          </a:xfrm>
          <a:prstGeom prst="rect">
            <a:avLst/>
          </a:prstGeom>
        </p:spPr>
        <p:txBody>
          <a:bodyPr lIns="0" rIns="0" anchor="ctr" anchorCtr="0"/>
          <a:lstStyle>
            <a:lvl1pPr marL="6350" indent="-6350" algn="l">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err="1"/>
              <a:t>www.caloes.gov</a:t>
            </a:r>
            <a:endParaRPr lang="en-US"/>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3"/>
          <a:stretch>
            <a:fillRect/>
          </a:stretch>
        </p:blipFill>
        <p:spPr>
          <a:xfrm>
            <a:off x="9387914" y="5217459"/>
            <a:ext cx="1756336" cy="618863"/>
          </a:xfrm>
          <a:prstGeom prst="rect">
            <a:avLst/>
          </a:prstGeom>
        </p:spPr>
      </p:pic>
    </p:spTree>
    <p:extLst>
      <p:ext uri="{BB962C8B-B14F-4D97-AF65-F5344CB8AC3E}">
        <p14:creationId xmlns:p14="http://schemas.microsoft.com/office/powerpoint/2010/main" val="405741874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5215" y="31554"/>
            <a:ext cx="11379199" cy="609600"/>
          </a:xfrm>
          <a:prstGeom prst="rect">
            <a:avLst/>
          </a:prstGeom>
        </p:spPr>
        <p:txBody>
          <a:bodyPr/>
          <a:lstStyle>
            <a:lvl1pPr algn="l">
              <a:defRPr sz="3200" b="1" i="0">
                <a:solidFill>
                  <a:srgbClr val="013365"/>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hasCustomPrompt="1"/>
          </p:nvPr>
        </p:nvSpPr>
        <p:spPr>
          <a:xfrm>
            <a:off x="245215" y="740014"/>
            <a:ext cx="11277600" cy="4862513"/>
          </a:xfrm>
          <a:prstGeom prst="rect">
            <a:avLst/>
          </a:prstGeom>
        </p:spPr>
        <p:txBody>
          <a:bodyPr/>
          <a:lstStyle>
            <a:lvl1pPr marL="0" indent="0">
              <a:buClr>
                <a:schemeClr val="tx1"/>
              </a:buClr>
              <a:buSzPct val="85000"/>
              <a:buFont typeface="Arial" panose="020B0604020202020204" pitchFamily="34" charset="0"/>
              <a:buNone/>
              <a:defRPr sz="2800" b="0" i="0">
                <a:latin typeface="Century Gothic" panose="020B0502020202020204" pitchFamily="34" charset="0"/>
                <a:ea typeface="Tahoma" panose="020B0604030504040204" pitchFamily="34" charset="0"/>
                <a:cs typeface="Tahoma" panose="020B0604030504040204" pitchFamily="34" charset="0"/>
              </a:defRPr>
            </a:lvl1pPr>
            <a:lvl2pPr marL="742950" indent="-285750">
              <a:buClr>
                <a:schemeClr val="tx1">
                  <a:lumMod val="75000"/>
                  <a:lumOff val="25000"/>
                </a:schemeClr>
              </a:buClr>
              <a:buSzPct val="75000"/>
              <a:buFont typeface="Courier New" panose="02070309020205020404" pitchFamily="49" charset="0"/>
              <a:buChar char="o"/>
              <a:defRPr sz="2400" b="0" i="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defRPr>
            </a:lvl2pPr>
            <a:lvl3pPr>
              <a:buClrTx/>
              <a:defRPr sz="16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a:buClrTx/>
              <a:defRPr>
                <a:solidFill>
                  <a:schemeClr val="tx1">
                    <a:lumMod val="75000"/>
                    <a:lumOff val="25000"/>
                  </a:schemeClr>
                </a:solidFill>
                <a:latin typeface="Arial Narrow"/>
                <a:cs typeface="Arial Narrow"/>
              </a:defRPr>
            </a:lvl4pPr>
            <a:lvl5pPr>
              <a:buClrTx/>
              <a:defRPr>
                <a:solidFill>
                  <a:schemeClr val="tx1">
                    <a:lumMod val="75000"/>
                    <a:lumOff val="25000"/>
                  </a:schemeClr>
                </a:solidFill>
                <a:latin typeface="Arial Narrow"/>
                <a:cs typeface="Arial Narrow"/>
              </a:defRPr>
            </a:lvl5pPr>
          </a:lstStyle>
          <a:p>
            <a:pPr marL="0" indent="0">
              <a:buNone/>
            </a:pPr>
            <a:r>
              <a:rPr lang="en-US" sz="2400" b="1" kern="1200"/>
              <a:t>Subject Title</a:t>
            </a:r>
          </a:p>
          <a:p>
            <a:r>
              <a:rPr lang="en-US" sz="2400" kern="1200"/>
              <a:t>Bullet</a:t>
            </a:r>
          </a:p>
          <a:p>
            <a:pPr lvl="1"/>
            <a:r>
              <a:rPr lang="en-US" sz="2000" kern="1200"/>
              <a:t>Sub Bullet</a:t>
            </a:r>
          </a:p>
        </p:txBody>
      </p:sp>
      <p:sp>
        <p:nvSpPr>
          <p:cNvPr id="9" name="Slide Number Placeholder 2"/>
          <p:cNvSpPr>
            <a:spLocks noGrp="1"/>
          </p:cNvSpPr>
          <p:nvPr>
            <p:ph type="sldNum" sz="quarter" idx="4"/>
          </p:nvPr>
        </p:nvSpPr>
        <p:spPr>
          <a:xfrm>
            <a:off x="2336801" y="6340476"/>
            <a:ext cx="9550399" cy="365125"/>
          </a:xfrm>
          <a:prstGeom prst="rect">
            <a:avLst/>
          </a:prstGeom>
        </p:spPr>
        <p:txBody>
          <a:bodyPr vert="horz" lIns="91440" tIns="45720" rIns="91440" bIns="45720" rtlCol="0" anchor="ctr"/>
          <a:lstStyle>
            <a:lvl1pPr algn="r">
              <a:defRPr sz="1100" b="1" i="0">
                <a:solidFill>
                  <a:srgbClr val="EF3C39"/>
                </a:solidFill>
                <a:latin typeface="Century Gothic" panose="020B0502020202020204" pitchFamily="34" charset="0"/>
                <a:cs typeface="Arial Narrow"/>
              </a:defRPr>
            </a:lvl1pPr>
          </a:lstStyle>
          <a:p>
            <a:r>
              <a:rPr lang="en-US">
                <a:solidFill>
                  <a:srgbClr val="013365"/>
                </a:solidFill>
              </a:rPr>
              <a:t>Presentation Title - </a:t>
            </a:r>
            <a:fld id="{18FD47A2-EF8B-0240-AD90-9B51A2DFE8C1}" type="slidenum">
              <a:rPr lang="en-US" smtClean="0">
                <a:solidFill>
                  <a:srgbClr val="B1143B"/>
                </a:solidFill>
              </a:rPr>
              <a:pPr/>
              <a:t>‹#›</a:t>
            </a:fld>
            <a:endParaRPr lang="en-US">
              <a:solidFill>
                <a:srgbClr val="B1143B"/>
              </a:solidFill>
            </a:endParaRPr>
          </a:p>
        </p:txBody>
      </p:sp>
      <p:pic>
        <p:nvPicPr>
          <p:cNvPr id="12" name="Picture 11">
            <a:extLst>
              <a:ext uri="{FF2B5EF4-FFF2-40B4-BE49-F238E27FC236}">
                <a16:creationId xmlns:a16="http://schemas.microsoft.com/office/drawing/2014/main" id="{4C8E6C13-E2AB-C14C-9838-A00A5E39E78B}"/>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348677" y="6340476"/>
            <a:ext cx="1135657" cy="458470"/>
          </a:xfrm>
          <a:prstGeom prst="rect">
            <a:avLst/>
          </a:prstGeom>
        </p:spPr>
      </p:pic>
      <p:grpSp>
        <p:nvGrpSpPr>
          <p:cNvPr id="5" name="Group 4">
            <a:extLst>
              <a:ext uri="{FF2B5EF4-FFF2-40B4-BE49-F238E27FC236}">
                <a16:creationId xmlns:a16="http://schemas.microsoft.com/office/drawing/2014/main" id="{70A529B1-6F52-A642-91B7-121FA028A74C}"/>
              </a:ext>
            </a:extLst>
          </p:cNvPr>
          <p:cNvGrpSpPr/>
          <p:nvPr userDrawn="1"/>
        </p:nvGrpSpPr>
        <p:grpSpPr>
          <a:xfrm rot="5400000">
            <a:off x="-3327401" y="3327400"/>
            <a:ext cx="6858001" cy="203201"/>
            <a:chOff x="0" y="6688135"/>
            <a:chExt cx="9145597" cy="169866"/>
          </a:xfrm>
        </p:grpSpPr>
        <p:sp>
          <p:nvSpPr>
            <p:cNvPr id="4" name="Rectangle 3">
              <a:extLst>
                <a:ext uri="{FF2B5EF4-FFF2-40B4-BE49-F238E27FC236}">
                  <a16:creationId xmlns:a16="http://schemas.microsoft.com/office/drawing/2014/main" id="{AE41FEAF-066B-7A43-B64E-824DD7E6DF6A}"/>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3C4D7026-FA4B-9547-BB4B-01800406EDBC}"/>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8AED3E6F-7699-D24C-A2D0-EB65C2B35B59}"/>
                </a:ext>
              </a:extLst>
            </p:cNvPr>
            <p:cNvSpPr/>
            <p:nvPr userDrawn="1"/>
          </p:nvSpPr>
          <p:spPr bwMode="auto">
            <a:xfrm>
              <a:off x="8915398" y="6688135"/>
              <a:ext cx="230199" cy="169866"/>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4223536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84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7"/>
          <p:cNvSpPr>
            <a:spLocks noGrp="1"/>
          </p:cNvSpPr>
          <p:nvPr>
            <p:ph type="title" hasCustomPrompt="1"/>
          </p:nvPr>
        </p:nvSpPr>
        <p:spPr>
          <a:xfrm>
            <a:off x="609600" y="2667000"/>
            <a:ext cx="10972800" cy="1143000"/>
          </a:xfrm>
          <a:prstGeom prst="rect">
            <a:avLst/>
          </a:prstGeom>
        </p:spPr>
        <p:txBody>
          <a:bodyPr vert="horz" anchor="ctr"/>
          <a:lstStyle>
            <a:lvl1pPr>
              <a:lnSpc>
                <a:spcPct val="150000"/>
              </a:lnSpc>
              <a:spcAft>
                <a:spcPts val="600"/>
              </a:spcAft>
              <a:defRPr sz="3800" b="0" i="0">
                <a:solidFill>
                  <a:srgbClr val="013365"/>
                </a:solidFill>
                <a:latin typeface="Century Gothic" panose="020B0502020202020204" pitchFamily="34" charset="0"/>
                <a:ea typeface="Tahoma" panose="020B0604030504040204" pitchFamily="34" charset="0"/>
                <a:cs typeface="Tahoma" panose="020B0604030504040204" pitchFamily="34" charset="0"/>
              </a:defRPr>
            </a:lvl1pPr>
          </a:lstStyle>
          <a:p>
            <a:r>
              <a:rPr lang="en-US"/>
              <a:t>TITLE</a:t>
            </a:r>
          </a:p>
        </p:txBody>
      </p:sp>
      <p:pic>
        <p:nvPicPr>
          <p:cNvPr id="10" name="Picture 9">
            <a:extLst>
              <a:ext uri="{FF2B5EF4-FFF2-40B4-BE49-F238E27FC236}">
                <a16:creationId xmlns:a16="http://schemas.microsoft.com/office/drawing/2014/main" id="{C7A3FB60-0FD1-C64D-B029-E759C78B58E2}"/>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398781" y="6324601"/>
            <a:ext cx="1633220" cy="474345"/>
          </a:xfrm>
          <a:prstGeom prst="rect">
            <a:avLst/>
          </a:prstGeom>
        </p:spPr>
      </p:pic>
      <p:grpSp>
        <p:nvGrpSpPr>
          <p:cNvPr id="11" name="Group 10">
            <a:extLst>
              <a:ext uri="{FF2B5EF4-FFF2-40B4-BE49-F238E27FC236}">
                <a16:creationId xmlns:a16="http://schemas.microsoft.com/office/drawing/2014/main" id="{AA6BF408-CD27-B14A-88E8-DE2B388688CC}"/>
              </a:ext>
            </a:extLst>
          </p:cNvPr>
          <p:cNvGrpSpPr/>
          <p:nvPr userDrawn="1"/>
        </p:nvGrpSpPr>
        <p:grpSpPr>
          <a:xfrm rot="5400000">
            <a:off x="-3327401" y="3327400"/>
            <a:ext cx="6858001" cy="203201"/>
            <a:chOff x="0" y="6688135"/>
            <a:chExt cx="9145597" cy="169866"/>
          </a:xfrm>
        </p:grpSpPr>
        <p:sp>
          <p:nvSpPr>
            <p:cNvPr id="12" name="Rectangle 11">
              <a:extLst>
                <a:ext uri="{FF2B5EF4-FFF2-40B4-BE49-F238E27FC236}">
                  <a16:creationId xmlns:a16="http://schemas.microsoft.com/office/drawing/2014/main" id="{0DFC6F25-0F55-AD45-9A3F-C0E4B42E14D3}"/>
                </a:ext>
              </a:extLst>
            </p:cNvPr>
            <p:cNvSpPr/>
            <p:nvPr userDrawn="1"/>
          </p:nvSpPr>
          <p:spPr bwMode="auto">
            <a:xfrm>
              <a:off x="0" y="6688135"/>
              <a:ext cx="8458200" cy="169866"/>
            </a:xfrm>
            <a:prstGeom prst="rect">
              <a:avLst/>
            </a:prstGeom>
            <a:solidFill>
              <a:srgbClr val="003364"/>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E0BA655D-1C6D-C34C-9292-80E585058D69}"/>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B2E2D0E3-2515-9148-BA19-A70B070D9284}"/>
                </a:ext>
              </a:extLst>
            </p:cNvPr>
            <p:cNvSpPr/>
            <p:nvPr userDrawn="1"/>
          </p:nvSpPr>
          <p:spPr bwMode="auto">
            <a:xfrm>
              <a:off x="8915398" y="6688135"/>
              <a:ext cx="230199" cy="169866"/>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
        <p:nvSpPr>
          <p:cNvPr id="15" name="Slide Number Placeholder 2">
            <a:extLst>
              <a:ext uri="{FF2B5EF4-FFF2-40B4-BE49-F238E27FC236}">
                <a16:creationId xmlns:a16="http://schemas.microsoft.com/office/drawing/2014/main" id="{CEAF5017-FA73-A344-8551-1E1671CB608A}"/>
              </a:ext>
            </a:extLst>
          </p:cNvPr>
          <p:cNvSpPr>
            <a:spLocks noGrp="1"/>
          </p:cNvSpPr>
          <p:nvPr>
            <p:ph type="sldNum" sz="quarter" idx="4"/>
          </p:nvPr>
        </p:nvSpPr>
        <p:spPr>
          <a:xfrm>
            <a:off x="2336801" y="6340476"/>
            <a:ext cx="9550399" cy="365125"/>
          </a:xfrm>
          <a:prstGeom prst="rect">
            <a:avLst/>
          </a:prstGeom>
        </p:spPr>
        <p:txBody>
          <a:bodyPr vert="horz" lIns="91440" tIns="45720" rIns="91440" bIns="45720" rtlCol="0" anchor="ctr"/>
          <a:lstStyle>
            <a:lvl1pPr algn="r">
              <a:defRPr sz="1100" b="1" i="0">
                <a:solidFill>
                  <a:srgbClr val="EF3C39"/>
                </a:solidFill>
                <a:latin typeface="Century Gothic" panose="020B0502020202020204" pitchFamily="34" charset="0"/>
                <a:cs typeface="Arial Narrow"/>
              </a:defRPr>
            </a:lvl1pPr>
          </a:lstStyle>
          <a:p>
            <a:r>
              <a:rPr lang="en-US">
                <a:solidFill>
                  <a:srgbClr val="013365"/>
                </a:solidFill>
              </a:rPr>
              <a:t>Presentation Title - </a:t>
            </a:r>
            <a:fld id="{18FD47A2-EF8B-0240-AD90-9B51A2DFE8C1}" type="slidenum">
              <a:rPr lang="en-US" smtClean="0">
                <a:solidFill>
                  <a:srgbClr val="B1143B"/>
                </a:solidFill>
              </a:rPr>
              <a:pPr/>
              <a:t>‹#›</a:t>
            </a:fld>
            <a:endParaRPr lang="en-US">
              <a:solidFill>
                <a:srgbClr val="B1143B"/>
              </a:solidFill>
            </a:endParaRPr>
          </a:p>
        </p:txBody>
      </p:sp>
    </p:spTree>
    <p:extLst>
      <p:ext uri="{BB962C8B-B14F-4D97-AF65-F5344CB8AC3E}">
        <p14:creationId xmlns:p14="http://schemas.microsoft.com/office/powerpoint/2010/main" val="2598248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711341-6FF6-5E46-9221-F9705A935CB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8940"/>
          <a:stretch/>
        </p:blipFill>
        <p:spPr>
          <a:xfrm>
            <a:off x="1" y="0"/>
            <a:ext cx="12192000" cy="6858000"/>
          </a:xfrm>
          <a:prstGeom prst="rect">
            <a:avLst/>
          </a:prstGeom>
        </p:spPr>
      </p:pic>
      <p:sp>
        <p:nvSpPr>
          <p:cNvPr id="8" name="Rectangle 7">
            <a:extLst>
              <a:ext uri="{FF2B5EF4-FFF2-40B4-BE49-F238E27FC236}">
                <a16:creationId xmlns:a16="http://schemas.microsoft.com/office/drawing/2014/main" id="{07FA8A5B-7BED-7D49-A67D-1DFC3D9FD00D}"/>
              </a:ext>
            </a:extLst>
          </p:cNvPr>
          <p:cNvSpPr/>
          <p:nvPr userDrawn="1"/>
        </p:nvSpPr>
        <p:spPr bwMode="auto">
          <a:xfrm>
            <a:off x="0" y="11230"/>
            <a:ext cx="12192000" cy="6862813"/>
          </a:xfrm>
          <a:prstGeom prst="rect">
            <a:avLst/>
          </a:prstGeom>
          <a:solidFill>
            <a:srgbClr val="005D90">
              <a:alpha val="90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Title 17"/>
          <p:cNvSpPr>
            <a:spLocks noGrp="1"/>
          </p:cNvSpPr>
          <p:nvPr>
            <p:ph type="title" hasCustomPrompt="1"/>
          </p:nvPr>
        </p:nvSpPr>
        <p:spPr>
          <a:xfrm>
            <a:off x="609600" y="2514600"/>
            <a:ext cx="8331200" cy="2057400"/>
          </a:xfrm>
          <a:prstGeom prst="rect">
            <a:avLst/>
          </a:prstGeom>
        </p:spPr>
        <p:txBody>
          <a:bodyPr vert="horz" anchor="ctr"/>
          <a:lstStyle>
            <a:lvl1pPr algn="l">
              <a:defRPr sz="4800" b="1" i="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SECTION</a:t>
            </a:r>
            <a:br>
              <a:rPr lang="en-US"/>
            </a:br>
            <a:r>
              <a:rPr lang="en-US"/>
              <a:t>TITLE</a:t>
            </a:r>
          </a:p>
        </p:txBody>
      </p:sp>
      <p:pic>
        <p:nvPicPr>
          <p:cNvPr id="6" name="Picture 5" descr="Icon&#10;&#10;Description automatically generated">
            <a:extLst>
              <a:ext uri="{FF2B5EF4-FFF2-40B4-BE49-F238E27FC236}">
                <a16:creationId xmlns:a16="http://schemas.microsoft.com/office/drawing/2014/main" id="{CB7ACAF8-A671-4151-BD7E-68C1C917DB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745" y="6231314"/>
            <a:ext cx="421710" cy="530538"/>
          </a:xfrm>
          <a:prstGeom prst="rect">
            <a:avLst/>
          </a:prstGeom>
        </p:spPr>
      </p:pic>
      <p:sp>
        <p:nvSpPr>
          <p:cNvPr id="7" name="TextBox 6">
            <a:extLst>
              <a:ext uri="{FF2B5EF4-FFF2-40B4-BE49-F238E27FC236}">
                <a16:creationId xmlns:a16="http://schemas.microsoft.com/office/drawing/2014/main" id="{83682C93-50AC-427F-98F7-D3A63FB0190E}"/>
              </a:ext>
            </a:extLst>
          </p:cNvPr>
          <p:cNvSpPr txBox="1"/>
          <p:nvPr userDrawn="1"/>
        </p:nvSpPr>
        <p:spPr>
          <a:xfrm>
            <a:off x="1152394" y="6358083"/>
            <a:ext cx="1697277" cy="276999"/>
          </a:xfrm>
          <a:prstGeom prst="rect">
            <a:avLst/>
          </a:prstGeom>
          <a:noFill/>
        </p:spPr>
        <p:txBody>
          <a:bodyPr wrap="square" rtlCol="0">
            <a:spAutoFit/>
          </a:bodyPr>
          <a:lstStyle/>
          <a:p>
            <a:r>
              <a:rPr lang="en-US" sz="1200" u="none">
                <a:solidFill>
                  <a:schemeClr val="bg1"/>
                </a:solidFill>
                <a:latin typeface="+mn-lt"/>
                <a:hlinkClick r:id="rId5">
                  <a:extLst>
                    <a:ext uri="{A12FA001-AC4F-418D-AE19-62706E023703}">
                      <ahyp:hlinkClr xmlns="" xmlns:ahyp="http://schemas.microsoft.com/office/drawing/2018/hyperlinkcolor" val="tx"/>
                    </a:ext>
                  </a:extLst>
                </a:hlinkClick>
              </a:rPr>
              <a:t>www.caloes.ca.gov</a:t>
            </a:r>
            <a:endParaRPr lang="en-US" sz="1200" u="none">
              <a:solidFill>
                <a:schemeClr val="bg1"/>
              </a:solidFill>
              <a:latin typeface="+mn-lt"/>
            </a:endParaRPr>
          </a:p>
        </p:txBody>
      </p:sp>
    </p:spTree>
    <p:extLst>
      <p:ext uri="{BB962C8B-B14F-4D97-AF65-F5344CB8AC3E}">
        <p14:creationId xmlns:p14="http://schemas.microsoft.com/office/powerpoint/2010/main" val="948455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Color Backgroun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85E7027-71A3-264F-939E-CCE0B98C38F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253" b="894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773925F3-5FD2-5346-BA0B-28F7937016DB}"/>
              </a:ext>
            </a:extLst>
          </p:cNvPr>
          <p:cNvSpPr/>
          <p:nvPr userDrawn="1"/>
        </p:nvSpPr>
        <p:spPr bwMode="auto">
          <a:xfrm>
            <a:off x="0" y="0"/>
            <a:ext cx="12192000" cy="6858000"/>
          </a:xfrm>
          <a:prstGeom prst="rect">
            <a:avLst/>
          </a:prstGeom>
          <a:solidFill>
            <a:srgbClr val="013365">
              <a:alpha val="81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2285901"/>
            <a:ext cx="10097577" cy="941224"/>
          </a:xfrm>
          <a:prstGeom prst="rect">
            <a:avLst/>
          </a:prstGeom>
        </p:spPr>
        <p:txBody>
          <a:bodyPr lIns="0" rIns="0" anchor="b" anchorCtr="0"/>
          <a:lstStyle>
            <a:lvl1pPr algn="r">
              <a:defRPr sz="3600" b="1" spc="-50" baseline="0">
                <a:solidFill>
                  <a:schemeClr val="bg1"/>
                </a:solidFill>
                <a:latin typeface="Century Gothic" panose="020B0502020202020204" pitchFamily="34" charset="0"/>
              </a:defRPr>
            </a:lvl1pPr>
          </a:lstStyle>
          <a:p>
            <a:r>
              <a:rPr lang="en-US"/>
              <a:t>Title: Century Gothic Bold,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1047751" y="3617636"/>
            <a:ext cx="10097576" cy="526097"/>
          </a:xfrm>
          <a:prstGeom prst="rect">
            <a:avLst/>
          </a:prstGeom>
        </p:spPr>
        <p:txBody>
          <a:bodyPr lIns="0" rIns="0"/>
          <a:lstStyle>
            <a:lvl1pPr marL="6350" indent="-6350" algn="r">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err="1"/>
              <a:t>CalOES</a:t>
            </a:r>
            <a:endParaRPr lang="en-US"/>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4"/>
          <a:stretch>
            <a:fillRect/>
          </a:stretch>
        </p:blipFill>
        <p:spPr>
          <a:xfrm>
            <a:off x="9387914" y="5217459"/>
            <a:ext cx="1756336" cy="618863"/>
          </a:xfrm>
          <a:prstGeom prst="rect">
            <a:avLst/>
          </a:prstGeom>
        </p:spPr>
      </p:pic>
      <p:grpSp>
        <p:nvGrpSpPr>
          <p:cNvPr id="19" name="Group 18">
            <a:extLst>
              <a:ext uri="{FF2B5EF4-FFF2-40B4-BE49-F238E27FC236}">
                <a16:creationId xmlns:a16="http://schemas.microsoft.com/office/drawing/2014/main" id="{2DDF9FE8-7AF4-6E4E-A515-56D2762E314B}"/>
              </a:ext>
            </a:extLst>
          </p:cNvPr>
          <p:cNvGrpSpPr/>
          <p:nvPr userDrawn="1"/>
        </p:nvGrpSpPr>
        <p:grpSpPr>
          <a:xfrm rot="16200000">
            <a:off x="-3346177" y="3346168"/>
            <a:ext cx="6858004" cy="165657"/>
            <a:chOff x="-31806" y="2590800"/>
            <a:chExt cx="3689408" cy="101217"/>
          </a:xfrm>
        </p:grpSpPr>
        <p:grpSp>
          <p:nvGrpSpPr>
            <p:cNvPr id="20" name="Group 19">
              <a:extLst>
                <a:ext uri="{FF2B5EF4-FFF2-40B4-BE49-F238E27FC236}">
                  <a16:creationId xmlns:a16="http://schemas.microsoft.com/office/drawing/2014/main" id="{5A32A8DC-74EE-AB4E-9828-8741AD1F7970}"/>
                </a:ext>
              </a:extLst>
            </p:cNvPr>
            <p:cNvGrpSpPr/>
            <p:nvPr/>
          </p:nvGrpSpPr>
          <p:grpSpPr>
            <a:xfrm>
              <a:off x="-31806" y="2590800"/>
              <a:ext cx="3689408" cy="101217"/>
              <a:chOff x="-47705" y="2555008"/>
              <a:chExt cx="4497291" cy="71589"/>
            </a:xfrm>
          </p:grpSpPr>
          <p:sp>
            <p:nvSpPr>
              <p:cNvPr id="22" name="Rectangle 21">
                <a:extLst>
                  <a:ext uri="{FF2B5EF4-FFF2-40B4-BE49-F238E27FC236}">
                    <a16:creationId xmlns:a16="http://schemas.microsoft.com/office/drawing/2014/main" id="{E0C49896-736C-5E46-A876-D1A29DB5307E}"/>
                  </a:ext>
                </a:extLst>
              </p:cNvPr>
              <p:cNvSpPr/>
              <p:nvPr/>
            </p:nvSpPr>
            <p:spPr bwMode="auto">
              <a:xfrm>
                <a:off x="1012812" y="2555008"/>
                <a:ext cx="3436774" cy="71587"/>
              </a:xfrm>
              <a:prstGeom prst="rect">
                <a:avLst/>
              </a:prstGeom>
              <a:solidFill>
                <a:srgbClr val="013365"/>
              </a:solidFill>
              <a:ln>
                <a:noFill/>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84953D80-4ADD-BF4F-80B3-187B948EBBE6}"/>
                  </a:ext>
                </a:extLst>
              </p:cNvPr>
              <p:cNvSpPr/>
              <p:nvPr userDrawn="1"/>
            </p:nvSpPr>
            <p:spPr bwMode="auto">
              <a:xfrm rot="5400000">
                <a:off x="446758" y="2060545"/>
                <a:ext cx="71589" cy="1060516"/>
              </a:xfrm>
              <a:prstGeom prst="rect">
                <a:avLst/>
              </a:prstGeom>
              <a:solidFill>
                <a:sysClr val="windowText" lastClr="000000">
                  <a:lumMod val="95000"/>
                  <a:lumOff val="5000"/>
                </a:sys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
          <p:nvSpPr>
            <p:cNvPr id="21" name="Rectangle 20">
              <a:extLst>
                <a:ext uri="{FF2B5EF4-FFF2-40B4-BE49-F238E27FC236}">
                  <a16:creationId xmlns:a16="http://schemas.microsoft.com/office/drawing/2014/main" id="{91ABF9F7-9C32-474B-9E82-AD5716E4395E}"/>
                </a:ext>
              </a:extLst>
            </p:cNvPr>
            <p:cNvSpPr/>
            <p:nvPr/>
          </p:nvSpPr>
          <p:spPr bwMode="auto">
            <a:xfrm rot="5400000">
              <a:off x="1222596" y="2206404"/>
              <a:ext cx="101214" cy="870007"/>
            </a:xfrm>
            <a:prstGeom prst="rect">
              <a:avLst/>
            </a:prstGeom>
            <a:solidFill>
              <a:srgbClr val="015E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Tree>
    <p:extLst>
      <p:ext uri="{BB962C8B-B14F-4D97-AF65-F5344CB8AC3E}">
        <p14:creationId xmlns:p14="http://schemas.microsoft.com/office/powerpoint/2010/main" val="425136203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ottom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1EFEA5-5583-334C-9AB1-65353A2392F5}"/>
              </a:ext>
            </a:extLst>
          </p:cNvPr>
          <p:cNvGrpSpPr/>
          <p:nvPr userDrawn="1"/>
        </p:nvGrpSpPr>
        <p:grpSpPr>
          <a:xfrm>
            <a:off x="0" y="4346916"/>
            <a:ext cx="12192000" cy="2511084"/>
            <a:chOff x="0" y="4346916"/>
            <a:chExt cx="12192000" cy="2511084"/>
          </a:xfrm>
        </p:grpSpPr>
        <p:sp>
          <p:nvSpPr>
            <p:cNvPr id="11" name="Rectangle 10">
              <a:extLst>
                <a:ext uri="{FF2B5EF4-FFF2-40B4-BE49-F238E27FC236}">
                  <a16:creationId xmlns:a16="http://schemas.microsoft.com/office/drawing/2014/main" id="{21A217D5-930D-3248-B9E1-0232CD23FD28}"/>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A354268-CE45-2F49-BA87-F3DC20DF2FDC}"/>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Bottom Bar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2021 BRIC NOFO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Arial Nova,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7" name="Picture 16" descr="A close up of a sign&#10;&#10;Description automatically generated">
            <a:extLst>
              <a:ext uri="{FF2B5EF4-FFF2-40B4-BE49-F238E27FC236}">
                <a16:creationId xmlns:a16="http://schemas.microsoft.com/office/drawing/2014/main" id="{22227B97-20F4-4244-83F8-C8946F445318}"/>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8" name="Group 17">
            <a:extLst>
              <a:ext uri="{FF2B5EF4-FFF2-40B4-BE49-F238E27FC236}">
                <a16:creationId xmlns:a16="http://schemas.microsoft.com/office/drawing/2014/main" id="{D475D21D-AD0D-D641-9A27-3E7EB923FA53}"/>
              </a:ext>
            </a:extLst>
          </p:cNvPr>
          <p:cNvGrpSpPr/>
          <p:nvPr userDrawn="1"/>
        </p:nvGrpSpPr>
        <p:grpSpPr>
          <a:xfrm rot="5400000">
            <a:off x="-3327401" y="3327400"/>
            <a:ext cx="6858001" cy="203201"/>
            <a:chOff x="0" y="6688135"/>
            <a:chExt cx="9145597" cy="169866"/>
          </a:xfrm>
        </p:grpSpPr>
        <p:sp>
          <p:nvSpPr>
            <p:cNvPr id="19" name="Rectangle 18">
              <a:extLst>
                <a:ext uri="{FF2B5EF4-FFF2-40B4-BE49-F238E27FC236}">
                  <a16:creationId xmlns:a16="http://schemas.microsoft.com/office/drawing/2014/main" id="{2AD30082-B43D-4741-9A6A-07CE693E17B9}"/>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6431BD93-F6E8-9948-803B-80AF4E54048F}"/>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45C47057-05E8-F14F-ACE6-55A7E39E1B54}"/>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419848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lor Background">
    <p:bg>
      <p:bgRef idx="1001">
        <a:schemeClr val="bg1"/>
      </p:bgRef>
    </p:bg>
    <p:spTree>
      <p:nvGrpSpPr>
        <p:cNvPr id="1" name=""/>
        <p:cNvGrpSpPr/>
        <p:nvPr/>
      </p:nvGrpSpPr>
      <p:grpSpPr>
        <a:xfrm>
          <a:off x="0" y="0"/>
          <a:ext cx="0" cy="0"/>
          <a:chOff x="0" y="0"/>
          <a:chExt cx="0" cy="0"/>
        </a:xfrm>
      </p:grpSpPr>
      <p:pic>
        <p:nvPicPr>
          <p:cNvPr id="14" name="Picture 13" descr="A picture containing outdoor, sky, cloudy, clouds&#10;&#10;Description automatically generated">
            <a:extLst>
              <a:ext uri="{FF2B5EF4-FFF2-40B4-BE49-F238E27FC236}">
                <a16:creationId xmlns:a16="http://schemas.microsoft.com/office/drawing/2014/main" id="{B885C904-8946-4549-9366-358A2AEEB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2285901"/>
            <a:ext cx="10097577" cy="941224"/>
          </a:xfrm>
          <a:prstGeom prst="rect">
            <a:avLst/>
          </a:prstGeom>
        </p:spPr>
        <p:txBody>
          <a:bodyPr lIns="0" rIns="0" anchor="b" anchorCtr="0"/>
          <a:lstStyle>
            <a:lvl1pPr algn="r">
              <a:defRPr sz="3600" b="1" spc="-50" baseline="0">
                <a:solidFill>
                  <a:schemeClr val="bg1"/>
                </a:solidFill>
                <a:latin typeface="Century Gothic" panose="020B0502020202020204" pitchFamily="34" charset="0"/>
              </a:defRPr>
            </a:lvl1pPr>
          </a:lstStyle>
          <a:p>
            <a:r>
              <a:rPr lang="en-US"/>
              <a:t>Title: Century Gothic Bold,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1047751" y="3617636"/>
            <a:ext cx="10097576" cy="526097"/>
          </a:xfrm>
          <a:prstGeom prst="rect">
            <a:avLst/>
          </a:prstGeom>
        </p:spPr>
        <p:txBody>
          <a:bodyPr lIns="0" rIns="0"/>
          <a:lstStyle>
            <a:lvl1pPr marL="6350" indent="-6350" algn="r">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Cal OES</a:t>
            </a:r>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3"/>
          <a:stretch>
            <a:fillRect/>
          </a:stretch>
        </p:blipFill>
        <p:spPr>
          <a:xfrm>
            <a:off x="9387914" y="5217459"/>
            <a:ext cx="1756336" cy="618863"/>
          </a:xfrm>
          <a:prstGeom prst="rect">
            <a:avLst/>
          </a:prstGeom>
        </p:spPr>
      </p:pic>
    </p:spTree>
    <p:extLst>
      <p:ext uri="{BB962C8B-B14F-4D97-AF65-F5344CB8AC3E}">
        <p14:creationId xmlns:p14="http://schemas.microsoft.com/office/powerpoint/2010/main" val="2199982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2347838" y="2309648"/>
            <a:ext cx="8779341" cy="941224"/>
          </a:xfrm>
          <a:prstGeom prst="rect">
            <a:avLst/>
          </a:prstGeom>
        </p:spPr>
        <p:txBody>
          <a:bodyPr lIns="0" rIns="0" anchor="b" anchorCtr="0"/>
          <a:lstStyle>
            <a:lvl1pPr algn="r">
              <a:defRPr sz="3600" b="1" spc="-50" baseline="0">
                <a:solidFill>
                  <a:srgbClr val="013365"/>
                </a:solidFill>
                <a:latin typeface="Century Gothic" panose="020B0502020202020204" pitchFamily="34" charset="0"/>
              </a:defRPr>
            </a:lvl1pPr>
          </a:lstStyle>
          <a:p>
            <a:r>
              <a:rPr lang="en-US"/>
              <a:t>Title: Century Gothic,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2347838" y="3570099"/>
            <a:ext cx="8779341" cy="526097"/>
          </a:xfrm>
          <a:prstGeom prst="rect">
            <a:avLst/>
          </a:prstGeom>
        </p:spPr>
        <p:txBody>
          <a:bodyPr lIns="0" rIns="0"/>
          <a:lstStyle>
            <a:lvl1pPr marL="6350" indent="-6350" algn="r">
              <a:buNone/>
              <a:tabLst/>
              <a:defRPr>
                <a:solidFill>
                  <a:srgbClr val="7F7F7F"/>
                </a:solidFill>
                <a:latin typeface="Century Gothic" panose="020B0502020202020204" pitchFamily="34" charset="0"/>
              </a:defRPr>
            </a:lvl1pPr>
            <a:lvl2pPr>
              <a:buNone/>
              <a:defRPr/>
            </a:lvl2pPr>
          </a:lstStyle>
          <a:p>
            <a:pPr lvl="0"/>
            <a:r>
              <a:rPr lang="en-US"/>
              <a:t>Subtitle: Century Gothic, 22pt </a:t>
            </a:r>
          </a:p>
        </p:txBody>
      </p:sp>
      <p:sp>
        <p:nvSpPr>
          <p:cNvPr id="10" name="Right Triangle 9">
            <a:extLst>
              <a:ext uri="{FF2B5EF4-FFF2-40B4-BE49-F238E27FC236}">
                <a16:creationId xmlns:a16="http://schemas.microsoft.com/office/drawing/2014/main" id="{835874CC-50F8-8241-879D-24089AFB5C20}"/>
              </a:ext>
            </a:extLst>
          </p:cNvPr>
          <p:cNvSpPr/>
          <p:nvPr userDrawn="1"/>
        </p:nvSpPr>
        <p:spPr>
          <a:xfrm>
            <a:off x="-2" y="2369611"/>
            <a:ext cx="4511041" cy="4488390"/>
          </a:xfrm>
          <a:prstGeom prst="rtTriangle">
            <a:avLst/>
          </a:prstGeom>
          <a:solidFill>
            <a:srgbClr val="0133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ight Triangle 10">
            <a:extLst>
              <a:ext uri="{FF2B5EF4-FFF2-40B4-BE49-F238E27FC236}">
                <a16:creationId xmlns:a16="http://schemas.microsoft.com/office/drawing/2014/main" id="{71C49A9B-F204-E544-8017-3C13575C2980}"/>
              </a:ext>
            </a:extLst>
          </p:cNvPr>
          <p:cNvSpPr/>
          <p:nvPr userDrawn="1"/>
        </p:nvSpPr>
        <p:spPr>
          <a:xfrm rot="5400000">
            <a:off x="-2" y="0"/>
            <a:ext cx="3970622" cy="3970622"/>
          </a:xfrm>
          <a:prstGeom prst="rtTriangle">
            <a:avLst/>
          </a:prstGeom>
          <a:solidFill>
            <a:srgbClr val="005D90">
              <a:alpha val="6745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 Placeholder 13">
            <a:extLst>
              <a:ext uri="{FF2B5EF4-FFF2-40B4-BE49-F238E27FC236}">
                <a16:creationId xmlns:a16="http://schemas.microsoft.com/office/drawing/2014/main" id="{9465A45B-4659-3A4E-BA26-FEABA3D1D6BD}"/>
              </a:ext>
            </a:extLst>
          </p:cNvPr>
          <p:cNvSpPr>
            <a:spLocks noGrp="1"/>
          </p:cNvSpPr>
          <p:nvPr>
            <p:ph type="body" sz="quarter" idx="13" hasCustomPrompt="1"/>
          </p:nvPr>
        </p:nvSpPr>
        <p:spPr>
          <a:xfrm>
            <a:off x="7723224" y="4462317"/>
            <a:ext cx="3403955" cy="372108"/>
          </a:xfrm>
          <a:prstGeom prst="rect">
            <a:avLst/>
          </a:prstGeom>
        </p:spPr>
        <p:txBody>
          <a:bodyPr lIns="0" rIns="0" anchor="ctr" anchorCtr="0"/>
          <a:lstStyle>
            <a:lvl1pPr marL="6350" indent="-6350" algn="r">
              <a:buNone/>
              <a:tabLst/>
              <a:defRPr sz="1200" b="0" i="0" spc="50" baseline="0">
                <a:solidFill>
                  <a:srgbClr val="7F7F7F"/>
                </a:solidFill>
                <a:latin typeface="Century Gothic" panose="020B0502020202020204" pitchFamily="34" charset="0"/>
              </a:defRPr>
            </a:lvl1pPr>
          </a:lstStyle>
          <a:p>
            <a:pPr lvl="0"/>
            <a:r>
              <a:rPr lang="en-US"/>
              <a:t>Speaker Name</a:t>
            </a:r>
          </a:p>
          <a:p>
            <a:pPr lvl="0"/>
            <a:r>
              <a:rPr lang="en-US"/>
              <a:t>Month, Date, Year</a:t>
            </a:r>
          </a:p>
        </p:txBody>
      </p:sp>
      <p:pic>
        <p:nvPicPr>
          <p:cNvPr id="14" name="Picture 13" descr="A close up of a sign&#10;&#10;Description automatically generated">
            <a:extLst>
              <a:ext uri="{FF2B5EF4-FFF2-40B4-BE49-F238E27FC236}">
                <a16:creationId xmlns:a16="http://schemas.microsoft.com/office/drawing/2014/main" id="{74505D70-F8F8-B74B-994E-BD190CF7203F}"/>
              </a:ext>
            </a:extLst>
          </p:cNvPr>
          <p:cNvPicPr>
            <a:picLocks noChangeAspect="1"/>
          </p:cNvPicPr>
          <p:nvPr userDrawn="1"/>
        </p:nvPicPr>
        <p:blipFill>
          <a:blip r:embed="rId2"/>
          <a:stretch>
            <a:fillRect/>
          </a:stretch>
        </p:blipFill>
        <p:spPr>
          <a:xfrm>
            <a:off x="9211728" y="5638800"/>
            <a:ext cx="1915451" cy="740060"/>
          </a:xfrm>
          <a:prstGeom prst="rect">
            <a:avLst/>
          </a:prstGeom>
        </p:spPr>
      </p:pic>
    </p:spTree>
    <p:extLst>
      <p:ext uri="{BB962C8B-B14F-4D97-AF65-F5344CB8AC3E}">
        <p14:creationId xmlns:p14="http://schemas.microsoft.com/office/powerpoint/2010/main" val="24987649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3000" b="1" i="0">
                <a:solidFill>
                  <a:srgbClr val="013365"/>
                </a:solidFill>
                <a:latin typeface="Century Gothic" panose="020B0502020202020204" pitchFamily="34" charset="0"/>
                <a:cs typeface="Arial Narrow"/>
              </a:defRPr>
            </a:lvl1pPr>
          </a:lstStyle>
          <a:p>
            <a:r>
              <a:rPr lang="en-US"/>
              <a:t>Headings: Century Gothic Bold, 28-32pt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BRIC 2021: Flood and Drought Projects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24648"/>
            <a:ext cx="11369040" cy="5087229"/>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20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20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20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2000">
                <a:solidFill>
                  <a:schemeClr val="tx1"/>
                </a:solidFill>
                <a:latin typeface="Century Gothic" panose="020B0502020202020204" pitchFamily="34" charset="0"/>
              </a:defRPr>
            </a:lvl4pPr>
          </a:lstStyle>
          <a:p>
            <a:pPr lvl="0"/>
            <a:r>
              <a:rPr lang="en-US"/>
              <a:t>Body: Century Gothic, 18-20pt. 3pt spacing above and below.</a:t>
            </a:r>
          </a:p>
          <a:p>
            <a:pPr lvl="1"/>
            <a:r>
              <a:rPr lang="en-US"/>
              <a:t>Line spacing set to 1.3pt</a:t>
            </a:r>
          </a:p>
          <a:p>
            <a:pPr lvl="2"/>
            <a:r>
              <a:rPr lang="en-US"/>
              <a:t>Body font color: Black</a:t>
            </a:r>
          </a:p>
          <a:p>
            <a:pPr lvl="3"/>
            <a:r>
              <a:rPr lang="en-US"/>
              <a:t>Third Level Bullet. Hex code: #7F7F7F</a:t>
            </a:r>
          </a:p>
        </p:txBody>
      </p:sp>
      <p:pic>
        <p:nvPicPr>
          <p:cNvPr id="10" name="Picture 9" descr="A close up of a sign&#10;&#10;Description automatically generated">
            <a:extLst>
              <a:ext uri="{FF2B5EF4-FFF2-40B4-BE49-F238E27FC236}">
                <a16:creationId xmlns:a16="http://schemas.microsoft.com/office/drawing/2014/main" id="{B389A3B3-9CA1-4D44-A672-50E0977BAD46}"/>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1" name="Group 10">
            <a:extLst>
              <a:ext uri="{FF2B5EF4-FFF2-40B4-BE49-F238E27FC236}">
                <a16:creationId xmlns:a16="http://schemas.microsoft.com/office/drawing/2014/main" id="{73A7AE39-83B8-134C-9F12-15CC805B959E}"/>
              </a:ext>
            </a:extLst>
          </p:cNvPr>
          <p:cNvGrpSpPr/>
          <p:nvPr userDrawn="1"/>
        </p:nvGrpSpPr>
        <p:grpSpPr>
          <a:xfrm rot="5400000">
            <a:off x="-3327401" y="3327400"/>
            <a:ext cx="6858001" cy="203201"/>
            <a:chOff x="0" y="6688135"/>
            <a:chExt cx="9145597" cy="169866"/>
          </a:xfrm>
        </p:grpSpPr>
        <p:sp>
          <p:nvSpPr>
            <p:cNvPr id="12" name="Rectangle 11">
              <a:extLst>
                <a:ext uri="{FF2B5EF4-FFF2-40B4-BE49-F238E27FC236}">
                  <a16:creationId xmlns:a16="http://schemas.microsoft.com/office/drawing/2014/main" id="{EBD18814-BAB4-1649-8EF5-9C8B324009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5B55E3A-015D-CB44-9B31-69F3138337DA}"/>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E26AC66B-3705-9C46-A33A-EDDC151A22F9}"/>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764131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3000" b="1" i="0">
                <a:solidFill>
                  <a:srgbClr val="013365"/>
                </a:solidFill>
                <a:latin typeface="Century Gothic" panose="020B0502020202020204" pitchFamily="34" charset="0"/>
                <a:cs typeface="Arial Narrow"/>
              </a:defRPr>
            </a:lvl1pPr>
          </a:lstStyle>
          <a:p>
            <a:r>
              <a:rPr lang="en-US"/>
              <a:t>Two Column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BRIC 2021: Flood and Drought Projects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522868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20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20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20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20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sp>
        <p:nvSpPr>
          <p:cNvPr id="10" name="Text Placeholder 4">
            <a:extLst>
              <a:ext uri="{FF2B5EF4-FFF2-40B4-BE49-F238E27FC236}">
                <a16:creationId xmlns:a16="http://schemas.microsoft.com/office/drawing/2014/main" id="{882D6147-9E36-F84A-BEF4-C2C7F5BA02E4}"/>
              </a:ext>
            </a:extLst>
          </p:cNvPr>
          <p:cNvSpPr>
            <a:spLocks noGrp="1"/>
          </p:cNvSpPr>
          <p:nvPr>
            <p:ph type="body" sz="quarter" idx="11" hasCustomPrompt="1"/>
          </p:nvPr>
        </p:nvSpPr>
        <p:spPr>
          <a:xfrm>
            <a:off x="6556917" y="1095983"/>
            <a:ext cx="521505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20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20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20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20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2" name="Picture 11" descr="A close up of a sign&#10;&#10;Description automatically generated">
            <a:extLst>
              <a:ext uri="{FF2B5EF4-FFF2-40B4-BE49-F238E27FC236}">
                <a16:creationId xmlns:a16="http://schemas.microsoft.com/office/drawing/2014/main" id="{5ECBDC3D-EDD7-0E42-89AB-9F91C0EC5FB5}"/>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6" name="Group 15">
            <a:extLst>
              <a:ext uri="{FF2B5EF4-FFF2-40B4-BE49-F238E27FC236}">
                <a16:creationId xmlns:a16="http://schemas.microsoft.com/office/drawing/2014/main" id="{BAF5CA0F-0D2D-7D48-9833-13C19D923828}"/>
              </a:ext>
            </a:extLst>
          </p:cNvPr>
          <p:cNvGrpSpPr/>
          <p:nvPr userDrawn="1"/>
        </p:nvGrpSpPr>
        <p:grpSpPr>
          <a:xfrm rot="5400000">
            <a:off x="-3327401" y="3327400"/>
            <a:ext cx="6858001" cy="203201"/>
            <a:chOff x="0" y="6688135"/>
            <a:chExt cx="9145597" cy="169866"/>
          </a:xfrm>
        </p:grpSpPr>
        <p:sp>
          <p:nvSpPr>
            <p:cNvPr id="17" name="Rectangle 16">
              <a:extLst>
                <a:ext uri="{FF2B5EF4-FFF2-40B4-BE49-F238E27FC236}">
                  <a16:creationId xmlns:a16="http://schemas.microsoft.com/office/drawing/2014/main" id="{C36F9F87-E441-3946-A72A-D410DB5417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6FBB275-1F0D-304D-8D06-17D056319FD2}"/>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662725D-8EE1-1D49-BE15-C8F5D1167C1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90899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2DB45F4-5D63-4046-B8E8-E14E38F13B45}"/>
              </a:ext>
            </a:extLst>
          </p:cNvPr>
          <p:cNvGrpSpPr/>
          <p:nvPr userDrawn="1"/>
        </p:nvGrpSpPr>
        <p:grpSpPr>
          <a:xfrm>
            <a:off x="0" y="4346916"/>
            <a:ext cx="12192000" cy="2511084"/>
            <a:chOff x="0" y="4346916"/>
            <a:chExt cx="12192000" cy="2511084"/>
          </a:xfrm>
        </p:grpSpPr>
        <p:sp>
          <p:nvSpPr>
            <p:cNvPr id="13" name="Rectangle 12">
              <a:extLst>
                <a:ext uri="{FF2B5EF4-FFF2-40B4-BE49-F238E27FC236}">
                  <a16:creationId xmlns:a16="http://schemas.microsoft.com/office/drawing/2014/main" id="{64249514-5BC6-434B-B413-05F3E1981013}"/>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4" name="Straight Connector 13">
              <a:extLst>
                <a:ext uri="{FF2B5EF4-FFF2-40B4-BE49-F238E27FC236}">
                  <a16:creationId xmlns:a16="http://schemas.microsoft.com/office/drawing/2014/main" id="{986F826D-8992-7E4F-82CF-792101F81EF6}"/>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3000" b="1" i="0">
                <a:solidFill>
                  <a:srgbClr val="013365"/>
                </a:solidFill>
                <a:latin typeface="Century Gothic" panose="020B0502020202020204" pitchFamily="34" charset="0"/>
                <a:cs typeface="Arial Narrow"/>
              </a:defRPr>
            </a:lvl1pPr>
          </a:lstStyle>
          <a:p>
            <a:r>
              <a:rPr lang="en-US"/>
              <a:t>Two Column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BRIC 2021: Flood and Drought Projects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5228684" cy="2947939"/>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20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20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20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20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sp>
        <p:nvSpPr>
          <p:cNvPr id="10" name="Text Placeholder 4">
            <a:extLst>
              <a:ext uri="{FF2B5EF4-FFF2-40B4-BE49-F238E27FC236}">
                <a16:creationId xmlns:a16="http://schemas.microsoft.com/office/drawing/2014/main" id="{882D6147-9E36-F84A-BEF4-C2C7F5BA02E4}"/>
              </a:ext>
            </a:extLst>
          </p:cNvPr>
          <p:cNvSpPr>
            <a:spLocks noGrp="1"/>
          </p:cNvSpPr>
          <p:nvPr>
            <p:ph type="body" sz="quarter" idx="11" hasCustomPrompt="1"/>
          </p:nvPr>
        </p:nvSpPr>
        <p:spPr>
          <a:xfrm>
            <a:off x="6556917" y="1095983"/>
            <a:ext cx="5215054" cy="2947939"/>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20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20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20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20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2" name="Picture 11" descr="A close up of a sign&#10;&#10;Description automatically generated">
            <a:extLst>
              <a:ext uri="{FF2B5EF4-FFF2-40B4-BE49-F238E27FC236}">
                <a16:creationId xmlns:a16="http://schemas.microsoft.com/office/drawing/2014/main" id="{5ECBDC3D-EDD7-0E42-89AB-9F91C0EC5FB5}"/>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6" name="Group 15">
            <a:extLst>
              <a:ext uri="{FF2B5EF4-FFF2-40B4-BE49-F238E27FC236}">
                <a16:creationId xmlns:a16="http://schemas.microsoft.com/office/drawing/2014/main" id="{BAF5CA0F-0D2D-7D48-9833-13C19D923828}"/>
              </a:ext>
            </a:extLst>
          </p:cNvPr>
          <p:cNvGrpSpPr/>
          <p:nvPr userDrawn="1"/>
        </p:nvGrpSpPr>
        <p:grpSpPr>
          <a:xfrm rot="5400000">
            <a:off x="-3327401" y="3327400"/>
            <a:ext cx="6858001" cy="203201"/>
            <a:chOff x="0" y="6688135"/>
            <a:chExt cx="9145597" cy="169866"/>
          </a:xfrm>
        </p:grpSpPr>
        <p:sp>
          <p:nvSpPr>
            <p:cNvPr id="17" name="Rectangle 16">
              <a:extLst>
                <a:ext uri="{FF2B5EF4-FFF2-40B4-BE49-F238E27FC236}">
                  <a16:creationId xmlns:a16="http://schemas.microsoft.com/office/drawing/2014/main" id="{C36F9F87-E441-3946-A72A-D410DB5417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6FBB275-1F0D-304D-8D06-17D056319FD2}"/>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662725D-8EE1-1D49-BE15-C8F5D1167C1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825393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B574D22-F705-D945-9048-568599603615}"/>
              </a:ext>
            </a:extLst>
          </p:cNvPr>
          <p:cNvGrpSpPr/>
          <p:nvPr userDrawn="1"/>
        </p:nvGrpSpPr>
        <p:grpSpPr>
          <a:xfrm rot="16200000">
            <a:off x="7053161" y="1729317"/>
            <a:ext cx="6858000" cy="3399364"/>
            <a:chOff x="0" y="4346916"/>
            <a:chExt cx="12192000" cy="2345247"/>
          </a:xfrm>
        </p:grpSpPr>
        <p:sp>
          <p:nvSpPr>
            <p:cNvPr id="11" name="Rectangle 10">
              <a:extLst>
                <a:ext uri="{FF2B5EF4-FFF2-40B4-BE49-F238E27FC236}">
                  <a16:creationId xmlns:a16="http://schemas.microsoft.com/office/drawing/2014/main" id="{12AF1CC0-ABCD-6E43-A9DB-A814DD601AB6}"/>
                </a:ext>
              </a:extLst>
            </p:cNvPr>
            <p:cNvSpPr/>
            <p:nvPr userDrawn="1"/>
          </p:nvSpPr>
          <p:spPr bwMode="auto">
            <a:xfrm>
              <a:off x="0" y="4346916"/>
              <a:ext cx="12192000" cy="2345247"/>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D5AFE41-7400-2844-9A85-A82238C7CC97}"/>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4" name="Title 1">
            <a:extLst>
              <a:ext uri="{FF2B5EF4-FFF2-40B4-BE49-F238E27FC236}">
                <a16:creationId xmlns:a16="http://schemas.microsoft.com/office/drawing/2014/main" id="{7E451894-29C9-F641-9D3F-B1BDAD4BD04C}"/>
              </a:ext>
            </a:extLst>
          </p:cNvPr>
          <p:cNvSpPr>
            <a:spLocks noGrp="1"/>
          </p:cNvSpPr>
          <p:nvPr>
            <p:ph type="title" hasCustomPrompt="1"/>
          </p:nvPr>
        </p:nvSpPr>
        <p:spPr>
          <a:xfrm>
            <a:off x="406400" y="259491"/>
            <a:ext cx="7969675" cy="765157"/>
          </a:xfrm>
          <a:prstGeom prst="rect">
            <a:avLst/>
          </a:prstGeom>
        </p:spPr>
        <p:txBody>
          <a:bodyPr lIns="0" rIns="0" anchor="t" anchorCtr="0"/>
          <a:lstStyle>
            <a:lvl1pPr algn="l">
              <a:defRPr sz="3000" b="1" i="0">
                <a:solidFill>
                  <a:srgbClr val="013365"/>
                </a:solidFill>
                <a:latin typeface="Century Gothic" panose="020B0502020202020204" pitchFamily="34" charset="0"/>
                <a:cs typeface="Arial Narrow"/>
              </a:defRPr>
            </a:lvl1pPr>
          </a:lstStyle>
          <a:p>
            <a:r>
              <a:rPr lang="en-US"/>
              <a:t>Side Bar Layout</a:t>
            </a:r>
          </a:p>
        </p:txBody>
      </p:sp>
      <p:sp>
        <p:nvSpPr>
          <p:cNvPr id="5" name="Slide Number Placeholder 2">
            <a:extLst>
              <a:ext uri="{FF2B5EF4-FFF2-40B4-BE49-F238E27FC236}">
                <a16:creationId xmlns:a16="http://schemas.microsoft.com/office/drawing/2014/main" id="{8A5508E4-6F5F-8C4F-ACD9-D754E32D790C}"/>
              </a:ext>
            </a:extLst>
          </p:cNvPr>
          <p:cNvSpPr>
            <a:spLocks noGrp="1"/>
          </p:cNvSpPr>
          <p:nvPr>
            <p:ph type="sldNum" sz="quarter" idx="4"/>
          </p:nvPr>
        </p:nvSpPr>
        <p:spPr>
          <a:xfrm>
            <a:off x="3510119" y="6287383"/>
            <a:ext cx="4869276"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BRIC 2021: Flood and Drought Projects |  </a:t>
            </a:r>
            <a:fld id="{18FD47A2-EF8B-0240-AD90-9B51A2DFE8C1}" type="slidenum">
              <a:rPr lang="en-US" smtClean="0"/>
              <a:pPr/>
              <a:t>‹#›</a:t>
            </a:fld>
            <a:endParaRPr lang="en-US"/>
          </a:p>
        </p:txBody>
      </p:sp>
      <p:sp>
        <p:nvSpPr>
          <p:cNvPr id="13" name="Text Placeholder 4">
            <a:extLst>
              <a:ext uri="{FF2B5EF4-FFF2-40B4-BE49-F238E27FC236}">
                <a16:creationId xmlns:a16="http://schemas.microsoft.com/office/drawing/2014/main" id="{7E3190A9-0D67-5E4D-8CC8-0E4E7E31A8B8}"/>
              </a:ext>
            </a:extLst>
          </p:cNvPr>
          <p:cNvSpPr>
            <a:spLocks noGrp="1"/>
          </p:cNvSpPr>
          <p:nvPr>
            <p:ph type="body" sz="quarter" idx="11" hasCustomPrompt="1"/>
          </p:nvPr>
        </p:nvSpPr>
        <p:spPr>
          <a:xfrm>
            <a:off x="9185564" y="644235"/>
            <a:ext cx="2589875" cy="5467641"/>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174625" indent="-168275">
              <a:lnSpc>
                <a:spcPct val="114000"/>
              </a:lnSpc>
              <a:spcBef>
                <a:spcPts val="300"/>
              </a:spcBef>
              <a:spcAft>
                <a:spcPts val="300"/>
              </a:spcAft>
              <a:buSzPct val="100000"/>
              <a:buFont typeface="Arial" panose="020B0604020202020204" pitchFamily="34" charset="0"/>
              <a:buChar char="•"/>
              <a:tabLst/>
              <a:defRPr sz="1800" b="0" i="0">
                <a:solidFill>
                  <a:schemeClr val="tx1"/>
                </a:solidFill>
                <a:latin typeface="Century Gothic" panose="020B0502020202020204" pitchFamily="34" charset="0"/>
              </a:defRPr>
            </a:lvl2pPr>
            <a:lvl3pPr marL="342900" indent="-168275">
              <a:lnSpc>
                <a:spcPct val="114000"/>
              </a:lnSpc>
              <a:spcBef>
                <a:spcPts val="300"/>
              </a:spcBef>
              <a:spcAft>
                <a:spcPts val="300"/>
              </a:spcAft>
              <a:buFont typeface="Arial" panose="020B0604020202020204" pitchFamily="34" charset="0"/>
              <a:buChar char="•"/>
              <a:tabLst/>
              <a:defRPr lang="en-US" sz="1800" b="0" i="0" dirty="0">
                <a:solidFill>
                  <a:schemeClr val="tx1"/>
                </a:solidFill>
                <a:latin typeface="Century Gothic" panose="020B0502020202020204" pitchFamily="34" charset="0"/>
              </a:defRPr>
            </a:lvl3pPr>
            <a:lvl4pPr marL="574675" indent="-228600">
              <a:lnSpc>
                <a:spcPct val="114000"/>
              </a:lnSpc>
              <a:spcBef>
                <a:spcPts val="300"/>
              </a:spcBef>
              <a:spcAft>
                <a:spcPts val="300"/>
              </a:spcAft>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Side bar text should be Arial Nova, size 16pt, spacing before and after: 3pt, line spacing 1.3pt</a:t>
            </a:r>
          </a:p>
          <a:p>
            <a:pPr lvl="1"/>
            <a:r>
              <a:rPr lang="en-US"/>
              <a:t>Sub-bullet 1</a:t>
            </a:r>
          </a:p>
          <a:p>
            <a:pPr lvl="2"/>
            <a:r>
              <a:rPr lang="en-US"/>
              <a:t>Sub-bullet 2</a:t>
            </a:r>
          </a:p>
          <a:p>
            <a:pPr lvl="3"/>
            <a:r>
              <a:rPr lang="en-US"/>
              <a:t>Sub-bullet 3</a:t>
            </a:r>
          </a:p>
        </p:txBody>
      </p:sp>
      <p:sp>
        <p:nvSpPr>
          <p:cNvPr id="14" name="Text Placeholder 4">
            <a:extLst>
              <a:ext uri="{FF2B5EF4-FFF2-40B4-BE49-F238E27FC236}">
                <a16:creationId xmlns:a16="http://schemas.microsoft.com/office/drawing/2014/main" id="{31B6EF39-12B8-1847-9953-C4BD6551D27E}"/>
              </a:ext>
            </a:extLst>
          </p:cNvPr>
          <p:cNvSpPr>
            <a:spLocks noGrp="1"/>
          </p:cNvSpPr>
          <p:nvPr>
            <p:ph type="body" sz="quarter" idx="10" hasCustomPrompt="1"/>
          </p:nvPr>
        </p:nvSpPr>
        <p:spPr>
          <a:xfrm>
            <a:off x="406401" y="1095983"/>
            <a:ext cx="796967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2000" b="0" i="0">
                <a:solidFill>
                  <a:schemeClr val="tx1"/>
                </a:solidFill>
                <a:latin typeface="Century Gothic" panose="020B0502020202020204" pitchFamily="34" charset="0"/>
              </a:defRPr>
            </a:lvl1pPr>
            <a:lvl2pPr marL="228600" indent="-222250">
              <a:lnSpc>
                <a:spcPct val="114000"/>
              </a:lnSpc>
              <a:spcBef>
                <a:spcPts val="300"/>
              </a:spcBef>
              <a:spcAft>
                <a:spcPts val="300"/>
              </a:spcAft>
              <a:buClr>
                <a:srgbClr val="013365"/>
              </a:buClr>
              <a:buSzPct val="110000"/>
              <a:buFont typeface="Arial" panose="020B0604020202020204" pitchFamily="34" charset="0"/>
              <a:buChar char="•"/>
              <a:tabLst/>
              <a:defRPr sz="2000" b="0" i="0">
                <a:solidFill>
                  <a:schemeClr val="tx1"/>
                </a:solidFill>
                <a:latin typeface="Century Gothic" panose="020B0502020202020204" pitchFamily="34" charset="0"/>
              </a:defRPr>
            </a:lvl2pPr>
            <a:lvl3pPr marL="457200" indent="-228600">
              <a:lnSpc>
                <a:spcPct val="114000"/>
              </a:lnSpc>
              <a:spcBef>
                <a:spcPts val="300"/>
              </a:spcBef>
              <a:spcAft>
                <a:spcPts val="300"/>
              </a:spcAft>
              <a:buSzPct val="105000"/>
              <a:buFont typeface="Arial" panose="020B0604020202020204" pitchFamily="34" charset="0"/>
              <a:buChar char="•"/>
              <a:tabLst/>
              <a:defRPr lang="en-US" sz="2000" b="0" i="0" dirty="0" smtClean="0">
                <a:solidFill>
                  <a:schemeClr val="tx1"/>
                </a:solidFill>
                <a:latin typeface="Century Gothic" panose="020B0502020202020204" pitchFamily="34" charset="0"/>
              </a:defRPr>
            </a:lvl3pPr>
            <a:lvl4pPr marL="685800" indent="-228600">
              <a:lnSpc>
                <a:spcPct val="114000"/>
              </a:lnSpc>
              <a:spcBef>
                <a:spcPts val="300"/>
              </a:spcBef>
              <a:spcAft>
                <a:spcPts val="300"/>
              </a:spcAft>
              <a:buClr>
                <a:srgbClr val="7F7F7F"/>
              </a:buClr>
              <a:buFont typeface="Arial" panose="020B0604020202020204" pitchFamily="34" charset="0"/>
              <a:buChar char="•"/>
              <a:tabLst/>
              <a:defRPr sz="2000">
                <a:solidFill>
                  <a:schemeClr val="tx1"/>
                </a:solidFill>
                <a:latin typeface="Century Gothic" panose="020B0502020202020204" pitchFamily="34" charset="0"/>
              </a:defRPr>
            </a:lvl4pPr>
          </a:lstStyle>
          <a:p>
            <a:pPr lvl="0"/>
            <a:r>
              <a:rPr lang="en-US"/>
              <a:t>Body:18-20pt. 3pt spacing above and below.</a:t>
            </a:r>
          </a:p>
          <a:p>
            <a:pPr lvl="1"/>
            <a:r>
              <a:rPr lang="en-US"/>
              <a:t>Line spacing is set to 1.3pt</a:t>
            </a:r>
          </a:p>
          <a:p>
            <a:pPr lvl="2"/>
            <a:r>
              <a:rPr lang="en-US"/>
              <a:t>Body font color hex code: #595959</a:t>
            </a:r>
          </a:p>
          <a:p>
            <a:pPr lvl="3"/>
            <a:r>
              <a:rPr lang="en-US"/>
              <a:t>Third Level Bullet. Hex code: #7F7F7F</a:t>
            </a:r>
          </a:p>
        </p:txBody>
      </p:sp>
      <p:pic>
        <p:nvPicPr>
          <p:cNvPr id="15" name="Picture 14" descr="A close up of a sign&#10;&#10;Description automatically generated">
            <a:extLst>
              <a:ext uri="{FF2B5EF4-FFF2-40B4-BE49-F238E27FC236}">
                <a16:creationId xmlns:a16="http://schemas.microsoft.com/office/drawing/2014/main" id="{A7D4B315-A884-254C-9BAB-FC97CF7D26D2}"/>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7" name="Group 16">
            <a:extLst>
              <a:ext uri="{FF2B5EF4-FFF2-40B4-BE49-F238E27FC236}">
                <a16:creationId xmlns:a16="http://schemas.microsoft.com/office/drawing/2014/main" id="{68567CCD-7AA7-3046-AD34-227662461DA7}"/>
              </a:ext>
            </a:extLst>
          </p:cNvPr>
          <p:cNvGrpSpPr/>
          <p:nvPr userDrawn="1"/>
        </p:nvGrpSpPr>
        <p:grpSpPr>
          <a:xfrm rot="5400000">
            <a:off x="-3327401" y="3327400"/>
            <a:ext cx="6858001" cy="203201"/>
            <a:chOff x="0" y="6688135"/>
            <a:chExt cx="9145597" cy="169866"/>
          </a:xfrm>
        </p:grpSpPr>
        <p:sp>
          <p:nvSpPr>
            <p:cNvPr id="18" name="Rectangle 17">
              <a:extLst>
                <a:ext uri="{FF2B5EF4-FFF2-40B4-BE49-F238E27FC236}">
                  <a16:creationId xmlns:a16="http://schemas.microsoft.com/office/drawing/2014/main" id="{B9F76265-DC39-A44A-A671-704BC5018620}"/>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C0F72A19-3922-134F-A859-3518CC53280F}"/>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36ED783C-6400-5D4C-99C8-C2081C1CDFA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609466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1EFEA5-5583-334C-9AB1-65353A2392F5}"/>
              </a:ext>
            </a:extLst>
          </p:cNvPr>
          <p:cNvGrpSpPr/>
          <p:nvPr userDrawn="1"/>
        </p:nvGrpSpPr>
        <p:grpSpPr>
          <a:xfrm>
            <a:off x="0" y="4346916"/>
            <a:ext cx="12192000" cy="2511084"/>
            <a:chOff x="0" y="4346916"/>
            <a:chExt cx="12192000" cy="2511084"/>
          </a:xfrm>
        </p:grpSpPr>
        <p:sp>
          <p:nvSpPr>
            <p:cNvPr id="11" name="Rectangle 10">
              <a:extLst>
                <a:ext uri="{FF2B5EF4-FFF2-40B4-BE49-F238E27FC236}">
                  <a16:creationId xmlns:a16="http://schemas.microsoft.com/office/drawing/2014/main" id="{21A217D5-930D-3248-B9E1-0232CD23FD28}"/>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A354268-CE45-2F49-BA87-F3DC20DF2FDC}"/>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3000" b="1" i="0">
                <a:solidFill>
                  <a:srgbClr val="013365"/>
                </a:solidFill>
                <a:latin typeface="Century Gothic" panose="020B0502020202020204" pitchFamily="34" charset="0"/>
                <a:cs typeface="Arial Narrow"/>
              </a:defRPr>
            </a:lvl1pPr>
          </a:lstStyle>
          <a:p>
            <a:r>
              <a:rPr lang="en-US"/>
              <a:t>Bottom Bar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BRIC 2021: Flood and Drought Projects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20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20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20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2000">
                <a:solidFill>
                  <a:schemeClr val="tx1"/>
                </a:solidFill>
                <a:latin typeface="Century Gothic" panose="020B0502020202020204" pitchFamily="34" charset="0"/>
              </a:defRPr>
            </a:lvl4pPr>
          </a:lstStyle>
          <a:p>
            <a:pPr lvl="0"/>
            <a:r>
              <a:rPr lang="en-US"/>
              <a:t>Body: Arial Nova,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7" name="Picture 16" descr="A close up of a sign&#10;&#10;Description automatically generated">
            <a:extLst>
              <a:ext uri="{FF2B5EF4-FFF2-40B4-BE49-F238E27FC236}">
                <a16:creationId xmlns:a16="http://schemas.microsoft.com/office/drawing/2014/main" id="{22227B97-20F4-4244-83F8-C8946F445318}"/>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8" name="Group 17">
            <a:extLst>
              <a:ext uri="{FF2B5EF4-FFF2-40B4-BE49-F238E27FC236}">
                <a16:creationId xmlns:a16="http://schemas.microsoft.com/office/drawing/2014/main" id="{D475D21D-AD0D-D641-9A27-3E7EB923FA53}"/>
              </a:ext>
            </a:extLst>
          </p:cNvPr>
          <p:cNvGrpSpPr/>
          <p:nvPr userDrawn="1"/>
        </p:nvGrpSpPr>
        <p:grpSpPr>
          <a:xfrm rot="5400000">
            <a:off x="-3327401" y="3327400"/>
            <a:ext cx="6858001" cy="203201"/>
            <a:chOff x="0" y="6688135"/>
            <a:chExt cx="9145597" cy="169866"/>
          </a:xfrm>
        </p:grpSpPr>
        <p:sp>
          <p:nvSpPr>
            <p:cNvPr id="19" name="Rectangle 18">
              <a:extLst>
                <a:ext uri="{FF2B5EF4-FFF2-40B4-BE49-F238E27FC236}">
                  <a16:creationId xmlns:a16="http://schemas.microsoft.com/office/drawing/2014/main" id="{2AD30082-B43D-4741-9A6A-07CE693E17B9}"/>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6431BD93-F6E8-9948-803B-80AF4E54048F}"/>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45C47057-05E8-F14F-ACE6-55A7E39E1B54}"/>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389359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706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amp;A Slide">
    <p:bg>
      <p:bgRef idx="1001">
        <a:schemeClr val="bg1"/>
      </p:bgRef>
    </p:bg>
    <p:spTree>
      <p:nvGrpSpPr>
        <p:cNvPr id="1" name=""/>
        <p:cNvGrpSpPr/>
        <p:nvPr/>
      </p:nvGrpSpPr>
      <p:grpSpPr>
        <a:xfrm>
          <a:off x="0" y="0"/>
          <a:ext cx="0" cy="0"/>
          <a:chOff x="0" y="0"/>
          <a:chExt cx="0" cy="0"/>
        </a:xfrm>
      </p:grpSpPr>
      <p:pic>
        <p:nvPicPr>
          <p:cNvPr id="18" name="Picture 17" descr="A picture containing outdoor, sky, cloudy, clouds&#10;&#10;Description automatically generated">
            <a:extLst>
              <a:ext uri="{FF2B5EF4-FFF2-40B4-BE49-F238E27FC236}">
                <a16:creationId xmlns:a16="http://schemas.microsoft.com/office/drawing/2014/main" id="{F90B4F63-DAAE-48B2-B9D4-4C4D50A66F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1418898"/>
            <a:ext cx="1663919" cy="3187994"/>
          </a:xfrm>
          <a:prstGeom prst="rect">
            <a:avLst/>
          </a:prstGeom>
        </p:spPr>
        <p:txBody>
          <a:bodyPr lIns="0" rIns="0" anchor="ctr" anchorCtr="0"/>
          <a:lstStyle>
            <a:lvl1pPr algn="l">
              <a:defRPr sz="3600" b="1" spc="-50" baseline="0">
                <a:solidFill>
                  <a:schemeClr val="bg1"/>
                </a:solidFill>
                <a:latin typeface="Century Gothic" panose="020B0502020202020204" pitchFamily="34" charset="0"/>
              </a:defRPr>
            </a:lvl1pPr>
          </a:lstStyle>
          <a:p>
            <a:r>
              <a:rPr lang="en-US"/>
              <a:t>Q&amp;A</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5177642" y="1418897"/>
            <a:ext cx="5967685" cy="3111061"/>
          </a:xfrm>
          <a:prstGeom prst="rect">
            <a:avLst/>
          </a:prstGeom>
        </p:spPr>
        <p:txBody>
          <a:bodyPr lIns="0" rIns="0" anchor="ctr" anchorCtr="0"/>
          <a:lstStyle>
            <a:lvl1pPr marL="6350" indent="-6350" algn="l">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www.caloes.gov</a:t>
            </a:r>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3"/>
          <a:stretch>
            <a:fillRect/>
          </a:stretch>
        </p:blipFill>
        <p:spPr>
          <a:xfrm>
            <a:off x="9387914" y="5217459"/>
            <a:ext cx="1756336" cy="618863"/>
          </a:xfrm>
          <a:prstGeom prst="rect">
            <a:avLst/>
          </a:prstGeom>
        </p:spPr>
      </p:pic>
    </p:spTree>
    <p:extLst>
      <p:ext uri="{BB962C8B-B14F-4D97-AF65-F5344CB8AC3E}">
        <p14:creationId xmlns:p14="http://schemas.microsoft.com/office/powerpoint/2010/main" val="295625957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duction: Single Sp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D27E7-172D-F24D-8BBA-B41F5BAD43C7}"/>
              </a:ext>
            </a:extLst>
          </p:cNvPr>
          <p:cNvSpPr/>
          <p:nvPr userDrawn="1"/>
        </p:nvSpPr>
        <p:spPr bwMode="auto">
          <a:xfrm>
            <a:off x="0"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0D98DC9-7E32-EE4D-98A7-F847771C8EE1}"/>
              </a:ext>
            </a:extLst>
          </p:cNvPr>
          <p:cNvSpPr/>
          <p:nvPr userDrawn="1"/>
        </p:nvSpPr>
        <p:spPr bwMode="auto">
          <a:xfrm>
            <a:off x="406400" y="390149"/>
            <a:ext cx="11369040" cy="5573052"/>
          </a:xfrm>
          <a:prstGeom prst="rect">
            <a:avLst/>
          </a:prstGeom>
          <a:solidFill>
            <a:srgbClr val="005D90">
              <a:alpha val="60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830312" y="1394590"/>
            <a:ext cx="7178571" cy="567360"/>
          </a:xfrm>
          <a:prstGeom prst="rect">
            <a:avLst/>
          </a:prstGeom>
        </p:spPr>
        <p:txBody>
          <a:bodyPr lIns="0" rIns="0" anchor="b" anchorCtr="0"/>
          <a:lstStyle>
            <a:lvl1pPr algn="l">
              <a:defRPr sz="2800" b="1" i="0">
                <a:solidFill>
                  <a:schemeClr val="bg1"/>
                </a:solidFill>
                <a:latin typeface="Arial Nova" panose="020B0504020202020204" pitchFamily="34" charset="0"/>
                <a:cs typeface="Arial Narrow"/>
              </a:defRPr>
            </a:lvl1pPr>
          </a:lstStyle>
          <a:p>
            <a:r>
              <a:rPr lang="en-US"/>
              <a:t>Name here</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Arial Nova" panose="020B0504020202020204" pitchFamily="34" charset="0"/>
                <a:cs typeface="Arial" panose="020B0604020202020204" pitchFamily="34" charset="0"/>
              </a:defRPr>
            </a:lvl1pPr>
          </a:lstStyle>
          <a:p>
            <a:r>
              <a:rPr lang="en-US"/>
              <a:t>Slide Presentation Title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830312" y="2672107"/>
            <a:ext cx="7178571" cy="2877355"/>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bg1"/>
                </a:solidFill>
                <a:latin typeface="Arial Nova" panose="020B0504020202020204" pitchFamily="34" charset="0"/>
              </a:defRPr>
            </a:lvl1pPr>
            <a:lvl2pPr marL="230188" indent="-220663">
              <a:lnSpc>
                <a:spcPct val="130000"/>
              </a:lnSpc>
              <a:spcBef>
                <a:spcPts val="300"/>
              </a:spcBef>
              <a:spcAft>
                <a:spcPts val="300"/>
              </a:spcAft>
              <a:buSzPct val="100000"/>
              <a:buFont typeface="Arial" panose="020B0604020202020204" pitchFamily="34" charset="0"/>
              <a:buChar char="•"/>
              <a:tabLst/>
              <a:defRPr sz="1800" b="0" i="0">
                <a:solidFill>
                  <a:schemeClr val="bg1"/>
                </a:solidFill>
                <a:latin typeface="Arial Nova" panose="020B0504020202020204" pitchFamily="34" charset="0"/>
              </a:defRPr>
            </a:lvl2pPr>
            <a:lvl3pPr marL="687388" indent="-228600">
              <a:lnSpc>
                <a:spcPct val="130000"/>
              </a:lnSpc>
              <a:spcBef>
                <a:spcPts val="300"/>
              </a:spcBef>
              <a:spcAft>
                <a:spcPts val="300"/>
              </a:spcAft>
              <a:buFont typeface="Arial" panose="020B0604020202020204" pitchFamily="34" charset="0"/>
              <a:buChar char="•"/>
              <a:tabLst/>
              <a:defRPr lang="en-US" sz="1800" b="0" i="0" dirty="0" smtClean="0">
                <a:solidFill>
                  <a:schemeClr val="bg1"/>
                </a:solidFill>
                <a:latin typeface="Arial Nova" panose="020B0504020202020204" pitchFamily="34" charset="0"/>
              </a:defRPr>
            </a:lvl3pPr>
          </a:lstStyle>
          <a:p>
            <a:pPr lvl="0"/>
            <a:r>
              <a:rPr lang="en-US"/>
              <a:t>Bio goes here. Line spacing is set to 1.3pt</a:t>
            </a:r>
          </a:p>
          <a:p>
            <a:pPr lvl="1"/>
            <a:r>
              <a:rPr lang="en-US"/>
              <a:t>List roles, past work, and accomplishments</a:t>
            </a:r>
          </a:p>
          <a:p>
            <a:pPr lvl="1"/>
            <a:r>
              <a:rPr lang="en-US"/>
              <a:t>List roles, past work, and accomplishments</a:t>
            </a:r>
          </a:p>
          <a:p>
            <a:pPr lvl="1"/>
            <a:r>
              <a:rPr lang="en-US"/>
              <a:t>List roles, past work, and accomplishments</a:t>
            </a:r>
          </a:p>
          <a:p>
            <a:pPr lvl="1"/>
            <a:endParaRPr lang="en-US"/>
          </a:p>
        </p:txBody>
      </p:sp>
      <p:sp>
        <p:nvSpPr>
          <p:cNvPr id="4" name="Text Placeholder 3">
            <a:extLst>
              <a:ext uri="{FF2B5EF4-FFF2-40B4-BE49-F238E27FC236}">
                <a16:creationId xmlns:a16="http://schemas.microsoft.com/office/drawing/2014/main" id="{10AD3479-0BB3-8649-8F96-80157DA45C90}"/>
              </a:ext>
            </a:extLst>
          </p:cNvPr>
          <p:cNvSpPr>
            <a:spLocks noGrp="1"/>
          </p:cNvSpPr>
          <p:nvPr>
            <p:ph type="body" sz="quarter" idx="11" hasCustomPrompt="1"/>
          </p:nvPr>
        </p:nvSpPr>
        <p:spPr>
          <a:xfrm>
            <a:off x="830312" y="1977347"/>
            <a:ext cx="7178571" cy="418435"/>
          </a:xfrm>
          <a:prstGeom prst="rect">
            <a:avLst/>
          </a:prstGeom>
        </p:spPr>
        <p:txBody>
          <a:bodyPr lIns="0" rIns="0"/>
          <a:lstStyle>
            <a:lvl1pPr marL="0" indent="0">
              <a:buNone/>
              <a:defRPr>
                <a:solidFill>
                  <a:schemeClr val="bg1"/>
                </a:solidFill>
                <a:latin typeface=""/>
              </a:defRPr>
            </a:lvl1pPr>
          </a:lstStyle>
          <a:p>
            <a:pPr lvl="0"/>
            <a:r>
              <a:rPr lang="en-US"/>
              <a:t>Title here</a:t>
            </a:r>
          </a:p>
        </p:txBody>
      </p:sp>
      <p:sp>
        <p:nvSpPr>
          <p:cNvPr id="17" name="Rectangle 16">
            <a:extLst>
              <a:ext uri="{FF2B5EF4-FFF2-40B4-BE49-F238E27FC236}">
                <a16:creationId xmlns:a16="http://schemas.microsoft.com/office/drawing/2014/main" id="{00527233-152B-BD42-BEB6-B84D049F7466}"/>
              </a:ext>
            </a:extLst>
          </p:cNvPr>
          <p:cNvSpPr/>
          <p:nvPr userDrawn="1"/>
        </p:nvSpPr>
        <p:spPr>
          <a:xfrm>
            <a:off x="830312" y="756519"/>
            <a:ext cx="1650129" cy="307777"/>
          </a:xfrm>
          <a:prstGeom prst="rect">
            <a:avLst/>
          </a:prstGeom>
          <a:solidFill>
            <a:schemeClr val="bg1"/>
          </a:solidFill>
        </p:spPr>
        <p:txBody>
          <a:bodyPr wrap="square" lIns="91440" tIns="45720" rIns="91440" bIns="45720">
            <a:spAutoFit/>
          </a:bodyPr>
          <a:lstStyle/>
          <a:p>
            <a:pPr marL="7938" algn="ctr"/>
            <a:r>
              <a:rPr lang="en-US" sz="1400" cap="all" spc="60">
                <a:solidFill>
                  <a:srgbClr val="B11439"/>
                </a:solidFill>
                <a:latin typeface="Arial Nova Cond" panose="020B0506020202020204" pitchFamily="34" charset="0"/>
                <a:cs typeface="Arial"/>
              </a:rPr>
              <a:t>YOUR Presenter</a:t>
            </a:r>
            <a:endParaRPr lang="en-US" sz="1600" cap="all">
              <a:solidFill>
                <a:srgbClr val="B11439"/>
              </a:solidFill>
              <a:latin typeface="Arial Nova Cond" panose="020B0506020202020204" pitchFamily="34" charset="0"/>
            </a:endParaRPr>
          </a:p>
        </p:txBody>
      </p:sp>
      <p:sp>
        <p:nvSpPr>
          <p:cNvPr id="19" name="Picture Placeholder 18">
            <a:extLst>
              <a:ext uri="{FF2B5EF4-FFF2-40B4-BE49-F238E27FC236}">
                <a16:creationId xmlns:a16="http://schemas.microsoft.com/office/drawing/2014/main" id="{C964DCD2-FF8F-5744-A4B2-74394477E157}"/>
              </a:ext>
            </a:extLst>
          </p:cNvPr>
          <p:cNvSpPr>
            <a:spLocks noGrp="1"/>
          </p:cNvSpPr>
          <p:nvPr>
            <p:ph type="pic" sz="quarter" idx="12" hasCustomPrompt="1"/>
          </p:nvPr>
        </p:nvSpPr>
        <p:spPr>
          <a:xfrm>
            <a:off x="8683906" y="1923976"/>
            <a:ext cx="2469957" cy="2468035"/>
          </a:xfrm>
          <a:prstGeom prst="ellipse">
            <a:avLst/>
          </a:prstGeom>
          <a:solidFill>
            <a:srgbClr val="7F7F7F"/>
          </a:solidFill>
          <a:ln w="28575">
            <a:solidFill>
              <a:schemeClr val="bg1"/>
            </a:solidFill>
          </a:ln>
        </p:spPr>
        <p:txBody>
          <a:bodyPr/>
          <a:lstStyle>
            <a:lvl1pPr marL="0" indent="0" algn="ctr">
              <a:buNone/>
              <a:defRPr sz="1400">
                <a:solidFill>
                  <a:schemeClr val="bg1"/>
                </a:solidFill>
                <a:latin typeface=""/>
              </a:defRPr>
            </a:lvl1pPr>
          </a:lstStyle>
          <a:p>
            <a:r>
              <a:rPr lang="en-US"/>
              <a:t>[Insert Photo]</a:t>
            </a:r>
          </a:p>
        </p:txBody>
      </p:sp>
      <p:pic>
        <p:nvPicPr>
          <p:cNvPr id="18" name="Picture 17">
            <a:extLst>
              <a:ext uri="{FF2B5EF4-FFF2-40B4-BE49-F238E27FC236}">
                <a16:creationId xmlns:a16="http://schemas.microsoft.com/office/drawing/2014/main" id="{85DA2338-976B-C741-91EE-75E77FB1C174}"/>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1683375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F644CDC-2951-A844-B6E7-40433C0F91B9}"/>
              </a:ext>
            </a:extLst>
          </p:cNvPr>
          <p:cNvSpPr/>
          <p:nvPr userDrawn="1"/>
        </p:nvSpPr>
        <p:spPr bwMode="auto">
          <a:xfrm>
            <a:off x="1" y="0"/>
            <a:ext cx="12191999"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899032" y="903458"/>
            <a:ext cx="5286614" cy="755869"/>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a:t>Questions?</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99032"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0" name="Text Placeholder 4">
            <a:extLst>
              <a:ext uri="{FF2B5EF4-FFF2-40B4-BE49-F238E27FC236}">
                <a16:creationId xmlns:a16="http://schemas.microsoft.com/office/drawing/2014/main" id="{D51D2ECA-1BC5-1F4F-8AB8-646B95072EB1}"/>
              </a:ext>
            </a:extLst>
          </p:cNvPr>
          <p:cNvSpPr>
            <a:spLocks noGrp="1"/>
          </p:cNvSpPr>
          <p:nvPr>
            <p:ph type="body" sz="quarter" idx="11" hasCustomPrompt="1"/>
          </p:nvPr>
        </p:nvSpPr>
        <p:spPr>
          <a:xfrm>
            <a:off x="441960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1" name="Text Placeholder 4">
            <a:extLst>
              <a:ext uri="{FF2B5EF4-FFF2-40B4-BE49-F238E27FC236}">
                <a16:creationId xmlns:a16="http://schemas.microsoft.com/office/drawing/2014/main" id="{08E7B375-7E82-0A41-ACA0-04E2F659E3D8}"/>
              </a:ext>
            </a:extLst>
          </p:cNvPr>
          <p:cNvSpPr>
            <a:spLocks noGrp="1"/>
          </p:cNvSpPr>
          <p:nvPr>
            <p:ph type="body" sz="quarter" idx="12" hasCustomPrompt="1"/>
          </p:nvPr>
        </p:nvSpPr>
        <p:spPr>
          <a:xfrm>
            <a:off x="794017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2" name="Picture Placeholder 18">
            <a:extLst>
              <a:ext uri="{FF2B5EF4-FFF2-40B4-BE49-F238E27FC236}">
                <a16:creationId xmlns:a16="http://schemas.microsoft.com/office/drawing/2014/main" id="{EA55B1C0-BB84-4348-AB20-622EC2AA8FFE}"/>
              </a:ext>
            </a:extLst>
          </p:cNvPr>
          <p:cNvSpPr>
            <a:spLocks noGrp="1"/>
          </p:cNvSpPr>
          <p:nvPr>
            <p:ph type="pic" sz="quarter" idx="13" hasCustomPrompt="1"/>
          </p:nvPr>
        </p:nvSpPr>
        <p:spPr>
          <a:xfrm>
            <a:off x="899032" y="2149480"/>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3" name="Picture Placeholder 18">
            <a:extLst>
              <a:ext uri="{FF2B5EF4-FFF2-40B4-BE49-F238E27FC236}">
                <a16:creationId xmlns:a16="http://schemas.microsoft.com/office/drawing/2014/main" id="{C7456E42-024B-994C-9CF7-8E929B55CC51}"/>
              </a:ext>
            </a:extLst>
          </p:cNvPr>
          <p:cNvSpPr>
            <a:spLocks noGrp="1"/>
          </p:cNvSpPr>
          <p:nvPr>
            <p:ph type="pic" sz="quarter" idx="14" hasCustomPrompt="1"/>
          </p:nvPr>
        </p:nvSpPr>
        <p:spPr>
          <a:xfrm>
            <a:off x="4419600"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4" name="Picture Placeholder 18">
            <a:extLst>
              <a:ext uri="{FF2B5EF4-FFF2-40B4-BE49-F238E27FC236}">
                <a16:creationId xmlns:a16="http://schemas.microsoft.com/office/drawing/2014/main" id="{6D9FF23D-46D5-4B40-BBF4-896FA9ECF62C}"/>
              </a:ext>
            </a:extLst>
          </p:cNvPr>
          <p:cNvSpPr>
            <a:spLocks noGrp="1"/>
          </p:cNvSpPr>
          <p:nvPr>
            <p:ph type="pic" sz="quarter" idx="15" hasCustomPrompt="1"/>
          </p:nvPr>
        </p:nvSpPr>
        <p:spPr>
          <a:xfrm>
            <a:off x="7940168"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5" name="Slide Number Placeholder 2">
            <a:extLst>
              <a:ext uri="{FF2B5EF4-FFF2-40B4-BE49-F238E27FC236}">
                <a16:creationId xmlns:a16="http://schemas.microsoft.com/office/drawing/2014/main" id="{398151FC-1F23-40E8-8208-6C40DBCD9BD7}"/>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Arial Nova" panose="020B0504020202020204" pitchFamily="34" charset="0"/>
                <a:cs typeface="Arial" panose="020B0604020202020204" pitchFamily="34" charset="0"/>
              </a:defRPr>
            </a:lvl1pPr>
          </a:lstStyle>
          <a:p>
            <a:r>
              <a:rPr lang="en-US"/>
              <a:t>BRIC 2021: Finalizing Your BRIC </a:t>
            </a:r>
            <a:r>
              <a:rPr lang="en-US" err="1"/>
              <a:t>Subapplication</a:t>
            </a:r>
            <a:r>
              <a:rPr lang="en-US"/>
              <a:t>  |  </a:t>
            </a:r>
            <a:fld id="{18FD47A2-EF8B-0240-AD90-9B51A2DFE8C1}" type="slidenum">
              <a:rPr lang="en-US" smtClean="0"/>
              <a:pPr/>
              <a:t>‹#›</a:t>
            </a:fld>
            <a:endParaRPr lang="en-US"/>
          </a:p>
        </p:txBody>
      </p:sp>
      <p:pic>
        <p:nvPicPr>
          <p:cNvPr id="17" name="Picture 16">
            <a:extLst>
              <a:ext uri="{FF2B5EF4-FFF2-40B4-BE49-F238E27FC236}">
                <a16:creationId xmlns:a16="http://schemas.microsoft.com/office/drawing/2014/main" id="{54B48FF0-4ABF-4587-AD90-32A4CE951BE8}"/>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1597610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Vertical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2C68C-562A-C84C-8114-5C1017C0BC2F}"/>
              </a:ext>
            </a:extLst>
          </p:cNvPr>
          <p:cNvSpPr/>
          <p:nvPr userDrawn="1"/>
        </p:nvSpPr>
        <p:spPr bwMode="auto">
          <a:xfrm>
            <a:off x="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3970622" y="1095983"/>
            <a:ext cx="1865636" cy="4488390"/>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a:t>Contact:</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776677" y="1095983"/>
            <a:ext cx="2998762" cy="4488390"/>
          </a:xfrm>
          <a:prstGeom prst="rect">
            <a:avLst/>
          </a:prstGeom>
        </p:spPr>
        <p:txBody>
          <a:bodyPr lIns="0" rIns="0" anchor="ctr"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Contact text: Arial Nova, 14 pt. 3pt spacing above and below. Line spacing set to 1.3pt</a:t>
            </a:r>
          </a:p>
        </p:txBody>
      </p:sp>
      <p:sp>
        <p:nvSpPr>
          <p:cNvPr id="10" name="Picture Placeholder 18">
            <a:extLst>
              <a:ext uri="{FF2B5EF4-FFF2-40B4-BE49-F238E27FC236}">
                <a16:creationId xmlns:a16="http://schemas.microsoft.com/office/drawing/2014/main" id="{7E24D1BC-2604-3549-8023-17C1E2C221E4}"/>
              </a:ext>
            </a:extLst>
          </p:cNvPr>
          <p:cNvSpPr>
            <a:spLocks noGrp="1"/>
          </p:cNvSpPr>
          <p:nvPr>
            <p:ph type="pic" sz="quarter" idx="15" hasCustomPrompt="1"/>
          </p:nvPr>
        </p:nvSpPr>
        <p:spPr>
          <a:xfrm>
            <a:off x="7162355" y="2730886"/>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8" name="Slide Number Placeholder 2">
            <a:extLst>
              <a:ext uri="{FF2B5EF4-FFF2-40B4-BE49-F238E27FC236}">
                <a16:creationId xmlns:a16="http://schemas.microsoft.com/office/drawing/2014/main" id="{08473BDE-A931-4B8C-A92A-40A634A9B7F5}"/>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mn-lt"/>
                <a:cs typeface="Arial" panose="020B0604020202020204" pitchFamily="34" charset="0"/>
              </a:defRPr>
            </a:lvl1pPr>
          </a:lstStyle>
          <a:p>
            <a:r>
              <a:rPr lang="en-US"/>
              <a:t>Flood and Drought Projects |  </a:t>
            </a:r>
            <a:fld id="{18FD47A2-EF8B-0240-AD90-9B51A2DFE8C1}" type="slidenum">
              <a:rPr lang="en-US" smtClean="0"/>
              <a:pPr/>
              <a:t>‹#›</a:t>
            </a:fld>
            <a:endParaRPr lang="en-US"/>
          </a:p>
        </p:txBody>
      </p:sp>
      <p:pic>
        <p:nvPicPr>
          <p:cNvPr id="12" name="Picture 11">
            <a:extLst>
              <a:ext uri="{FF2B5EF4-FFF2-40B4-BE49-F238E27FC236}">
                <a16:creationId xmlns:a16="http://schemas.microsoft.com/office/drawing/2014/main" id="{E6DD212C-ACD9-41CF-8535-16265C3A01C3}"/>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75598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Headings: Century Gothic Bold, 28-32pt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Nature-Based Hazard Mitigation: HMA Grants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Century Gothic,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0" name="Picture 9" descr="A close up of a sign&#10;&#10;Description automatically generated">
            <a:extLst>
              <a:ext uri="{FF2B5EF4-FFF2-40B4-BE49-F238E27FC236}">
                <a16:creationId xmlns:a16="http://schemas.microsoft.com/office/drawing/2014/main" id="{B389A3B3-9CA1-4D44-A672-50E0977BAD46}"/>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1" name="Group 10">
            <a:extLst>
              <a:ext uri="{FF2B5EF4-FFF2-40B4-BE49-F238E27FC236}">
                <a16:creationId xmlns:a16="http://schemas.microsoft.com/office/drawing/2014/main" id="{73A7AE39-83B8-134C-9F12-15CC805B959E}"/>
              </a:ext>
            </a:extLst>
          </p:cNvPr>
          <p:cNvGrpSpPr/>
          <p:nvPr userDrawn="1"/>
        </p:nvGrpSpPr>
        <p:grpSpPr>
          <a:xfrm rot="5400000">
            <a:off x="-3327401" y="3327400"/>
            <a:ext cx="6858001" cy="203201"/>
            <a:chOff x="0" y="6688135"/>
            <a:chExt cx="9145597" cy="169866"/>
          </a:xfrm>
        </p:grpSpPr>
        <p:sp>
          <p:nvSpPr>
            <p:cNvPr id="12" name="Rectangle 11">
              <a:extLst>
                <a:ext uri="{FF2B5EF4-FFF2-40B4-BE49-F238E27FC236}">
                  <a16:creationId xmlns:a16="http://schemas.microsoft.com/office/drawing/2014/main" id="{EBD18814-BAB4-1649-8EF5-9C8B324009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5B55E3A-015D-CB44-9B31-69F3138337DA}"/>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E26AC66B-3705-9C46-A33A-EDDC151A22F9}"/>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B5AB31-5768-7E42-97AF-CACD76E115C4}"/>
              </a:ext>
            </a:extLst>
          </p:cNvPr>
          <p:cNvSpPr/>
          <p:nvPr userDrawn="1"/>
        </p:nvSpPr>
        <p:spPr bwMode="auto">
          <a:xfrm>
            <a:off x="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Title 17"/>
          <p:cNvSpPr>
            <a:spLocks noGrp="1"/>
          </p:cNvSpPr>
          <p:nvPr>
            <p:ph type="title" hasCustomPrompt="1"/>
          </p:nvPr>
        </p:nvSpPr>
        <p:spPr>
          <a:xfrm>
            <a:off x="2694651" y="2788485"/>
            <a:ext cx="9080789" cy="797596"/>
          </a:xfrm>
          <a:prstGeom prst="rect">
            <a:avLst/>
          </a:prstGeom>
        </p:spPr>
        <p:txBody>
          <a:bodyPr vert="horz" lIns="0" rIns="0" anchor="ctr"/>
          <a:lstStyle>
            <a:lvl1pPr marL="0" indent="0">
              <a:lnSpc>
                <a:spcPct val="180000"/>
              </a:lnSpc>
              <a:buClr>
                <a:srgbClr val="E31836"/>
              </a:buClr>
              <a:buSzPct val="75000"/>
              <a:buFont typeface=".Lucida Grande UI Regular"/>
              <a:buNone/>
              <a:defRPr sz="2200" b="0" i="0" spc="100" baseline="0">
                <a:solidFill>
                  <a:schemeClr val="bg1"/>
                </a:solidFill>
                <a:latin typeface="Century Gothic" panose="020B0502020202020204" pitchFamily="34" charset="0"/>
                <a:cs typeface="Arial" panose="020B0604020202020204" pitchFamily="34" charset="0"/>
              </a:defRPr>
            </a:lvl1pPr>
          </a:lstStyle>
          <a:p>
            <a:r>
              <a:rPr lang="en-US"/>
              <a:t>Title</a:t>
            </a:r>
          </a:p>
        </p:txBody>
      </p:sp>
      <p:cxnSp>
        <p:nvCxnSpPr>
          <p:cNvPr id="19" name="Straight Connector 18">
            <a:extLst>
              <a:ext uri="{FF2B5EF4-FFF2-40B4-BE49-F238E27FC236}">
                <a16:creationId xmlns:a16="http://schemas.microsoft.com/office/drawing/2014/main" id="{00507410-F802-3143-9D81-2E9EAB2D6850}"/>
              </a:ext>
            </a:extLst>
          </p:cNvPr>
          <p:cNvCxnSpPr>
            <a:cxnSpLocks/>
          </p:cNvCxnSpPr>
          <p:nvPr userDrawn="1"/>
        </p:nvCxnSpPr>
        <p:spPr bwMode="auto">
          <a:xfrm>
            <a:off x="1749144" y="893295"/>
            <a:ext cx="0" cy="4828650"/>
          </a:xfrm>
          <a:prstGeom prst="line">
            <a:avLst/>
          </a:prstGeom>
          <a:noFill/>
          <a:ln w="19050">
            <a:solidFill>
              <a:schemeClr val="bg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Slide Number Placeholder 2">
            <a:extLst>
              <a:ext uri="{FF2B5EF4-FFF2-40B4-BE49-F238E27FC236}">
                <a16:creationId xmlns:a16="http://schemas.microsoft.com/office/drawing/2014/main" id="{D8E11229-3129-984E-AB50-E42EA5AFE360}"/>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Century Gothic" panose="020B0502020202020204" pitchFamily="34" charset="0"/>
                <a:cs typeface="Arial" panose="020B0604020202020204" pitchFamily="34" charset="0"/>
              </a:defRPr>
            </a:lvl1pPr>
          </a:lstStyle>
          <a:p>
            <a:r>
              <a:rPr lang="en-US"/>
              <a:t>Nature-Based Hazard Mitigation: HMA Grants |  </a:t>
            </a:r>
            <a:fld id="{18FD47A2-EF8B-0240-AD90-9B51A2DFE8C1}" type="slidenum">
              <a:rPr lang="en-US" smtClean="0"/>
              <a:pPr/>
              <a:t>‹#›</a:t>
            </a:fld>
            <a:endParaRPr lang="en-US"/>
          </a:p>
        </p:txBody>
      </p:sp>
      <p:pic>
        <p:nvPicPr>
          <p:cNvPr id="6" name="Picture 5">
            <a:extLst>
              <a:ext uri="{FF2B5EF4-FFF2-40B4-BE49-F238E27FC236}">
                <a16:creationId xmlns:a16="http://schemas.microsoft.com/office/drawing/2014/main" id="{4A616F5F-0314-DD49-AE3D-ADA492288178}"/>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158276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2347838" y="2309648"/>
            <a:ext cx="8779341" cy="941224"/>
          </a:xfrm>
          <a:prstGeom prst="rect">
            <a:avLst/>
          </a:prstGeom>
        </p:spPr>
        <p:txBody>
          <a:bodyPr lIns="0" rIns="0" anchor="b" anchorCtr="0"/>
          <a:lstStyle>
            <a:lvl1pPr algn="r">
              <a:defRPr sz="3600" b="1" spc="-50" baseline="0">
                <a:solidFill>
                  <a:srgbClr val="013365"/>
                </a:solidFill>
                <a:latin typeface="Century Gothic" panose="020B0502020202020204" pitchFamily="34" charset="0"/>
              </a:defRPr>
            </a:lvl1pPr>
          </a:lstStyle>
          <a:p>
            <a:r>
              <a:rPr lang="en-US"/>
              <a:t>Title: Century Gothic,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2347838" y="3570099"/>
            <a:ext cx="8779341" cy="526097"/>
          </a:xfrm>
          <a:prstGeom prst="rect">
            <a:avLst/>
          </a:prstGeom>
        </p:spPr>
        <p:txBody>
          <a:bodyPr lIns="0" rIns="0"/>
          <a:lstStyle>
            <a:lvl1pPr marL="6350" indent="-6350" algn="r">
              <a:buNone/>
              <a:tabLst/>
              <a:defRPr>
                <a:solidFill>
                  <a:srgbClr val="7F7F7F"/>
                </a:solidFill>
                <a:latin typeface="Century Gothic" panose="020B0502020202020204" pitchFamily="34" charset="0"/>
              </a:defRPr>
            </a:lvl1pPr>
            <a:lvl2pPr>
              <a:buNone/>
              <a:defRPr/>
            </a:lvl2pPr>
          </a:lstStyle>
          <a:p>
            <a:pPr lvl="0"/>
            <a:r>
              <a:rPr lang="en-US"/>
              <a:t>Subtitle: Century Gothic, 22pt </a:t>
            </a:r>
          </a:p>
        </p:txBody>
      </p:sp>
      <p:sp>
        <p:nvSpPr>
          <p:cNvPr id="10" name="Right Triangle 9">
            <a:extLst>
              <a:ext uri="{FF2B5EF4-FFF2-40B4-BE49-F238E27FC236}">
                <a16:creationId xmlns:a16="http://schemas.microsoft.com/office/drawing/2014/main" id="{835874CC-50F8-8241-879D-24089AFB5C20}"/>
              </a:ext>
            </a:extLst>
          </p:cNvPr>
          <p:cNvSpPr/>
          <p:nvPr userDrawn="1"/>
        </p:nvSpPr>
        <p:spPr>
          <a:xfrm>
            <a:off x="-2" y="2369611"/>
            <a:ext cx="4511041" cy="4488390"/>
          </a:xfrm>
          <a:prstGeom prst="rtTriangle">
            <a:avLst/>
          </a:prstGeom>
          <a:solidFill>
            <a:srgbClr val="0133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ight Triangle 10">
            <a:extLst>
              <a:ext uri="{FF2B5EF4-FFF2-40B4-BE49-F238E27FC236}">
                <a16:creationId xmlns:a16="http://schemas.microsoft.com/office/drawing/2014/main" id="{71C49A9B-F204-E544-8017-3C13575C2980}"/>
              </a:ext>
            </a:extLst>
          </p:cNvPr>
          <p:cNvSpPr/>
          <p:nvPr userDrawn="1"/>
        </p:nvSpPr>
        <p:spPr>
          <a:xfrm rot="5400000">
            <a:off x="-2" y="0"/>
            <a:ext cx="3970622" cy="3970622"/>
          </a:xfrm>
          <a:prstGeom prst="rtTriangle">
            <a:avLst/>
          </a:prstGeom>
          <a:solidFill>
            <a:srgbClr val="005D90">
              <a:alpha val="6745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 Placeholder 13">
            <a:extLst>
              <a:ext uri="{FF2B5EF4-FFF2-40B4-BE49-F238E27FC236}">
                <a16:creationId xmlns:a16="http://schemas.microsoft.com/office/drawing/2014/main" id="{9465A45B-4659-3A4E-BA26-FEABA3D1D6BD}"/>
              </a:ext>
            </a:extLst>
          </p:cNvPr>
          <p:cNvSpPr>
            <a:spLocks noGrp="1"/>
          </p:cNvSpPr>
          <p:nvPr>
            <p:ph type="body" sz="quarter" idx="13" hasCustomPrompt="1"/>
          </p:nvPr>
        </p:nvSpPr>
        <p:spPr>
          <a:xfrm>
            <a:off x="7723224" y="4462317"/>
            <a:ext cx="3403955" cy="372108"/>
          </a:xfrm>
          <a:prstGeom prst="rect">
            <a:avLst/>
          </a:prstGeom>
        </p:spPr>
        <p:txBody>
          <a:bodyPr lIns="0" rIns="0" anchor="ctr" anchorCtr="0"/>
          <a:lstStyle>
            <a:lvl1pPr marL="6350" indent="-6350" algn="r">
              <a:buNone/>
              <a:tabLst/>
              <a:defRPr sz="1200" b="0" i="0" spc="50" baseline="0">
                <a:solidFill>
                  <a:srgbClr val="7F7F7F"/>
                </a:solidFill>
                <a:latin typeface="Century Gothic" panose="020B0502020202020204" pitchFamily="34" charset="0"/>
              </a:defRPr>
            </a:lvl1pPr>
          </a:lstStyle>
          <a:p>
            <a:pPr lvl="0"/>
            <a:r>
              <a:rPr lang="en-US"/>
              <a:t>Speaker Name</a:t>
            </a:r>
          </a:p>
          <a:p>
            <a:pPr lvl="0"/>
            <a:r>
              <a:rPr lang="en-US"/>
              <a:t>Month, Date, Year</a:t>
            </a:r>
          </a:p>
        </p:txBody>
      </p:sp>
      <p:pic>
        <p:nvPicPr>
          <p:cNvPr id="14" name="Picture 13" descr="A close up of a sign&#10;&#10;Description automatically generated">
            <a:extLst>
              <a:ext uri="{FF2B5EF4-FFF2-40B4-BE49-F238E27FC236}">
                <a16:creationId xmlns:a16="http://schemas.microsoft.com/office/drawing/2014/main" id="{74505D70-F8F8-B74B-994E-BD190CF7203F}"/>
              </a:ext>
            </a:extLst>
          </p:cNvPr>
          <p:cNvPicPr>
            <a:picLocks noChangeAspect="1"/>
          </p:cNvPicPr>
          <p:nvPr userDrawn="1"/>
        </p:nvPicPr>
        <p:blipFill>
          <a:blip r:embed="rId2"/>
          <a:stretch>
            <a:fillRect/>
          </a:stretch>
        </p:blipFill>
        <p:spPr>
          <a:xfrm>
            <a:off x="9211728" y="5638800"/>
            <a:ext cx="1915451" cy="740060"/>
          </a:xfrm>
          <a:prstGeom prst="rect">
            <a:avLst/>
          </a:prstGeom>
        </p:spPr>
      </p:pic>
    </p:spTree>
    <p:extLst>
      <p:ext uri="{BB962C8B-B14F-4D97-AF65-F5344CB8AC3E}">
        <p14:creationId xmlns:p14="http://schemas.microsoft.com/office/powerpoint/2010/main" val="117410813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lor Backgroun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73925F3-5FD2-5346-BA0B-28F7937016DB}"/>
              </a:ext>
            </a:extLst>
          </p:cNvPr>
          <p:cNvSpPr/>
          <p:nvPr userDrawn="1"/>
        </p:nvSpPr>
        <p:spPr bwMode="auto">
          <a:xfrm>
            <a:off x="1242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2285901"/>
            <a:ext cx="10097577" cy="941224"/>
          </a:xfrm>
          <a:prstGeom prst="rect">
            <a:avLst/>
          </a:prstGeom>
        </p:spPr>
        <p:txBody>
          <a:bodyPr lIns="0" rIns="0" anchor="b" anchorCtr="0"/>
          <a:lstStyle>
            <a:lvl1pPr algn="r">
              <a:defRPr sz="3600" b="1" spc="-50" baseline="0">
                <a:solidFill>
                  <a:schemeClr val="bg1"/>
                </a:solidFill>
                <a:latin typeface="Century Gothic" panose="020B0502020202020204" pitchFamily="34" charset="0"/>
              </a:defRPr>
            </a:lvl1pPr>
          </a:lstStyle>
          <a:p>
            <a:r>
              <a:rPr lang="en-US"/>
              <a:t>Title: Century Gothic Bold,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1047751" y="3617636"/>
            <a:ext cx="10097576" cy="526097"/>
          </a:xfrm>
          <a:prstGeom prst="rect">
            <a:avLst/>
          </a:prstGeom>
        </p:spPr>
        <p:txBody>
          <a:bodyPr lIns="0" rIns="0"/>
          <a:lstStyle>
            <a:lvl1pPr marL="6350" indent="-6350" algn="r">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err="1"/>
              <a:t>CalOES</a:t>
            </a:r>
            <a:endParaRPr lang="en-US"/>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2"/>
          <a:stretch>
            <a:fillRect/>
          </a:stretch>
        </p:blipFill>
        <p:spPr>
          <a:xfrm>
            <a:off x="9387914" y="5217459"/>
            <a:ext cx="1756336" cy="618863"/>
          </a:xfrm>
          <a:prstGeom prst="rect">
            <a:avLst/>
          </a:prstGeom>
        </p:spPr>
      </p:pic>
    </p:spTree>
    <p:extLst>
      <p:ext uri="{BB962C8B-B14F-4D97-AF65-F5344CB8AC3E}">
        <p14:creationId xmlns:p14="http://schemas.microsoft.com/office/powerpoint/2010/main" val="428981296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Headings: Century Gothic Bold, 28-32pt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HMGP NOI Review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rgbClr val="3A3837"/>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rgbClr val="3A3837"/>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rgbClr val="3A3837"/>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rgbClr val="3A3837"/>
                </a:solidFill>
                <a:latin typeface="Century Gothic" panose="020B0502020202020204" pitchFamily="34" charset="0"/>
              </a:defRPr>
            </a:lvl4pPr>
          </a:lstStyle>
          <a:p>
            <a:pPr lvl="0"/>
            <a:r>
              <a:rPr lang="en-US"/>
              <a:t>Body: Century Gothic,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0" name="Picture 9" descr="A close up of a sign&#10;&#10;Description automatically generated">
            <a:extLst>
              <a:ext uri="{FF2B5EF4-FFF2-40B4-BE49-F238E27FC236}">
                <a16:creationId xmlns:a16="http://schemas.microsoft.com/office/drawing/2014/main" id="{B389A3B3-9CA1-4D44-A672-50E0977BAD46}"/>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1" name="Group 10">
            <a:extLst>
              <a:ext uri="{FF2B5EF4-FFF2-40B4-BE49-F238E27FC236}">
                <a16:creationId xmlns:a16="http://schemas.microsoft.com/office/drawing/2014/main" id="{73A7AE39-83B8-134C-9F12-15CC805B959E}"/>
              </a:ext>
            </a:extLst>
          </p:cNvPr>
          <p:cNvGrpSpPr/>
          <p:nvPr userDrawn="1"/>
        </p:nvGrpSpPr>
        <p:grpSpPr>
          <a:xfrm rot="5400000">
            <a:off x="-3327401" y="3327400"/>
            <a:ext cx="6858001" cy="203201"/>
            <a:chOff x="0" y="6688135"/>
            <a:chExt cx="9145597" cy="169866"/>
          </a:xfrm>
        </p:grpSpPr>
        <p:sp>
          <p:nvSpPr>
            <p:cNvPr id="12" name="Rectangle 11">
              <a:extLst>
                <a:ext uri="{FF2B5EF4-FFF2-40B4-BE49-F238E27FC236}">
                  <a16:creationId xmlns:a16="http://schemas.microsoft.com/office/drawing/2014/main" id="{EBD18814-BAB4-1649-8EF5-9C8B324009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5B55E3A-015D-CB44-9B31-69F3138337DA}"/>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E26AC66B-3705-9C46-A33A-EDDC151A22F9}"/>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884682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Two Column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HMGP NOI Review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5228684"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rgbClr val="3A3837"/>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rgbClr val="3A3837"/>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rgbClr val="3A3837"/>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rgbClr val="3A3837"/>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sp>
        <p:nvSpPr>
          <p:cNvPr id="10" name="Text Placeholder 4">
            <a:extLst>
              <a:ext uri="{FF2B5EF4-FFF2-40B4-BE49-F238E27FC236}">
                <a16:creationId xmlns:a16="http://schemas.microsoft.com/office/drawing/2014/main" id="{882D6147-9E36-F84A-BEF4-C2C7F5BA02E4}"/>
              </a:ext>
            </a:extLst>
          </p:cNvPr>
          <p:cNvSpPr>
            <a:spLocks noGrp="1"/>
          </p:cNvSpPr>
          <p:nvPr>
            <p:ph type="body" sz="quarter" idx="11" hasCustomPrompt="1"/>
          </p:nvPr>
        </p:nvSpPr>
        <p:spPr>
          <a:xfrm>
            <a:off x="6556917" y="1095983"/>
            <a:ext cx="5215054"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rgbClr val="3A3837"/>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rgbClr val="3A3837"/>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rgbClr val="3A3837"/>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rgbClr val="3A3837"/>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2" name="Picture 11" descr="A close up of a sign&#10;&#10;Description automatically generated">
            <a:extLst>
              <a:ext uri="{FF2B5EF4-FFF2-40B4-BE49-F238E27FC236}">
                <a16:creationId xmlns:a16="http://schemas.microsoft.com/office/drawing/2014/main" id="{5ECBDC3D-EDD7-0E42-89AB-9F91C0EC5FB5}"/>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6" name="Group 15">
            <a:extLst>
              <a:ext uri="{FF2B5EF4-FFF2-40B4-BE49-F238E27FC236}">
                <a16:creationId xmlns:a16="http://schemas.microsoft.com/office/drawing/2014/main" id="{BAF5CA0F-0D2D-7D48-9833-13C19D923828}"/>
              </a:ext>
            </a:extLst>
          </p:cNvPr>
          <p:cNvGrpSpPr/>
          <p:nvPr userDrawn="1"/>
        </p:nvGrpSpPr>
        <p:grpSpPr>
          <a:xfrm rot="5400000">
            <a:off x="-3327401" y="3327400"/>
            <a:ext cx="6858001" cy="203201"/>
            <a:chOff x="0" y="6688135"/>
            <a:chExt cx="9145597" cy="169866"/>
          </a:xfrm>
        </p:grpSpPr>
        <p:sp>
          <p:nvSpPr>
            <p:cNvPr id="17" name="Rectangle 16">
              <a:extLst>
                <a:ext uri="{FF2B5EF4-FFF2-40B4-BE49-F238E27FC236}">
                  <a16:creationId xmlns:a16="http://schemas.microsoft.com/office/drawing/2014/main" id="{C36F9F87-E441-3946-A72A-D410DB5417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6FBB275-1F0D-304D-8D06-17D056319FD2}"/>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662725D-8EE1-1D49-BE15-C8F5D1167C1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4023103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B574D22-F705-D945-9048-568599603615}"/>
              </a:ext>
            </a:extLst>
          </p:cNvPr>
          <p:cNvGrpSpPr/>
          <p:nvPr userDrawn="1"/>
        </p:nvGrpSpPr>
        <p:grpSpPr>
          <a:xfrm rot="16200000">
            <a:off x="7053161" y="1729317"/>
            <a:ext cx="6858000" cy="3399364"/>
            <a:chOff x="0" y="4346916"/>
            <a:chExt cx="12192000" cy="2345247"/>
          </a:xfrm>
        </p:grpSpPr>
        <p:sp>
          <p:nvSpPr>
            <p:cNvPr id="11" name="Rectangle 10">
              <a:extLst>
                <a:ext uri="{FF2B5EF4-FFF2-40B4-BE49-F238E27FC236}">
                  <a16:creationId xmlns:a16="http://schemas.microsoft.com/office/drawing/2014/main" id="{12AF1CC0-ABCD-6E43-A9DB-A814DD601AB6}"/>
                </a:ext>
              </a:extLst>
            </p:cNvPr>
            <p:cNvSpPr/>
            <p:nvPr userDrawn="1"/>
          </p:nvSpPr>
          <p:spPr bwMode="auto">
            <a:xfrm>
              <a:off x="0" y="4346916"/>
              <a:ext cx="12192000" cy="2345247"/>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D5AFE41-7400-2844-9A85-A82238C7CC97}"/>
                </a:ext>
              </a:extLst>
            </p:cNvPr>
            <p:cNvCxnSpPr>
              <a:cxnSpLocks/>
            </p:cNvCxnSpPr>
            <p:nvPr userDrawn="1"/>
          </p:nvCxnSpPr>
          <p:spPr bwMode="auto">
            <a:xfrm>
              <a:off x="0" y="4346916"/>
              <a:ext cx="12192000" cy="0"/>
            </a:xfrm>
            <a:prstGeom prst="line">
              <a:avLst/>
            </a:prstGeom>
            <a:noFill/>
            <a:ln w="12700">
              <a:solidFill>
                <a:schemeClr val="bg1">
                  <a:lumMod val="75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4" name="Title 1">
            <a:extLst>
              <a:ext uri="{FF2B5EF4-FFF2-40B4-BE49-F238E27FC236}">
                <a16:creationId xmlns:a16="http://schemas.microsoft.com/office/drawing/2014/main" id="{7E451894-29C9-F641-9D3F-B1BDAD4BD04C}"/>
              </a:ext>
            </a:extLst>
          </p:cNvPr>
          <p:cNvSpPr>
            <a:spLocks noGrp="1"/>
          </p:cNvSpPr>
          <p:nvPr>
            <p:ph type="title" hasCustomPrompt="1"/>
          </p:nvPr>
        </p:nvSpPr>
        <p:spPr>
          <a:xfrm>
            <a:off x="406400" y="259491"/>
            <a:ext cx="7969675"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Side Bar Layout</a:t>
            </a:r>
          </a:p>
        </p:txBody>
      </p:sp>
      <p:sp>
        <p:nvSpPr>
          <p:cNvPr id="5" name="Slide Number Placeholder 2">
            <a:extLst>
              <a:ext uri="{FF2B5EF4-FFF2-40B4-BE49-F238E27FC236}">
                <a16:creationId xmlns:a16="http://schemas.microsoft.com/office/drawing/2014/main" id="{8A5508E4-6F5F-8C4F-ACD9-D754E32D790C}"/>
              </a:ext>
            </a:extLst>
          </p:cNvPr>
          <p:cNvSpPr>
            <a:spLocks noGrp="1"/>
          </p:cNvSpPr>
          <p:nvPr>
            <p:ph type="sldNum" sz="quarter" idx="4"/>
          </p:nvPr>
        </p:nvSpPr>
        <p:spPr>
          <a:xfrm>
            <a:off x="3510119" y="6287383"/>
            <a:ext cx="4869276"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Slide Presentation Title  |  </a:t>
            </a:r>
            <a:fld id="{18FD47A2-EF8B-0240-AD90-9B51A2DFE8C1}" type="slidenum">
              <a:rPr lang="en-US" smtClean="0"/>
              <a:pPr/>
              <a:t>‹#›</a:t>
            </a:fld>
            <a:endParaRPr lang="en-US"/>
          </a:p>
        </p:txBody>
      </p:sp>
      <p:sp>
        <p:nvSpPr>
          <p:cNvPr id="13" name="Text Placeholder 4">
            <a:extLst>
              <a:ext uri="{FF2B5EF4-FFF2-40B4-BE49-F238E27FC236}">
                <a16:creationId xmlns:a16="http://schemas.microsoft.com/office/drawing/2014/main" id="{7E3190A9-0D67-5E4D-8CC8-0E4E7E31A8B8}"/>
              </a:ext>
            </a:extLst>
          </p:cNvPr>
          <p:cNvSpPr>
            <a:spLocks noGrp="1"/>
          </p:cNvSpPr>
          <p:nvPr>
            <p:ph type="body" sz="quarter" idx="11" hasCustomPrompt="1"/>
          </p:nvPr>
        </p:nvSpPr>
        <p:spPr>
          <a:xfrm>
            <a:off x="9185564" y="644235"/>
            <a:ext cx="2589875" cy="5467641"/>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600" b="0" i="0">
                <a:solidFill>
                  <a:srgbClr val="3A3837"/>
                </a:solidFill>
                <a:latin typeface="Century Gothic" panose="020B0502020202020204" pitchFamily="34" charset="0"/>
              </a:defRPr>
            </a:lvl1pPr>
            <a:lvl2pPr marL="174625" indent="-168275">
              <a:lnSpc>
                <a:spcPct val="130000"/>
              </a:lnSpc>
              <a:spcBef>
                <a:spcPts val="300"/>
              </a:spcBef>
              <a:spcAft>
                <a:spcPts val="300"/>
              </a:spcAft>
              <a:buSzPct val="100000"/>
              <a:buFont typeface="Arial" panose="020B0604020202020204" pitchFamily="34" charset="0"/>
              <a:buChar char="•"/>
              <a:tabLst/>
              <a:defRPr sz="1600" b="0" i="0">
                <a:solidFill>
                  <a:srgbClr val="3A3837"/>
                </a:solidFill>
                <a:latin typeface="Century Gothic" panose="020B0502020202020204" pitchFamily="34" charset="0"/>
              </a:defRPr>
            </a:lvl2pPr>
            <a:lvl3pPr marL="342900" indent="-168275">
              <a:lnSpc>
                <a:spcPct val="130000"/>
              </a:lnSpc>
              <a:spcBef>
                <a:spcPts val="300"/>
              </a:spcBef>
              <a:spcAft>
                <a:spcPts val="300"/>
              </a:spcAft>
              <a:buFont typeface="Arial" panose="020B0604020202020204" pitchFamily="34" charset="0"/>
              <a:buChar char="•"/>
              <a:tabLst/>
              <a:defRPr lang="en-US" sz="1600" b="0" i="0" dirty="0">
                <a:solidFill>
                  <a:srgbClr val="3A3837"/>
                </a:solidFill>
                <a:latin typeface="Century Gothic" panose="020B0502020202020204" pitchFamily="34" charset="0"/>
              </a:defRPr>
            </a:lvl3pPr>
            <a:lvl4pPr marL="574675" indent="-228600">
              <a:lnSpc>
                <a:spcPct val="130000"/>
              </a:lnSpc>
              <a:spcBef>
                <a:spcPts val="300"/>
              </a:spcBef>
              <a:spcAft>
                <a:spcPts val="300"/>
              </a:spcAft>
              <a:buFont typeface="Arial" panose="020B0604020202020204" pitchFamily="34" charset="0"/>
              <a:buChar char="•"/>
              <a:tabLst/>
              <a:defRPr>
                <a:solidFill>
                  <a:srgbClr val="3A3837"/>
                </a:solidFill>
                <a:latin typeface="Century Gothic" panose="020B0502020202020204" pitchFamily="34" charset="0"/>
              </a:defRPr>
            </a:lvl4pPr>
          </a:lstStyle>
          <a:p>
            <a:pPr lvl="0"/>
            <a:r>
              <a:rPr lang="en-US"/>
              <a:t>Side bar text should be Arial Nova, size 16pt, spacing before and after: 3pt, line spacing 1.3pt</a:t>
            </a:r>
          </a:p>
          <a:p>
            <a:pPr lvl="1"/>
            <a:r>
              <a:rPr lang="en-US"/>
              <a:t>Sub-bullet 1</a:t>
            </a:r>
          </a:p>
          <a:p>
            <a:pPr lvl="2"/>
            <a:r>
              <a:rPr lang="en-US"/>
              <a:t>Sub-bullet 2</a:t>
            </a:r>
          </a:p>
          <a:p>
            <a:pPr lvl="3"/>
            <a:r>
              <a:rPr lang="en-US"/>
              <a:t>Sub-bullet 3</a:t>
            </a:r>
          </a:p>
        </p:txBody>
      </p:sp>
      <p:sp>
        <p:nvSpPr>
          <p:cNvPr id="14" name="Text Placeholder 4">
            <a:extLst>
              <a:ext uri="{FF2B5EF4-FFF2-40B4-BE49-F238E27FC236}">
                <a16:creationId xmlns:a16="http://schemas.microsoft.com/office/drawing/2014/main" id="{31B6EF39-12B8-1847-9953-C4BD6551D27E}"/>
              </a:ext>
            </a:extLst>
          </p:cNvPr>
          <p:cNvSpPr>
            <a:spLocks noGrp="1"/>
          </p:cNvSpPr>
          <p:nvPr>
            <p:ph type="body" sz="quarter" idx="10" hasCustomPrompt="1"/>
          </p:nvPr>
        </p:nvSpPr>
        <p:spPr>
          <a:xfrm>
            <a:off x="406401" y="1095983"/>
            <a:ext cx="7969674"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rgbClr val="3A3837"/>
                </a:solidFill>
                <a:latin typeface="Century Gothic" panose="020B0502020202020204" pitchFamily="34" charset="0"/>
              </a:defRPr>
            </a:lvl1pPr>
            <a:lvl2pPr marL="228600" indent="-222250">
              <a:lnSpc>
                <a:spcPct val="130000"/>
              </a:lnSpc>
              <a:spcBef>
                <a:spcPts val="300"/>
              </a:spcBef>
              <a:spcAft>
                <a:spcPts val="300"/>
              </a:spcAft>
              <a:buClr>
                <a:srgbClr val="013365"/>
              </a:buClr>
              <a:buSzPct val="110000"/>
              <a:buFont typeface="Arial" panose="020B0604020202020204" pitchFamily="34" charset="0"/>
              <a:buChar char="•"/>
              <a:tabLst/>
              <a:defRPr sz="1800" b="0" i="0">
                <a:solidFill>
                  <a:srgbClr val="3A3837"/>
                </a:solidFill>
                <a:latin typeface="Century Gothic" panose="020B0502020202020204" pitchFamily="34" charset="0"/>
              </a:defRPr>
            </a:lvl2pPr>
            <a:lvl3pPr marL="457200" indent="-228600">
              <a:lnSpc>
                <a:spcPct val="130000"/>
              </a:lnSpc>
              <a:spcBef>
                <a:spcPts val="300"/>
              </a:spcBef>
              <a:spcAft>
                <a:spcPts val="300"/>
              </a:spcAft>
              <a:buSzPct val="105000"/>
              <a:buFont typeface="Arial" panose="020B0604020202020204" pitchFamily="34" charset="0"/>
              <a:buChar char="•"/>
              <a:tabLst/>
              <a:defRPr lang="en-US" sz="1800" b="0" i="0" dirty="0" smtClean="0">
                <a:solidFill>
                  <a:srgbClr val="3A3837"/>
                </a:solidFill>
                <a:latin typeface="Century Gothic" panose="020B0502020202020204" pitchFamily="34" charset="0"/>
              </a:defRPr>
            </a:lvl3pPr>
            <a:lvl4pPr marL="685800" indent="-228600">
              <a:lnSpc>
                <a:spcPct val="130000"/>
              </a:lnSpc>
              <a:spcBef>
                <a:spcPts val="300"/>
              </a:spcBef>
              <a:spcAft>
                <a:spcPts val="300"/>
              </a:spcAft>
              <a:buClr>
                <a:srgbClr val="7F7F7F"/>
              </a:buClr>
              <a:buFont typeface="Arial" panose="020B0604020202020204" pitchFamily="34" charset="0"/>
              <a:buChar char="•"/>
              <a:tabLst/>
              <a:defRPr sz="1800">
                <a:solidFill>
                  <a:srgbClr val="3A3837"/>
                </a:solidFill>
                <a:latin typeface="Century Gothic" panose="020B0502020202020204" pitchFamily="34" charset="0"/>
              </a:defRPr>
            </a:lvl4pPr>
          </a:lstStyle>
          <a:p>
            <a:pPr lvl="0"/>
            <a:r>
              <a:rPr lang="en-US"/>
              <a:t>Body:18-20pt. 3pt spacing above and below.</a:t>
            </a:r>
          </a:p>
          <a:p>
            <a:pPr lvl="1"/>
            <a:r>
              <a:rPr lang="en-US"/>
              <a:t>Line spacing is set to 1.3pt</a:t>
            </a:r>
          </a:p>
          <a:p>
            <a:pPr lvl="2"/>
            <a:r>
              <a:rPr lang="en-US"/>
              <a:t>Body font color hex code: #595959</a:t>
            </a:r>
          </a:p>
          <a:p>
            <a:pPr lvl="3"/>
            <a:r>
              <a:rPr lang="en-US"/>
              <a:t>Third Level Bullet. Hex code: #7F7F7F</a:t>
            </a:r>
          </a:p>
        </p:txBody>
      </p:sp>
      <p:pic>
        <p:nvPicPr>
          <p:cNvPr id="15" name="Picture 14" descr="A close up of a sign&#10;&#10;Description automatically generated">
            <a:extLst>
              <a:ext uri="{FF2B5EF4-FFF2-40B4-BE49-F238E27FC236}">
                <a16:creationId xmlns:a16="http://schemas.microsoft.com/office/drawing/2014/main" id="{A7D4B315-A884-254C-9BAB-FC97CF7D26D2}"/>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7" name="Group 16">
            <a:extLst>
              <a:ext uri="{FF2B5EF4-FFF2-40B4-BE49-F238E27FC236}">
                <a16:creationId xmlns:a16="http://schemas.microsoft.com/office/drawing/2014/main" id="{68567CCD-7AA7-3046-AD34-227662461DA7}"/>
              </a:ext>
            </a:extLst>
          </p:cNvPr>
          <p:cNvGrpSpPr/>
          <p:nvPr userDrawn="1"/>
        </p:nvGrpSpPr>
        <p:grpSpPr>
          <a:xfrm rot="5400000">
            <a:off x="-3327401" y="3327400"/>
            <a:ext cx="6858001" cy="203201"/>
            <a:chOff x="0" y="6688135"/>
            <a:chExt cx="9145597" cy="169866"/>
          </a:xfrm>
        </p:grpSpPr>
        <p:sp>
          <p:nvSpPr>
            <p:cNvPr id="18" name="Rectangle 17">
              <a:extLst>
                <a:ext uri="{FF2B5EF4-FFF2-40B4-BE49-F238E27FC236}">
                  <a16:creationId xmlns:a16="http://schemas.microsoft.com/office/drawing/2014/main" id="{B9F76265-DC39-A44A-A671-704BC5018620}"/>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C0F72A19-3922-134F-A859-3518CC53280F}"/>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36ED783C-6400-5D4C-99C8-C2081C1CDFA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508975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1EFEA5-5583-334C-9AB1-65353A2392F5}"/>
              </a:ext>
            </a:extLst>
          </p:cNvPr>
          <p:cNvGrpSpPr/>
          <p:nvPr userDrawn="1"/>
        </p:nvGrpSpPr>
        <p:grpSpPr>
          <a:xfrm>
            <a:off x="0" y="4346916"/>
            <a:ext cx="12192000" cy="2511084"/>
            <a:chOff x="0" y="4346916"/>
            <a:chExt cx="12192000" cy="2511084"/>
          </a:xfrm>
        </p:grpSpPr>
        <p:sp>
          <p:nvSpPr>
            <p:cNvPr id="11" name="Rectangle 10">
              <a:extLst>
                <a:ext uri="{FF2B5EF4-FFF2-40B4-BE49-F238E27FC236}">
                  <a16:creationId xmlns:a16="http://schemas.microsoft.com/office/drawing/2014/main" id="{21A217D5-930D-3248-B9E1-0232CD23FD28}"/>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A354268-CE45-2F49-BA87-F3DC20DF2FDC}"/>
                </a:ext>
              </a:extLst>
            </p:cNvPr>
            <p:cNvCxnSpPr>
              <a:cxnSpLocks/>
            </p:cNvCxnSpPr>
            <p:nvPr userDrawn="1"/>
          </p:nvCxnSpPr>
          <p:spPr bwMode="auto">
            <a:xfrm>
              <a:off x="0" y="4346916"/>
              <a:ext cx="12192000" cy="0"/>
            </a:xfrm>
            <a:prstGeom prst="line">
              <a:avLst/>
            </a:prstGeom>
            <a:noFill/>
            <a:ln w="12700">
              <a:solidFill>
                <a:schemeClr val="bg1">
                  <a:lumMod val="75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Bottom Bar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HMGP NOI Review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rgbClr val="3A3837"/>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rgbClr val="3A3837"/>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rgbClr val="3A3837"/>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rgbClr val="3A3837"/>
                </a:solidFill>
                <a:latin typeface="Century Gothic" panose="020B0502020202020204" pitchFamily="34" charset="0"/>
              </a:defRPr>
            </a:lvl4pPr>
          </a:lstStyle>
          <a:p>
            <a:pPr lvl="0"/>
            <a:r>
              <a:rPr lang="en-US"/>
              <a:t>Body: Arial Nova,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7" name="Picture 16" descr="A close up of a sign&#10;&#10;Description automatically generated">
            <a:extLst>
              <a:ext uri="{FF2B5EF4-FFF2-40B4-BE49-F238E27FC236}">
                <a16:creationId xmlns:a16="http://schemas.microsoft.com/office/drawing/2014/main" id="{22227B97-20F4-4244-83F8-C8946F445318}"/>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8" name="Group 17">
            <a:extLst>
              <a:ext uri="{FF2B5EF4-FFF2-40B4-BE49-F238E27FC236}">
                <a16:creationId xmlns:a16="http://schemas.microsoft.com/office/drawing/2014/main" id="{D475D21D-AD0D-D641-9A27-3E7EB923FA53}"/>
              </a:ext>
            </a:extLst>
          </p:cNvPr>
          <p:cNvGrpSpPr/>
          <p:nvPr userDrawn="1"/>
        </p:nvGrpSpPr>
        <p:grpSpPr>
          <a:xfrm rot="5400000">
            <a:off x="-3327401" y="3327400"/>
            <a:ext cx="6858001" cy="203201"/>
            <a:chOff x="0" y="6688135"/>
            <a:chExt cx="9145597" cy="169866"/>
          </a:xfrm>
        </p:grpSpPr>
        <p:sp>
          <p:nvSpPr>
            <p:cNvPr id="19" name="Rectangle 18">
              <a:extLst>
                <a:ext uri="{FF2B5EF4-FFF2-40B4-BE49-F238E27FC236}">
                  <a16:creationId xmlns:a16="http://schemas.microsoft.com/office/drawing/2014/main" id="{2AD30082-B43D-4741-9A6A-07CE693E17B9}"/>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6431BD93-F6E8-9948-803B-80AF4E54048F}"/>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45C47057-05E8-F14F-ACE6-55A7E39E1B54}"/>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29991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040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B5AB31-5768-7E42-97AF-CACD76E115C4}"/>
              </a:ext>
            </a:extLst>
          </p:cNvPr>
          <p:cNvSpPr/>
          <p:nvPr userDrawn="1"/>
        </p:nvSpPr>
        <p:spPr bwMode="auto">
          <a:xfrm>
            <a:off x="1242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Title 17"/>
          <p:cNvSpPr>
            <a:spLocks noGrp="1"/>
          </p:cNvSpPr>
          <p:nvPr>
            <p:ph type="title" hasCustomPrompt="1"/>
          </p:nvPr>
        </p:nvSpPr>
        <p:spPr>
          <a:xfrm>
            <a:off x="2694651" y="2788485"/>
            <a:ext cx="9080789" cy="797596"/>
          </a:xfrm>
          <a:prstGeom prst="rect">
            <a:avLst/>
          </a:prstGeom>
        </p:spPr>
        <p:txBody>
          <a:bodyPr vert="horz" lIns="0" rIns="0" anchor="ctr"/>
          <a:lstStyle>
            <a:lvl1pPr marL="0" indent="0">
              <a:lnSpc>
                <a:spcPct val="180000"/>
              </a:lnSpc>
              <a:buClr>
                <a:srgbClr val="E31836"/>
              </a:buClr>
              <a:buSzPct val="75000"/>
              <a:buFont typeface=".Lucida Grande UI Regular"/>
              <a:buNone/>
              <a:defRPr sz="2200" b="0" i="0" spc="100" baseline="0">
                <a:solidFill>
                  <a:schemeClr val="bg1"/>
                </a:solidFill>
                <a:latin typeface="Century Gothic" panose="020B0502020202020204" pitchFamily="34" charset="0"/>
                <a:cs typeface="Arial" panose="020B0604020202020204" pitchFamily="34" charset="0"/>
              </a:defRPr>
            </a:lvl1pPr>
          </a:lstStyle>
          <a:p>
            <a:r>
              <a:rPr lang="en-US"/>
              <a:t>Title</a:t>
            </a:r>
          </a:p>
        </p:txBody>
      </p:sp>
      <p:cxnSp>
        <p:nvCxnSpPr>
          <p:cNvPr id="19" name="Straight Connector 18">
            <a:extLst>
              <a:ext uri="{FF2B5EF4-FFF2-40B4-BE49-F238E27FC236}">
                <a16:creationId xmlns:a16="http://schemas.microsoft.com/office/drawing/2014/main" id="{00507410-F802-3143-9D81-2E9EAB2D6850}"/>
              </a:ext>
            </a:extLst>
          </p:cNvPr>
          <p:cNvCxnSpPr>
            <a:cxnSpLocks/>
          </p:cNvCxnSpPr>
          <p:nvPr userDrawn="1"/>
        </p:nvCxnSpPr>
        <p:spPr bwMode="auto">
          <a:xfrm>
            <a:off x="1749144" y="893295"/>
            <a:ext cx="0" cy="4828650"/>
          </a:xfrm>
          <a:prstGeom prst="line">
            <a:avLst/>
          </a:prstGeom>
          <a:noFill/>
          <a:ln w="19050">
            <a:solidFill>
              <a:schemeClr val="bg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Slide Number Placeholder 2">
            <a:extLst>
              <a:ext uri="{FF2B5EF4-FFF2-40B4-BE49-F238E27FC236}">
                <a16:creationId xmlns:a16="http://schemas.microsoft.com/office/drawing/2014/main" id="{D8E11229-3129-984E-AB50-E42EA5AFE360}"/>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Century Gothic" panose="020B0502020202020204" pitchFamily="34" charset="0"/>
                <a:cs typeface="Arial" panose="020B0604020202020204" pitchFamily="34" charset="0"/>
              </a:defRPr>
            </a:lvl1pPr>
          </a:lstStyle>
          <a:p>
            <a:r>
              <a:rPr lang="en-US"/>
              <a:t>HMGP NOI Review  |  </a:t>
            </a:r>
            <a:fld id="{18FD47A2-EF8B-0240-AD90-9B51A2DFE8C1}" type="slidenum">
              <a:rPr lang="en-US" smtClean="0"/>
              <a:pPr/>
              <a:t>‹#›</a:t>
            </a:fld>
            <a:endParaRPr lang="en-US"/>
          </a:p>
        </p:txBody>
      </p:sp>
      <p:pic>
        <p:nvPicPr>
          <p:cNvPr id="6" name="Picture 5">
            <a:extLst>
              <a:ext uri="{FF2B5EF4-FFF2-40B4-BE49-F238E27FC236}">
                <a16:creationId xmlns:a16="http://schemas.microsoft.com/office/drawing/2014/main" id="{4A616F5F-0314-DD49-AE3D-ADA492288178}"/>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254577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roduction: Single Sp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D27E7-172D-F24D-8BBA-B41F5BAD43C7}"/>
              </a:ext>
            </a:extLst>
          </p:cNvPr>
          <p:cNvSpPr/>
          <p:nvPr userDrawn="1"/>
        </p:nvSpPr>
        <p:spPr bwMode="auto">
          <a:xfrm>
            <a:off x="1242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0D98DC9-7E32-EE4D-98A7-F847771C8EE1}"/>
              </a:ext>
            </a:extLst>
          </p:cNvPr>
          <p:cNvSpPr/>
          <p:nvPr userDrawn="1"/>
        </p:nvSpPr>
        <p:spPr bwMode="auto">
          <a:xfrm>
            <a:off x="406400" y="390149"/>
            <a:ext cx="11369040" cy="5573052"/>
          </a:xfrm>
          <a:prstGeom prst="rect">
            <a:avLst/>
          </a:prstGeom>
          <a:solidFill>
            <a:srgbClr val="005D90">
              <a:alpha val="60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830312" y="1394590"/>
            <a:ext cx="7178571" cy="567360"/>
          </a:xfrm>
          <a:prstGeom prst="rect">
            <a:avLst/>
          </a:prstGeom>
        </p:spPr>
        <p:txBody>
          <a:bodyPr lIns="0" rIns="0" anchor="b" anchorCtr="0"/>
          <a:lstStyle>
            <a:lvl1pPr algn="l">
              <a:defRPr sz="2800" b="1" i="0">
                <a:solidFill>
                  <a:schemeClr val="bg1"/>
                </a:solidFill>
                <a:latin typeface="Arial Nova" panose="020B0504020202020204" pitchFamily="34" charset="0"/>
                <a:cs typeface="Arial Narrow"/>
              </a:defRPr>
            </a:lvl1pPr>
          </a:lstStyle>
          <a:p>
            <a:r>
              <a:rPr lang="en-US"/>
              <a:t>Name here</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Arial Nova" panose="020B0504020202020204" pitchFamily="34" charset="0"/>
                <a:cs typeface="Arial" panose="020B0604020202020204" pitchFamily="34" charset="0"/>
              </a:defRPr>
            </a:lvl1pPr>
          </a:lstStyle>
          <a:p>
            <a:r>
              <a:rPr lang="en-US"/>
              <a:t>Slide Presentation Title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830312" y="2672107"/>
            <a:ext cx="7178571" cy="2877355"/>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bg1"/>
                </a:solidFill>
                <a:latin typeface="Arial Nova" panose="020B0504020202020204" pitchFamily="34" charset="0"/>
              </a:defRPr>
            </a:lvl1pPr>
            <a:lvl2pPr marL="230188" indent="-220663">
              <a:lnSpc>
                <a:spcPct val="130000"/>
              </a:lnSpc>
              <a:spcBef>
                <a:spcPts val="300"/>
              </a:spcBef>
              <a:spcAft>
                <a:spcPts val="300"/>
              </a:spcAft>
              <a:buSzPct val="100000"/>
              <a:buFont typeface="Arial" panose="020B0604020202020204" pitchFamily="34" charset="0"/>
              <a:buChar char="•"/>
              <a:tabLst/>
              <a:defRPr sz="1800" b="0" i="0">
                <a:solidFill>
                  <a:schemeClr val="bg1"/>
                </a:solidFill>
                <a:latin typeface="Arial Nova" panose="020B0504020202020204" pitchFamily="34" charset="0"/>
              </a:defRPr>
            </a:lvl2pPr>
            <a:lvl3pPr marL="687388" indent="-228600">
              <a:lnSpc>
                <a:spcPct val="130000"/>
              </a:lnSpc>
              <a:spcBef>
                <a:spcPts val="300"/>
              </a:spcBef>
              <a:spcAft>
                <a:spcPts val="300"/>
              </a:spcAft>
              <a:buFont typeface="Arial" panose="020B0604020202020204" pitchFamily="34" charset="0"/>
              <a:buChar char="•"/>
              <a:tabLst/>
              <a:defRPr lang="en-US" sz="1800" b="0" i="0" dirty="0" smtClean="0">
                <a:solidFill>
                  <a:schemeClr val="bg1"/>
                </a:solidFill>
                <a:latin typeface="Arial Nova" panose="020B0504020202020204" pitchFamily="34" charset="0"/>
              </a:defRPr>
            </a:lvl3pPr>
          </a:lstStyle>
          <a:p>
            <a:pPr lvl="0"/>
            <a:r>
              <a:rPr lang="en-US"/>
              <a:t>Bio goes here. Line spacing is set to 1.3pt</a:t>
            </a:r>
          </a:p>
          <a:p>
            <a:pPr lvl="1"/>
            <a:r>
              <a:rPr lang="en-US"/>
              <a:t>List roles, past work, and accomplishments</a:t>
            </a:r>
          </a:p>
          <a:p>
            <a:pPr lvl="1"/>
            <a:r>
              <a:rPr lang="en-US"/>
              <a:t>List roles, past work, and accomplishments</a:t>
            </a:r>
          </a:p>
          <a:p>
            <a:pPr lvl="1"/>
            <a:r>
              <a:rPr lang="en-US"/>
              <a:t>List roles, past work, and accomplishments</a:t>
            </a:r>
          </a:p>
          <a:p>
            <a:pPr lvl="1"/>
            <a:endParaRPr lang="en-US"/>
          </a:p>
        </p:txBody>
      </p:sp>
      <p:sp>
        <p:nvSpPr>
          <p:cNvPr id="4" name="Text Placeholder 3">
            <a:extLst>
              <a:ext uri="{FF2B5EF4-FFF2-40B4-BE49-F238E27FC236}">
                <a16:creationId xmlns:a16="http://schemas.microsoft.com/office/drawing/2014/main" id="{10AD3479-0BB3-8649-8F96-80157DA45C90}"/>
              </a:ext>
            </a:extLst>
          </p:cNvPr>
          <p:cNvSpPr>
            <a:spLocks noGrp="1"/>
          </p:cNvSpPr>
          <p:nvPr>
            <p:ph type="body" sz="quarter" idx="11" hasCustomPrompt="1"/>
          </p:nvPr>
        </p:nvSpPr>
        <p:spPr>
          <a:xfrm>
            <a:off x="830312" y="1977347"/>
            <a:ext cx="7178571" cy="418435"/>
          </a:xfrm>
          <a:prstGeom prst="rect">
            <a:avLst/>
          </a:prstGeom>
        </p:spPr>
        <p:txBody>
          <a:bodyPr lIns="0" rIns="0"/>
          <a:lstStyle>
            <a:lvl1pPr marL="0" indent="0">
              <a:buNone/>
              <a:defRPr>
                <a:solidFill>
                  <a:schemeClr val="bg1"/>
                </a:solidFill>
                <a:latin typeface=""/>
              </a:defRPr>
            </a:lvl1pPr>
          </a:lstStyle>
          <a:p>
            <a:pPr lvl="0"/>
            <a:r>
              <a:rPr lang="en-US"/>
              <a:t>Title here</a:t>
            </a:r>
          </a:p>
        </p:txBody>
      </p:sp>
      <p:sp>
        <p:nvSpPr>
          <p:cNvPr id="17" name="Rectangle 16">
            <a:extLst>
              <a:ext uri="{FF2B5EF4-FFF2-40B4-BE49-F238E27FC236}">
                <a16:creationId xmlns:a16="http://schemas.microsoft.com/office/drawing/2014/main" id="{00527233-152B-BD42-BEB6-B84D049F7466}"/>
              </a:ext>
            </a:extLst>
          </p:cNvPr>
          <p:cNvSpPr/>
          <p:nvPr userDrawn="1"/>
        </p:nvSpPr>
        <p:spPr>
          <a:xfrm>
            <a:off x="830312" y="756519"/>
            <a:ext cx="1650129" cy="307777"/>
          </a:xfrm>
          <a:prstGeom prst="rect">
            <a:avLst/>
          </a:prstGeom>
          <a:solidFill>
            <a:schemeClr val="bg1"/>
          </a:solidFill>
        </p:spPr>
        <p:txBody>
          <a:bodyPr wrap="square" lIns="91440" tIns="45720" rIns="91440" bIns="45720">
            <a:spAutoFit/>
          </a:bodyPr>
          <a:lstStyle/>
          <a:p>
            <a:pPr marL="7938" algn="ctr"/>
            <a:r>
              <a:rPr lang="en-US" sz="1400" cap="all" spc="60">
                <a:solidFill>
                  <a:srgbClr val="B11439"/>
                </a:solidFill>
                <a:latin typeface="Arial Nova Cond" panose="020B0506020202020204" pitchFamily="34" charset="0"/>
                <a:cs typeface="Arial"/>
              </a:rPr>
              <a:t>YOUR Presenter</a:t>
            </a:r>
            <a:endParaRPr lang="en-US" sz="1600" cap="all">
              <a:solidFill>
                <a:srgbClr val="B11439"/>
              </a:solidFill>
              <a:latin typeface="Arial Nova Cond" panose="020B0506020202020204" pitchFamily="34" charset="0"/>
            </a:endParaRPr>
          </a:p>
        </p:txBody>
      </p:sp>
      <p:sp>
        <p:nvSpPr>
          <p:cNvPr id="19" name="Picture Placeholder 18">
            <a:extLst>
              <a:ext uri="{FF2B5EF4-FFF2-40B4-BE49-F238E27FC236}">
                <a16:creationId xmlns:a16="http://schemas.microsoft.com/office/drawing/2014/main" id="{C964DCD2-FF8F-5744-A4B2-74394477E157}"/>
              </a:ext>
            </a:extLst>
          </p:cNvPr>
          <p:cNvSpPr>
            <a:spLocks noGrp="1"/>
          </p:cNvSpPr>
          <p:nvPr>
            <p:ph type="pic" sz="quarter" idx="12" hasCustomPrompt="1"/>
          </p:nvPr>
        </p:nvSpPr>
        <p:spPr>
          <a:xfrm>
            <a:off x="8683906" y="1923976"/>
            <a:ext cx="2469957" cy="2468035"/>
          </a:xfrm>
          <a:prstGeom prst="ellipse">
            <a:avLst/>
          </a:prstGeom>
          <a:solidFill>
            <a:srgbClr val="7F7F7F"/>
          </a:solidFill>
          <a:ln w="28575">
            <a:solidFill>
              <a:schemeClr val="bg1"/>
            </a:solidFill>
          </a:ln>
        </p:spPr>
        <p:txBody>
          <a:bodyPr/>
          <a:lstStyle>
            <a:lvl1pPr marL="0" indent="0" algn="ctr">
              <a:buNone/>
              <a:defRPr sz="1400">
                <a:solidFill>
                  <a:schemeClr val="bg1"/>
                </a:solidFill>
                <a:latin typeface=""/>
              </a:defRPr>
            </a:lvl1pPr>
          </a:lstStyle>
          <a:p>
            <a:r>
              <a:rPr lang="en-US"/>
              <a:t>[Insert Photo]</a:t>
            </a:r>
          </a:p>
        </p:txBody>
      </p:sp>
      <p:pic>
        <p:nvPicPr>
          <p:cNvPr id="18" name="Picture 17">
            <a:extLst>
              <a:ext uri="{FF2B5EF4-FFF2-40B4-BE49-F238E27FC236}">
                <a16:creationId xmlns:a16="http://schemas.microsoft.com/office/drawing/2014/main" id="{85DA2338-976B-C741-91EE-75E77FB1C174}"/>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198671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Two Column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Nature-Based Hazard Mitigation: HMA Grants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5228684"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sp>
        <p:nvSpPr>
          <p:cNvPr id="10" name="Text Placeholder 4">
            <a:extLst>
              <a:ext uri="{FF2B5EF4-FFF2-40B4-BE49-F238E27FC236}">
                <a16:creationId xmlns:a16="http://schemas.microsoft.com/office/drawing/2014/main" id="{882D6147-9E36-F84A-BEF4-C2C7F5BA02E4}"/>
              </a:ext>
            </a:extLst>
          </p:cNvPr>
          <p:cNvSpPr>
            <a:spLocks noGrp="1"/>
          </p:cNvSpPr>
          <p:nvPr>
            <p:ph type="body" sz="quarter" idx="11" hasCustomPrompt="1"/>
          </p:nvPr>
        </p:nvSpPr>
        <p:spPr>
          <a:xfrm>
            <a:off x="6556917" y="1095983"/>
            <a:ext cx="5215054"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2" name="Picture 11" descr="A close up of a sign&#10;&#10;Description automatically generated">
            <a:extLst>
              <a:ext uri="{FF2B5EF4-FFF2-40B4-BE49-F238E27FC236}">
                <a16:creationId xmlns:a16="http://schemas.microsoft.com/office/drawing/2014/main" id="{5ECBDC3D-EDD7-0E42-89AB-9F91C0EC5FB5}"/>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6" name="Group 15">
            <a:extLst>
              <a:ext uri="{FF2B5EF4-FFF2-40B4-BE49-F238E27FC236}">
                <a16:creationId xmlns:a16="http://schemas.microsoft.com/office/drawing/2014/main" id="{BAF5CA0F-0D2D-7D48-9833-13C19D923828}"/>
              </a:ext>
            </a:extLst>
          </p:cNvPr>
          <p:cNvGrpSpPr/>
          <p:nvPr userDrawn="1"/>
        </p:nvGrpSpPr>
        <p:grpSpPr>
          <a:xfrm rot="5400000">
            <a:off x="-3327401" y="3327400"/>
            <a:ext cx="6858001" cy="203201"/>
            <a:chOff x="0" y="6688135"/>
            <a:chExt cx="9145597" cy="169866"/>
          </a:xfrm>
        </p:grpSpPr>
        <p:sp>
          <p:nvSpPr>
            <p:cNvPr id="17" name="Rectangle 16">
              <a:extLst>
                <a:ext uri="{FF2B5EF4-FFF2-40B4-BE49-F238E27FC236}">
                  <a16:creationId xmlns:a16="http://schemas.microsoft.com/office/drawing/2014/main" id="{C36F9F87-E441-3946-A72A-D410DB5417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6FBB275-1F0D-304D-8D06-17D056319FD2}"/>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662725D-8EE1-1D49-BE15-C8F5D1167C1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7058902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F644CDC-2951-A844-B6E7-40433C0F91B9}"/>
              </a:ext>
            </a:extLst>
          </p:cNvPr>
          <p:cNvSpPr/>
          <p:nvPr userDrawn="1"/>
        </p:nvSpPr>
        <p:spPr bwMode="auto">
          <a:xfrm>
            <a:off x="12421" y="0"/>
            <a:ext cx="12179579"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899032" y="903458"/>
            <a:ext cx="5286614" cy="755869"/>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a:t>Questions?</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99032"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0" name="Text Placeholder 4">
            <a:extLst>
              <a:ext uri="{FF2B5EF4-FFF2-40B4-BE49-F238E27FC236}">
                <a16:creationId xmlns:a16="http://schemas.microsoft.com/office/drawing/2014/main" id="{D51D2ECA-1BC5-1F4F-8AB8-646B95072EB1}"/>
              </a:ext>
            </a:extLst>
          </p:cNvPr>
          <p:cNvSpPr>
            <a:spLocks noGrp="1"/>
          </p:cNvSpPr>
          <p:nvPr>
            <p:ph type="body" sz="quarter" idx="11" hasCustomPrompt="1"/>
          </p:nvPr>
        </p:nvSpPr>
        <p:spPr>
          <a:xfrm>
            <a:off x="441960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1" name="Text Placeholder 4">
            <a:extLst>
              <a:ext uri="{FF2B5EF4-FFF2-40B4-BE49-F238E27FC236}">
                <a16:creationId xmlns:a16="http://schemas.microsoft.com/office/drawing/2014/main" id="{08E7B375-7E82-0A41-ACA0-04E2F659E3D8}"/>
              </a:ext>
            </a:extLst>
          </p:cNvPr>
          <p:cNvSpPr>
            <a:spLocks noGrp="1"/>
          </p:cNvSpPr>
          <p:nvPr>
            <p:ph type="body" sz="quarter" idx="12" hasCustomPrompt="1"/>
          </p:nvPr>
        </p:nvSpPr>
        <p:spPr>
          <a:xfrm>
            <a:off x="794017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2" name="Picture Placeholder 18">
            <a:extLst>
              <a:ext uri="{FF2B5EF4-FFF2-40B4-BE49-F238E27FC236}">
                <a16:creationId xmlns:a16="http://schemas.microsoft.com/office/drawing/2014/main" id="{EA55B1C0-BB84-4348-AB20-622EC2AA8FFE}"/>
              </a:ext>
            </a:extLst>
          </p:cNvPr>
          <p:cNvSpPr>
            <a:spLocks noGrp="1"/>
          </p:cNvSpPr>
          <p:nvPr>
            <p:ph type="pic" sz="quarter" idx="13" hasCustomPrompt="1"/>
          </p:nvPr>
        </p:nvSpPr>
        <p:spPr>
          <a:xfrm>
            <a:off x="899032" y="2149480"/>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3" name="Picture Placeholder 18">
            <a:extLst>
              <a:ext uri="{FF2B5EF4-FFF2-40B4-BE49-F238E27FC236}">
                <a16:creationId xmlns:a16="http://schemas.microsoft.com/office/drawing/2014/main" id="{C7456E42-024B-994C-9CF7-8E929B55CC51}"/>
              </a:ext>
            </a:extLst>
          </p:cNvPr>
          <p:cNvSpPr>
            <a:spLocks noGrp="1"/>
          </p:cNvSpPr>
          <p:nvPr>
            <p:ph type="pic" sz="quarter" idx="14" hasCustomPrompt="1"/>
          </p:nvPr>
        </p:nvSpPr>
        <p:spPr>
          <a:xfrm>
            <a:off x="4419600"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4" name="Picture Placeholder 18">
            <a:extLst>
              <a:ext uri="{FF2B5EF4-FFF2-40B4-BE49-F238E27FC236}">
                <a16:creationId xmlns:a16="http://schemas.microsoft.com/office/drawing/2014/main" id="{6D9FF23D-46D5-4B40-BBF4-896FA9ECF62C}"/>
              </a:ext>
            </a:extLst>
          </p:cNvPr>
          <p:cNvSpPr>
            <a:spLocks noGrp="1"/>
          </p:cNvSpPr>
          <p:nvPr>
            <p:ph type="pic" sz="quarter" idx="15" hasCustomPrompt="1"/>
          </p:nvPr>
        </p:nvSpPr>
        <p:spPr>
          <a:xfrm>
            <a:off x="7940168"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pic>
        <p:nvPicPr>
          <p:cNvPr id="22" name="Picture 21">
            <a:extLst>
              <a:ext uri="{FF2B5EF4-FFF2-40B4-BE49-F238E27FC236}">
                <a16:creationId xmlns:a16="http://schemas.microsoft.com/office/drawing/2014/main" id="{C6D0898E-0665-E24E-92C5-F07F88EA36FF}"/>
              </a:ext>
            </a:extLst>
          </p:cNvPr>
          <p:cNvPicPr/>
          <p:nvPr userDrawn="1"/>
        </p:nvPicPr>
        <p:blipFill>
          <a:blip r:embed="rId2"/>
          <a:stretch>
            <a:fillRect/>
          </a:stretch>
        </p:blipFill>
        <p:spPr>
          <a:xfrm>
            <a:off x="9679718" y="5251430"/>
            <a:ext cx="1613250" cy="568445"/>
          </a:xfrm>
          <a:prstGeom prst="rect">
            <a:avLst/>
          </a:prstGeom>
        </p:spPr>
      </p:pic>
    </p:spTree>
    <p:extLst>
      <p:ext uri="{BB962C8B-B14F-4D97-AF65-F5344CB8AC3E}">
        <p14:creationId xmlns:p14="http://schemas.microsoft.com/office/powerpoint/2010/main" val="1050092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Vertical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2C68C-562A-C84C-8114-5C1017C0BC2F}"/>
              </a:ext>
            </a:extLst>
          </p:cNvPr>
          <p:cNvSpPr/>
          <p:nvPr userDrawn="1"/>
        </p:nvSpPr>
        <p:spPr bwMode="auto">
          <a:xfrm>
            <a:off x="1242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3970622" y="1095983"/>
            <a:ext cx="1865636" cy="4488390"/>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a:t>Contact:</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776677" y="1095983"/>
            <a:ext cx="2998762" cy="4488390"/>
          </a:xfrm>
          <a:prstGeom prst="rect">
            <a:avLst/>
          </a:prstGeom>
        </p:spPr>
        <p:txBody>
          <a:bodyPr lIns="0" rIns="0" anchor="ctr"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Contact text: Arial Nova, 14 pt. 3pt spacing above and below. Line spacing set to 1.3pt</a:t>
            </a:r>
          </a:p>
        </p:txBody>
      </p:sp>
      <p:sp>
        <p:nvSpPr>
          <p:cNvPr id="10" name="Picture Placeholder 18">
            <a:extLst>
              <a:ext uri="{FF2B5EF4-FFF2-40B4-BE49-F238E27FC236}">
                <a16:creationId xmlns:a16="http://schemas.microsoft.com/office/drawing/2014/main" id="{7E24D1BC-2604-3549-8023-17C1E2C221E4}"/>
              </a:ext>
            </a:extLst>
          </p:cNvPr>
          <p:cNvSpPr>
            <a:spLocks noGrp="1"/>
          </p:cNvSpPr>
          <p:nvPr>
            <p:ph type="pic" sz="quarter" idx="15" hasCustomPrompt="1"/>
          </p:nvPr>
        </p:nvSpPr>
        <p:spPr>
          <a:xfrm>
            <a:off x="7162355" y="2730886"/>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pic>
        <p:nvPicPr>
          <p:cNvPr id="11" name="Picture 10">
            <a:extLst>
              <a:ext uri="{FF2B5EF4-FFF2-40B4-BE49-F238E27FC236}">
                <a16:creationId xmlns:a16="http://schemas.microsoft.com/office/drawing/2014/main" id="{60BD9503-A4A2-244D-97F5-B1BE42AFDF9F}"/>
              </a:ext>
            </a:extLst>
          </p:cNvPr>
          <p:cNvPicPr/>
          <p:nvPr userDrawn="1"/>
        </p:nvPicPr>
        <p:blipFill>
          <a:blip r:embed="rId2"/>
          <a:stretch>
            <a:fillRect/>
          </a:stretch>
        </p:blipFill>
        <p:spPr>
          <a:xfrm>
            <a:off x="8776677" y="5762016"/>
            <a:ext cx="1613250" cy="568445"/>
          </a:xfrm>
          <a:prstGeom prst="rect">
            <a:avLst/>
          </a:prstGeom>
        </p:spPr>
      </p:pic>
    </p:spTree>
    <p:extLst>
      <p:ext uri="{BB962C8B-B14F-4D97-AF65-F5344CB8AC3E}">
        <p14:creationId xmlns:p14="http://schemas.microsoft.com/office/powerpoint/2010/main" val="371941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Color Background">
    <p:bg>
      <p:bgRef idx="1001">
        <a:schemeClr val="bg1"/>
      </p:bgRef>
    </p:bg>
    <p:spTree>
      <p:nvGrpSpPr>
        <p:cNvPr id="1" name=""/>
        <p:cNvGrpSpPr/>
        <p:nvPr/>
      </p:nvGrpSpPr>
      <p:grpSpPr>
        <a:xfrm>
          <a:off x="0" y="0"/>
          <a:ext cx="0" cy="0"/>
          <a:chOff x="0" y="0"/>
          <a:chExt cx="0" cy="0"/>
        </a:xfrm>
      </p:grpSpPr>
      <p:pic>
        <p:nvPicPr>
          <p:cNvPr id="14" name="Picture 13" descr="A picture containing outdoor, sky, cloudy, clouds&#10;&#10;Description automatically generated">
            <a:extLst>
              <a:ext uri="{FF2B5EF4-FFF2-40B4-BE49-F238E27FC236}">
                <a16:creationId xmlns:a16="http://schemas.microsoft.com/office/drawing/2014/main" id="{86E6B974-7D91-5343-9788-DBD85FBA3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1418898"/>
            <a:ext cx="1663919" cy="3187994"/>
          </a:xfrm>
          <a:prstGeom prst="rect">
            <a:avLst/>
          </a:prstGeom>
        </p:spPr>
        <p:txBody>
          <a:bodyPr lIns="0" rIns="0" anchor="ctr" anchorCtr="0"/>
          <a:lstStyle>
            <a:lvl1pPr algn="l">
              <a:defRPr sz="3600" b="1" spc="-50" baseline="0">
                <a:solidFill>
                  <a:schemeClr val="bg1"/>
                </a:solidFill>
                <a:latin typeface="Century Gothic" panose="020B0502020202020204" pitchFamily="34" charset="0"/>
              </a:defRPr>
            </a:lvl1pPr>
          </a:lstStyle>
          <a:p>
            <a:r>
              <a:rPr lang="en-US"/>
              <a:t>Q&amp;A</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5177642" y="1418897"/>
            <a:ext cx="5967685" cy="3111061"/>
          </a:xfrm>
          <a:prstGeom prst="rect">
            <a:avLst/>
          </a:prstGeom>
        </p:spPr>
        <p:txBody>
          <a:bodyPr lIns="0" rIns="0" anchor="ctr" anchorCtr="0"/>
          <a:lstStyle>
            <a:lvl1pPr marL="6350" indent="-6350" algn="l">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err="1"/>
              <a:t>www.caloes.gov</a:t>
            </a:r>
            <a:endParaRPr lang="en-US"/>
          </a:p>
        </p:txBody>
      </p:sp>
    </p:spTree>
    <p:extLst>
      <p:ext uri="{BB962C8B-B14F-4D97-AF65-F5344CB8AC3E}">
        <p14:creationId xmlns:p14="http://schemas.microsoft.com/office/powerpoint/2010/main" val="355525037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2347838" y="2309648"/>
            <a:ext cx="8779341" cy="941224"/>
          </a:xfrm>
          <a:prstGeom prst="rect">
            <a:avLst/>
          </a:prstGeom>
        </p:spPr>
        <p:txBody>
          <a:bodyPr lIns="0" rIns="0" anchor="b" anchorCtr="0"/>
          <a:lstStyle>
            <a:lvl1pPr algn="r">
              <a:defRPr sz="3600" b="1" spc="-50" baseline="0">
                <a:solidFill>
                  <a:srgbClr val="013365"/>
                </a:solidFill>
                <a:latin typeface="Century Gothic" panose="020B0502020202020204" pitchFamily="34" charset="0"/>
              </a:defRPr>
            </a:lvl1pPr>
          </a:lstStyle>
          <a:p>
            <a:r>
              <a:rPr lang="en-US"/>
              <a:t>Title: Century Gothic,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2347838" y="3570099"/>
            <a:ext cx="8779341" cy="526097"/>
          </a:xfrm>
          <a:prstGeom prst="rect">
            <a:avLst/>
          </a:prstGeom>
        </p:spPr>
        <p:txBody>
          <a:bodyPr lIns="0" rIns="0"/>
          <a:lstStyle>
            <a:lvl1pPr marL="6350" indent="-6350" algn="r">
              <a:buNone/>
              <a:tabLst/>
              <a:defRPr>
                <a:solidFill>
                  <a:srgbClr val="7F7F7F"/>
                </a:solidFill>
                <a:latin typeface="Century Gothic" panose="020B0502020202020204" pitchFamily="34" charset="0"/>
              </a:defRPr>
            </a:lvl1pPr>
            <a:lvl2pPr>
              <a:buNone/>
              <a:defRPr/>
            </a:lvl2pPr>
          </a:lstStyle>
          <a:p>
            <a:pPr lvl="0"/>
            <a:r>
              <a:rPr lang="en-US"/>
              <a:t>Subtitle: Century Gothic, 22pt </a:t>
            </a:r>
          </a:p>
        </p:txBody>
      </p:sp>
      <p:sp>
        <p:nvSpPr>
          <p:cNvPr id="10" name="Right Triangle 9">
            <a:extLst>
              <a:ext uri="{FF2B5EF4-FFF2-40B4-BE49-F238E27FC236}">
                <a16:creationId xmlns:a16="http://schemas.microsoft.com/office/drawing/2014/main" id="{835874CC-50F8-8241-879D-24089AFB5C20}"/>
              </a:ext>
            </a:extLst>
          </p:cNvPr>
          <p:cNvSpPr/>
          <p:nvPr userDrawn="1"/>
        </p:nvSpPr>
        <p:spPr>
          <a:xfrm>
            <a:off x="-2" y="2369611"/>
            <a:ext cx="4511041" cy="4488390"/>
          </a:xfrm>
          <a:prstGeom prst="rtTriangle">
            <a:avLst/>
          </a:prstGeom>
          <a:solidFill>
            <a:srgbClr val="0133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ight Triangle 10">
            <a:extLst>
              <a:ext uri="{FF2B5EF4-FFF2-40B4-BE49-F238E27FC236}">
                <a16:creationId xmlns:a16="http://schemas.microsoft.com/office/drawing/2014/main" id="{71C49A9B-F204-E544-8017-3C13575C2980}"/>
              </a:ext>
            </a:extLst>
          </p:cNvPr>
          <p:cNvSpPr/>
          <p:nvPr userDrawn="1"/>
        </p:nvSpPr>
        <p:spPr>
          <a:xfrm rot="5400000">
            <a:off x="-2" y="0"/>
            <a:ext cx="3970622" cy="3970622"/>
          </a:xfrm>
          <a:prstGeom prst="rtTriangle">
            <a:avLst/>
          </a:prstGeom>
          <a:solidFill>
            <a:srgbClr val="005D90">
              <a:alpha val="6745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 Placeholder 13">
            <a:extLst>
              <a:ext uri="{FF2B5EF4-FFF2-40B4-BE49-F238E27FC236}">
                <a16:creationId xmlns:a16="http://schemas.microsoft.com/office/drawing/2014/main" id="{9465A45B-4659-3A4E-BA26-FEABA3D1D6BD}"/>
              </a:ext>
            </a:extLst>
          </p:cNvPr>
          <p:cNvSpPr>
            <a:spLocks noGrp="1"/>
          </p:cNvSpPr>
          <p:nvPr>
            <p:ph type="body" sz="quarter" idx="13" hasCustomPrompt="1"/>
          </p:nvPr>
        </p:nvSpPr>
        <p:spPr>
          <a:xfrm>
            <a:off x="7723224" y="4462317"/>
            <a:ext cx="3403955" cy="372108"/>
          </a:xfrm>
          <a:prstGeom prst="rect">
            <a:avLst/>
          </a:prstGeom>
        </p:spPr>
        <p:txBody>
          <a:bodyPr lIns="0" rIns="0" anchor="ctr" anchorCtr="0"/>
          <a:lstStyle>
            <a:lvl1pPr marL="6350" indent="-6350" algn="r">
              <a:buNone/>
              <a:tabLst/>
              <a:defRPr sz="1200" b="0" i="0" spc="50" baseline="0">
                <a:solidFill>
                  <a:srgbClr val="7F7F7F"/>
                </a:solidFill>
                <a:latin typeface="Century Gothic" panose="020B0502020202020204" pitchFamily="34" charset="0"/>
              </a:defRPr>
            </a:lvl1pPr>
          </a:lstStyle>
          <a:p>
            <a:pPr lvl="0"/>
            <a:r>
              <a:rPr lang="en-US"/>
              <a:t>Speaker Name</a:t>
            </a:r>
          </a:p>
          <a:p>
            <a:pPr lvl="0"/>
            <a:r>
              <a:rPr lang="en-US"/>
              <a:t>Month, Date, Year</a:t>
            </a:r>
          </a:p>
        </p:txBody>
      </p:sp>
      <p:pic>
        <p:nvPicPr>
          <p:cNvPr id="14" name="Picture 13" descr="A close up of a sign&#10;&#10;Description automatically generated">
            <a:extLst>
              <a:ext uri="{FF2B5EF4-FFF2-40B4-BE49-F238E27FC236}">
                <a16:creationId xmlns:a16="http://schemas.microsoft.com/office/drawing/2014/main" id="{74505D70-F8F8-B74B-994E-BD190CF7203F}"/>
              </a:ext>
            </a:extLst>
          </p:cNvPr>
          <p:cNvPicPr>
            <a:picLocks noChangeAspect="1"/>
          </p:cNvPicPr>
          <p:nvPr userDrawn="1"/>
        </p:nvPicPr>
        <p:blipFill>
          <a:blip r:embed="rId2"/>
          <a:stretch>
            <a:fillRect/>
          </a:stretch>
        </p:blipFill>
        <p:spPr>
          <a:xfrm>
            <a:off x="9211728" y="5638800"/>
            <a:ext cx="1915451" cy="740060"/>
          </a:xfrm>
          <a:prstGeom prst="rect">
            <a:avLst/>
          </a:prstGeom>
        </p:spPr>
      </p:pic>
    </p:spTree>
    <p:extLst>
      <p:ext uri="{BB962C8B-B14F-4D97-AF65-F5344CB8AC3E}">
        <p14:creationId xmlns:p14="http://schemas.microsoft.com/office/powerpoint/2010/main" val="73976678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lor Backgroun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85E7027-71A3-264F-939E-CCE0B98C38F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253" b="894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773925F3-5FD2-5346-BA0B-28F7937016DB}"/>
              </a:ext>
            </a:extLst>
          </p:cNvPr>
          <p:cNvSpPr/>
          <p:nvPr userDrawn="1"/>
        </p:nvSpPr>
        <p:spPr bwMode="auto">
          <a:xfrm>
            <a:off x="0" y="0"/>
            <a:ext cx="12192000" cy="6858000"/>
          </a:xfrm>
          <a:prstGeom prst="rect">
            <a:avLst/>
          </a:prstGeom>
          <a:solidFill>
            <a:srgbClr val="013365">
              <a:alpha val="81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2285901"/>
            <a:ext cx="10097577" cy="941224"/>
          </a:xfrm>
          <a:prstGeom prst="rect">
            <a:avLst/>
          </a:prstGeom>
        </p:spPr>
        <p:txBody>
          <a:bodyPr lIns="0" rIns="0" anchor="b" anchorCtr="0"/>
          <a:lstStyle>
            <a:lvl1pPr algn="r">
              <a:defRPr sz="3600" b="1" spc="-50" baseline="0">
                <a:solidFill>
                  <a:schemeClr val="bg1"/>
                </a:solidFill>
                <a:latin typeface="Century Gothic" panose="020B0502020202020204" pitchFamily="34" charset="0"/>
              </a:defRPr>
            </a:lvl1pPr>
          </a:lstStyle>
          <a:p>
            <a:r>
              <a:rPr lang="en-US"/>
              <a:t>Title: Century Gothic Bold,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1047751" y="3617636"/>
            <a:ext cx="10097576" cy="526097"/>
          </a:xfrm>
          <a:prstGeom prst="rect">
            <a:avLst/>
          </a:prstGeom>
        </p:spPr>
        <p:txBody>
          <a:bodyPr lIns="0" rIns="0"/>
          <a:lstStyle>
            <a:lvl1pPr marL="6350" indent="-6350" algn="r">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err="1"/>
              <a:t>CalOES</a:t>
            </a:r>
            <a:endParaRPr lang="en-US"/>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4"/>
          <a:stretch>
            <a:fillRect/>
          </a:stretch>
        </p:blipFill>
        <p:spPr>
          <a:xfrm>
            <a:off x="9387914" y="5217459"/>
            <a:ext cx="1756336" cy="618863"/>
          </a:xfrm>
          <a:prstGeom prst="rect">
            <a:avLst/>
          </a:prstGeom>
        </p:spPr>
      </p:pic>
      <p:grpSp>
        <p:nvGrpSpPr>
          <p:cNvPr id="19" name="Group 18">
            <a:extLst>
              <a:ext uri="{FF2B5EF4-FFF2-40B4-BE49-F238E27FC236}">
                <a16:creationId xmlns:a16="http://schemas.microsoft.com/office/drawing/2014/main" id="{2DDF9FE8-7AF4-6E4E-A515-56D2762E314B}"/>
              </a:ext>
            </a:extLst>
          </p:cNvPr>
          <p:cNvGrpSpPr/>
          <p:nvPr userDrawn="1"/>
        </p:nvGrpSpPr>
        <p:grpSpPr>
          <a:xfrm rot="16200000">
            <a:off x="-3346177" y="3346168"/>
            <a:ext cx="6858004" cy="165657"/>
            <a:chOff x="-31806" y="2590800"/>
            <a:chExt cx="3689408" cy="101217"/>
          </a:xfrm>
        </p:grpSpPr>
        <p:grpSp>
          <p:nvGrpSpPr>
            <p:cNvPr id="20" name="Group 19">
              <a:extLst>
                <a:ext uri="{FF2B5EF4-FFF2-40B4-BE49-F238E27FC236}">
                  <a16:creationId xmlns:a16="http://schemas.microsoft.com/office/drawing/2014/main" id="{5A32A8DC-74EE-AB4E-9828-8741AD1F7970}"/>
                </a:ext>
              </a:extLst>
            </p:cNvPr>
            <p:cNvGrpSpPr/>
            <p:nvPr/>
          </p:nvGrpSpPr>
          <p:grpSpPr>
            <a:xfrm>
              <a:off x="-31806" y="2590800"/>
              <a:ext cx="3689408" cy="101217"/>
              <a:chOff x="-47705" y="2555008"/>
              <a:chExt cx="4497291" cy="71589"/>
            </a:xfrm>
          </p:grpSpPr>
          <p:sp>
            <p:nvSpPr>
              <p:cNvPr id="22" name="Rectangle 21">
                <a:extLst>
                  <a:ext uri="{FF2B5EF4-FFF2-40B4-BE49-F238E27FC236}">
                    <a16:creationId xmlns:a16="http://schemas.microsoft.com/office/drawing/2014/main" id="{E0C49896-736C-5E46-A876-D1A29DB5307E}"/>
                  </a:ext>
                </a:extLst>
              </p:cNvPr>
              <p:cNvSpPr/>
              <p:nvPr/>
            </p:nvSpPr>
            <p:spPr bwMode="auto">
              <a:xfrm>
                <a:off x="1012812" y="2555008"/>
                <a:ext cx="3436774" cy="71587"/>
              </a:xfrm>
              <a:prstGeom prst="rect">
                <a:avLst/>
              </a:prstGeom>
              <a:solidFill>
                <a:srgbClr val="013365"/>
              </a:solidFill>
              <a:ln>
                <a:noFill/>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84953D80-4ADD-BF4F-80B3-187B948EBBE6}"/>
                  </a:ext>
                </a:extLst>
              </p:cNvPr>
              <p:cNvSpPr/>
              <p:nvPr userDrawn="1"/>
            </p:nvSpPr>
            <p:spPr bwMode="auto">
              <a:xfrm rot="5400000">
                <a:off x="446758" y="2060545"/>
                <a:ext cx="71589" cy="1060516"/>
              </a:xfrm>
              <a:prstGeom prst="rect">
                <a:avLst/>
              </a:prstGeom>
              <a:solidFill>
                <a:sysClr val="windowText" lastClr="000000">
                  <a:lumMod val="95000"/>
                  <a:lumOff val="5000"/>
                </a:sys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
          <p:nvSpPr>
            <p:cNvPr id="21" name="Rectangle 20">
              <a:extLst>
                <a:ext uri="{FF2B5EF4-FFF2-40B4-BE49-F238E27FC236}">
                  <a16:creationId xmlns:a16="http://schemas.microsoft.com/office/drawing/2014/main" id="{91ABF9F7-9C32-474B-9E82-AD5716E4395E}"/>
                </a:ext>
              </a:extLst>
            </p:cNvPr>
            <p:cNvSpPr/>
            <p:nvPr/>
          </p:nvSpPr>
          <p:spPr bwMode="auto">
            <a:xfrm rot="5400000">
              <a:off x="1222596" y="2206404"/>
              <a:ext cx="101214" cy="870007"/>
            </a:xfrm>
            <a:prstGeom prst="rect">
              <a:avLst/>
            </a:prstGeom>
            <a:solidFill>
              <a:srgbClr val="015E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Tree>
    <p:extLst>
      <p:ext uri="{BB962C8B-B14F-4D97-AF65-F5344CB8AC3E}">
        <p14:creationId xmlns:p14="http://schemas.microsoft.com/office/powerpoint/2010/main" val="190243992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Headings: Century Gothic Bold, 28-32pt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2021 BRIC NOFO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Century Gothic, 18-20pt. 3pt spacing above and below.</a:t>
            </a:r>
          </a:p>
          <a:p>
            <a:pPr lvl="1"/>
            <a:r>
              <a:rPr lang="en-US"/>
              <a:t>Line spacing set to 1.3pt</a:t>
            </a:r>
          </a:p>
          <a:p>
            <a:pPr lvl="2"/>
            <a:r>
              <a:rPr lang="en-US"/>
              <a:t>Body font color: Black</a:t>
            </a:r>
          </a:p>
          <a:p>
            <a:pPr lvl="3"/>
            <a:r>
              <a:rPr lang="en-US"/>
              <a:t>Third Level Bullet. Hex code: #7F7F7F</a:t>
            </a:r>
          </a:p>
        </p:txBody>
      </p:sp>
      <p:pic>
        <p:nvPicPr>
          <p:cNvPr id="10" name="Picture 9" descr="A close up of a sign&#10;&#10;Description automatically generated">
            <a:extLst>
              <a:ext uri="{FF2B5EF4-FFF2-40B4-BE49-F238E27FC236}">
                <a16:creationId xmlns:a16="http://schemas.microsoft.com/office/drawing/2014/main" id="{B389A3B3-9CA1-4D44-A672-50E0977BAD46}"/>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1" name="Group 10">
            <a:extLst>
              <a:ext uri="{FF2B5EF4-FFF2-40B4-BE49-F238E27FC236}">
                <a16:creationId xmlns:a16="http://schemas.microsoft.com/office/drawing/2014/main" id="{73A7AE39-83B8-134C-9F12-15CC805B959E}"/>
              </a:ext>
            </a:extLst>
          </p:cNvPr>
          <p:cNvGrpSpPr/>
          <p:nvPr userDrawn="1"/>
        </p:nvGrpSpPr>
        <p:grpSpPr>
          <a:xfrm rot="5400000">
            <a:off x="-3327401" y="3327400"/>
            <a:ext cx="6858001" cy="203201"/>
            <a:chOff x="0" y="6688135"/>
            <a:chExt cx="9145597" cy="169866"/>
          </a:xfrm>
        </p:grpSpPr>
        <p:sp>
          <p:nvSpPr>
            <p:cNvPr id="12" name="Rectangle 11">
              <a:extLst>
                <a:ext uri="{FF2B5EF4-FFF2-40B4-BE49-F238E27FC236}">
                  <a16:creationId xmlns:a16="http://schemas.microsoft.com/office/drawing/2014/main" id="{EBD18814-BAB4-1649-8EF5-9C8B324009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5B55E3A-015D-CB44-9B31-69F3138337DA}"/>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E26AC66B-3705-9C46-A33A-EDDC151A22F9}"/>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933850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Two Column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2021 BRIC NOFO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522868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sp>
        <p:nvSpPr>
          <p:cNvPr id="10" name="Text Placeholder 4">
            <a:extLst>
              <a:ext uri="{FF2B5EF4-FFF2-40B4-BE49-F238E27FC236}">
                <a16:creationId xmlns:a16="http://schemas.microsoft.com/office/drawing/2014/main" id="{882D6147-9E36-F84A-BEF4-C2C7F5BA02E4}"/>
              </a:ext>
            </a:extLst>
          </p:cNvPr>
          <p:cNvSpPr>
            <a:spLocks noGrp="1"/>
          </p:cNvSpPr>
          <p:nvPr>
            <p:ph type="body" sz="quarter" idx="11" hasCustomPrompt="1"/>
          </p:nvPr>
        </p:nvSpPr>
        <p:spPr>
          <a:xfrm>
            <a:off x="6556917" y="1095983"/>
            <a:ext cx="521505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2" name="Picture 11" descr="A close up of a sign&#10;&#10;Description automatically generated">
            <a:extLst>
              <a:ext uri="{FF2B5EF4-FFF2-40B4-BE49-F238E27FC236}">
                <a16:creationId xmlns:a16="http://schemas.microsoft.com/office/drawing/2014/main" id="{5ECBDC3D-EDD7-0E42-89AB-9F91C0EC5FB5}"/>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6" name="Group 15">
            <a:extLst>
              <a:ext uri="{FF2B5EF4-FFF2-40B4-BE49-F238E27FC236}">
                <a16:creationId xmlns:a16="http://schemas.microsoft.com/office/drawing/2014/main" id="{BAF5CA0F-0D2D-7D48-9833-13C19D923828}"/>
              </a:ext>
            </a:extLst>
          </p:cNvPr>
          <p:cNvGrpSpPr/>
          <p:nvPr userDrawn="1"/>
        </p:nvGrpSpPr>
        <p:grpSpPr>
          <a:xfrm rot="5400000">
            <a:off x="-3327401" y="3327400"/>
            <a:ext cx="6858001" cy="203201"/>
            <a:chOff x="0" y="6688135"/>
            <a:chExt cx="9145597" cy="169866"/>
          </a:xfrm>
        </p:grpSpPr>
        <p:sp>
          <p:nvSpPr>
            <p:cNvPr id="17" name="Rectangle 16">
              <a:extLst>
                <a:ext uri="{FF2B5EF4-FFF2-40B4-BE49-F238E27FC236}">
                  <a16:creationId xmlns:a16="http://schemas.microsoft.com/office/drawing/2014/main" id="{C36F9F87-E441-3946-A72A-D410DB5417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6FBB275-1F0D-304D-8D06-17D056319FD2}"/>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662725D-8EE1-1D49-BE15-C8F5D1167C1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205397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B574D22-F705-D945-9048-568599603615}"/>
              </a:ext>
            </a:extLst>
          </p:cNvPr>
          <p:cNvGrpSpPr/>
          <p:nvPr userDrawn="1"/>
        </p:nvGrpSpPr>
        <p:grpSpPr>
          <a:xfrm rot="16200000">
            <a:off x="7053161" y="1729317"/>
            <a:ext cx="6858000" cy="3399364"/>
            <a:chOff x="0" y="4346916"/>
            <a:chExt cx="12192000" cy="2345247"/>
          </a:xfrm>
        </p:grpSpPr>
        <p:sp>
          <p:nvSpPr>
            <p:cNvPr id="11" name="Rectangle 10">
              <a:extLst>
                <a:ext uri="{FF2B5EF4-FFF2-40B4-BE49-F238E27FC236}">
                  <a16:creationId xmlns:a16="http://schemas.microsoft.com/office/drawing/2014/main" id="{12AF1CC0-ABCD-6E43-A9DB-A814DD601AB6}"/>
                </a:ext>
              </a:extLst>
            </p:cNvPr>
            <p:cNvSpPr/>
            <p:nvPr userDrawn="1"/>
          </p:nvSpPr>
          <p:spPr bwMode="auto">
            <a:xfrm>
              <a:off x="0" y="4346916"/>
              <a:ext cx="12192000" cy="2345247"/>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D5AFE41-7400-2844-9A85-A82238C7CC97}"/>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4" name="Title 1">
            <a:extLst>
              <a:ext uri="{FF2B5EF4-FFF2-40B4-BE49-F238E27FC236}">
                <a16:creationId xmlns:a16="http://schemas.microsoft.com/office/drawing/2014/main" id="{7E451894-29C9-F641-9D3F-B1BDAD4BD04C}"/>
              </a:ext>
            </a:extLst>
          </p:cNvPr>
          <p:cNvSpPr>
            <a:spLocks noGrp="1"/>
          </p:cNvSpPr>
          <p:nvPr>
            <p:ph type="title" hasCustomPrompt="1"/>
          </p:nvPr>
        </p:nvSpPr>
        <p:spPr>
          <a:xfrm>
            <a:off x="406400" y="259491"/>
            <a:ext cx="7969675"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Side Bar Layout</a:t>
            </a:r>
          </a:p>
        </p:txBody>
      </p:sp>
      <p:sp>
        <p:nvSpPr>
          <p:cNvPr id="5" name="Slide Number Placeholder 2">
            <a:extLst>
              <a:ext uri="{FF2B5EF4-FFF2-40B4-BE49-F238E27FC236}">
                <a16:creationId xmlns:a16="http://schemas.microsoft.com/office/drawing/2014/main" id="{8A5508E4-6F5F-8C4F-ACD9-D754E32D790C}"/>
              </a:ext>
            </a:extLst>
          </p:cNvPr>
          <p:cNvSpPr>
            <a:spLocks noGrp="1"/>
          </p:cNvSpPr>
          <p:nvPr>
            <p:ph type="sldNum" sz="quarter" idx="4"/>
          </p:nvPr>
        </p:nvSpPr>
        <p:spPr>
          <a:xfrm>
            <a:off x="3510119" y="6287383"/>
            <a:ext cx="4869276"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2021 BRIC NOFO |  </a:t>
            </a:r>
            <a:fld id="{18FD47A2-EF8B-0240-AD90-9B51A2DFE8C1}" type="slidenum">
              <a:rPr lang="en-US" smtClean="0"/>
              <a:pPr/>
              <a:t>‹#›</a:t>
            </a:fld>
            <a:endParaRPr lang="en-US"/>
          </a:p>
        </p:txBody>
      </p:sp>
      <p:sp>
        <p:nvSpPr>
          <p:cNvPr id="13" name="Text Placeholder 4">
            <a:extLst>
              <a:ext uri="{FF2B5EF4-FFF2-40B4-BE49-F238E27FC236}">
                <a16:creationId xmlns:a16="http://schemas.microsoft.com/office/drawing/2014/main" id="{7E3190A9-0D67-5E4D-8CC8-0E4E7E31A8B8}"/>
              </a:ext>
            </a:extLst>
          </p:cNvPr>
          <p:cNvSpPr>
            <a:spLocks noGrp="1"/>
          </p:cNvSpPr>
          <p:nvPr>
            <p:ph type="body" sz="quarter" idx="11" hasCustomPrompt="1"/>
          </p:nvPr>
        </p:nvSpPr>
        <p:spPr>
          <a:xfrm>
            <a:off x="9185564" y="644235"/>
            <a:ext cx="2589875" cy="5467641"/>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600" b="0" i="0">
                <a:solidFill>
                  <a:schemeClr val="tx1"/>
                </a:solidFill>
                <a:latin typeface="Century Gothic" panose="020B0502020202020204" pitchFamily="34" charset="0"/>
              </a:defRPr>
            </a:lvl1pPr>
            <a:lvl2pPr marL="174625" indent="-168275">
              <a:lnSpc>
                <a:spcPct val="114000"/>
              </a:lnSpc>
              <a:spcBef>
                <a:spcPts val="300"/>
              </a:spcBef>
              <a:spcAft>
                <a:spcPts val="300"/>
              </a:spcAft>
              <a:buSzPct val="100000"/>
              <a:buFont typeface="Arial" panose="020B0604020202020204" pitchFamily="34" charset="0"/>
              <a:buChar char="•"/>
              <a:tabLst/>
              <a:defRPr sz="1600" b="0" i="0">
                <a:solidFill>
                  <a:schemeClr val="tx1"/>
                </a:solidFill>
                <a:latin typeface="Century Gothic" panose="020B0502020202020204" pitchFamily="34" charset="0"/>
              </a:defRPr>
            </a:lvl2pPr>
            <a:lvl3pPr marL="342900" indent="-168275">
              <a:lnSpc>
                <a:spcPct val="114000"/>
              </a:lnSpc>
              <a:spcBef>
                <a:spcPts val="300"/>
              </a:spcBef>
              <a:spcAft>
                <a:spcPts val="300"/>
              </a:spcAft>
              <a:buFont typeface="Arial" panose="020B0604020202020204" pitchFamily="34" charset="0"/>
              <a:buChar char="•"/>
              <a:tabLst/>
              <a:defRPr lang="en-US" sz="1600" b="0" i="0" dirty="0">
                <a:solidFill>
                  <a:schemeClr val="tx1"/>
                </a:solidFill>
                <a:latin typeface="Century Gothic" panose="020B0502020202020204" pitchFamily="34" charset="0"/>
              </a:defRPr>
            </a:lvl3pPr>
            <a:lvl4pPr marL="574675" indent="-228600">
              <a:lnSpc>
                <a:spcPct val="114000"/>
              </a:lnSpc>
              <a:spcBef>
                <a:spcPts val="300"/>
              </a:spcBef>
              <a:spcAft>
                <a:spcPts val="300"/>
              </a:spcAft>
              <a:buFont typeface="Arial" panose="020B0604020202020204" pitchFamily="34" charset="0"/>
              <a:buChar char="•"/>
              <a:tabLst/>
              <a:defRPr>
                <a:solidFill>
                  <a:schemeClr val="tx1"/>
                </a:solidFill>
                <a:latin typeface="Century Gothic" panose="020B0502020202020204" pitchFamily="34" charset="0"/>
              </a:defRPr>
            </a:lvl4pPr>
          </a:lstStyle>
          <a:p>
            <a:pPr lvl="0"/>
            <a:r>
              <a:rPr lang="en-US"/>
              <a:t>Side bar text should be Arial Nova, size 16pt, spacing before and after: 3pt, line spacing 1.3pt</a:t>
            </a:r>
          </a:p>
          <a:p>
            <a:pPr lvl="1"/>
            <a:r>
              <a:rPr lang="en-US"/>
              <a:t>Sub-bullet 1</a:t>
            </a:r>
          </a:p>
          <a:p>
            <a:pPr lvl="2"/>
            <a:r>
              <a:rPr lang="en-US"/>
              <a:t>Sub-bullet 2</a:t>
            </a:r>
          </a:p>
          <a:p>
            <a:pPr lvl="3"/>
            <a:r>
              <a:rPr lang="en-US"/>
              <a:t>Sub-bullet 3</a:t>
            </a:r>
          </a:p>
        </p:txBody>
      </p:sp>
      <p:sp>
        <p:nvSpPr>
          <p:cNvPr id="14" name="Text Placeholder 4">
            <a:extLst>
              <a:ext uri="{FF2B5EF4-FFF2-40B4-BE49-F238E27FC236}">
                <a16:creationId xmlns:a16="http://schemas.microsoft.com/office/drawing/2014/main" id="{31B6EF39-12B8-1847-9953-C4BD6551D27E}"/>
              </a:ext>
            </a:extLst>
          </p:cNvPr>
          <p:cNvSpPr>
            <a:spLocks noGrp="1"/>
          </p:cNvSpPr>
          <p:nvPr>
            <p:ph type="body" sz="quarter" idx="10" hasCustomPrompt="1"/>
          </p:nvPr>
        </p:nvSpPr>
        <p:spPr>
          <a:xfrm>
            <a:off x="406401" y="1095983"/>
            <a:ext cx="796967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28600" indent="-222250">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8600">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85800" indent="-228600">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Body:18-20pt. 3pt spacing above and below.</a:t>
            </a:r>
          </a:p>
          <a:p>
            <a:pPr lvl="1"/>
            <a:r>
              <a:rPr lang="en-US"/>
              <a:t>Line spacing is set to 1.3pt</a:t>
            </a:r>
          </a:p>
          <a:p>
            <a:pPr lvl="2"/>
            <a:r>
              <a:rPr lang="en-US"/>
              <a:t>Body font color hex code: #595959</a:t>
            </a:r>
          </a:p>
          <a:p>
            <a:pPr lvl="3"/>
            <a:r>
              <a:rPr lang="en-US"/>
              <a:t>Third Level Bullet. Hex code: #7F7F7F</a:t>
            </a:r>
          </a:p>
        </p:txBody>
      </p:sp>
      <p:pic>
        <p:nvPicPr>
          <p:cNvPr id="15" name="Picture 14" descr="A close up of a sign&#10;&#10;Description automatically generated">
            <a:extLst>
              <a:ext uri="{FF2B5EF4-FFF2-40B4-BE49-F238E27FC236}">
                <a16:creationId xmlns:a16="http://schemas.microsoft.com/office/drawing/2014/main" id="{A7D4B315-A884-254C-9BAB-FC97CF7D26D2}"/>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7" name="Group 16">
            <a:extLst>
              <a:ext uri="{FF2B5EF4-FFF2-40B4-BE49-F238E27FC236}">
                <a16:creationId xmlns:a16="http://schemas.microsoft.com/office/drawing/2014/main" id="{68567CCD-7AA7-3046-AD34-227662461DA7}"/>
              </a:ext>
            </a:extLst>
          </p:cNvPr>
          <p:cNvGrpSpPr/>
          <p:nvPr userDrawn="1"/>
        </p:nvGrpSpPr>
        <p:grpSpPr>
          <a:xfrm rot="5400000">
            <a:off x="-3327401" y="3327400"/>
            <a:ext cx="6858001" cy="203201"/>
            <a:chOff x="0" y="6688135"/>
            <a:chExt cx="9145597" cy="169866"/>
          </a:xfrm>
        </p:grpSpPr>
        <p:sp>
          <p:nvSpPr>
            <p:cNvPr id="18" name="Rectangle 17">
              <a:extLst>
                <a:ext uri="{FF2B5EF4-FFF2-40B4-BE49-F238E27FC236}">
                  <a16:creationId xmlns:a16="http://schemas.microsoft.com/office/drawing/2014/main" id="{B9F76265-DC39-A44A-A671-704BC5018620}"/>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C0F72A19-3922-134F-A859-3518CC53280F}"/>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36ED783C-6400-5D4C-99C8-C2081C1CDFA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020966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1EFEA5-5583-334C-9AB1-65353A2392F5}"/>
              </a:ext>
            </a:extLst>
          </p:cNvPr>
          <p:cNvGrpSpPr/>
          <p:nvPr userDrawn="1"/>
        </p:nvGrpSpPr>
        <p:grpSpPr>
          <a:xfrm>
            <a:off x="0" y="4346916"/>
            <a:ext cx="12192000" cy="2511084"/>
            <a:chOff x="0" y="4346916"/>
            <a:chExt cx="12192000" cy="2511084"/>
          </a:xfrm>
        </p:grpSpPr>
        <p:sp>
          <p:nvSpPr>
            <p:cNvPr id="11" name="Rectangle 10">
              <a:extLst>
                <a:ext uri="{FF2B5EF4-FFF2-40B4-BE49-F238E27FC236}">
                  <a16:creationId xmlns:a16="http://schemas.microsoft.com/office/drawing/2014/main" id="{21A217D5-930D-3248-B9E1-0232CD23FD28}"/>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A354268-CE45-2F49-BA87-F3DC20DF2FDC}"/>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Bottom Bar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2021 BRIC NOFO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Arial Nova,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7" name="Picture 16" descr="A close up of a sign&#10;&#10;Description automatically generated">
            <a:extLst>
              <a:ext uri="{FF2B5EF4-FFF2-40B4-BE49-F238E27FC236}">
                <a16:creationId xmlns:a16="http://schemas.microsoft.com/office/drawing/2014/main" id="{22227B97-20F4-4244-83F8-C8946F445318}"/>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8" name="Group 17">
            <a:extLst>
              <a:ext uri="{FF2B5EF4-FFF2-40B4-BE49-F238E27FC236}">
                <a16:creationId xmlns:a16="http://schemas.microsoft.com/office/drawing/2014/main" id="{D475D21D-AD0D-D641-9A27-3E7EB923FA53}"/>
              </a:ext>
            </a:extLst>
          </p:cNvPr>
          <p:cNvGrpSpPr/>
          <p:nvPr userDrawn="1"/>
        </p:nvGrpSpPr>
        <p:grpSpPr>
          <a:xfrm rot="5400000">
            <a:off x="-3327401" y="3327400"/>
            <a:ext cx="6858001" cy="203201"/>
            <a:chOff x="0" y="6688135"/>
            <a:chExt cx="9145597" cy="169866"/>
          </a:xfrm>
        </p:grpSpPr>
        <p:sp>
          <p:nvSpPr>
            <p:cNvPr id="19" name="Rectangle 18">
              <a:extLst>
                <a:ext uri="{FF2B5EF4-FFF2-40B4-BE49-F238E27FC236}">
                  <a16:creationId xmlns:a16="http://schemas.microsoft.com/office/drawing/2014/main" id="{2AD30082-B43D-4741-9A6A-07CE693E17B9}"/>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6431BD93-F6E8-9948-803B-80AF4E54048F}"/>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45C47057-05E8-F14F-ACE6-55A7E39E1B54}"/>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67171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273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14A7FD-14EF-F04F-9A9B-0B382B871C46}"/>
              </a:ext>
            </a:extLst>
          </p:cNvPr>
          <p:cNvGrpSpPr/>
          <p:nvPr userDrawn="1"/>
        </p:nvGrpSpPr>
        <p:grpSpPr>
          <a:xfrm>
            <a:off x="0" y="4346916"/>
            <a:ext cx="12192000" cy="2511084"/>
            <a:chOff x="0" y="4346916"/>
            <a:chExt cx="12192000" cy="2511084"/>
          </a:xfrm>
        </p:grpSpPr>
        <p:sp>
          <p:nvSpPr>
            <p:cNvPr id="13" name="Rectangle 12">
              <a:extLst>
                <a:ext uri="{FF2B5EF4-FFF2-40B4-BE49-F238E27FC236}">
                  <a16:creationId xmlns:a16="http://schemas.microsoft.com/office/drawing/2014/main" id="{C0129E51-2F94-564B-9616-18A19358DEF5}"/>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4" name="Straight Connector 13">
              <a:extLst>
                <a:ext uri="{FF2B5EF4-FFF2-40B4-BE49-F238E27FC236}">
                  <a16:creationId xmlns:a16="http://schemas.microsoft.com/office/drawing/2014/main" id="{A626DA33-A1DF-9C4B-9A05-6200E4D66CB8}"/>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Two Column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Nature-Based Hazard Mitigation: HMA Grants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5228684" cy="3069617"/>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sp>
        <p:nvSpPr>
          <p:cNvPr id="10" name="Text Placeholder 4">
            <a:extLst>
              <a:ext uri="{FF2B5EF4-FFF2-40B4-BE49-F238E27FC236}">
                <a16:creationId xmlns:a16="http://schemas.microsoft.com/office/drawing/2014/main" id="{882D6147-9E36-F84A-BEF4-C2C7F5BA02E4}"/>
              </a:ext>
            </a:extLst>
          </p:cNvPr>
          <p:cNvSpPr>
            <a:spLocks noGrp="1"/>
          </p:cNvSpPr>
          <p:nvPr>
            <p:ph type="body" sz="quarter" idx="11" hasCustomPrompt="1"/>
          </p:nvPr>
        </p:nvSpPr>
        <p:spPr>
          <a:xfrm>
            <a:off x="6556917" y="1095983"/>
            <a:ext cx="5215054" cy="3069617"/>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2" name="Picture 11" descr="A close up of a sign&#10;&#10;Description automatically generated">
            <a:extLst>
              <a:ext uri="{FF2B5EF4-FFF2-40B4-BE49-F238E27FC236}">
                <a16:creationId xmlns:a16="http://schemas.microsoft.com/office/drawing/2014/main" id="{5ECBDC3D-EDD7-0E42-89AB-9F91C0EC5FB5}"/>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6" name="Group 15">
            <a:extLst>
              <a:ext uri="{FF2B5EF4-FFF2-40B4-BE49-F238E27FC236}">
                <a16:creationId xmlns:a16="http://schemas.microsoft.com/office/drawing/2014/main" id="{BAF5CA0F-0D2D-7D48-9833-13C19D923828}"/>
              </a:ext>
            </a:extLst>
          </p:cNvPr>
          <p:cNvGrpSpPr/>
          <p:nvPr userDrawn="1"/>
        </p:nvGrpSpPr>
        <p:grpSpPr>
          <a:xfrm rot="5400000">
            <a:off x="-3327401" y="3327400"/>
            <a:ext cx="6858001" cy="203201"/>
            <a:chOff x="0" y="6688135"/>
            <a:chExt cx="9145597" cy="169866"/>
          </a:xfrm>
        </p:grpSpPr>
        <p:sp>
          <p:nvSpPr>
            <p:cNvPr id="17" name="Rectangle 16">
              <a:extLst>
                <a:ext uri="{FF2B5EF4-FFF2-40B4-BE49-F238E27FC236}">
                  <a16:creationId xmlns:a16="http://schemas.microsoft.com/office/drawing/2014/main" id="{C36F9F87-E441-3946-A72A-D410DB5417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6FBB275-1F0D-304D-8D06-17D056319FD2}"/>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662725D-8EE1-1D49-BE15-C8F5D1167C1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0300410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B5AB31-5768-7E42-97AF-CACD76E115C4}"/>
              </a:ext>
            </a:extLst>
          </p:cNvPr>
          <p:cNvSpPr/>
          <p:nvPr userDrawn="1"/>
        </p:nvSpPr>
        <p:spPr bwMode="auto">
          <a:xfrm>
            <a:off x="1242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Title 17"/>
          <p:cNvSpPr>
            <a:spLocks noGrp="1"/>
          </p:cNvSpPr>
          <p:nvPr>
            <p:ph type="title" hasCustomPrompt="1"/>
          </p:nvPr>
        </p:nvSpPr>
        <p:spPr>
          <a:xfrm>
            <a:off x="2694651" y="2788485"/>
            <a:ext cx="9080789" cy="797596"/>
          </a:xfrm>
          <a:prstGeom prst="rect">
            <a:avLst/>
          </a:prstGeom>
        </p:spPr>
        <p:txBody>
          <a:bodyPr vert="horz" lIns="0" rIns="0" anchor="ctr"/>
          <a:lstStyle>
            <a:lvl1pPr marL="0" indent="0">
              <a:lnSpc>
                <a:spcPct val="180000"/>
              </a:lnSpc>
              <a:buClr>
                <a:srgbClr val="E31836"/>
              </a:buClr>
              <a:buSzPct val="75000"/>
              <a:buFont typeface=".Lucida Grande UI Regular"/>
              <a:buNone/>
              <a:defRPr sz="2200" b="0" i="0" spc="100" baseline="0">
                <a:solidFill>
                  <a:schemeClr val="bg1"/>
                </a:solidFill>
                <a:latin typeface="Century Gothic" panose="020B0502020202020204" pitchFamily="34" charset="0"/>
                <a:cs typeface="Arial" panose="020B0604020202020204" pitchFamily="34" charset="0"/>
              </a:defRPr>
            </a:lvl1pPr>
          </a:lstStyle>
          <a:p>
            <a:r>
              <a:rPr lang="en-US"/>
              <a:t>Title</a:t>
            </a:r>
          </a:p>
        </p:txBody>
      </p:sp>
      <p:cxnSp>
        <p:nvCxnSpPr>
          <p:cNvPr id="19" name="Straight Connector 18">
            <a:extLst>
              <a:ext uri="{FF2B5EF4-FFF2-40B4-BE49-F238E27FC236}">
                <a16:creationId xmlns:a16="http://schemas.microsoft.com/office/drawing/2014/main" id="{00507410-F802-3143-9D81-2E9EAB2D6850}"/>
              </a:ext>
            </a:extLst>
          </p:cNvPr>
          <p:cNvCxnSpPr>
            <a:cxnSpLocks/>
          </p:cNvCxnSpPr>
          <p:nvPr userDrawn="1"/>
        </p:nvCxnSpPr>
        <p:spPr bwMode="auto">
          <a:xfrm>
            <a:off x="1749144" y="893295"/>
            <a:ext cx="0" cy="4828650"/>
          </a:xfrm>
          <a:prstGeom prst="line">
            <a:avLst/>
          </a:prstGeom>
          <a:noFill/>
          <a:ln w="19050">
            <a:solidFill>
              <a:schemeClr val="bg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Slide Number Placeholder 2">
            <a:extLst>
              <a:ext uri="{FF2B5EF4-FFF2-40B4-BE49-F238E27FC236}">
                <a16:creationId xmlns:a16="http://schemas.microsoft.com/office/drawing/2014/main" id="{D8E11229-3129-984E-AB50-E42EA5AFE360}"/>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Century Gothic" panose="020B0502020202020204" pitchFamily="34" charset="0"/>
                <a:cs typeface="Arial" panose="020B0604020202020204" pitchFamily="34" charset="0"/>
              </a:defRPr>
            </a:lvl1pPr>
          </a:lstStyle>
          <a:p>
            <a:r>
              <a:rPr lang="en-US"/>
              <a:t>2021 BRIC NOFO |  </a:t>
            </a:r>
            <a:fld id="{18FD47A2-EF8B-0240-AD90-9B51A2DFE8C1}" type="slidenum">
              <a:rPr lang="en-US" smtClean="0"/>
              <a:pPr/>
              <a:t>‹#›</a:t>
            </a:fld>
            <a:endParaRPr lang="en-US"/>
          </a:p>
        </p:txBody>
      </p:sp>
      <p:pic>
        <p:nvPicPr>
          <p:cNvPr id="6" name="Picture 5">
            <a:extLst>
              <a:ext uri="{FF2B5EF4-FFF2-40B4-BE49-F238E27FC236}">
                <a16:creationId xmlns:a16="http://schemas.microsoft.com/office/drawing/2014/main" id="{4A616F5F-0314-DD49-AE3D-ADA492288178}"/>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2204454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Color Backgroun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85E7027-71A3-264F-939E-CCE0B98C38F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253" b="894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773925F3-5FD2-5346-BA0B-28F7937016DB}"/>
              </a:ext>
            </a:extLst>
          </p:cNvPr>
          <p:cNvSpPr/>
          <p:nvPr userDrawn="1"/>
        </p:nvSpPr>
        <p:spPr bwMode="auto">
          <a:xfrm>
            <a:off x="0" y="0"/>
            <a:ext cx="12192000" cy="6858000"/>
          </a:xfrm>
          <a:prstGeom prst="rect">
            <a:avLst/>
          </a:prstGeom>
          <a:solidFill>
            <a:srgbClr val="013365">
              <a:alpha val="81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1418898"/>
            <a:ext cx="1663919" cy="3187994"/>
          </a:xfrm>
          <a:prstGeom prst="rect">
            <a:avLst/>
          </a:prstGeom>
        </p:spPr>
        <p:txBody>
          <a:bodyPr lIns="0" rIns="0" anchor="ctr" anchorCtr="0"/>
          <a:lstStyle>
            <a:lvl1pPr algn="l">
              <a:defRPr sz="3600" b="1" spc="-50" baseline="0">
                <a:solidFill>
                  <a:schemeClr val="bg1"/>
                </a:solidFill>
                <a:latin typeface="Century Gothic" panose="020B0502020202020204" pitchFamily="34" charset="0"/>
              </a:defRPr>
            </a:lvl1pPr>
          </a:lstStyle>
          <a:p>
            <a:r>
              <a:rPr lang="en-US"/>
              <a:t>Q&amp;A</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5177642" y="1418897"/>
            <a:ext cx="5967685" cy="3111061"/>
          </a:xfrm>
          <a:prstGeom prst="rect">
            <a:avLst/>
          </a:prstGeom>
        </p:spPr>
        <p:txBody>
          <a:bodyPr lIns="0" rIns="0" anchor="ctr" anchorCtr="0"/>
          <a:lstStyle>
            <a:lvl1pPr marL="6350" indent="-6350" algn="l">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err="1"/>
              <a:t>www.caloes.gov</a:t>
            </a:r>
            <a:endParaRPr lang="en-US"/>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4"/>
          <a:stretch>
            <a:fillRect/>
          </a:stretch>
        </p:blipFill>
        <p:spPr>
          <a:xfrm>
            <a:off x="9387914" y="5217459"/>
            <a:ext cx="1756336" cy="618863"/>
          </a:xfrm>
          <a:prstGeom prst="rect">
            <a:avLst/>
          </a:prstGeom>
        </p:spPr>
      </p:pic>
      <p:grpSp>
        <p:nvGrpSpPr>
          <p:cNvPr id="19" name="Group 18">
            <a:extLst>
              <a:ext uri="{FF2B5EF4-FFF2-40B4-BE49-F238E27FC236}">
                <a16:creationId xmlns:a16="http://schemas.microsoft.com/office/drawing/2014/main" id="{2DDF9FE8-7AF4-6E4E-A515-56D2762E314B}"/>
              </a:ext>
            </a:extLst>
          </p:cNvPr>
          <p:cNvGrpSpPr/>
          <p:nvPr userDrawn="1"/>
        </p:nvGrpSpPr>
        <p:grpSpPr>
          <a:xfrm rot="16200000">
            <a:off x="-3346177" y="3346168"/>
            <a:ext cx="6858004" cy="165657"/>
            <a:chOff x="-31806" y="2590800"/>
            <a:chExt cx="3689408" cy="101217"/>
          </a:xfrm>
        </p:grpSpPr>
        <p:grpSp>
          <p:nvGrpSpPr>
            <p:cNvPr id="20" name="Group 19">
              <a:extLst>
                <a:ext uri="{FF2B5EF4-FFF2-40B4-BE49-F238E27FC236}">
                  <a16:creationId xmlns:a16="http://schemas.microsoft.com/office/drawing/2014/main" id="{5A32A8DC-74EE-AB4E-9828-8741AD1F7970}"/>
                </a:ext>
              </a:extLst>
            </p:cNvPr>
            <p:cNvGrpSpPr/>
            <p:nvPr/>
          </p:nvGrpSpPr>
          <p:grpSpPr>
            <a:xfrm>
              <a:off x="-31806" y="2590800"/>
              <a:ext cx="3689408" cy="101217"/>
              <a:chOff x="-47705" y="2555008"/>
              <a:chExt cx="4497291" cy="71589"/>
            </a:xfrm>
          </p:grpSpPr>
          <p:sp>
            <p:nvSpPr>
              <p:cNvPr id="22" name="Rectangle 21">
                <a:extLst>
                  <a:ext uri="{FF2B5EF4-FFF2-40B4-BE49-F238E27FC236}">
                    <a16:creationId xmlns:a16="http://schemas.microsoft.com/office/drawing/2014/main" id="{E0C49896-736C-5E46-A876-D1A29DB5307E}"/>
                  </a:ext>
                </a:extLst>
              </p:cNvPr>
              <p:cNvSpPr/>
              <p:nvPr/>
            </p:nvSpPr>
            <p:spPr bwMode="auto">
              <a:xfrm>
                <a:off x="1012812" y="2555008"/>
                <a:ext cx="3436774" cy="71587"/>
              </a:xfrm>
              <a:prstGeom prst="rect">
                <a:avLst/>
              </a:prstGeom>
              <a:solidFill>
                <a:srgbClr val="013365"/>
              </a:solidFill>
              <a:ln>
                <a:noFill/>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84953D80-4ADD-BF4F-80B3-187B948EBBE6}"/>
                  </a:ext>
                </a:extLst>
              </p:cNvPr>
              <p:cNvSpPr/>
              <p:nvPr userDrawn="1"/>
            </p:nvSpPr>
            <p:spPr bwMode="auto">
              <a:xfrm rot="5400000">
                <a:off x="446758" y="2060545"/>
                <a:ext cx="71589" cy="1060516"/>
              </a:xfrm>
              <a:prstGeom prst="rect">
                <a:avLst/>
              </a:prstGeom>
              <a:solidFill>
                <a:sysClr val="windowText" lastClr="000000">
                  <a:lumMod val="95000"/>
                  <a:lumOff val="5000"/>
                </a:sys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
          <p:nvSpPr>
            <p:cNvPr id="21" name="Rectangle 20">
              <a:extLst>
                <a:ext uri="{FF2B5EF4-FFF2-40B4-BE49-F238E27FC236}">
                  <a16:creationId xmlns:a16="http://schemas.microsoft.com/office/drawing/2014/main" id="{91ABF9F7-9C32-474B-9E82-AD5716E4395E}"/>
                </a:ext>
              </a:extLst>
            </p:cNvPr>
            <p:cNvSpPr/>
            <p:nvPr/>
          </p:nvSpPr>
          <p:spPr bwMode="auto">
            <a:xfrm rot="5400000">
              <a:off x="1222596" y="2206404"/>
              <a:ext cx="101214" cy="870007"/>
            </a:xfrm>
            <a:prstGeom prst="rect">
              <a:avLst/>
            </a:prstGeom>
            <a:solidFill>
              <a:srgbClr val="015E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Tree>
    <p:extLst>
      <p:ext uri="{BB962C8B-B14F-4D97-AF65-F5344CB8AC3E}">
        <p14:creationId xmlns:p14="http://schemas.microsoft.com/office/powerpoint/2010/main" val="360342044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troduction: Single Sp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D27E7-172D-F24D-8BBA-B41F5BAD43C7}"/>
              </a:ext>
            </a:extLst>
          </p:cNvPr>
          <p:cNvSpPr/>
          <p:nvPr userDrawn="1"/>
        </p:nvSpPr>
        <p:spPr bwMode="auto">
          <a:xfrm>
            <a:off x="1242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0D98DC9-7E32-EE4D-98A7-F847771C8EE1}"/>
              </a:ext>
            </a:extLst>
          </p:cNvPr>
          <p:cNvSpPr/>
          <p:nvPr userDrawn="1"/>
        </p:nvSpPr>
        <p:spPr bwMode="auto">
          <a:xfrm>
            <a:off x="406400" y="390149"/>
            <a:ext cx="11369040" cy="5573052"/>
          </a:xfrm>
          <a:prstGeom prst="rect">
            <a:avLst/>
          </a:prstGeom>
          <a:solidFill>
            <a:srgbClr val="005D90">
              <a:alpha val="60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830312" y="1394590"/>
            <a:ext cx="7178571" cy="567360"/>
          </a:xfrm>
          <a:prstGeom prst="rect">
            <a:avLst/>
          </a:prstGeom>
        </p:spPr>
        <p:txBody>
          <a:bodyPr lIns="0" rIns="0" anchor="b" anchorCtr="0"/>
          <a:lstStyle>
            <a:lvl1pPr algn="l">
              <a:defRPr sz="2800" b="1" i="0">
                <a:solidFill>
                  <a:schemeClr val="bg1"/>
                </a:solidFill>
                <a:latin typeface="Arial Nova" panose="020B0504020202020204" pitchFamily="34" charset="0"/>
                <a:cs typeface="Arial Narrow"/>
              </a:defRPr>
            </a:lvl1pPr>
          </a:lstStyle>
          <a:p>
            <a:r>
              <a:rPr lang="en-US"/>
              <a:t>Name here</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Arial Nova" panose="020B0504020202020204" pitchFamily="34" charset="0"/>
                <a:cs typeface="Arial" panose="020B0604020202020204" pitchFamily="34" charset="0"/>
              </a:defRPr>
            </a:lvl1pPr>
          </a:lstStyle>
          <a:p>
            <a:r>
              <a:rPr lang="en-US"/>
              <a:t>Slide Presentation Title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830312" y="2672107"/>
            <a:ext cx="7178571" cy="2877355"/>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bg1"/>
                </a:solidFill>
                <a:latin typeface="Arial Nova" panose="020B0504020202020204" pitchFamily="34" charset="0"/>
              </a:defRPr>
            </a:lvl1pPr>
            <a:lvl2pPr marL="230188" indent="-220663">
              <a:lnSpc>
                <a:spcPct val="130000"/>
              </a:lnSpc>
              <a:spcBef>
                <a:spcPts val="300"/>
              </a:spcBef>
              <a:spcAft>
                <a:spcPts val="300"/>
              </a:spcAft>
              <a:buSzPct val="100000"/>
              <a:buFont typeface="Arial" panose="020B0604020202020204" pitchFamily="34" charset="0"/>
              <a:buChar char="•"/>
              <a:tabLst/>
              <a:defRPr sz="1800" b="0" i="0">
                <a:solidFill>
                  <a:schemeClr val="bg1"/>
                </a:solidFill>
                <a:latin typeface="Arial Nova" panose="020B0504020202020204" pitchFamily="34" charset="0"/>
              </a:defRPr>
            </a:lvl2pPr>
            <a:lvl3pPr marL="687388" indent="-228600">
              <a:lnSpc>
                <a:spcPct val="130000"/>
              </a:lnSpc>
              <a:spcBef>
                <a:spcPts val="300"/>
              </a:spcBef>
              <a:spcAft>
                <a:spcPts val="300"/>
              </a:spcAft>
              <a:buFont typeface="Arial" panose="020B0604020202020204" pitchFamily="34" charset="0"/>
              <a:buChar char="•"/>
              <a:tabLst/>
              <a:defRPr lang="en-US" sz="1800" b="0" i="0" dirty="0" smtClean="0">
                <a:solidFill>
                  <a:schemeClr val="bg1"/>
                </a:solidFill>
                <a:latin typeface="Arial Nova" panose="020B0504020202020204" pitchFamily="34" charset="0"/>
              </a:defRPr>
            </a:lvl3pPr>
          </a:lstStyle>
          <a:p>
            <a:pPr lvl="0"/>
            <a:r>
              <a:rPr lang="en-US"/>
              <a:t>Bio goes here. Line spacing is set to 1.3pt</a:t>
            </a:r>
          </a:p>
          <a:p>
            <a:pPr lvl="1"/>
            <a:r>
              <a:rPr lang="en-US"/>
              <a:t>List roles, past work, and accomplishments</a:t>
            </a:r>
          </a:p>
          <a:p>
            <a:pPr lvl="1"/>
            <a:r>
              <a:rPr lang="en-US"/>
              <a:t>List roles, past work, and accomplishments</a:t>
            </a:r>
          </a:p>
          <a:p>
            <a:pPr lvl="1"/>
            <a:r>
              <a:rPr lang="en-US"/>
              <a:t>List roles, past work, and accomplishments</a:t>
            </a:r>
          </a:p>
          <a:p>
            <a:pPr lvl="1"/>
            <a:endParaRPr lang="en-US"/>
          </a:p>
        </p:txBody>
      </p:sp>
      <p:sp>
        <p:nvSpPr>
          <p:cNvPr id="4" name="Text Placeholder 3">
            <a:extLst>
              <a:ext uri="{FF2B5EF4-FFF2-40B4-BE49-F238E27FC236}">
                <a16:creationId xmlns:a16="http://schemas.microsoft.com/office/drawing/2014/main" id="{10AD3479-0BB3-8649-8F96-80157DA45C90}"/>
              </a:ext>
            </a:extLst>
          </p:cNvPr>
          <p:cNvSpPr>
            <a:spLocks noGrp="1"/>
          </p:cNvSpPr>
          <p:nvPr>
            <p:ph type="body" sz="quarter" idx="11" hasCustomPrompt="1"/>
          </p:nvPr>
        </p:nvSpPr>
        <p:spPr>
          <a:xfrm>
            <a:off x="830312" y="1977347"/>
            <a:ext cx="7178571" cy="418435"/>
          </a:xfrm>
          <a:prstGeom prst="rect">
            <a:avLst/>
          </a:prstGeom>
        </p:spPr>
        <p:txBody>
          <a:bodyPr lIns="0" rIns="0"/>
          <a:lstStyle>
            <a:lvl1pPr marL="0" indent="0">
              <a:buNone/>
              <a:defRPr>
                <a:solidFill>
                  <a:schemeClr val="bg1"/>
                </a:solidFill>
                <a:latin typeface=""/>
              </a:defRPr>
            </a:lvl1pPr>
          </a:lstStyle>
          <a:p>
            <a:pPr lvl="0"/>
            <a:r>
              <a:rPr lang="en-US"/>
              <a:t>Title here</a:t>
            </a:r>
          </a:p>
        </p:txBody>
      </p:sp>
      <p:sp>
        <p:nvSpPr>
          <p:cNvPr id="17" name="Rectangle 16">
            <a:extLst>
              <a:ext uri="{FF2B5EF4-FFF2-40B4-BE49-F238E27FC236}">
                <a16:creationId xmlns:a16="http://schemas.microsoft.com/office/drawing/2014/main" id="{00527233-152B-BD42-BEB6-B84D049F7466}"/>
              </a:ext>
            </a:extLst>
          </p:cNvPr>
          <p:cNvSpPr/>
          <p:nvPr userDrawn="1"/>
        </p:nvSpPr>
        <p:spPr>
          <a:xfrm>
            <a:off x="830312" y="756519"/>
            <a:ext cx="1650129" cy="307777"/>
          </a:xfrm>
          <a:prstGeom prst="rect">
            <a:avLst/>
          </a:prstGeom>
          <a:solidFill>
            <a:schemeClr val="bg1"/>
          </a:solidFill>
        </p:spPr>
        <p:txBody>
          <a:bodyPr wrap="square" lIns="91440" tIns="45720" rIns="91440" bIns="45720">
            <a:spAutoFit/>
          </a:bodyPr>
          <a:lstStyle/>
          <a:p>
            <a:pPr marL="7938" algn="ctr"/>
            <a:r>
              <a:rPr lang="en-US" sz="1400" cap="all" spc="60">
                <a:solidFill>
                  <a:srgbClr val="B11439"/>
                </a:solidFill>
                <a:latin typeface="Arial Nova Cond" panose="020B0506020202020204" pitchFamily="34" charset="0"/>
                <a:cs typeface="Arial"/>
              </a:rPr>
              <a:t>YOUR Presenter</a:t>
            </a:r>
            <a:endParaRPr lang="en-US" sz="1600" cap="all">
              <a:solidFill>
                <a:srgbClr val="B11439"/>
              </a:solidFill>
              <a:latin typeface="Arial Nova Cond" panose="020B0506020202020204" pitchFamily="34" charset="0"/>
            </a:endParaRPr>
          </a:p>
        </p:txBody>
      </p:sp>
      <p:sp>
        <p:nvSpPr>
          <p:cNvPr id="19" name="Picture Placeholder 18">
            <a:extLst>
              <a:ext uri="{FF2B5EF4-FFF2-40B4-BE49-F238E27FC236}">
                <a16:creationId xmlns:a16="http://schemas.microsoft.com/office/drawing/2014/main" id="{C964DCD2-FF8F-5744-A4B2-74394477E157}"/>
              </a:ext>
            </a:extLst>
          </p:cNvPr>
          <p:cNvSpPr>
            <a:spLocks noGrp="1"/>
          </p:cNvSpPr>
          <p:nvPr>
            <p:ph type="pic" sz="quarter" idx="12" hasCustomPrompt="1"/>
          </p:nvPr>
        </p:nvSpPr>
        <p:spPr>
          <a:xfrm>
            <a:off x="8683906" y="1923976"/>
            <a:ext cx="2469957" cy="2468035"/>
          </a:xfrm>
          <a:prstGeom prst="ellipse">
            <a:avLst/>
          </a:prstGeom>
          <a:solidFill>
            <a:srgbClr val="7F7F7F"/>
          </a:solidFill>
          <a:ln w="28575">
            <a:solidFill>
              <a:schemeClr val="bg1"/>
            </a:solidFill>
          </a:ln>
        </p:spPr>
        <p:txBody>
          <a:bodyPr/>
          <a:lstStyle>
            <a:lvl1pPr marL="0" indent="0" algn="ctr">
              <a:buNone/>
              <a:defRPr sz="1400">
                <a:solidFill>
                  <a:schemeClr val="bg1"/>
                </a:solidFill>
                <a:latin typeface=""/>
              </a:defRPr>
            </a:lvl1pPr>
          </a:lstStyle>
          <a:p>
            <a:r>
              <a:rPr lang="en-US"/>
              <a:t>[Insert Photo]</a:t>
            </a:r>
          </a:p>
        </p:txBody>
      </p:sp>
      <p:pic>
        <p:nvPicPr>
          <p:cNvPr id="18" name="Picture 17">
            <a:extLst>
              <a:ext uri="{FF2B5EF4-FFF2-40B4-BE49-F238E27FC236}">
                <a16:creationId xmlns:a16="http://schemas.microsoft.com/office/drawing/2014/main" id="{85DA2338-976B-C741-91EE-75E77FB1C174}"/>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2655112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F644CDC-2951-A844-B6E7-40433C0F91B9}"/>
              </a:ext>
            </a:extLst>
          </p:cNvPr>
          <p:cNvSpPr/>
          <p:nvPr userDrawn="1"/>
        </p:nvSpPr>
        <p:spPr bwMode="auto">
          <a:xfrm>
            <a:off x="12421" y="0"/>
            <a:ext cx="12179579"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899032" y="903458"/>
            <a:ext cx="5286614" cy="755869"/>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a:t>Questions?</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99032"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0" name="Text Placeholder 4">
            <a:extLst>
              <a:ext uri="{FF2B5EF4-FFF2-40B4-BE49-F238E27FC236}">
                <a16:creationId xmlns:a16="http://schemas.microsoft.com/office/drawing/2014/main" id="{D51D2ECA-1BC5-1F4F-8AB8-646B95072EB1}"/>
              </a:ext>
            </a:extLst>
          </p:cNvPr>
          <p:cNvSpPr>
            <a:spLocks noGrp="1"/>
          </p:cNvSpPr>
          <p:nvPr>
            <p:ph type="body" sz="quarter" idx="11" hasCustomPrompt="1"/>
          </p:nvPr>
        </p:nvSpPr>
        <p:spPr>
          <a:xfrm>
            <a:off x="441960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1" name="Text Placeholder 4">
            <a:extLst>
              <a:ext uri="{FF2B5EF4-FFF2-40B4-BE49-F238E27FC236}">
                <a16:creationId xmlns:a16="http://schemas.microsoft.com/office/drawing/2014/main" id="{08E7B375-7E82-0A41-ACA0-04E2F659E3D8}"/>
              </a:ext>
            </a:extLst>
          </p:cNvPr>
          <p:cNvSpPr>
            <a:spLocks noGrp="1"/>
          </p:cNvSpPr>
          <p:nvPr>
            <p:ph type="body" sz="quarter" idx="12" hasCustomPrompt="1"/>
          </p:nvPr>
        </p:nvSpPr>
        <p:spPr>
          <a:xfrm>
            <a:off x="794017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2" name="Picture Placeholder 18">
            <a:extLst>
              <a:ext uri="{FF2B5EF4-FFF2-40B4-BE49-F238E27FC236}">
                <a16:creationId xmlns:a16="http://schemas.microsoft.com/office/drawing/2014/main" id="{EA55B1C0-BB84-4348-AB20-622EC2AA8FFE}"/>
              </a:ext>
            </a:extLst>
          </p:cNvPr>
          <p:cNvSpPr>
            <a:spLocks noGrp="1"/>
          </p:cNvSpPr>
          <p:nvPr>
            <p:ph type="pic" sz="quarter" idx="13" hasCustomPrompt="1"/>
          </p:nvPr>
        </p:nvSpPr>
        <p:spPr>
          <a:xfrm>
            <a:off x="899032" y="2149480"/>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3" name="Picture Placeholder 18">
            <a:extLst>
              <a:ext uri="{FF2B5EF4-FFF2-40B4-BE49-F238E27FC236}">
                <a16:creationId xmlns:a16="http://schemas.microsoft.com/office/drawing/2014/main" id="{C7456E42-024B-994C-9CF7-8E929B55CC51}"/>
              </a:ext>
            </a:extLst>
          </p:cNvPr>
          <p:cNvSpPr>
            <a:spLocks noGrp="1"/>
          </p:cNvSpPr>
          <p:nvPr>
            <p:ph type="pic" sz="quarter" idx="14" hasCustomPrompt="1"/>
          </p:nvPr>
        </p:nvSpPr>
        <p:spPr>
          <a:xfrm>
            <a:off x="4419600"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4" name="Picture Placeholder 18">
            <a:extLst>
              <a:ext uri="{FF2B5EF4-FFF2-40B4-BE49-F238E27FC236}">
                <a16:creationId xmlns:a16="http://schemas.microsoft.com/office/drawing/2014/main" id="{6D9FF23D-46D5-4B40-BBF4-896FA9ECF62C}"/>
              </a:ext>
            </a:extLst>
          </p:cNvPr>
          <p:cNvSpPr>
            <a:spLocks noGrp="1"/>
          </p:cNvSpPr>
          <p:nvPr>
            <p:ph type="pic" sz="quarter" idx="15" hasCustomPrompt="1"/>
          </p:nvPr>
        </p:nvSpPr>
        <p:spPr>
          <a:xfrm>
            <a:off x="7940168"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pic>
        <p:nvPicPr>
          <p:cNvPr id="22" name="Picture 21">
            <a:extLst>
              <a:ext uri="{FF2B5EF4-FFF2-40B4-BE49-F238E27FC236}">
                <a16:creationId xmlns:a16="http://schemas.microsoft.com/office/drawing/2014/main" id="{C6D0898E-0665-E24E-92C5-F07F88EA36FF}"/>
              </a:ext>
            </a:extLst>
          </p:cNvPr>
          <p:cNvPicPr/>
          <p:nvPr userDrawn="1"/>
        </p:nvPicPr>
        <p:blipFill>
          <a:blip r:embed="rId2"/>
          <a:stretch>
            <a:fillRect/>
          </a:stretch>
        </p:blipFill>
        <p:spPr>
          <a:xfrm>
            <a:off x="9679718" y="5251430"/>
            <a:ext cx="1613250" cy="568445"/>
          </a:xfrm>
          <a:prstGeom prst="rect">
            <a:avLst/>
          </a:prstGeom>
        </p:spPr>
      </p:pic>
    </p:spTree>
    <p:extLst>
      <p:ext uri="{BB962C8B-B14F-4D97-AF65-F5344CB8AC3E}">
        <p14:creationId xmlns:p14="http://schemas.microsoft.com/office/powerpoint/2010/main" val="490874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Vertical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2C68C-562A-C84C-8114-5C1017C0BC2F}"/>
              </a:ext>
            </a:extLst>
          </p:cNvPr>
          <p:cNvSpPr/>
          <p:nvPr userDrawn="1"/>
        </p:nvSpPr>
        <p:spPr bwMode="auto">
          <a:xfrm>
            <a:off x="1242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3970622" y="1095983"/>
            <a:ext cx="1865636" cy="4488390"/>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a:t>Contact:</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776677" y="1095983"/>
            <a:ext cx="2998762" cy="4488390"/>
          </a:xfrm>
          <a:prstGeom prst="rect">
            <a:avLst/>
          </a:prstGeom>
        </p:spPr>
        <p:txBody>
          <a:bodyPr lIns="0" rIns="0" anchor="ctr"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Contact text: Arial Nova, 14 pt. 3pt spacing above and below. Line spacing set to 1.3pt</a:t>
            </a:r>
          </a:p>
        </p:txBody>
      </p:sp>
      <p:sp>
        <p:nvSpPr>
          <p:cNvPr id="10" name="Picture Placeholder 18">
            <a:extLst>
              <a:ext uri="{FF2B5EF4-FFF2-40B4-BE49-F238E27FC236}">
                <a16:creationId xmlns:a16="http://schemas.microsoft.com/office/drawing/2014/main" id="{7E24D1BC-2604-3549-8023-17C1E2C221E4}"/>
              </a:ext>
            </a:extLst>
          </p:cNvPr>
          <p:cNvSpPr>
            <a:spLocks noGrp="1"/>
          </p:cNvSpPr>
          <p:nvPr>
            <p:ph type="pic" sz="quarter" idx="15" hasCustomPrompt="1"/>
          </p:nvPr>
        </p:nvSpPr>
        <p:spPr>
          <a:xfrm>
            <a:off x="7162355" y="2730886"/>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pic>
        <p:nvPicPr>
          <p:cNvPr id="11" name="Picture 10">
            <a:extLst>
              <a:ext uri="{FF2B5EF4-FFF2-40B4-BE49-F238E27FC236}">
                <a16:creationId xmlns:a16="http://schemas.microsoft.com/office/drawing/2014/main" id="{60BD9503-A4A2-244D-97F5-B1BE42AFDF9F}"/>
              </a:ext>
            </a:extLst>
          </p:cNvPr>
          <p:cNvPicPr/>
          <p:nvPr userDrawn="1"/>
        </p:nvPicPr>
        <p:blipFill>
          <a:blip r:embed="rId2"/>
          <a:stretch>
            <a:fillRect/>
          </a:stretch>
        </p:blipFill>
        <p:spPr>
          <a:xfrm>
            <a:off x="8776677" y="5762016"/>
            <a:ext cx="1613250" cy="568445"/>
          </a:xfrm>
          <a:prstGeom prst="rect">
            <a:avLst/>
          </a:prstGeom>
        </p:spPr>
      </p:pic>
    </p:spTree>
    <p:extLst>
      <p:ext uri="{BB962C8B-B14F-4D97-AF65-F5344CB8AC3E}">
        <p14:creationId xmlns:p14="http://schemas.microsoft.com/office/powerpoint/2010/main" val="116411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B574D22-F705-D945-9048-568599603615}"/>
              </a:ext>
            </a:extLst>
          </p:cNvPr>
          <p:cNvGrpSpPr/>
          <p:nvPr userDrawn="1"/>
        </p:nvGrpSpPr>
        <p:grpSpPr>
          <a:xfrm rot="16200000">
            <a:off x="7053161" y="1729317"/>
            <a:ext cx="6858000" cy="3399364"/>
            <a:chOff x="0" y="4346916"/>
            <a:chExt cx="12192000" cy="2345247"/>
          </a:xfrm>
        </p:grpSpPr>
        <p:sp>
          <p:nvSpPr>
            <p:cNvPr id="11" name="Rectangle 10">
              <a:extLst>
                <a:ext uri="{FF2B5EF4-FFF2-40B4-BE49-F238E27FC236}">
                  <a16:creationId xmlns:a16="http://schemas.microsoft.com/office/drawing/2014/main" id="{12AF1CC0-ABCD-6E43-A9DB-A814DD601AB6}"/>
                </a:ext>
              </a:extLst>
            </p:cNvPr>
            <p:cNvSpPr/>
            <p:nvPr userDrawn="1"/>
          </p:nvSpPr>
          <p:spPr bwMode="auto">
            <a:xfrm>
              <a:off x="0" y="4346916"/>
              <a:ext cx="12192000" cy="2345247"/>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D5AFE41-7400-2844-9A85-A82238C7CC97}"/>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4" name="Title 1">
            <a:extLst>
              <a:ext uri="{FF2B5EF4-FFF2-40B4-BE49-F238E27FC236}">
                <a16:creationId xmlns:a16="http://schemas.microsoft.com/office/drawing/2014/main" id="{7E451894-29C9-F641-9D3F-B1BDAD4BD04C}"/>
              </a:ext>
            </a:extLst>
          </p:cNvPr>
          <p:cNvSpPr>
            <a:spLocks noGrp="1"/>
          </p:cNvSpPr>
          <p:nvPr>
            <p:ph type="title" hasCustomPrompt="1"/>
          </p:nvPr>
        </p:nvSpPr>
        <p:spPr>
          <a:xfrm>
            <a:off x="406400" y="259491"/>
            <a:ext cx="7969675"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Side Bar Layout</a:t>
            </a:r>
          </a:p>
        </p:txBody>
      </p:sp>
      <p:sp>
        <p:nvSpPr>
          <p:cNvPr id="5" name="Slide Number Placeholder 2">
            <a:extLst>
              <a:ext uri="{FF2B5EF4-FFF2-40B4-BE49-F238E27FC236}">
                <a16:creationId xmlns:a16="http://schemas.microsoft.com/office/drawing/2014/main" id="{8A5508E4-6F5F-8C4F-ACD9-D754E32D790C}"/>
              </a:ext>
            </a:extLst>
          </p:cNvPr>
          <p:cNvSpPr>
            <a:spLocks noGrp="1"/>
          </p:cNvSpPr>
          <p:nvPr>
            <p:ph type="sldNum" sz="quarter" idx="4"/>
          </p:nvPr>
        </p:nvSpPr>
        <p:spPr>
          <a:xfrm>
            <a:off x="3510119" y="6287383"/>
            <a:ext cx="4869276"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Nature-Based Hazard Mitigation: HMA Grants |  </a:t>
            </a:r>
            <a:fld id="{18FD47A2-EF8B-0240-AD90-9B51A2DFE8C1}" type="slidenum">
              <a:rPr lang="en-US" smtClean="0"/>
              <a:pPr/>
              <a:t>‹#›</a:t>
            </a:fld>
            <a:endParaRPr lang="en-US"/>
          </a:p>
        </p:txBody>
      </p:sp>
      <p:sp>
        <p:nvSpPr>
          <p:cNvPr id="13" name="Text Placeholder 4">
            <a:extLst>
              <a:ext uri="{FF2B5EF4-FFF2-40B4-BE49-F238E27FC236}">
                <a16:creationId xmlns:a16="http://schemas.microsoft.com/office/drawing/2014/main" id="{7E3190A9-0D67-5E4D-8CC8-0E4E7E31A8B8}"/>
              </a:ext>
            </a:extLst>
          </p:cNvPr>
          <p:cNvSpPr>
            <a:spLocks noGrp="1"/>
          </p:cNvSpPr>
          <p:nvPr>
            <p:ph type="body" sz="quarter" idx="11" hasCustomPrompt="1"/>
          </p:nvPr>
        </p:nvSpPr>
        <p:spPr>
          <a:xfrm>
            <a:off x="9185564" y="644235"/>
            <a:ext cx="2589875" cy="5467641"/>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600" b="0" i="0">
                <a:solidFill>
                  <a:schemeClr val="tx1"/>
                </a:solidFill>
                <a:latin typeface="Century Gothic" panose="020B0502020202020204" pitchFamily="34" charset="0"/>
              </a:defRPr>
            </a:lvl1pPr>
            <a:lvl2pPr marL="174625" indent="-168275">
              <a:lnSpc>
                <a:spcPct val="130000"/>
              </a:lnSpc>
              <a:spcBef>
                <a:spcPts val="300"/>
              </a:spcBef>
              <a:spcAft>
                <a:spcPts val="300"/>
              </a:spcAft>
              <a:buSzPct val="100000"/>
              <a:buFont typeface="Arial" panose="020B0604020202020204" pitchFamily="34" charset="0"/>
              <a:buChar char="•"/>
              <a:tabLst/>
              <a:defRPr sz="1600" b="0" i="0">
                <a:solidFill>
                  <a:schemeClr val="tx1"/>
                </a:solidFill>
                <a:latin typeface="Century Gothic" panose="020B0502020202020204" pitchFamily="34" charset="0"/>
              </a:defRPr>
            </a:lvl2pPr>
            <a:lvl3pPr marL="342900" indent="-168275">
              <a:lnSpc>
                <a:spcPct val="130000"/>
              </a:lnSpc>
              <a:spcBef>
                <a:spcPts val="300"/>
              </a:spcBef>
              <a:spcAft>
                <a:spcPts val="300"/>
              </a:spcAft>
              <a:buFont typeface="Arial" panose="020B0604020202020204" pitchFamily="34" charset="0"/>
              <a:buChar char="•"/>
              <a:tabLst/>
              <a:defRPr lang="en-US" sz="1600" b="0" i="0" dirty="0">
                <a:solidFill>
                  <a:schemeClr val="tx1"/>
                </a:solidFill>
                <a:latin typeface="Century Gothic" panose="020B0502020202020204" pitchFamily="34" charset="0"/>
              </a:defRPr>
            </a:lvl3pPr>
            <a:lvl4pPr marL="574675" indent="-228600">
              <a:lnSpc>
                <a:spcPct val="130000"/>
              </a:lnSpc>
              <a:spcBef>
                <a:spcPts val="300"/>
              </a:spcBef>
              <a:spcAft>
                <a:spcPts val="300"/>
              </a:spcAft>
              <a:buFont typeface="Arial" panose="020B0604020202020204" pitchFamily="34" charset="0"/>
              <a:buChar char="•"/>
              <a:tabLst/>
              <a:defRPr>
                <a:solidFill>
                  <a:schemeClr val="tx1"/>
                </a:solidFill>
                <a:latin typeface="Century Gothic" panose="020B0502020202020204" pitchFamily="34" charset="0"/>
              </a:defRPr>
            </a:lvl4pPr>
          </a:lstStyle>
          <a:p>
            <a:pPr lvl="0"/>
            <a:r>
              <a:rPr lang="en-US"/>
              <a:t>Side bar text should be Arial Nova, size 16pt, spacing before and after: 3pt, line spacing 1.3pt</a:t>
            </a:r>
          </a:p>
          <a:p>
            <a:pPr lvl="1"/>
            <a:r>
              <a:rPr lang="en-US"/>
              <a:t>Sub-bullet 1</a:t>
            </a:r>
          </a:p>
          <a:p>
            <a:pPr lvl="2"/>
            <a:r>
              <a:rPr lang="en-US"/>
              <a:t>Sub-bullet 2</a:t>
            </a:r>
          </a:p>
          <a:p>
            <a:pPr lvl="3"/>
            <a:r>
              <a:rPr lang="en-US"/>
              <a:t>Sub-bullet 3</a:t>
            </a:r>
          </a:p>
        </p:txBody>
      </p:sp>
      <p:sp>
        <p:nvSpPr>
          <p:cNvPr id="14" name="Text Placeholder 4">
            <a:extLst>
              <a:ext uri="{FF2B5EF4-FFF2-40B4-BE49-F238E27FC236}">
                <a16:creationId xmlns:a16="http://schemas.microsoft.com/office/drawing/2014/main" id="{31B6EF39-12B8-1847-9953-C4BD6551D27E}"/>
              </a:ext>
            </a:extLst>
          </p:cNvPr>
          <p:cNvSpPr>
            <a:spLocks noGrp="1"/>
          </p:cNvSpPr>
          <p:nvPr>
            <p:ph type="body" sz="quarter" idx="10" hasCustomPrompt="1"/>
          </p:nvPr>
        </p:nvSpPr>
        <p:spPr>
          <a:xfrm>
            <a:off x="406401" y="1095983"/>
            <a:ext cx="7969674"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28600" indent="-222250">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8600">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85800" indent="-228600">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Body:18-20pt. 3pt spacing above and below.</a:t>
            </a:r>
          </a:p>
          <a:p>
            <a:pPr lvl="1"/>
            <a:r>
              <a:rPr lang="en-US"/>
              <a:t>Line spacing is set to 1.3pt</a:t>
            </a:r>
          </a:p>
          <a:p>
            <a:pPr lvl="2"/>
            <a:r>
              <a:rPr lang="en-US"/>
              <a:t>Body font color hex code: #595959</a:t>
            </a:r>
          </a:p>
          <a:p>
            <a:pPr lvl="3"/>
            <a:r>
              <a:rPr lang="en-US"/>
              <a:t>Third Level Bullet. Hex code: #7F7F7F</a:t>
            </a:r>
          </a:p>
        </p:txBody>
      </p:sp>
      <p:pic>
        <p:nvPicPr>
          <p:cNvPr id="15" name="Picture 14" descr="A close up of a sign&#10;&#10;Description automatically generated">
            <a:extLst>
              <a:ext uri="{FF2B5EF4-FFF2-40B4-BE49-F238E27FC236}">
                <a16:creationId xmlns:a16="http://schemas.microsoft.com/office/drawing/2014/main" id="{A7D4B315-A884-254C-9BAB-FC97CF7D26D2}"/>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7" name="Group 16">
            <a:extLst>
              <a:ext uri="{FF2B5EF4-FFF2-40B4-BE49-F238E27FC236}">
                <a16:creationId xmlns:a16="http://schemas.microsoft.com/office/drawing/2014/main" id="{68567CCD-7AA7-3046-AD34-227662461DA7}"/>
              </a:ext>
            </a:extLst>
          </p:cNvPr>
          <p:cNvGrpSpPr/>
          <p:nvPr userDrawn="1"/>
        </p:nvGrpSpPr>
        <p:grpSpPr>
          <a:xfrm rot="5400000">
            <a:off x="-3327401" y="3327400"/>
            <a:ext cx="6858001" cy="203201"/>
            <a:chOff x="0" y="6688135"/>
            <a:chExt cx="9145597" cy="169866"/>
          </a:xfrm>
        </p:grpSpPr>
        <p:sp>
          <p:nvSpPr>
            <p:cNvPr id="18" name="Rectangle 17">
              <a:extLst>
                <a:ext uri="{FF2B5EF4-FFF2-40B4-BE49-F238E27FC236}">
                  <a16:creationId xmlns:a16="http://schemas.microsoft.com/office/drawing/2014/main" id="{B9F76265-DC39-A44A-A671-704BC5018620}"/>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C0F72A19-3922-134F-A859-3518CC53280F}"/>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36ED783C-6400-5D4C-99C8-C2081C1CDFA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993270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1EFEA5-5583-334C-9AB1-65353A2392F5}"/>
              </a:ext>
            </a:extLst>
          </p:cNvPr>
          <p:cNvGrpSpPr/>
          <p:nvPr userDrawn="1"/>
        </p:nvGrpSpPr>
        <p:grpSpPr>
          <a:xfrm>
            <a:off x="0" y="4346916"/>
            <a:ext cx="12192000" cy="2511084"/>
            <a:chOff x="0" y="4346916"/>
            <a:chExt cx="12192000" cy="2511084"/>
          </a:xfrm>
        </p:grpSpPr>
        <p:sp>
          <p:nvSpPr>
            <p:cNvPr id="11" name="Rectangle 10">
              <a:extLst>
                <a:ext uri="{FF2B5EF4-FFF2-40B4-BE49-F238E27FC236}">
                  <a16:creationId xmlns:a16="http://schemas.microsoft.com/office/drawing/2014/main" id="{21A217D5-930D-3248-B9E1-0232CD23FD28}"/>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A354268-CE45-2F49-BA87-F3DC20DF2FDC}"/>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Bottom Bar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Nature-Based Hazard Mitigation: HMA Grants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Arial Nova,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7" name="Picture 16" descr="A close up of a sign&#10;&#10;Description automatically generated">
            <a:extLst>
              <a:ext uri="{FF2B5EF4-FFF2-40B4-BE49-F238E27FC236}">
                <a16:creationId xmlns:a16="http://schemas.microsoft.com/office/drawing/2014/main" id="{22227B97-20F4-4244-83F8-C8946F445318}"/>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8" name="Group 17">
            <a:extLst>
              <a:ext uri="{FF2B5EF4-FFF2-40B4-BE49-F238E27FC236}">
                <a16:creationId xmlns:a16="http://schemas.microsoft.com/office/drawing/2014/main" id="{D475D21D-AD0D-D641-9A27-3E7EB923FA53}"/>
              </a:ext>
            </a:extLst>
          </p:cNvPr>
          <p:cNvGrpSpPr/>
          <p:nvPr userDrawn="1"/>
        </p:nvGrpSpPr>
        <p:grpSpPr>
          <a:xfrm rot="5400000">
            <a:off x="-3327401" y="3327400"/>
            <a:ext cx="6858001" cy="203201"/>
            <a:chOff x="0" y="6688135"/>
            <a:chExt cx="9145597" cy="169866"/>
          </a:xfrm>
        </p:grpSpPr>
        <p:sp>
          <p:nvSpPr>
            <p:cNvPr id="19" name="Rectangle 18">
              <a:extLst>
                <a:ext uri="{FF2B5EF4-FFF2-40B4-BE49-F238E27FC236}">
                  <a16:creationId xmlns:a16="http://schemas.microsoft.com/office/drawing/2014/main" id="{2AD30082-B43D-4741-9A6A-07CE693E17B9}"/>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6431BD93-F6E8-9948-803B-80AF4E54048F}"/>
                </a:ext>
              </a:extLst>
            </p:cNvPr>
            <p:cNvSpPr/>
            <p:nvPr userDrawn="1"/>
          </p:nvSpPr>
          <p:spPr bwMode="auto">
            <a:xfrm>
              <a:off x="8458199" y="6688135"/>
              <a:ext cx="457199" cy="169866"/>
            </a:xfrm>
            <a:prstGeom prst="rect">
              <a:avLst/>
            </a:prstGeom>
            <a:solidFill>
              <a:srgbClr val="005D9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45C47057-05E8-F14F-ACE6-55A7E39E1B54}"/>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84632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B5AB31-5768-7E42-97AF-CACD76E115C4}"/>
              </a:ext>
            </a:extLst>
          </p:cNvPr>
          <p:cNvSpPr/>
          <p:nvPr userDrawn="1"/>
        </p:nvSpPr>
        <p:spPr bwMode="auto">
          <a:xfrm>
            <a:off x="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Title 17"/>
          <p:cNvSpPr>
            <a:spLocks noGrp="1"/>
          </p:cNvSpPr>
          <p:nvPr>
            <p:ph type="title" hasCustomPrompt="1"/>
          </p:nvPr>
        </p:nvSpPr>
        <p:spPr>
          <a:xfrm>
            <a:off x="2694651" y="2788485"/>
            <a:ext cx="9080789" cy="797596"/>
          </a:xfrm>
          <a:prstGeom prst="rect">
            <a:avLst/>
          </a:prstGeom>
        </p:spPr>
        <p:txBody>
          <a:bodyPr vert="horz" lIns="0" rIns="0" anchor="ctr"/>
          <a:lstStyle>
            <a:lvl1pPr marL="0" indent="0">
              <a:lnSpc>
                <a:spcPct val="180000"/>
              </a:lnSpc>
              <a:buClr>
                <a:srgbClr val="E31836"/>
              </a:buClr>
              <a:buSzPct val="75000"/>
              <a:buFont typeface=".Lucida Grande UI Regular"/>
              <a:buNone/>
              <a:defRPr sz="2200" b="0" i="0" spc="100" baseline="0">
                <a:solidFill>
                  <a:schemeClr val="bg1"/>
                </a:solidFill>
                <a:latin typeface="Century Gothic" panose="020B0502020202020204" pitchFamily="34" charset="0"/>
                <a:cs typeface="Arial" panose="020B0604020202020204" pitchFamily="34" charset="0"/>
              </a:defRPr>
            </a:lvl1pPr>
          </a:lstStyle>
          <a:p>
            <a:r>
              <a:rPr lang="en-US"/>
              <a:t>Title</a:t>
            </a:r>
          </a:p>
        </p:txBody>
      </p:sp>
      <p:cxnSp>
        <p:nvCxnSpPr>
          <p:cNvPr id="19" name="Straight Connector 18">
            <a:extLst>
              <a:ext uri="{FF2B5EF4-FFF2-40B4-BE49-F238E27FC236}">
                <a16:creationId xmlns:a16="http://schemas.microsoft.com/office/drawing/2014/main" id="{00507410-F802-3143-9D81-2E9EAB2D6850}"/>
              </a:ext>
            </a:extLst>
          </p:cNvPr>
          <p:cNvCxnSpPr>
            <a:cxnSpLocks/>
          </p:cNvCxnSpPr>
          <p:nvPr userDrawn="1"/>
        </p:nvCxnSpPr>
        <p:spPr bwMode="auto">
          <a:xfrm>
            <a:off x="1749144" y="893295"/>
            <a:ext cx="0" cy="4828650"/>
          </a:xfrm>
          <a:prstGeom prst="line">
            <a:avLst/>
          </a:prstGeom>
          <a:noFill/>
          <a:ln w="19050">
            <a:solidFill>
              <a:schemeClr val="bg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Slide Number Placeholder 2">
            <a:extLst>
              <a:ext uri="{FF2B5EF4-FFF2-40B4-BE49-F238E27FC236}">
                <a16:creationId xmlns:a16="http://schemas.microsoft.com/office/drawing/2014/main" id="{D8E11229-3129-984E-AB50-E42EA5AFE360}"/>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Century Gothic" panose="020B0502020202020204" pitchFamily="34" charset="0"/>
                <a:cs typeface="Arial" panose="020B0604020202020204" pitchFamily="34" charset="0"/>
              </a:defRPr>
            </a:lvl1pPr>
          </a:lstStyle>
          <a:p>
            <a:r>
              <a:rPr lang="en-US"/>
              <a:t>Nature-Based Hazard Mitigation: HMA Grants |  </a:t>
            </a:r>
            <a:fld id="{18FD47A2-EF8B-0240-AD90-9B51A2DFE8C1}" type="slidenum">
              <a:rPr lang="en-US" smtClean="0"/>
              <a:pPr/>
              <a:t>‹#›</a:t>
            </a:fld>
            <a:endParaRPr lang="en-US"/>
          </a:p>
        </p:txBody>
      </p:sp>
      <p:pic>
        <p:nvPicPr>
          <p:cNvPr id="6" name="Picture 5">
            <a:extLst>
              <a:ext uri="{FF2B5EF4-FFF2-40B4-BE49-F238E27FC236}">
                <a16:creationId xmlns:a16="http://schemas.microsoft.com/office/drawing/2014/main" id="{4A616F5F-0314-DD49-AE3D-ADA492288178}"/>
              </a:ext>
            </a:extLst>
          </p:cNvPr>
          <p:cNvPicPr/>
          <p:nvPr userDrawn="1"/>
        </p:nvPicPr>
        <p:blipFill>
          <a:blip r:embed="rId2"/>
          <a:stretch>
            <a:fillRect/>
          </a:stretch>
        </p:blipFill>
        <p:spPr>
          <a:xfrm>
            <a:off x="424789" y="6261604"/>
            <a:ext cx="1072420" cy="37787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duction: Single Sp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D27E7-172D-F24D-8BBA-B41F5BAD43C7}"/>
              </a:ext>
            </a:extLst>
          </p:cNvPr>
          <p:cNvSpPr/>
          <p:nvPr userDrawn="1"/>
        </p:nvSpPr>
        <p:spPr bwMode="auto">
          <a:xfrm>
            <a:off x="1242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0D98DC9-7E32-EE4D-98A7-F847771C8EE1}"/>
              </a:ext>
            </a:extLst>
          </p:cNvPr>
          <p:cNvSpPr/>
          <p:nvPr userDrawn="1"/>
        </p:nvSpPr>
        <p:spPr bwMode="auto">
          <a:xfrm>
            <a:off x="406400" y="390149"/>
            <a:ext cx="11369040" cy="5573052"/>
          </a:xfrm>
          <a:prstGeom prst="rect">
            <a:avLst/>
          </a:prstGeom>
          <a:solidFill>
            <a:srgbClr val="005D90">
              <a:alpha val="60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830312" y="1394590"/>
            <a:ext cx="7178571" cy="567360"/>
          </a:xfrm>
          <a:prstGeom prst="rect">
            <a:avLst/>
          </a:prstGeom>
        </p:spPr>
        <p:txBody>
          <a:bodyPr lIns="0" rIns="0" anchor="b" anchorCtr="0"/>
          <a:lstStyle>
            <a:lvl1pPr algn="l">
              <a:defRPr sz="2800" b="1" i="0">
                <a:solidFill>
                  <a:schemeClr val="bg1"/>
                </a:solidFill>
                <a:latin typeface="Arial Nova" panose="020B0504020202020204" pitchFamily="34" charset="0"/>
                <a:cs typeface="Arial Narrow"/>
              </a:defRPr>
            </a:lvl1pPr>
          </a:lstStyle>
          <a:p>
            <a:r>
              <a:rPr lang="en-US"/>
              <a:t>Name here</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Arial Nova" panose="020B0504020202020204" pitchFamily="34" charset="0"/>
                <a:cs typeface="Arial" panose="020B0604020202020204" pitchFamily="34" charset="0"/>
              </a:defRPr>
            </a:lvl1pPr>
          </a:lstStyle>
          <a:p>
            <a:r>
              <a:rPr lang="en-US"/>
              <a:t>Slide Presentation Title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830312" y="2672107"/>
            <a:ext cx="7178571" cy="2877355"/>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bg1"/>
                </a:solidFill>
                <a:latin typeface="Arial Nova" panose="020B0504020202020204" pitchFamily="34" charset="0"/>
              </a:defRPr>
            </a:lvl1pPr>
            <a:lvl2pPr marL="230188" indent="-220663">
              <a:lnSpc>
                <a:spcPct val="130000"/>
              </a:lnSpc>
              <a:spcBef>
                <a:spcPts val="300"/>
              </a:spcBef>
              <a:spcAft>
                <a:spcPts val="300"/>
              </a:spcAft>
              <a:buSzPct val="100000"/>
              <a:buFont typeface="Arial" panose="020B0604020202020204" pitchFamily="34" charset="0"/>
              <a:buChar char="•"/>
              <a:tabLst/>
              <a:defRPr sz="1800" b="0" i="0">
                <a:solidFill>
                  <a:schemeClr val="bg1"/>
                </a:solidFill>
                <a:latin typeface="Arial Nova" panose="020B0504020202020204" pitchFamily="34" charset="0"/>
              </a:defRPr>
            </a:lvl2pPr>
            <a:lvl3pPr marL="687388" indent="-228600">
              <a:lnSpc>
                <a:spcPct val="130000"/>
              </a:lnSpc>
              <a:spcBef>
                <a:spcPts val="300"/>
              </a:spcBef>
              <a:spcAft>
                <a:spcPts val="300"/>
              </a:spcAft>
              <a:buFont typeface="Arial" panose="020B0604020202020204" pitchFamily="34" charset="0"/>
              <a:buChar char="•"/>
              <a:tabLst/>
              <a:defRPr lang="en-US" sz="1800" b="0" i="0" dirty="0" smtClean="0">
                <a:solidFill>
                  <a:schemeClr val="bg1"/>
                </a:solidFill>
                <a:latin typeface="Arial Nova" panose="020B0504020202020204" pitchFamily="34" charset="0"/>
              </a:defRPr>
            </a:lvl3pPr>
          </a:lstStyle>
          <a:p>
            <a:pPr lvl="0"/>
            <a:r>
              <a:rPr lang="en-US"/>
              <a:t>Bio goes here. Line spacing is set to 1.3pt</a:t>
            </a:r>
          </a:p>
          <a:p>
            <a:pPr lvl="1"/>
            <a:r>
              <a:rPr lang="en-US"/>
              <a:t>List roles, past work, and accomplishments</a:t>
            </a:r>
          </a:p>
          <a:p>
            <a:pPr lvl="1"/>
            <a:r>
              <a:rPr lang="en-US"/>
              <a:t>List roles, past work, and accomplishments</a:t>
            </a:r>
          </a:p>
          <a:p>
            <a:pPr lvl="1"/>
            <a:r>
              <a:rPr lang="en-US"/>
              <a:t>List roles, past work, and accomplishments</a:t>
            </a:r>
          </a:p>
          <a:p>
            <a:pPr lvl="1"/>
            <a:endParaRPr lang="en-US"/>
          </a:p>
        </p:txBody>
      </p:sp>
      <p:sp>
        <p:nvSpPr>
          <p:cNvPr id="4" name="Text Placeholder 3">
            <a:extLst>
              <a:ext uri="{FF2B5EF4-FFF2-40B4-BE49-F238E27FC236}">
                <a16:creationId xmlns:a16="http://schemas.microsoft.com/office/drawing/2014/main" id="{10AD3479-0BB3-8649-8F96-80157DA45C90}"/>
              </a:ext>
            </a:extLst>
          </p:cNvPr>
          <p:cNvSpPr>
            <a:spLocks noGrp="1"/>
          </p:cNvSpPr>
          <p:nvPr>
            <p:ph type="body" sz="quarter" idx="11" hasCustomPrompt="1"/>
          </p:nvPr>
        </p:nvSpPr>
        <p:spPr>
          <a:xfrm>
            <a:off x="830312" y="1977347"/>
            <a:ext cx="7178571" cy="418435"/>
          </a:xfrm>
          <a:prstGeom prst="rect">
            <a:avLst/>
          </a:prstGeom>
        </p:spPr>
        <p:txBody>
          <a:bodyPr lIns="0" rIns="0"/>
          <a:lstStyle>
            <a:lvl1pPr marL="0" indent="0">
              <a:buNone/>
              <a:defRPr>
                <a:solidFill>
                  <a:schemeClr val="bg1"/>
                </a:solidFill>
                <a:latin typeface=""/>
              </a:defRPr>
            </a:lvl1pPr>
          </a:lstStyle>
          <a:p>
            <a:pPr lvl="0"/>
            <a:r>
              <a:rPr lang="en-US"/>
              <a:t>Title here</a:t>
            </a:r>
          </a:p>
        </p:txBody>
      </p:sp>
      <p:sp>
        <p:nvSpPr>
          <p:cNvPr id="17" name="Rectangle 16">
            <a:extLst>
              <a:ext uri="{FF2B5EF4-FFF2-40B4-BE49-F238E27FC236}">
                <a16:creationId xmlns:a16="http://schemas.microsoft.com/office/drawing/2014/main" id="{00527233-152B-BD42-BEB6-B84D049F7466}"/>
              </a:ext>
            </a:extLst>
          </p:cNvPr>
          <p:cNvSpPr/>
          <p:nvPr userDrawn="1"/>
        </p:nvSpPr>
        <p:spPr>
          <a:xfrm>
            <a:off x="830312" y="756519"/>
            <a:ext cx="1650129" cy="307777"/>
          </a:xfrm>
          <a:prstGeom prst="rect">
            <a:avLst/>
          </a:prstGeom>
          <a:solidFill>
            <a:schemeClr val="bg1"/>
          </a:solidFill>
        </p:spPr>
        <p:txBody>
          <a:bodyPr wrap="square" lIns="91440" tIns="45720" rIns="91440" bIns="45720">
            <a:spAutoFit/>
          </a:bodyPr>
          <a:lstStyle/>
          <a:p>
            <a:pPr marL="7938" algn="ctr"/>
            <a:r>
              <a:rPr lang="en-US" sz="1400" cap="all" spc="60">
                <a:solidFill>
                  <a:srgbClr val="B11439"/>
                </a:solidFill>
                <a:latin typeface="Arial Nova Cond" panose="020B0506020202020204" pitchFamily="34" charset="0"/>
                <a:cs typeface="Arial"/>
              </a:rPr>
              <a:t>YOUR Presenter</a:t>
            </a:r>
            <a:endParaRPr lang="en-US" sz="1600" cap="all">
              <a:solidFill>
                <a:srgbClr val="B11439"/>
              </a:solidFill>
              <a:latin typeface="Arial Nova Cond" panose="020B0506020202020204" pitchFamily="34" charset="0"/>
            </a:endParaRPr>
          </a:p>
        </p:txBody>
      </p:sp>
      <p:sp>
        <p:nvSpPr>
          <p:cNvPr id="19" name="Picture Placeholder 18">
            <a:extLst>
              <a:ext uri="{FF2B5EF4-FFF2-40B4-BE49-F238E27FC236}">
                <a16:creationId xmlns:a16="http://schemas.microsoft.com/office/drawing/2014/main" id="{C964DCD2-FF8F-5744-A4B2-74394477E157}"/>
              </a:ext>
            </a:extLst>
          </p:cNvPr>
          <p:cNvSpPr>
            <a:spLocks noGrp="1"/>
          </p:cNvSpPr>
          <p:nvPr>
            <p:ph type="pic" sz="quarter" idx="12" hasCustomPrompt="1"/>
          </p:nvPr>
        </p:nvSpPr>
        <p:spPr>
          <a:xfrm>
            <a:off x="8683906" y="1923976"/>
            <a:ext cx="2469957" cy="2468035"/>
          </a:xfrm>
          <a:prstGeom prst="ellipse">
            <a:avLst/>
          </a:prstGeom>
          <a:solidFill>
            <a:srgbClr val="7F7F7F"/>
          </a:solidFill>
          <a:ln w="28575">
            <a:solidFill>
              <a:schemeClr val="bg1"/>
            </a:solidFill>
          </a:ln>
        </p:spPr>
        <p:txBody>
          <a:bodyPr/>
          <a:lstStyle>
            <a:lvl1pPr marL="0" indent="0" algn="ctr">
              <a:buNone/>
              <a:defRPr sz="1400">
                <a:solidFill>
                  <a:schemeClr val="bg1"/>
                </a:solidFill>
                <a:latin typeface=""/>
              </a:defRPr>
            </a:lvl1pPr>
          </a:lstStyle>
          <a:p>
            <a:r>
              <a:rPr lang="en-US"/>
              <a:t>[Insert Photo]</a:t>
            </a:r>
          </a:p>
        </p:txBody>
      </p:sp>
      <p:pic>
        <p:nvPicPr>
          <p:cNvPr id="18" name="Picture 17">
            <a:extLst>
              <a:ext uri="{FF2B5EF4-FFF2-40B4-BE49-F238E27FC236}">
                <a16:creationId xmlns:a16="http://schemas.microsoft.com/office/drawing/2014/main" id="{85DA2338-976B-C741-91EE-75E77FB1C174}"/>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1294489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35" r:id="rId1"/>
    <p:sldLayoutId id="2147483826" r:id="rId2"/>
    <p:sldLayoutId id="2147483818" r:id="rId3"/>
    <p:sldLayoutId id="2147483836" r:id="rId4"/>
    <p:sldLayoutId id="2147483842" r:id="rId5"/>
    <p:sldLayoutId id="2147483828" r:id="rId6"/>
    <p:sldLayoutId id="2147483837" r:id="rId7"/>
    <p:sldLayoutId id="2147483823" r:id="rId8"/>
    <p:sldLayoutId id="2147483832" r:id="rId9"/>
    <p:sldLayoutId id="2147483833" r:id="rId10"/>
    <p:sldLayoutId id="2147483831" r:id="rId11"/>
    <p:sldLayoutId id="2147483841" r:id="rId12"/>
  </p:sldLayoutIdLst>
  <p:hf hdr="0" dt="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SzPct val="85000"/>
        <a:buFont typeface="Wingdings 2" pitchFamily="18"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SzPct val="115000"/>
        <a:buFont typeface="Wingdings"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alpha val="0"/>
          </a:schemeClr>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FBFDDE50-D1D3-314A-839E-ECCA12251F01}"/>
              </a:ext>
            </a:extLst>
          </p:cNvPr>
          <p:cNvSpPr>
            <a:spLocks noGrp="1"/>
          </p:cNvSpPr>
          <p:nvPr>
            <p:ph type="sldNum" sz="quarter" idx="4"/>
          </p:nvPr>
        </p:nvSpPr>
        <p:spPr>
          <a:xfrm>
            <a:off x="5791199" y="6340476"/>
            <a:ext cx="6096000" cy="365125"/>
          </a:xfrm>
          <a:prstGeom prst="rect">
            <a:avLst/>
          </a:prstGeom>
        </p:spPr>
        <p:txBody>
          <a:bodyPr vert="horz" lIns="91440" tIns="45720" rIns="91440" bIns="45720" rtlCol="0" anchor="ctr"/>
          <a:lstStyle>
            <a:lvl1pPr algn="r">
              <a:defRPr sz="1100" b="0" i="0">
                <a:solidFill>
                  <a:srgbClr val="EF3C39"/>
                </a:solidFill>
                <a:latin typeface="Helvetica" pitchFamily="2" charset="0"/>
                <a:cs typeface="Arial Narrow"/>
              </a:defRPr>
            </a:lvl1pPr>
          </a:lstStyle>
          <a:p>
            <a:fld id="{18FD47A2-EF8B-0240-AD90-9B51A2DFE8C1}" type="slidenum">
              <a:rPr lang="en-US" smtClean="0"/>
              <a:pPr/>
              <a:t>‹#›</a:t>
            </a:fld>
            <a:endParaRPr lang="en-US"/>
          </a:p>
        </p:txBody>
      </p:sp>
    </p:spTree>
    <p:extLst>
      <p:ext uri="{BB962C8B-B14F-4D97-AF65-F5344CB8AC3E}">
        <p14:creationId xmlns:p14="http://schemas.microsoft.com/office/powerpoint/2010/main" val="143428644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50" r:id="rId5"/>
    <p:sldLayoutId id="2147483851" r:id="rId6"/>
  </p:sldLayoutIdLst>
  <p:hf hdr="0" dt="0"/>
  <p:txStyles>
    <p:title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defRPr>
      </a:lvl2pPr>
      <a:lvl3pPr algn="l" rtl="0" eaLnBrk="1" fontAlgn="base" hangingPunct="1">
        <a:spcBef>
          <a:spcPct val="0"/>
        </a:spcBef>
        <a:spcAft>
          <a:spcPct val="0"/>
        </a:spcAft>
        <a:defRPr sz="2400">
          <a:solidFill>
            <a:schemeClr val="bg1"/>
          </a:solidFill>
          <a:latin typeface="Arial" charset="0"/>
        </a:defRPr>
      </a:lvl3pPr>
      <a:lvl4pPr algn="l" rtl="0" eaLnBrk="1" fontAlgn="base" hangingPunct="1">
        <a:spcBef>
          <a:spcPct val="0"/>
        </a:spcBef>
        <a:spcAft>
          <a:spcPct val="0"/>
        </a:spcAft>
        <a:defRPr sz="2400">
          <a:solidFill>
            <a:schemeClr val="bg1"/>
          </a:solidFill>
          <a:latin typeface="Arial" charset="0"/>
        </a:defRPr>
      </a:lvl4pPr>
      <a:lvl5pPr algn="l" rtl="0" eaLnBrk="1" fontAlgn="base" hangingPunct="1">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342900" indent="-342900" algn="l" rtl="0" eaLnBrk="1" fontAlgn="base" hangingPunct="1">
        <a:spcBef>
          <a:spcPct val="20000"/>
        </a:spcBef>
        <a:spcAft>
          <a:spcPct val="0"/>
        </a:spcAft>
        <a:buSzPct val="85000"/>
        <a:buFont typeface="Wingdings 2" pitchFamily="18" charset="2"/>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SzPct val="115000"/>
        <a:buFont typeface="Wingdings" pitchFamily="2" charset="2"/>
        <a:buChar char=""/>
        <a:defRPr>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68516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91" r:id="rId12"/>
  </p:sldLayoutIdLst>
  <p:hf hdr="0" dt="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SzPct val="85000"/>
        <a:buFont typeface="Wingdings 2" pitchFamily="18"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SzPct val="115000"/>
        <a:buFont typeface="Wingdings"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50129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Lst>
  <p:hf hdr="0" dt="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SzPct val="85000"/>
        <a:buFont typeface="Wingdings 2" pitchFamily="18"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SzPct val="115000"/>
        <a:buFont typeface="Wingdings"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71622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hf hdr="0" dt="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SzPct val="85000"/>
        <a:buFont typeface="Wingdings 2" pitchFamily="18"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SzPct val="115000"/>
        <a:buFont typeface="Wingdings"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18/10/relationships/comments" Target="../comments/modernComment_496_E02F4F4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4AB_45CA8809.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loes.ca.gov/office-of-the-director/operations/recovery-directorate/hazard-mitigation/prepare-california/" TargetMode="External"/><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microsoft.com/office/2018/10/relationships/comments" Target="../comments/modernComment_4C6_528135E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microsoft.com/office/2018/10/relationships/comments" Target="../comments/modernComment_4C7_6E18CBE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calema.maps.arcgis.com/apps/dashboards/3c78aea361be4ea8a21b22b30e613d6e" TargetMode="External"/><Relationship Id="rId7" Type="http://schemas.microsoft.com/office/2018/10/relationships/comments" Target="../comments/modernComment_487_5CADB11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4C1_970CB071.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public.govdelivery.com/accounts/CALOES/subscriber/new?topic_id=CALOES_156" TargetMode="External"/><Relationship Id="rId7" Type="http://schemas.microsoft.com/office/2018/10/relationships/comments" Target="../comments/modernComment_4AD_391E13C2.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mailto:prepareCAJumpStart@caloes.ca.gov" TargetMode="External"/><Relationship Id="rId5" Type="http://schemas.openxmlformats.org/officeDocument/2006/relationships/hyperlink" Target="https://www.caloes.ca.gov/RecoverySite/Documents/FINAL_Updated%20NOFO_2021%20HMGP%20and%20PrepCA_18January2022.pdf" TargetMode="External"/><Relationship Id="rId4" Type="http://schemas.openxmlformats.org/officeDocument/2006/relationships/hyperlink" Target="https://www.caloes.ca.gov/office-of-the-director/operations/recovery-directorate/hazard-mitigation/"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mailto:prepareCAJumpStart@caloes.ca.gov"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E628-9F21-9247-BAC5-F386CB320C85}"/>
              </a:ext>
            </a:extLst>
          </p:cNvPr>
          <p:cNvSpPr>
            <a:spLocks noGrp="1"/>
          </p:cNvSpPr>
          <p:nvPr>
            <p:ph type="title"/>
          </p:nvPr>
        </p:nvSpPr>
        <p:spPr/>
        <p:txBody>
          <a:bodyPr/>
          <a:lstStyle/>
          <a:p>
            <a:pPr algn="r">
              <a:spcBef>
                <a:spcPts val="0"/>
              </a:spcBef>
              <a:spcAft>
                <a:spcPts val="1200"/>
              </a:spcAft>
            </a:pPr>
            <a:r>
              <a:rPr lang="en-US" sz="3600" b="1" dirty="0">
                <a:solidFill>
                  <a:schemeClr val="bg1"/>
                </a:solidFill>
                <a:effectLst>
                  <a:outerShdw blurRad="50800" dist="38100" dir="2700000" algn="tl">
                    <a:srgbClr val="000000">
                      <a:alpha val="40000"/>
                    </a:srgbClr>
                  </a:outerShdw>
                </a:effectLst>
                <a:latin typeface="Century Gothic" panose="020B0502020202020204" pitchFamily="34" charset="0"/>
                <a:ea typeface="Times New Roman" panose="02020603050405020304" pitchFamily="18" charset="0"/>
                <a:cs typeface="Times New Roman" panose="02020603050405020304" pitchFamily="18" charset="0"/>
              </a:rPr>
              <a:t>2022 Prepare California JumpStart, Round Two</a:t>
            </a:r>
            <a:endParaRPr lang="en-US" sz="2800" b="1" dirty="0">
              <a:solidFill>
                <a:schemeClr val="bg1"/>
              </a:solidFill>
              <a:effectLst>
                <a:outerShdw blurRad="50800" dist="38100" dir="2700000" algn="tl">
                  <a:srgbClr val="000000">
                    <a:alpha val="40000"/>
                  </a:srgbClr>
                </a:outerShdw>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F5700F7B-82F1-3C41-A5E4-AA3412E3F5C3}"/>
              </a:ext>
            </a:extLst>
          </p:cNvPr>
          <p:cNvSpPr>
            <a:spLocks noGrp="1"/>
          </p:cNvSpPr>
          <p:nvPr>
            <p:ph type="body" sz="quarter" idx="11"/>
          </p:nvPr>
        </p:nvSpPr>
        <p:spPr/>
        <p:txBody>
          <a:bodyPr/>
          <a:lstStyle/>
          <a:p>
            <a:r>
              <a:rPr lang="en-US"/>
              <a:t>Program Overview, Eligibility, and Application Review </a:t>
            </a:r>
          </a:p>
          <a:p>
            <a:endParaRPr lang="en-US"/>
          </a:p>
        </p:txBody>
      </p:sp>
      <p:sp>
        <p:nvSpPr>
          <p:cNvPr id="4" name="Text Placeholder 3">
            <a:extLst>
              <a:ext uri="{FF2B5EF4-FFF2-40B4-BE49-F238E27FC236}">
                <a16:creationId xmlns:a16="http://schemas.microsoft.com/office/drawing/2014/main" id="{D764E77E-7C73-5A43-A7C4-F0D78A8206A7}"/>
              </a:ext>
            </a:extLst>
          </p:cNvPr>
          <p:cNvSpPr>
            <a:spLocks noGrp="1"/>
          </p:cNvSpPr>
          <p:nvPr>
            <p:ph type="body" sz="quarter" idx="13"/>
          </p:nvPr>
        </p:nvSpPr>
        <p:spPr/>
        <p:txBody>
          <a:bodyPr/>
          <a:lstStyle/>
          <a:p>
            <a:r>
              <a:rPr lang="en-US"/>
              <a:t>September </a:t>
            </a:r>
            <a:r>
              <a:rPr lang="en-US" smtClean="0"/>
              <a:t>15, </a:t>
            </a:r>
            <a:r>
              <a:rPr lang="en-US" dirty="0"/>
              <a:t>2022</a:t>
            </a:r>
          </a:p>
        </p:txBody>
      </p:sp>
      <p:sp>
        <p:nvSpPr>
          <p:cNvPr id="5" name="Text Placeholder 4">
            <a:extLst>
              <a:ext uri="{FF2B5EF4-FFF2-40B4-BE49-F238E27FC236}">
                <a16:creationId xmlns:a16="http://schemas.microsoft.com/office/drawing/2014/main" id="{091C9F6A-E900-D846-A4DE-C681E1F8136D}"/>
              </a:ext>
            </a:extLst>
          </p:cNvPr>
          <p:cNvSpPr>
            <a:spLocks noGrp="1"/>
          </p:cNvSpPr>
          <p:nvPr>
            <p:ph type="body" sz="quarter" idx="14"/>
          </p:nvPr>
        </p:nvSpPr>
        <p:spPr/>
        <p:txBody>
          <a:bodyPr/>
          <a:lstStyle/>
          <a:p>
            <a:r>
              <a:rPr lang="en-US" err="1"/>
              <a:t>www.caloes.gov</a:t>
            </a:r>
            <a:endParaRPr lang="en-US"/>
          </a:p>
        </p:txBody>
      </p:sp>
    </p:spTree>
    <p:extLst>
      <p:ext uri="{BB962C8B-B14F-4D97-AF65-F5344CB8AC3E}">
        <p14:creationId xmlns:p14="http://schemas.microsoft.com/office/powerpoint/2010/main" val="186057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445096-F88C-4C99-888C-75CD0C338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07" y="1741024"/>
            <a:ext cx="3782799" cy="3349984"/>
          </a:xfrm>
          <a:prstGeom prst="rect">
            <a:avLst/>
          </a:prstGeom>
        </p:spPr>
      </p:pic>
      <p:sp>
        <p:nvSpPr>
          <p:cNvPr id="2" name="Title 1">
            <a:extLst>
              <a:ext uri="{FF2B5EF4-FFF2-40B4-BE49-F238E27FC236}">
                <a16:creationId xmlns:a16="http://schemas.microsoft.com/office/drawing/2014/main" id="{339B9B78-7FCF-462A-9947-2C35A1CDE640}"/>
              </a:ext>
            </a:extLst>
          </p:cNvPr>
          <p:cNvSpPr>
            <a:spLocks noGrp="1"/>
          </p:cNvSpPr>
          <p:nvPr>
            <p:ph type="title"/>
          </p:nvPr>
        </p:nvSpPr>
        <p:spPr/>
        <p:txBody>
          <a:bodyPr/>
          <a:lstStyle/>
          <a:p>
            <a:r>
              <a:rPr lang="en-US"/>
              <a:t>High Hazard Risk Index </a:t>
            </a:r>
            <a:r>
              <a:rPr lang="en-US" sz="2000"/>
              <a:t>(if eligible per previous slide)</a:t>
            </a:r>
            <a:endParaRPr lang="en-US"/>
          </a:p>
        </p:txBody>
      </p:sp>
      <p:sp>
        <p:nvSpPr>
          <p:cNvPr id="11" name="Text Placeholder 10">
            <a:extLst>
              <a:ext uri="{FF2B5EF4-FFF2-40B4-BE49-F238E27FC236}">
                <a16:creationId xmlns:a16="http://schemas.microsoft.com/office/drawing/2014/main" id="{C7168F7F-2B9F-4CF2-B761-32AC10C3D1F4}"/>
              </a:ext>
            </a:extLst>
          </p:cNvPr>
          <p:cNvSpPr>
            <a:spLocks noGrp="1"/>
          </p:cNvSpPr>
          <p:nvPr>
            <p:ph type="body" sz="quarter" idx="11"/>
          </p:nvPr>
        </p:nvSpPr>
        <p:spPr>
          <a:xfrm>
            <a:off x="9185564" y="207255"/>
            <a:ext cx="2589875" cy="6214810"/>
          </a:xfrm>
        </p:spPr>
        <p:txBody>
          <a:bodyPr/>
          <a:lstStyle/>
          <a:p>
            <a:r>
              <a:rPr lang="en-US" sz="1400" u="sng" dirty="0"/>
              <a:t>#1: Overall Hazard Risk</a:t>
            </a:r>
            <a:endParaRPr lang="en-US" sz="1400" dirty="0"/>
          </a:p>
          <a:p>
            <a:pPr marL="342900" indent="-342900">
              <a:buAutoNum type="arabicPeriod"/>
            </a:pPr>
            <a:r>
              <a:rPr lang="en-US" sz="1400" dirty="0"/>
              <a:t>If your “Total Hazard Percentile” is greater than 0.70, you have completed the second requirement for eligibility.</a:t>
            </a:r>
          </a:p>
          <a:p>
            <a:pPr algn="ctr"/>
            <a:r>
              <a:rPr lang="en-US" sz="1400" b="1" dirty="0"/>
              <a:t>OR </a:t>
            </a:r>
          </a:p>
          <a:p>
            <a:r>
              <a:rPr lang="en-US" sz="1400" u="sng" dirty="0"/>
              <a:t>#2: Top Hazard</a:t>
            </a:r>
          </a:p>
          <a:p>
            <a:pPr marL="342900" indent="-342900">
              <a:buFont typeface="+mj-lt"/>
              <a:buAutoNum type="arabicPeriod"/>
            </a:pPr>
            <a:r>
              <a:rPr lang="en-US" sz="1400" dirty="0"/>
              <a:t>Look at the different hazard rows (Fire, Earthquake, Flood, Drought, Heat).</a:t>
            </a:r>
          </a:p>
          <a:p>
            <a:pPr marL="342900" indent="-342900">
              <a:buFont typeface="+mj-lt"/>
              <a:buAutoNum type="arabicPeriod"/>
            </a:pPr>
            <a:r>
              <a:rPr lang="en-US" sz="1400" dirty="0"/>
              <a:t>If ANY ONE of the “Hazard Percentile” is greater than 0.85.</a:t>
            </a:r>
          </a:p>
          <a:p>
            <a:pPr marL="342900" indent="-342900">
              <a:buFont typeface="+mj-lt"/>
              <a:buAutoNum type="arabicPeriod"/>
            </a:pPr>
            <a:r>
              <a:rPr lang="en-US" sz="1400" dirty="0"/>
              <a:t>If the “Shake Potential Flag” is populated, you have completed the second requirement for eligibility.  </a:t>
            </a:r>
          </a:p>
          <a:p>
            <a:endParaRPr lang="en-US" sz="1400" dirty="0"/>
          </a:p>
        </p:txBody>
      </p:sp>
      <p:pic>
        <p:nvPicPr>
          <p:cNvPr id="6" name="Picture 5">
            <a:extLst>
              <a:ext uri="{FF2B5EF4-FFF2-40B4-BE49-F238E27FC236}">
                <a16:creationId xmlns:a16="http://schemas.microsoft.com/office/drawing/2014/main" id="{9638D821-ED89-427B-ABAC-C832EF08B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3276" y="1741024"/>
            <a:ext cx="3782799" cy="3375952"/>
          </a:xfrm>
          <a:prstGeom prst="rect">
            <a:avLst/>
          </a:prstGeom>
        </p:spPr>
      </p:pic>
      <p:sp>
        <p:nvSpPr>
          <p:cNvPr id="10" name="Oval 9">
            <a:extLst>
              <a:ext uri="{FF2B5EF4-FFF2-40B4-BE49-F238E27FC236}">
                <a16:creationId xmlns:a16="http://schemas.microsoft.com/office/drawing/2014/main" id="{7161C96B-1CE3-4A82-9213-BE3346E8FAED}"/>
              </a:ext>
            </a:extLst>
          </p:cNvPr>
          <p:cNvSpPr/>
          <p:nvPr/>
        </p:nvSpPr>
        <p:spPr bwMode="auto">
          <a:xfrm>
            <a:off x="717463" y="3652782"/>
            <a:ext cx="2488019" cy="520996"/>
          </a:xfrm>
          <a:prstGeom prst="ellipse">
            <a:avLst/>
          </a:prstGeom>
          <a:noFill/>
          <a:ln>
            <a:solidFill>
              <a:srgbClr val="FF000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Slide Number Placeholder 2">
            <a:extLst>
              <a:ext uri="{FF2B5EF4-FFF2-40B4-BE49-F238E27FC236}">
                <a16:creationId xmlns:a16="http://schemas.microsoft.com/office/drawing/2014/main" id="{D638D087-C1EC-45F1-8A51-2105012FBA98}"/>
              </a:ext>
            </a:extLst>
          </p:cNvPr>
          <p:cNvSpPr>
            <a:spLocks noGrp="1"/>
          </p:cNvSpPr>
          <p:nvPr>
            <p:ph type="sldNum" sz="quarter" idx="4"/>
          </p:nvPr>
        </p:nvSpPr>
        <p:spPr>
          <a:xfrm>
            <a:off x="3510119" y="6287383"/>
            <a:ext cx="4869276" cy="267623"/>
          </a:xfrm>
        </p:spPr>
        <p:txBody>
          <a:bodyPr/>
          <a:lstStyle/>
          <a:p>
            <a:r>
              <a:rPr lang="en-US" dirty="0"/>
              <a:t>2022 Prepare California </a:t>
            </a:r>
            <a:r>
              <a:rPr lang="en-US" dirty="0" smtClean="0"/>
              <a:t>JumpStart </a:t>
            </a:r>
            <a:r>
              <a:rPr lang="en-US" dirty="0"/>
              <a:t>|  </a:t>
            </a:r>
            <a:fld id="{18FD47A2-EF8B-0240-AD90-9B51A2DFE8C1}" type="slidenum">
              <a:rPr lang="en-US" smtClean="0"/>
              <a:pPr/>
              <a:t>10</a:t>
            </a:fld>
            <a:endParaRPr lang="en-US" dirty="0"/>
          </a:p>
        </p:txBody>
      </p:sp>
    </p:spTree>
    <p:extLst>
      <p:ext uri="{BB962C8B-B14F-4D97-AF65-F5344CB8AC3E}">
        <p14:creationId xmlns:p14="http://schemas.microsoft.com/office/powerpoint/2010/main" val="3761196869"/>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7B76DE-E9FB-420B-9DD7-E196FDFB0674}"/>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11</a:t>
            </a:fld>
            <a:endParaRPr lang="en-US" dirty="0"/>
          </a:p>
        </p:txBody>
      </p:sp>
      <p:sp>
        <p:nvSpPr>
          <p:cNvPr id="7" name="Text Placeholder 6">
            <a:extLst>
              <a:ext uri="{FF2B5EF4-FFF2-40B4-BE49-F238E27FC236}">
                <a16:creationId xmlns:a16="http://schemas.microsoft.com/office/drawing/2014/main" id="{BDB62666-23BE-403A-9257-21D818D08137}"/>
              </a:ext>
            </a:extLst>
          </p:cNvPr>
          <p:cNvSpPr>
            <a:spLocks noGrp="1"/>
          </p:cNvSpPr>
          <p:nvPr>
            <p:ph type="body" sz="quarter" idx="10"/>
          </p:nvPr>
        </p:nvSpPr>
        <p:spPr>
          <a:xfrm>
            <a:off x="6660575" y="337482"/>
            <a:ext cx="5031740" cy="5808883"/>
          </a:xfrm>
        </p:spPr>
        <p:txBody>
          <a:bodyPr/>
          <a:lstStyle/>
          <a:p>
            <a:pPr algn="ctr"/>
            <a:r>
              <a:rPr lang="en-US" b="1" kern="0" dirty="0"/>
              <a:t>[ </a:t>
            </a:r>
            <a:r>
              <a:rPr lang="en-US" kern="0" dirty="0"/>
              <a:t>If your “Social Vulnerability Percentile” is less than 0.70</a:t>
            </a:r>
          </a:p>
          <a:p>
            <a:pPr algn="ctr"/>
            <a:r>
              <a:rPr lang="en-US" b="1" kern="0" dirty="0"/>
              <a:t>AND</a:t>
            </a:r>
            <a:r>
              <a:rPr lang="en-US" kern="0" dirty="0"/>
              <a:t> your “Ratio of median household income to state median” is greater than 0.80</a:t>
            </a:r>
            <a:r>
              <a:rPr lang="en-US" b="1" kern="0" dirty="0"/>
              <a:t>]</a:t>
            </a:r>
            <a:endParaRPr lang="en-US" kern="0" dirty="0"/>
          </a:p>
          <a:p>
            <a:pPr algn="ctr"/>
            <a:endParaRPr lang="en-US" dirty="0"/>
          </a:p>
          <a:p>
            <a:pPr algn="ctr"/>
            <a:r>
              <a:rPr lang="en-US" b="1" u="sng" dirty="0"/>
              <a:t>OR</a:t>
            </a:r>
          </a:p>
          <a:p>
            <a:pPr algn="ctr"/>
            <a:endParaRPr lang="en-US" dirty="0"/>
          </a:p>
          <a:p>
            <a:pPr algn="ctr"/>
            <a:r>
              <a:rPr lang="en-US" b="1" dirty="0"/>
              <a:t>[</a:t>
            </a:r>
            <a:r>
              <a:rPr lang="en-US" dirty="0"/>
              <a:t>Your </a:t>
            </a:r>
            <a:r>
              <a:rPr lang="en-US" u="sng" dirty="0"/>
              <a:t>Overall Hazard Exposure Percentile</a:t>
            </a:r>
            <a:r>
              <a:rPr lang="en-US" dirty="0"/>
              <a:t> is less than 0.70 </a:t>
            </a:r>
          </a:p>
          <a:p>
            <a:pPr algn="ctr"/>
            <a:r>
              <a:rPr lang="en-US" b="1" dirty="0"/>
              <a:t>AND</a:t>
            </a:r>
            <a:r>
              <a:rPr lang="en-US" dirty="0"/>
              <a:t> none of your </a:t>
            </a:r>
            <a:r>
              <a:rPr lang="en-US" u="sng" dirty="0"/>
              <a:t>Hazard Percentile</a:t>
            </a:r>
            <a:r>
              <a:rPr lang="en-US" dirty="0"/>
              <a:t>s are greater than or equal to 0.85</a:t>
            </a:r>
          </a:p>
          <a:p>
            <a:pPr algn="ctr"/>
            <a:r>
              <a:rPr lang="en-US" b="1" dirty="0"/>
              <a:t>AND </a:t>
            </a:r>
            <a:r>
              <a:rPr lang="en-US" dirty="0"/>
              <a:t>you are not flagged for </a:t>
            </a:r>
            <a:r>
              <a:rPr lang="en-US" u="sng" dirty="0"/>
              <a:t>Shake Potential</a:t>
            </a:r>
            <a:r>
              <a:rPr lang="en-US" b="1" dirty="0"/>
              <a:t>]</a:t>
            </a:r>
          </a:p>
          <a:p>
            <a:pPr algn="ctr"/>
            <a:endParaRPr lang="en-US" dirty="0"/>
          </a:p>
          <a:p>
            <a:pPr algn="ctr"/>
            <a:r>
              <a:rPr lang="en-US" dirty="0"/>
              <a:t>You are </a:t>
            </a:r>
            <a:r>
              <a:rPr lang="en-US" u="sng" dirty="0"/>
              <a:t>ineligible</a:t>
            </a:r>
            <a:r>
              <a:rPr lang="en-US" dirty="0"/>
              <a:t> for Jumpstart.</a:t>
            </a:r>
          </a:p>
        </p:txBody>
      </p:sp>
      <p:sp>
        <p:nvSpPr>
          <p:cNvPr id="8" name="Text Placeholder 6">
            <a:extLst>
              <a:ext uri="{FF2B5EF4-FFF2-40B4-BE49-F238E27FC236}">
                <a16:creationId xmlns:a16="http://schemas.microsoft.com/office/drawing/2014/main" id="{BE333AC4-3272-491A-9C9B-C7B14FA6AD37}"/>
              </a:ext>
            </a:extLst>
          </p:cNvPr>
          <p:cNvSpPr txBox="1">
            <a:spLocks/>
          </p:cNvSpPr>
          <p:nvPr/>
        </p:nvSpPr>
        <p:spPr>
          <a:xfrm>
            <a:off x="627842" y="337482"/>
            <a:ext cx="5031740" cy="5808883"/>
          </a:xfrm>
          <a:prstGeom prst="rect">
            <a:avLst/>
          </a:prstGeom>
        </p:spPr>
        <p:txBody>
          <a:bodyPr lIns="0" rIns="0"/>
          <a:lstStyle>
            <a:lvl1pPr marL="0" indent="0" algn="l" rtl="0" eaLnBrk="0" fontAlgn="base" hangingPunc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ea typeface="+mn-ea"/>
                <a:cs typeface="+mn-cs"/>
              </a:defRPr>
            </a:lvl1pPr>
            <a:lvl2pPr marL="231775" indent="-223838" algn="l" rtl="0" eaLnBrk="0" fontAlgn="base" hangingPunct="0">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gn="l" rtl="0" eaLnBrk="0" fontAlgn="base" hangingPunct="0">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gn="l" rtl="0" eaLnBrk="0" fontAlgn="base" hangingPunct="0">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lgn="ctr"/>
            <a:r>
              <a:rPr lang="en-US" b="1" kern="0" dirty="0"/>
              <a:t>[ </a:t>
            </a:r>
            <a:r>
              <a:rPr lang="en-US" kern="0" dirty="0"/>
              <a:t>If your “Social Vulnerability Percentile” is greater than 0.70</a:t>
            </a:r>
          </a:p>
          <a:p>
            <a:pPr algn="ctr"/>
            <a:r>
              <a:rPr lang="en-US" b="1" kern="0" dirty="0"/>
              <a:t>OR </a:t>
            </a:r>
            <a:r>
              <a:rPr lang="en-US" kern="0" dirty="0"/>
              <a:t>your “Ratio of median household income to state median” is less than 0.80</a:t>
            </a:r>
            <a:r>
              <a:rPr lang="en-US" b="1" kern="0" dirty="0"/>
              <a:t>]</a:t>
            </a:r>
            <a:endParaRPr lang="en-US" kern="0" dirty="0"/>
          </a:p>
          <a:p>
            <a:pPr algn="ctr"/>
            <a:endParaRPr lang="en-US" kern="0" dirty="0"/>
          </a:p>
          <a:p>
            <a:pPr algn="ctr"/>
            <a:r>
              <a:rPr lang="en-US" b="1" u="sng" kern="0" dirty="0"/>
              <a:t>AND</a:t>
            </a:r>
          </a:p>
          <a:p>
            <a:pPr algn="ctr"/>
            <a:endParaRPr lang="en-US" kern="0" dirty="0"/>
          </a:p>
          <a:p>
            <a:pPr algn="ctr"/>
            <a:r>
              <a:rPr lang="en-US" b="1" kern="0" dirty="0"/>
              <a:t>[</a:t>
            </a:r>
            <a:r>
              <a:rPr lang="en-US" kern="0" dirty="0"/>
              <a:t>Your </a:t>
            </a:r>
            <a:r>
              <a:rPr lang="en-US" u="sng" kern="0" dirty="0"/>
              <a:t>Total Hazard Percentile </a:t>
            </a:r>
            <a:r>
              <a:rPr lang="en-US" kern="0" dirty="0"/>
              <a:t>is greater than 0.70 </a:t>
            </a:r>
          </a:p>
          <a:p>
            <a:pPr algn="ctr"/>
            <a:r>
              <a:rPr lang="en-US" b="1" kern="0" dirty="0"/>
              <a:t>OR</a:t>
            </a:r>
            <a:r>
              <a:rPr lang="en-US" kern="0" dirty="0"/>
              <a:t> ANY ONE of your </a:t>
            </a:r>
            <a:r>
              <a:rPr lang="en-US" u="sng" kern="0" dirty="0"/>
              <a:t>Hazard Percentile</a:t>
            </a:r>
            <a:r>
              <a:rPr lang="en-US" kern="0" dirty="0"/>
              <a:t>s is greater than 0.85</a:t>
            </a:r>
            <a:endParaRPr lang="en-US" b="1" kern="0" dirty="0"/>
          </a:p>
          <a:p>
            <a:pPr algn="ctr"/>
            <a:r>
              <a:rPr lang="en-US" b="1" kern="0" dirty="0"/>
              <a:t>OR </a:t>
            </a:r>
            <a:r>
              <a:rPr lang="en-US" kern="0" dirty="0"/>
              <a:t>you are flagged for </a:t>
            </a:r>
            <a:r>
              <a:rPr lang="en-US" u="sng" kern="0" dirty="0"/>
              <a:t>Shake Potential</a:t>
            </a:r>
            <a:r>
              <a:rPr lang="en-US" b="1" kern="0" dirty="0"/>
              <a:t>]</a:t>
            </a:r>
          </a:p>
          <a:p>
            <a:pPr algn="ctr"/>
            <a:endParaRPr lang="en-US" kern="0" dirty="0"/>
          </a:p>
          <a:p>
            <a:pPr algn="ctr"/>
            <a:r>
              <a:rPr lang="en-US" kern="0" dirty="0"/>
              <a:t>You are </a:t>
            </a:r>
            <a:r>
              <a:rPr lang="en-US" u="sng" kern="0" dirty="0"/>
              <a:t>eligible</a:t>
            </a:r>
            <a:r>
              <a:rPr lang="en-US" kern="0" dirty="0"/>
              <a:t> for Jumpstart.</a:t>
            </a:r>
          </a:p>
        </p:txBody>
      </p:sp>
      <p:cxnSp>
        <p:nvCxnSpPr>
          <p:cNvPr id="10" name="Straight Connector 9">
            <a:extLst>
              <a:ext uri="{FF2B5EF4-FFF2-40B4-BE49-F238E27FC236}">
                <a16:creationId xmlns:a16="http://schemas.microsoft.com/office/drawing/2014/main" id="{D2161CF6-F409-4E61-AF12-1C9297657D07}"/>
              </a:ext>
            </a:extLst>
          </p:cNvPr>
          <p:cNvCxnSpPr>
            <a:cxnSpLocks/>
          </p:cNvCxnSpPr>
          <p:nvPr/>
        </p:nvCxnSpPr>
        <p:spPr bwMode="auto">
          <a:xfrm>
            <a:off x="6096000" y="337482"/>
            <a:ext cx="0" cy="6083712"/>
          </a:xfrm>
          <a:prstGeom prst="line">
            <a:avLst/>
          </a:prstGeom>
          <a:noFill/>
          <a:ln w="57150">
            <a:solidFill>
              <a:schemeClr val="accent2">
                <a:lumMod val="75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70901001"/>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a:xfrm>
            <a:off x="2402043" y="2797629"/>
            <a:ext cx="9080789" cy="797596"/>
          </a:xfrm>
        </p:spPr>
        <p:txBody>
          <a:bodyPr/>
          <a:lstStyle/>
          <a:p>
            <a:r>
              <a:rPr lang="en-US"/>
              <a:t>Eligibility</a:t>
            </a:r>
            <a:br>
              <a:rPr lang="en-US"/>
            </a:br>
            <a:r>
              <a:rPr lang="en-US" b="1"/>
              <a:t>Program Criteria</a:t>
            </a:r>
            <a:r>
              <a:rPr lang="en-US"/>
              <a:t/>
            </a:r>
            <a:br>
              <a:rPr lang="en-US"/>
            </a:br>
            <a:r>
              <a:rPr lang="en-US"/>
              <a:t>Application Walkthrough</a:t>
            </a:r>
            <a:br>
              <a:rPr lang="en-US"/>
            </a:br>
            <a:r>
              <a:rPr lang="en-US"/>
              <a:t>Next Steps and Resources</a:t>
            </a:r>
            <a:br>
              <a:rPr lang="en-US"/>
            </a:br>
            <a:r>
              <a:rPr lang="en-US"/>
              <a:t>Q&amp;A</a:t>
            </a:r>
          </a:p>
        </p:txBody>
      </p:sp>
      <p:sp>
        <p:nvSpPr>
          <p:cNvPr id="4" name="Slide Number Placeholder 3">
            <a:extLst>
              <a:ext uri="{FF2B5EF4-FFF2-40B4-BE49-F238E27FC236}">
                <a16:creationId xmlns:a16="http://schemas.microsoft.com/office/drawing/2014/main" id="{CA3B8A4A-E727-44A1-875C-6E3670C1FF66}"/>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12</a:t>
            </a:fld>
            <a:endParaRPr lang="en-US" dirty="0"/>
          </a:p>
        </p:txBody>
      </p:sp>
    </p:spTree>
    <p:extLst>
      <p:ext uri="{BB962C8B-B14F-4D97-AF65-F5344CB8AC3E}">
        <p14:creationId xmlns:p14="http://schemas.microsoft.com/office/powerpoint/2010/main" val="696820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8E55-9289-4F85-900D-AAA023EF9A08}"/>
              </a:ext>
            </a:extLst>
          </p:cNvPr>
          <p:cNvSpPr>
            <a:spLocks noGrp="1"/>
          </p:cNvSpPr>
          <p:nvPr>
            <p:ph type="title"/>
          </p:nvPr>
        </p:nvSpPr>
        <p:spPr>
          <a:xfrm>
            <a:off x="406400" y="259491"/>
            <a:ext cx="11369040" cy="765157"/>
          </a:xfrm>
        </p:spPr>
        <p:txBody>
          <a:bodyPr/>
          <a:lstStyle/>
          <a:p>
            <a:r>
              <a:rPr lang="en-US" dirty="0"/>
              <a:t>Prepare California </a:t>
            </a:r>
            <a:r>
              <a:rPr lang="en-US" dirty="0" smtClean="0"/>
              <a:t>JumpStart </a:t>
            </a:r>
            <a:r>
              <a:rPr lang="en-US" dirty="0"/>
              <a:t>Application Criteria</a:t>
            </a:r>
          </a:p>
        </p:txBody>
      </p:sp>
      <p:sp>
        <p:nvSpPr>
          <p:cNvPr id="4" name="Text Placeholder 3">
            <a:extLst>
              <a:ext uri="{FF2B5EF4-FFF2-40B4-BE49-F238E27FC236}">
                <a16:creationId xmlns:a16="http://schemas.microsoft.com/office/drawing/2014/main" id="{D399B968-A180-46E3-848D-FC747F4E5740}"/>
              </a:ext>
            </a:extLst>
          </p:cNvPr>
          <p:cNvSpPr>
            <a:spLocks noGrp="1"/>
          </p:cNvSpPr>
          <p:nvPr>
            <p:ph type="body" sz="quarter" idx="10"/>
          </p:nvPr>
        </p:nvSpPr>
        <p:spPr>
          <a:xfrm>
            <a:off x="651856" y="832153"/>
            <a:ext cx="10878127" cy="5015894"/>
          </a:xfrm>
        </p:spPr>
        <p:txBody>
          <a:bodyPr/>
          <a:lstStyle/>
          <a:p>
            <a:pPr lvl="1">
              <a:lnSpc>
                <a:spcPct val="100000"/>
              </a:lnSpc>
              <a:spcBef>
                <a:spcPts val="0"/>
              </a:spcBef>
              <a:spcAft>
                <a:spcPts val="0"/>
              </a:spcAft>
              <a:buClr>
                <a:srgbClr val="0F3365"/>
              </a:buClr>
              <a:buFont typeface="Wingdings" panose="05000000000000000000" pitchFamily="2" charset="2"/>
              <a:buChar char="ü"/>
            </a:pPr>
            <a:r>
              <a:rPr lang="en-US" sz="1800" dirty="0">
                <a:effectLst/>
                <a:latin typeface="Century Gothic" panose="020B0502020202020204" pitchFamily="34" charset="0"/>
                <a:ea typeface="Times New Roman" panose="02020603050405020304" pitchFamily="18" charset="0"/>
                <a:cs typeface="Arial" panose="020B0604020202020204" pitchFamily="34" charset="0"/>
              </a:rPr>
              <a:t>The primary activity eligible is the hiring, or continuation of services, of a Chief Resilience Officer or position of similar scope of services and authority.</a:t>
            </a:r>
          </a:p>
          <a:p>
            <a:pPr lvl="1">
              <a:lnSpc>
                <a:spcPct val="100000"/>
              </a:lnSpc>
              <a:spcBef>
                <a:spcPts val="0"/>
              </a:spcBef>
              <a:spcAft>
                <a:spcPts val="0"/>
              </a:spcAft>
              <a:buClr>
                <a:srgbClr val="0F3365"/>
              </a:buClr>
              <a:buFont typeface="Wingdings" panose="05000000000000000000" pitchFamily="2" charset="2"/>
              <a:buChar char="ü"/>
            </a:pPr>
            <a:endParaRPr lang="en-US" sz="1800" dirty="0">
              <a:effectLst/>
              <a:latin typeface="Century Gothic" panose="020B0502020202020204" pitchFamily="34" charset="0"/>
              <a:ea typeface="Times New Roman" panose="02020603050405020304" pitchFamily="18" charset="0"/>
              <a:cs typeface="Arial" panose="020B0604020202020204" pitchFamily="34" charset="0"/>
            </a:endParaRPr>
          </a:p>
          <a:p>
            <a:pPr lvl="1">
              <a:lnSpc>
                <a:spcPct val="100000"/>
              </a:lnSpc>
              <a:spcBef>
                <a:spcPts val="0"/>
              </a:spcBef>
              <a:spcAft>
                <a:spcPts val="0"/>
              </a:spcAft>
              <a:buClr>
                <a:srgbClr val="0F3365"/>
              </a:buClr>
              <a:buFont typeface="Wingdings" panose="05000000000000000000" pitchFamily="2" charset="2"/>
              <a:buChar char="ü"/>
            </a:pPr>
            <a:r>
              <a:rPr lang="en-US" sz="1800" dirty="0">
                <a:effectLst/>
                <a:latin typeface="Century Gothic" panose="020B0502020202020204" pitchFamily="34" charset="0"/>
                <a:ea typeface="Times New Roman" panose="02020603050405020304" pitchFamily="18" charset="0"/>
                <a:cs typeface="Arial" panose="020B0604020202020204" pitchFamily="34" charset="0"/>
              </a:rPr>
              <a:t>The position must increase capacity to develop local </a:t>
            </a:r>
            <a:r>
              <a:rPr lang="en-US" sz="1800" b="0" i="0" u="none" strike="noStrike" baseline="0" dirty="0">
                <a:solidFill>
                  <a:srgbClr val="000000"/>
                </a:solidFill>
                <a:latin typeface="Century Gothic" panose="020B0502020202020204" pitchFamily="34" charset="0"/>
              </a:rPr>
              <a:t>initiatives that foster resilience and mitigation project scoping, as well as planning, activities, and outreach for mitigation, preparedness, and recovery.</a:t>
            </a:r>
          </a:p>
          <a:p>
            <a:pPr lvl="1">
              <a:lnSpc>
                <a:spcPct val="100000"/>
              </a:lnSpc>
              <a:spcBef>
                <a:spcPts val="0"/>
              </a:spcBef>
              <a:spcAft>
                <a:spcPts val="0"/>
              </a:spcAft>
              <a:buClr>
                <a:srgbClr val="0F3365"/>
              </a:buClr>
              <a:buFont typeface="Wingdings" panose="05000000000000000000" pitchFamily="2" charset="2"/>
              <a:buChar char="ü"/>
            </a:pPr>
            <a:endParaRPr lang="en-US" sz="1800" b="0" i="0" u="none" strike="noStrike" baseline="0" dirty="0">
              <a:solidFill>
                <a:srgbClr val="000000"/>
              </a:solidFill>
              <a:latin typeface="Century Gothic" panose="020B0502020202020204" pitchFamily="34" charset="0"/>
            </a:endParaRPr>
          </a:p>
          <a:p>
            <a:pPr lvl="1">
              <a:lnSpc>
                <a:spcPct val="100000"/>
              </a:lnSpc>
              <a:spcBef>
                <a:spcPts val="0"/>
              </a:spcBef>
              <a:spcAft>
                <a:spcPts val="0"/>
              </a:spcAft>
              <a:buClr>
                <a:srgbClr val="0F3365"/>
              </a:buClr>
              <a:buFont typeface="Wingdings" panose="05000000000000000000" pitchFamily="2" charset="2"/>
              <a:buChar char="ü"/>
            </a:pPr>
            <a:r>
              <a:rPr lang="en-US" sz="1800" dirty="0">
                <a:solidFill>
                  <a:srgbClr val="000000"/>
                </a:solidFill>
                <a:cs typeface="Arial" panose="020B0604020202020204" pitchFamily="34" charset="0"/>
              </a:rPr>
              <a:t>There must be </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tangible deliverables and </a:t>
            </a:r>
            <a:r>
              <a:rPr lang="en-US" sz="1800" dirty="0">
                <a:effectLst/>
                <a:latin typeface="Century Gothic" panose="020B0502020202020204" pitchFamily="34" charset="0"/>
                <a:ea typeface="Times New Roman" panose="02020603050405020304" pitchFamily="18" charset="0"/>
                <a:cs typeface="Arial" panose="020B0604020202020204" pitchFamily="34" charset="0"/>
              </a:rPr>
              <a:t>initiatives that directly and primarily benefit a qualified socially vulnerable and high hazard risk community.</a:t>
            </a:r>
          </a:p>
          <a:p>
            <a:pPr lvl="1">
              <a:lnSpc>
                <a:spcPct val="100000"/>
              </a:lnSpc>
              <a:spcBef>
                <a:spcPts val="0"/>
              </a:spcBef>
              <a:spcAft>
                <a:spcPts val="0"/>
              </a:spcAft>
              <a:buClr>
                <a:srgbClr val="0F3365"/>
              </a:buClr>
              <a:buFont typeface="Wingdings" panose="05000000000000000000" pitchFamily="2" charset="2"/>
              <a:buChar char="ü"/>
            </a:pPr>
            <a:endParaRPr lang="en-US" sz="1800" dirty="0">
              <a:effectLst/>
              <a:latin typeface="Century Gothic" panose="020B0502020202020204" pitchFamily="34" charset="0"/>
              <a:ea typeface="Times New Roman" panose="02020603050405020304" pitchFamily="18" charset="0"/>
              <a:cs typeface="Arial" panose="020B0604020202020204" pitchFamily="34" charset="0"/>
            </a:endParaRPr>
          </a:p>
          <a:p>
            <a:pPr lvl="1">
              <a:lnSpc>
                <a:spcPct val="100000"/>
              </a:lnSpc>
              <a:spcBef>
                <a:spcPts val="0"/>
              </a:spcBef>
              <a:spcAft>
                <a:spcPts val="0"/>
              </a:spcAft>
              <a:buClr>
                <a:srgbClr val="0F3365"/>
              </a:buClr>
              <a:buFont typeface="Wingdings" panose="05000000000000000000" pitchFamily="2" charset="2"/>
              <a:buChar char="ü"/>
            </a:pPr>
            <a:r>
              <a:rPr lang="en-US" sz="1800" dirty="0">
                <a:effectLst/>
                <a:latin typeface="Century Gothic" panose="020B0502020202020204" pitchFamily="34" charset="0"/>
                <a:ea typeface="Times New Roman" panose="02020603050405020304" pitchFamily="18" charset="0"/>
                <a:cs typeface="Arial" panose="020B0604020202020204" pitchFamily="34" charset="0"/>
              </a:rPr>
              <a:t>Project scoping must lead to a Hazard Mitigation Assistance (HMA) </a:t>
            </a:r>
            <a:r>
              <a:rPr lang="en-US" sz="1800" dirty="0" err="1">
                <a:effectLst/>
                <a:latin typeface="Century Gothic" panose="020B0502020202020204" pitchFamily="34" charset="0"/>
                <a:ea typeface="Times New Roman" panose="02020603050405020304" pitchFamily="18" charset="0"/>
                <a:cs typeface="Arial" panose="020B0604020202020204" pitchFamily="34" charset="0"/>
              </a:rPr>
              <a:t>subapplication</a:t>
            </a:r>
            <a:r>
              <a:rPr lang="en-US" sz="1800" dirty="0">
                <a:effectLst/>
                <a:latin typeface="Century Gothic" panose="020B0502020202020204" pitchFamily="34" charset="0"/>
                <a:ea typeface="Times New Roman" panose="02020603050405020304" pitchFamily="18" charset="0"/>
                <a:cs typeface="Arial" panose="020B0604020202020204" pitchFamily="34" charset="0"/>
              </a:rPr>
              <a:t> during the period of performance.</a:t>
            </a:r>
          </a:p>
          <a:p>
            <a:pPr lvl="1">
              <a:lnSpc>
                <a:spcPct val="100000"/>
              </a:lnSpc>
              <a:spcBef>
                <a:spcPts val="0"/>
              </a:spcBef>
              <a:spcAft>
                <a:spcPts val="0"/>
              </a:spcAft>
              <a:buClr>
                <a:srgbClr val="0F3365"/>
              </a:buClr>
              <a:buFont typeface="Wingdings" panose="05000000000000000000" pitchFamily="2" charset="2"/>
              <a:buChar char="ü"/>
            </a:pPr>
            <a:endParaRPr lang="en-US" sz="1700" dirty="0"/>
          </a:p>
          <a:p>
            <a:pPr lvl="1">
              <a:lnSpc>
                <a:spcPct val="100000"/>
              </a:lnSpc>
              <a:spcBef>
                <a:spcPts val="0"/>
              </a:spcBef>
              <a:spcAft>
                <a:spcPts val="0"/>
              </a:spcAft>
              <a:buClr>
                <a:srgbClr val="0F3365"/>
              </a:buClr>
              <a:buFont typeface="Wingdings" panose="05000000000000000000" pitchFamily="2" charset="2"/>
              <a:buChar char="ü"/>
            </a:pPr>
            <a:r>
              <a:rPr lang="en-US" sz="1700" dirty="0"/>
              <a:t>Application cost estimate cannot exceed $1 million.</a:t>
            </a:r>
          </a:p>
          <a:p>
            <a:pPr lvl="1">
              <a:lnSpc>
                <a:spcPct val="100000"/>
              </a:lnSpc>
              <a:spcBef>
                <a:spcPts val="0"/>
              </a:spcBef>
              <a:spcAft>
                <a:spcPts val="0"/>
              </a:spcAft>
              <a:buClr>
                <a:srgbClr val="0F3365"/>
              </a:buClr>
              <a:buFont typeface="Wingdings" panose="05000000000000000000" pitchFamily="2" charset="2"/>
              <a:buChar char="ü"/>
            </a:pPr>
            <a:endParaRPr lang="en-US" sz="1700" dirty="0"/>
          </a:p>
          <a:p>
            <a:pPr lvl="1">
              <a:lnSpc>
                <a:spcPct val="100000"/>
              </a:lnSpc>
              <a:spcBef>
                <a:spcPts val="0"/>
              </a:spcBef>
              <a:spcAft>
                <a:spcPts val="0"/>
              </a:spcAft>
              <a:buClr>
                <a:srgbClr val="0F3365"/>
              </a:buClr>
              <a:buFont typeface="Wingdings" panose="05000000000000000000" pitchFamily="2" charset="2"/>
              <a:buChar char="ü"/>
            </a:pPr>
            <a:r>
              <a:rPr lang="en-US" sz="1700" dirty="0"/>
              <a:t>Period of performance cannot exceed 60 months (five years).</a:t>
            </a:r>
          </a:p>
          <a:p>
            <a:pPr lvl="1">
              <a:lnSpc>
                <a:spcPct val="100000"/>
              </a:lnSpc>
              <a:spcBef>
                <a:spcPts val="0"/>
              </a:spcBef>
              <a:spcAft>
                <a:spcPts val="0"/>
              </a:spcAft>
              <a:buClr>
                <a:srgbClr val="0F3365"/>
              </a:buClr>
              <a:buFont typeface="Wingdings" panose="05000000000000000000" pitchFamily="2" charset="2"/>
              <a:buChar char="ü"/>
            </a:pPr>
            <a:endParaRPr lang="en-US" sz="1700" dirty="0"/>
          </a:p>
          <a:p>
            <a:pPr lvl="1">
              <a:lnSpc>
                <a:spcPct val="100000"/>
              </a:lnSpc>
              <a:spcBef>
                <a:spcPts val="0"/>
              </a:spcBef>
              <a:spcAft>
                <a:spcPts val="0"/>
              </a:spcAft>
              <a:buClr>
                <a:srgbClr val="0F3365"/>
              </a:buClr>
              <a:buFont typeface="Wingdings" panose="05000000000000000000" pitchFamily="2" charset="2"/>
              <a:buChar char="ü"/>
            </a:pPr>
            <a:r>
              <a:rPr lang="en-US" sz="1700" dirty="0">
                <a:effectLst/>
                <a:latin typeface="Century Gothic" panose="020B0502020202020204" pitchFamily="34" charset="0"/>
                <a:ea typeface="Century Gothic" panose="020B0502020202020204" pitchFamily="34" charset="0"/>
                <a:cs typeface="Times New Roman" panose="02020603050405020304" pitchFamily="18" charset="0"/>
              </a:rPr>
              <a:t>Must comply with all applicable California and local procurement laws, regulations, and policies.</a:t>
            </a:r>
            <a:endParaRPr lang="en-US" sz="1800" kern="0" dirty="0"/>
          </a:p>
          <a:p>
            <a:pPr lvl="1">
              <a:lnSpc>
                <a:spcPct val="100000"/>
              </a:lnSpc>
              <a:spcBef>
                <a:spcPts val="0"/>
              </a:spcBef>
              <a:spcAft>
                <a:spcPts val="0"/>
              </a:spcAft>
              <a:buClr>
                <a:srgbClr val="0F3365"/>
              </a:buClr>
              <a:buFont typeface="Wingdings" panose="05000000000000000000" pitchFamily="2" charset="2"/>
              <a:buChar char="ü"/>
            </a:pPr>
            <a:endParaRPr lang="en-US" dirty="0"/>
          </a:p>
          <a:p>
            <a:pPr lvl="1">
              <a:lnSpc>
                <a:spcPct val="100000"/>
              </a:lnSpc>
              <a:spcBef>
                <a:spcPts val="0"/>
              </a:spcBef>
              <a:spcAft>
                <a:spcPts val="0"/>
              </a:spcAft>
              <a:buClr>
                <a:srgbClr val="00B050"/>
              </a:buClr>
              <a:buFont typeface="Wingdings" panose="05000000000000000000" pitchFamily="2" charset="2"/>
              <a:buChar char="ü"/>
            </a:pPr>
            <a:endParaRPr lang="en-US" sz="1050" dirty="0"/>
          </a:p>
          <a:p>
            <a:pPr>
              <a:lnSpc>
                <a:spcPct val="100000"/>
              </a:lnSpc>
              <a:spcBef>
                <a:spcPts val="0"/>
              </a:spcBef>
              <a:spcAft>
                <a:spcPts val="0"/>
              </a:spcAft>
            </a:pPr>
            <a:endParaRPr lang="en-US" sz="1050" dirty="0"/>
          </a:p>
        </p:txBody>
      </p:sp>
      <p:sp>
        <p:nvSpPr>
          <p:cNvPr id="5" name="Slide Number Placeholder 3">
            <a:extLst>
              <a:ext uri="{FF2B5EF4-FFF2-40B4-BE49-F238E27FC236}">
                <a16:creationId xmlns:a16="http://schemas.microsoft.com/office/drawing/2014/main" id="{A3990912-93E8-40C8-9A76-2F2DF0ED6916}"/>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13</a:t>
            </a:fld>
            <a:endParaRPr lang="en-US" dirty="0"/>
          </a:p>
        </p:txBody>
      </p:sp>
    </p:spTree>
    <p:extLst>
      <p:ext uri="{BB962C8B-B14F-4D97-AF65-F5344CB8AC3E}">
        <p14:creationId xmlns:p14="http://schemas.microsoft.com/office/powerpoint/2010/main" val="40351375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a:xfrm>
            <a:off x="2402043" y="2797629"/>
            <a:ext cx="9080789" cy="797596"/>
          </a:xfrm>
        </p:spPr>
        <p:txBody>
          <a:bodyPr/>
          <a:lstStyle/>
          <a:p>
            <a:r>
              <a:rPr lang="en-US"/>
              <a:t>Eligibility</a:t>
            </a:r>
            <a:br>
              <a:rPr lang="en-US"/>
            </a:br>
            <a:r>
              <a:rPr lang="en-US"/>
              <a:t>Program Criteria</a:t>
            </a:r>
            <a:br>
              <a:rPr lang="en-US"/>
            </a:br>
            <a:r>
              <a:rPr lang="en-US" b="1"/>
              <a:t>Application Walkthrough</a:t>
            </a:r>
            <a:r>
              <a:rPr lang="en-US"/>
              <a:t/>
            </a:r>
            <a:br>
              <a:rPr lang="en-US"/>
            </a:br>
            <a:r>
              <a:rPr lang="en-US"/>
              <a:t>Next Steps and Resources</a:t>
            </a:r>
            <a:br>
              <a:rPr lang="en-US"/>
            </a:br>
            <a:r>
              <a:rPr lang="en-US"/>
              <a:t>Q&amp;A</a:t>
            </a:r>
          </a:p>
        </p:txBody>
      </p:sp>
      <p:sp>
        <p:nvSpPr>
          <p:cNvPr id="4" name="Slide Number Placeholder 3">
            <a:extLst>
              <a:ext uri="{FF2B5EF4-FFF2-40B4-BE49-F238E27FC236}">
                <a16:creationId xmlns:a16="http://schemas.microsoft.com/office/drawing/2014/main" id="{CA3B8A4A-E727-44A1-875C-6E3670C1FF66}"/>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14</a:t>
            </a:fld>
            <a:endParaRPr lang="en-US" dirty="0"/>
          </a:p>
        </p:txBody>
      </p:sp>
    </p:spTree>
    <p:extLst>
      <p:ext uri="{BB962C8B-B14F-4D97-AF65-F5344CB8AC3E}">
        <p14:creationId xmlns:p14="http://schemas.microsoft.com/office/powerpoint/2010/main" val="1656959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A0F3-551C-4CDE-9C39-533857ADE8D3}"/>
              </a:ext>
            </a:extLst>
          </p:cNvPr>
          <p:cNvSpPr>
            <a:spLocks noGrp="1"/>
          </p:cNvSpPr>
          <p:nvPr>
            <p:ph type="title"/>
          </p:nvPr>
        </p:nvSpPr>
        <p:spPr/>
        <p:txBody>
          <a:bodyPr/>
          <a:lstStyle/>
          <a:p>
            <a:r>
              <a:rPr lang="en-US"/>
              <a:t>Application Link on CalOES Website</a:t>
            </a:r>
          </a:p>
        </p:txBody>
      </p:sp>
      <p:sp>
        <p:nvSpPr>
          <p:cNvPr id="3" name="Slide Number Placeholder 2">
            <a:extLst>
              <a:ext uri="{FF2B5EF4-FFF2-40B4-BE49-F238E27FC236}">
                <a16:creationId xmlns:a16="http://schemas.microsoft.com/office/drawing/2014/main" id="{940ADB42-7AFC-4F39-89DF-A506707C16D6}"/>
              </a:ext>
            </a:extLst>
          </p:cNvPr>
          <p:cNvSpPr>
            <a:spLocks noGrp="1"/>
          </p:cNvSpPr>
          <p:nvPr>
            <p:ph type="sldNum" sz="quarter" idx="4"/>
          </p:nvPr>
        </p:nvSpPr>
        <p:spPr/>
        <p:txBody>
          <a:bodyPr/>
          <a:lstStyle/>
          <a:p>
            <a:r>
              <a:rPr lang="en-US" dirty="0"/>
              <a:t>2022 Prepare California Jumpstart |  </a:t>
            </a:r>
            <a:fld id="{18FD47A2-EF8B-0240-AD90-9B51A2DFE8C1}" type="slidenum">
              <a:rPr lang="en-US" smtClean="0"/>
              <a:pPr/>
              <a:t>15</a:t>
            </a:fld>
            <a:endParaRPr lang="en-US" dirty="0"/>
          </a:p>
        </p:txBody>
      </p:sp>
      <p:sp>
        <p:nvSpPr>
          <p:cNvPr id="11" name="Text Placeholder 10">
            <a:extLst>
              <a:ext uri="{FF2B5EF4-FFF2-40B4-BE49-F238E27FC236}">
                <a16:creationId xmlns:a16="http://schemas.microsoft.com/office/drawing/2014/main" id="{131A6ED4-CF26-4E1A-B8B7-B878A9EF547D}"/>
              </a:ext>
            </a:extLst>
          </p:cNvPr>
          <p:cNvSpPr>
            <a:spLocks noGrp="1"/>
          </p:cNvSpPr>
          <p:nvPr>
            <p:ph type="body" sz="quarter" idx="11"/>
          </p:nvPr>
        </p:nvSpPr>
        <p:spPr/>
        <p:txBody>
          <a:bodyPr/>
          <a:lstStyle/>
          <a:p>
            <a:pPr marL="342900" indent="-342900">
              <a:buAutoNum type="arabicPeriod"/>
            </a:pPr>
            <a:r>
              <a:rPr lang="en-US" sz="1400" dirty="0"/>
              <a:t>Navigate to the Prepare California webpage at the link here: </a:t>
            </a:r>
            <a:r>
              <a:rPr lang="en-US" sz="1400" dirty="0">
                <a:hlinkClick r:id="rId3"/>
              </a:rPr>
              <a:t>Recovery Prepare California</a:t>
            </a:r>
            <a:endParaRPr lang="en-US" sz="1400" dirty="0"/>
          </a:p>
          <a:p>
            <a:pPr marL="342900" indent="-342900">
              <a:buAutoNum type="arabicPeriod"/>
            </a:pPr>
            <a:r>
              <a:rPr lang="en-US" sz="1400" dirty="0"/>
              <a:t>Scroll down the page until you see a series of blue hyperlinks. </a:t>
            </a:r>
          </a:p>
        </p:txBody>
      </p:sp>
      <p:cxnSp>
        <p:nvCxnSpPr>
          <p:cNvPr id="7" name="Straight Arrow Connector 6">
            <a:extLst>
              <a:ext uri="{FF2B5EF4-FFF2-40B4-BE49-F238E27FC236}">
                <a16:creationId xmlns:a16="http://schemas.microsoft.com/office/drawing/2014/main" id="{83F8F97E-310D-437B-A024-E00ADC5808EF}"/>
              </a:ext>
            </a:extLst>
          </p:cNvPr>
          <p:cNvCxnSpPr>
            <a:cxnSpLocks/>
          </p:cNvCxnSpPr>
          <p:nvPr/>
        </p:nvCxnSpPr>
        <p:spPr bwMode="auto">
          <a:xfrm>
            <a:off x="8514080" y="2001520"/>
            <a:ext cx="0" cy="3103880"/>
          </a:xfrm>
          <a:prstGeom prst="straightConnector1">
            <a:avLst/>
          </a:prstGeom>
          <a:ln w="41275">
            <a:solidFill>
              <a:srgbClr val="FF0000"/>
            </a:solidFill>
            <a:tailEnd type="triangle"/>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pic>
        <p:nvPicPr>
          <p:cNvPr id="4" name="Picture 3"/>
          <p:cNvPicPr>
            <a:picLocks noChangeAspect="1"/>
          </p:cNvPicPr>
          <p:nvPr/>
        </p:nvPicPr>
        <p:blipFill>
          <a:blip r:embed="rId4"/>
          <a:stretch>
            <a:fillRect/>
          </a:stretch>
        </p:blipFill>
        <p:spPr>
          <a:xfrm>
            <a:off x="1234217" y="914400"/>
            <a:ext cx="6314039" cy="4776905"/>
          </a:xfrm>
          <a:prstGeom prst="rect">
            <a:avLst/>
          </a:prstGeom>
        </p:spPr>
      </p:pic>
    </p:spTree>
    <p:extLst>
      <p:ext uri="{BB962C8B-B14F-4D97-AF65-F5344CB8AC3E}">
        <p14:creationId xmlns:p14="http://schemas.microsoft.com/office/powerpoint/2010/main" val="1384199651"/>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5"/>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A0F3-551C-4CDE-9C39-533857ADE8D3}"/>
              </a:ext>
            </a:extLst>
          </p:cNvPr>
          <p:cNvSpPr>
            <a:spLocks noGrp="1"/>
          </p:cNvSpPr>
          <p:nvPr>
            <p:ph type="title"/>
          </p:nvPr>
        </p:nvSpPr>
        <p:spPr/>
        <p:txBody>
          <a:bodyPr/>
          <a:lstStyle/>
          <a:p>
            <a:r>
              <a:rPr lang="en-US" dirty="0"/>
              <a:t>Saving the Application</a:t>
            </a:r>
          </a:p>
        </p:txBody>
      </p:sp>
      <p:sp>
        <p:nvSpPr>
          <p:cNvPr id="3" name="Slide Number Placeholder 2">
            <a:extLst>
              <a:ext uri="{FF2B5EF4-FFF2-40B4-BE49-F238E27FC236}">
                <a16:creationId xmlns:a16="http://schemas.microsoft.com/office/drawing/2014/main" id="{940ADB42-7AFC-4F39-89DF-A506707C16D6}"/>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16</a:t>
            </a:fld>
            <a:endParaRPr lang="en-US" dirty="0"/>
          </a:p>
        </p:txBody>
      </p:sp>
      <p:sp>
        <p:nvSpPr>
          <p:cNvPr id="11" name="Text Placeholder 10">
            <a:extLst>
              <a:ext uri="{FF2B5EF4-FFF2-40B4-BE49-F238E27FC236}">
                <a16:creationId xmlns:a16="http://schemas.microsoft.com/office/drawing/2014/main" id="{131A6ED4-CF26-4E1A-B8B7-B878A9EF547D}"/>
              </a:ext>
            </a:extLst>
          </p:cNvPr>
          <p:cNvSpPr>
            <a:spLocks noGrp="1"/>
          </p:cNvSpPr>
          <p:nvPr>
            <p:ph type="body" sz="quarter" idx="11"/>
          </p:nvPr>
        </p:nvSpPr>
        <p:spPr/>
        <p:txBody>
          <a:bodyPr/>
          <a:lstStyle/>
          <a:p>
            <a:pPr marL="342900" indent="-342900">
              <a:buAutoNum type="arabicPeriod"/>
            </a:pPr>
            <a:r>
              <a:rPr lang="en-US" sz="1400" dirty="0"/>
              <a:t>Click on the hyperlink titled </a:t>
            </a:r>
            <a:r>
              <a:rPr lang="en-US" sz="1400" dirty="0" err="1"/>
              <a:t>PrepareCA</a:t>
            </a:r>
            <a:r>
              <a:rPr lang="en-US" sz="1400" dirty="0"/>
              <a:t> </a:t>
            </a:r>
            <a:r>
              <a:rPr lang="en-US" sz="1400" dirty="0" smtClean="0"/>
              <a:t>JumpStart </a:t>
            </a:r>
            <a:r>
              <a:rPr lang="en-US" sz="1400" dirty="0"/>
              <a:t>Application.</a:t>
            </a:r>
          </a:p>
          <a:p>
            <a:pPr marL="342900" indent="-342900">
              <a:buAutoNum type="arabicPeriod"/>
            </a:pPr>
            <a:r>
              <a:rPr lang="en-US" sz="1400" dirty="0"/>
              <a:t>The application will likely open in your browser as a new window. </a:t>
            </a:r>
          </a:p>
        </p:txBody>
      </p:sp>
      <p:pic>
        <p:nvPicPr>
          <p:cNvPr id="4" name="Picture 3"/>
          <p:cNvPicPr>
            <a:picLocks noChangeAspect="1"/>
          </p:cNvPicPr>
          <p:nvPr/>
        </p:nvPicPr>
        <p:blipFill>
          <a:blip r:embed="rId3"/>
          <a:stretch>
            <a:fillRect/>
          </a:stretch>
        </p:blipFill>
        <p:spPr>
          <a:xfrm>
            <a:off x="219798" y="1113207"/>
            <a:ext cx="8032987" cy="4631585"/>
          </a:xfrm>
          <a:prstGeom prst="rect">
            <a:avLst/>
          </a:prstGeom>
        </p:spPr>
      </p:pic>
      <p:sp>
        <p:nvSpPr>
          <p:cNvPr id="8" name="Oval 7">
            <a:extLst>
              <a:ext uri="{FF2B5EF4-FFF2-40B4-BE49-F238E27FC236}">
                <a16:creationId xmlns:a16="http://schemas.microsoft.com/office/drawing/2014/main" id="{0BC41408-3400-435F-9803-6725C7BF81CD}"/>
              </a:ext>
            </a:extLst>
          </p:cNvPr>
          <p:cNvSpPr/>
          <p:nvPr/>
        </p:nvSpPr>
        <p:spPr bwMode="auto">
          <a:xfrm>
            <a:off x="701040" y="3429000"/>
            <a:ext cx="2458720" cy="513080"/>
          </a:xfrm>
          <a:prstGeom prst="ellipse">
            <a:avLst/>
          </a:prstGeom>
          <a:noFill/>
          <a:ln w="31750">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47118817"/>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4"/>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AB35C-3D1B-412E-8D80-C44D6BC4F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60" y="976263"/>
            <a:ext cx="8422860" cy="3625984"/>
          </a:xfrm>
          <a:prstGeom prst="rect">
            <a:avLst/>
          </a:prstGeom>
        </p:spPr>
      </p:pic>
      <p:sp>
        <p:nvSpPr>
          <p:cNvPr id="2" name="Title 1">
            <a:extLst>
              <a:ext uri="{FF2B5EF4-FFF2-40B4-BE49-F238E27FC236}">
                <a16:creationId xmlns:a16="http://schemas.microsoft.com/office/drawing/2014/main" id="{5937A0F3-551C-4CDE-9C39-533857ADE8D3}"/>
              </a:ext>
            </a:extLst>
          </p:cNvPr>
          <p:cNvSpPr>
            <a:spLocks noGrp="1"/>
          </p:cNvSpPr>
          <p:nvPr>
            <p:ph type="title"/>
          </p:nvPr>
        </p:nvSpPr>
        <p:spPr/>
        <p:txBody>
          <a:bodyPr/>
          <a:lstStyle/>
          <a:p>
            <a:r>
              <a:rPr lang="en-US"/>
              <a:t>Saving the Application</a:t>
            </a:r>
          </a:p>
        </p:txBody>
      </p:sp>
      <p:sp>
        <p:nvSpPr>
          <p:cNvPr id="3" name="Slide Number Placeholder 2">
            <a:extLst>
              <a:ext uri="{FF2B5EF4-FFF2-40B4-BE49-F238E27FC236}">
                <a16:creationId xmlns:a16="http://schemas.microsoft.com/office/drawing/2014/main" id="{940ADB42-7AFC-4F39-89DF-A506707C16D6}"/>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17</a:t>
            </a:fld>
            <a:endParaRPr lang="en-US" dirty="0"/>
          </a:p>
        </p:txBody>
      </p:sp>
      <p:sp>
        <p:nvSpPr>
          <p:cNvPr id="11" name="Text Placeholder 10">
            <a:extLst>
              <a:ext uri="{FF2B5EF4-FFF2-40B4-BE49-F238E27FC236}">
                <a16:creationId xmlns:a16="http://schemas.microsoft.com/office/drawing/2014/main" id="{131A6ED4-CF26-4E1A-B8B7-B878A9EF547D}"/>
              </a:ext>
            </a:extLst>
          </p:cNvPr>
          <p:cNvSpPr>
            <a:spLocks noGrp="1"/>
          </p:cNvSpPr>
          <p:nvPr>
            <p:ph type="body" sz="quarter" idx="11"/>
          </p:nvPr>
        </p:nvSpPr>
        <p:spPr/>
        <p:txBody>
          <a:bodyPr/>
          <a:lstStyle/>
          <a:p>
            <a:pPr marL="342900" indent="-342900">
              <a:buAutoNum type="arabicPeriod"/>
            </a:pPr>
            <a:r>
              <a:rPr lang="en-US" sz="1400" dirty="0"/>
              <a:t>Click the save icon in the new window. Depending on the device you are using, the save icon may be located in the top of the page or at the bottom.</a:t>
            </a:r>
          </a:p>
          <a:p>
            <a:pPr marL="342900" indent="-342900">
              <a:buAutoNum type="arabicPeriod"/>
            </a:pPr>
            <a:r>
              <a:rPr lang="en-US" sz="1400" dirty="0"/>
              <a:t>Navigate to a preferred location on your device to save the JumpStart application. </a:t>
            </a:r>
          </a:p>
        </p:txBody>
      </p:sp>
      <p:pic>
        <p:nvPicPr>
          <p:cNvPr id="6" name="Picture 5">
            <a:extLst>
              <a:ext uri="{FF2B5EF4-FFF2-40B4-BE49-F238E27FC236}">
                <a16:creationId xmlns:a16="http://schemas.microsoft.com/office/drawing/2014/main" id="{0FE6CF56-89E1-4288-AA07-771C0E186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60" y="1430294"/>
            <a:ext cx="8422860" cy="4403058"/>
          </a:xfrm>
          <a:prstGeom prst="rect">
            <a:avLst/>
          </a:prstGeom>
        </p:spPr>
      </p:pic>
      <p:sp>
        <p:nvSpPr>
          <p:cNvPr id="8" name="Oval 7">
            <a:extLst>
              <a:ext uri="{FF2B5EF4-FFF2-40B4-BE49-F238E27FC236}">
                <a16:creationId xmlns:a16="http://schemas.microsoft.com/office/drawing/2014/main" id="{0BC41408-3400-435F-9803-6725C7BF81CD}"/>
              </a:ext>
            </a:extLst>
          </p:cNvPr>
          <p:cNvSpPr/>
          <p:nvPr/>
        </p:nvSpPr>
        <p:spPr bwMode="auto">
          <a:xfrm>
            <a:off x="7990658" y="870580"/>
            <a:ext cx="526774" cy="513080"/>
          </a:xfrm>
          <a:prstGeom prst="ellipse">
            <a:avLst/>
          </a:prstGeom>
          <a:noFill/>
          <a:ln w="31750">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AB521461-B351-4E45-A74E-7875432D11F2}"/>
              </a:ext>
            </a:extLst>
          </p:cNvPr>
          <p:cNvSpPr/>
          <p:nvPr/>
        </p:nvSpPr>
        <p:spPr bwMode="auto">
          <a:xfrm>
            <a:off x="7376237" y="1379608"/>
            <a:ext cx="526774" cy="513080"/>
          </a:xfrm>
          <a:prstGeom prst="ellipse">
            <a:avLst/>
          </a:prstGeom>
          <a:noFill/>
          <a:ln w="31750">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82823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4DBF-908B-43E1-B919-FC065E87A61E}"/>
              </a:ext>
            </a:extLst>
          </p:cNvPr>
          <p:cNvSpPr>
            <a:spLocks noGrp="1"/>
          </p:cNvSpPr>
          <p:nvPr>
            <p:ph type="title"/>
          </p:nvPr>
        </p:nvSpPr>
        <p:spPr/>
        <p:txBody>
          <a:bodyPr/>
          <a:lstStyle/>
          <a:p>
            <a:r>
              <a:rPr lang="en-US"/>
              <a:t>Application Instructions</a:t>
            </a:r>
          </a:p>
        </p:txBody>
      </p:sp>
      <p:sp>
        <p:nvSpPr>
          <p:cNvPr id="3" name="Slide Number Placeholder 2">
            <a:extLst>
              <a:ext uri="{FF2B5EF4-FFF2-40B4-BE49-F238E27FC236}">
                <a16:creationId xmlns:a16="http://schemas.microsoft.com/office/drawing/2014/main" id="{64937163-67D4-4D76-B683-2EC76DF62EB9}"/>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18</a:t>
            </a:fld>
            <a:endParaRPr lang="en-US" dirty="0"/>
          </a:p>
        </p:txBody>
      </p:sp>
      <p:pic>
        <p:nvPicPr>
          <p:cNvPr id="6" name="Picture 5">
            <a:extLst>
              <a:ext uri="{FF2B5EF4-FFF2-40B4-BE49-F238E27FC236}">
                <a16:creationId xmlns:a16="http://schemas.microsoft.com/office/drawing/2014/main" id="{EEF35869-B651-421B-9044-BB4AF7726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853" y="749301"/>
            <a:ext cx="8498954" cy="5538082"/>
          </a:xfrm>
          <a:prstGeom prst="rect">
            <a:avLst/>
          </a:prstGeom>
        </p:spPr>
      </p:pic>
      <p:sp>
        <p:nvSpPr>
          <p:cNvPr id="4" name="Oval 3">
            <a:extLst>
              <a:ext uri="{FF2B5EF4-FFF2-40B4-BE49-F238E27FC236}">
                <a16:creationId xmlns:a16="http://schemas.microsoft.com/office/drawing/2014/main" id="{A824B560-E70E-40AF-941F-BAB96485A0E0}"/>
              </a:ext>
            </a:extLst>
          </p:cNvPr>
          <p:cNvSpPr/>
          <p:nvPr/>
        </p:nvSpPr>
        <p:spPr bwMode="auto">
          <a:xfrm>
            <a:off x="1950888" y="3122624"/>
            <a:ext cx="8541327" cy="632950"/>
          </a:xfrm>
          <a:prstGeom prst="ellipse">
            <a:avLst/>
          </a:prstGeom>
          <a:noFill/>
          <a:ln w="28575">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40345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D725B2-FD2D-486E-82EA-4525419B6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79" y="826730"/>
            <a:ext cx="7158279" cy="5728276"/>
          </a:xfrm>
          <a:prstGeom prst="rect">
            <a:avLst/>
          </a:prstGeom>
        </p:spPr>
      </p:pic>
      <p:sp>
        <p:nvSpPr>
          <p:cNvPr id="2" name="Title 1">
            <a:extLst>
              <a:ext uri="{FF2B5EF4-FFF2-40B4-BE49-F238E27FC236}">
                <a16:creationId xmlns:a16="http://schemas.microsoft.com/office/drawing/2014/main" id="{E16D4DBF-908B-43E1-B919-FC065E87A61E}"/>
              </a:ext>
            </a:extLst>
          </p:cNvPr>
          <p:cNvSpPr>
            <a:spLocks noGrp="1"/>
          </p:cNvSpPr>
          <p:nvPr>
            <p:ph type="title"/>
          </p:nvPr>
        </p:nvSpPr>
        <p:spPr/>
        <p:txBody>
          <a:bodyPr/>
          <a:lstStyle/>
          <a:p>
            <a:r>
              <a:rPr lang="en-US"/>
              <a:t>Application Instructions</a:t>
            </a:r>
          </a:p>
        </p:txBody>
      </p:sp>
      <p:sp>
        <p:nvSpPr>
          <p:cNvPr id="3" name="Slide Number Placeholder 2">
            <a:extLst>
              <a:ext uri="{FF2B5EF4-FFF2-40B4-BE49-F238E27FC236}">
                <a16:creationId xmlns:a16="http://schemas.microsoft.com/office/drawing/2014/main" id="{64937163-67D4-4D76-B683-2EC76DF62EB9}"/>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19</a:t>
            </a:fld>
            <a:endParaRPr lang="en-US" dirty="0"/>
          </a:p>
        </p:txBody>
      </p:sp>
      <p:sp>
        <p:nvSpPr>
          <p:cNvPr id="7" name="Oval 6">
            <a:extLst>
              <a:ext uri="{FF2B5EF4-FFF2-40B4-BE49-F238E27FC236}">
                <a16:creationId xmlns:a16="http://schemas.microsoft.com/office/drawing/2014/main" id="{4BA0DCB0-1518-475A-AB59-1725C05A19AC}"/>
              </a:ext>
            </a:extLst>
          </p:cNvPr>
          <p:cNvSpPr/>
          <p:nvPr/>
        </p:nvSpPr>
        <p:spPr bwMode="auto">
          <a:xfrm>
            <a:off x="1320323" y="4370849"/>
            <a:ext cx="8541327" cy="1093779"/>
          </a:xfrm>
          <a:prstGeom prst="ellipse">
            <a:avLst/>
          </a:prstGeom>
          <a:noFill/>
          <a:ln w="28575">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10908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13BE-4901-9141-B65C-9D568178A132}"/>
              </a:ext>
            </a:extLst>
          </p:cNvPr>
          <p:cNvSpPr>
            <a:spLocks noGrp="1"/>
          </p:cNvSpPr>
          <p:nvPr>
            <p:ph type="title"/>
          </p:nvPr>
        </p:nvSpPr>
        <p:spPr/>
        <p:txBody>
          <a:bodyPr/>
          <a:lstStyle/>
          <a:p>
            <a:r>
              <a:rPr lang="en-US"/>
              <a:t>Webinar Overview</a:t>
            </a:r>
          </a:p>
        </p:txBody>
      </p:sp>
      <p:graphicFrame>
        <p:nvGraphicFramePr>
          <p:cNvPr id="6" name="Table 5">
            <a:extLst>
              <a:ext uri="{FF2B5EF4-FFF2-40B4-BE49-F238E27FC236}">
                <a16:creationId xmlns:a16="http://schemas.microsoft.com/office/drawing/2014/main" id="{8383F569-E7A1-EB41-9204-9A61E1E43763}"/>
              </a:ext>
            </a:extLst>
          </p:cNvPr>
          <p:cNvGraphicFramePr>
            <a:graphicFrameLocks noGrp="1"/>
          </p:cNvGraphicFramePr>
          <p:nvPr>
            <p:extLst>
              <p:ext uri="{D42A27DB-BD31-4B8C-83A1-F6EECF244321}">
                <p14:modId xmlns:p14="http://schemas.microsoft.com/office/powerpoint/2010/main" val="3211352494"/>
              </p:ext>
            </p:extLst>
          </p:nvPr>
        </p:nvGraphicFramePr>
        <p:xfrm>
          <a:off x="406401" y="2571686"/>
          <a:ext cx="11369040" cy="1344168"/>
        </p:xfrm>
        <a:graphic>
          <a:graphicData uri="http://schemas.openxmlformats.org/drawingml/2006/table">
            <a:tbl>
              <a:tblPr firstRow="1" bandRow="1">
                <a:tableStyleId>{2D5ABB26-0587-4C30-8999-92F81FD0307C}</a:tableStyleId>
              </a:tblPr>
              <a:tblGrid>
                <a:gridCol w="3761982">
                  <a:extLst>
                    <a:ext uri="{9D8B030D-6E8A-4147-A177-3AD203B41FA5}">
                      <a16:colId xmlns:a16="http://schemas.microsoft.com/office/drawing/2014/main" val="2172461635"/>
                    </a:ext>
                  </a:extLst>
                </a:gridCol>
                <a:gridCol w="3803529">
                  <a:extLst>
                    <a:ext uri="{9D8B030D-6E8A-4147-A177-3AD203B41FA5}">
                      <a16:colId xmlns:a16="http://schemas.microsoft.com/office/drawing/2014/main" val="2037778199"/>
                    </a:ext>
                  </a:extLst>
                </a:gridCol>
                <a:gridCol w="3803529">
                  <a:extLst>
                    <a:ext uri="{9D8B030D-6E8A-4147-A177-3AD203B41FA5}">
                      <a16:colId xmlns:a16="http://schemas.microsoft.com/office/drawing/2014/main" val="833059786"/>
                    </a:ext>
                  </a:extLst>
                </a:gridCol>
              </a:tblGrid>
              <a:tr h="885695">
                <a:tc>
                  <a:txBody>
                    <a:bodyPr/>
                    <a:lstStyle/>
                    <a:p>
                      <a:pPr marL="0" marR="0" lvl="0" indent="0" algn="ctr" defTabSz="914400" rtl="0" eaLnBrk="1" fontAlgn="auto" latinLnBrk="0" hangingPunct="1">
                        <a:lnSpc>
                          <a:spcPct val="130000"/>
                        </a:lnSpc>
                        <a:spcBef>
                          <a:spcPts val="300"/>
                        </a:spcBef>
                        <a:spcAft>
                          <a:spcPts val="300"/>
                        </a:spcAft>
                        <a:buClrTx/>
                        <a:buSzTx/>
                        <a:buFontTx/>
                        <a:buNone/>
                        <a:tabLst/>
                        <a:defRPr/>
                      </a:pPr>
                      <a:r>
                        <a:rPr lang="en-US" sz="1800" b="0">
                          <a:solidFill>
                            <a:srgbClr val="3A3837"/>
                          </a:solidFill>
                          <a:latin typeface="Century Gothic" panose="020B0502020202020204" pitchFamily="34" charset="0"/>
                          <a:cs typeface="Arial" panose="020B0604020202020204" pitchFamily="34" charset="0"/>
                        </a:rPr>
                        <a:t>All attendees please mute upon joining</a:t>
                      </a:r>
                    </a:p>
                  </a:txBody>
                  <a:tcPr marL="182880" marR="182880" marT="137160" marB="13716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30000"/>
                        </a:lnSpc>
                        <a:spcBef>
                          <a:spcPts val="300"/>
                        </a:spcBef>
                        <a:spcAft>
                          <a:spcPts val="300"/>
                        </a:spcAft>
                        <a:buClrTx/>
                        <a:buSzTx/>
                        <a:buFontTx/>
                        <a:buNone/>
                        <a:tabLst/>
                        <a:defRPr/>
                      </a:pPr>
                      <a:r>
                        <a:rPr lang="en-US" sz="1800" b="0">
                          <a:solidFill>
                            <a:srgbClr val="3A3837"/>
                          </a:solidFill>
                          <a:latin typeface="Century Gothic" panose="020B0502020202020204" pitchFamily="34" charset="0"/>
                          <a:cs typeface="Arial" panose="020B0604020202020204" pitchFamily="34" charset="0"/>
                        </a:rPr>
                        <a:t>The </a:t>
                      </a:r>
                      <a:r>
                        <a:rPr lang="en-US" sz="1800" b="0" dirty="0">
                          <a:solidFill>
                            <a:srgbClr val="3A3837"/>
                          </a:solidFill>
                          <a:latin typeface="Century Gothic" panose="020B0502020202020204" pitchFamily="34" charset="0"/>
                          <a:cs typeface="Arial" panose="020B0604020202020204" pitchFamily="34" charset="0"/>
                        </a:rPr>
                        <a:t>chat feature will be disabled for the entire presentation.</a:t>
                      </a:r>
                    </a:p>
                  </a:txBody>
                  <a:tcPr marL="182880" marR="182880" marT="137160" marB="13716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30000"/>
                        </a:lnSpc>
                        <a:spcBef>
                          <a:spcPts val="300"/>
                        </a:spcBef>
                        <a:spcAft>
                          <a:spcPts val="300"/>
                        </a:spcAft>
                        <a:buClrTx/>
                        <a:buSzTx/>
                        <a:buFontTx/>
                        <a:buNone/>
                        <a:tabLst/>
                        <a:defRPr/>
                      </a:pPr>
                      <a:r>
                        <a:rPr lang="en-US" sz="1800" b="0" dirty="0">
                          <a:solidFill>
                            <a:srgbClr val="3A3837"/>
                          </a:solidFill>
                          <a:latin typeface="Century Gothic" panose="020B0502020202020204" pitchFamily="34" charset="0"/>
                          <a:cs typeface="Arial" panose="020B0604020202020204" pitchFamily="34" charset="0"/>
                        </a:rPr>
                        <a:t>Q and A will occur at the end</a:t>
                      </a:r>
                    </a:p>
                  </a:txBody>
                  <a:tcPr marL="182880" marR="182880" marT="137160" marB="13716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125354"/>
                  </a:ext>
                </a:extLst>
              </a:tr>
            </a:tbl>
          </a:graphicData>
        </a:graphic>
      </p:graphicFrame>
      <p:pic>
        <p:nvPicPr>
          <p:cNvPr id="8" name="Graphic 7">
            <a:extLst>
              <a:ext uri="{FF2B5EF4-FFF2-40B4-BE49-F238E27FC236}">
                <a16:creationId xmlns:a16="http://schemas.microsoft.com/office/drawing/2014/main" id="{8E97E2C0-11EE-C048-B2EE-1D19755380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645364" y="1457747"/>
            <a:ext cx="1257300" cy="1257300"/>
          </a:xfrm>
          <a:prstGeom prst="rect">
            <a:avLst/>
          </a:prstGeom>
        </p:spPr>
      </p:pic>
      <p:pic>
        <p:nvPicPr>
          <p:cNvPr id="10" name="Graphic 9">
            <a:extLst>
              <a:ext uri="{FF2B5EF4-FFF2-40B4-BE49-F238E27FC236}">
                <a16:creationId xmlns:a16="http://schemas.microsoft.com/office/drawing/2014/main" id="{A4173953-7697-D94E-8A66-82627C235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713421" y="1733577"/>
            <a:ext cx="765157" cy="765157"/>
          </a:xfrm>
          <a:prstGeom prst="rect">
            <a:avLst/>
          </a:prstGeom>
        </p:spPr>
      </p:pic>
      <p:pic>
        <p:nvPicPr>
          <p:cNvPr id="16" name="Graphic 15">
            <a:extLst>
              <a:ext uri="{FF2B5EF4-FFF2-40B4-BE49-F238E27FC236}">
                <a16:creationId xmlns:a16="http://schemas.microsoft.com/office/drawing/2014/main" id="{19F7F195-7519-1340-9953-534A51ED84C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556465" y="1778921"/>
            <a:ext cx="625232" cy="625232"/>
          </a:xfrm>
          <a:prstGeom prst="rect">
            <a:avLst/>
          </a:prstGeom>
        </p:spPr>
      </p:pic>
      <p:sp>
        <p:nvSpPr>
          <p:cNvPr id="4" name="Slide Number Placeholder 3">
            <a:extLst>
              <a:ext uri="{FF2B5EF4-FFF2-40B4-BE49-F238E27FC236}">
                <a16:creationId xmlns:a16="http://schemas.microsoft.com/office/drawing/2014/main" id="{21E482ED-0977-8147-ACE7-C4CE5510A549}"/>
              </a:ext>
            </a:extLst>
          </p:cNvPr>
          <p:cNvSpPr>
            <a:spLocks noGrp="1"/>
          </p:cNvSpPr>
          <p:nvPr>
            <p:ph type="sldNum" sz="quarter" idx="4"/>
          </p:nvPr>
        </p:nvSpPr>
        <p:spPr/>
        <p:txBody>
          <a:bodyPr/>
          <a:lstStyle/>
          <a:p>
            <a:r>
              <a:rPr lang="en-US" dirty="0"/>
              <a:t>2022 Prepare California </a:t>
            </a:r>
            <a:r>
              <a:rPr lang="en-US" dirty="0" smtClean="0"/>
              <a:t>JumpStart</a:t>
            </a:r>
            <a:r>
              <a:rPr lang="en-US" dirty="0"/>
              <a:t>|  </a:t>
            </a:r>
            <a:fld id="{18FD47A2-EF8B-0240-AD90-9B51A2DFE8C1}" type="slidenum">
              <a:rPr lang="en-US" smtClean="0"/>
              <a:pPr/>
              <a:t>2</a:t>
            </a:fld>
            <a:endParaRPr lang="en-US" dirty="0"/>
          </a:p>
        </p:txBody>
      </p:sp>
    </p:spTree>
    <p:extLst>
      <p:ext uri="{BB962C8B-B14F-4D97-AF65-F5344CB8AC3E}">
        <p14:creationId xmlns:p14="http://schemas.microsoft.com/office/powerpoint/2010/main" val="3237212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DC8B61-FD34-4B3D-96A0-F088E9F64B66}"/>
              </a:ext>
            </a:extLst>
          </p:cNvPr>
          <p:cNvSpPr>
            <a:spLocks noGrp="1"/>
          </p:cNvSpPr>
          <p:nvPr>
            <p:ph type="sldNum" sz="quarter" idx="4"/>
          </p:nvPr>
        </p:nvSpPr>
        <p:spPr/>
        <p:txBody>
          <a:bodyPr/>
          <a:lstStyle/>
          <a:p>
            <a:r>
              <a:rPr lang="en-US" dirty="0"/>
              <a:t>2022 </a:t>
            </a:r>
            <a:r>
              <a:rPr lang="en-US" dirty="0" err="1"/>
              <a:t>PrepareCA</a:t>
            </a:r>
            <a:r>
              <a:rPr lang="en-US" dirty="0"/>
              <a:t> </a:t>
            </a:r>
            <a:r>
              <a:rPr lang="en-US" dirty="0" smtClean="0"/>
              <a:t>JumpStart </a:t>
            </a:r>
            <a:r>
              <a:rPr lang="en-US" dirty="0"/>
              <a:t>|  </a:t>
            </a:r>
            <a:fld id="{18FD47A2-EF8B-0240-AD90-9B51A2DFE8C1}" type="slidenum">
              <a:rPr lang="en-US" smtClean="0"/>
              <a:pPr/>
              <a:t>20</a:t>
            </a:fld>
            <a:endParaRPr lang="en-US" dirty="0"/>
          </a:p>
        </p:txBody>
      </p:sp>
      <p:sp>
        <p:nvSpPr>
          <p:cNvPr id="4" name="Text Placeholder 3">
            <a:extLst>
              <a:ext uri="{FF2B5EF4-FFF2-40B4-BE49-F238E27FC236}">
                <a16:creationId xmlns:a16="http://schemas.microsoft.com/office/drawing/2014/main" id="{45E2E42C-CDF1-4454-8671-3E861F8F5A9A}"/>
              </a:ext>
            </a:extLst>
          </p:cNvPr>
          <p:cNvSpPr>
            <a:spLocks noGrp="1"/>
          </p:cNvSpPr>
          <p:nvPr>
            <p:ph type="body" sz="quarter" idx="10"/>
          </p:nvPr>
        </p:nvSpPr>
        <p:spPr/>
        <p:txBody>
          <a:bodyPr/>
          <a:lstStyle/>
          <a:p>
            <a:pPr algn="ctr"/>
            <a:endParaRPr lang="en-US" sz="4400" dirty="0"/>
          </a:p>
          <a:p>
            <a:pPr algn="ctr"/>
            <a:r>
              <a:rPr lang="en-US" sz="4400" dirty="0"/>
              <a:t>Opening the application properly is </a:t>
            </a:r>
            <a:r>
              <a:rPr lang="en-US" sz="4400" b="1" dirty="0">
                <a:solidFill>
                  <a:srgbClr val="760C1D"/>
                </a:solidFill>
              </a:rPr>
              <a:t>CRITICAL</a:t>
            </a:r>
            <a:r>
              <a:rPr lang="en-US" sz="4400" dirty="0"/>
              <a:t> to e-signing the application for submission.</a:t>
            </a:r>
          </a:p>
        </p:txBody>
      </p:sp>
    </p:spTree>
    <p:extLst>
      <p:ext uri="{BB962C8B-B14F-4D97-AF65-F5344CB8AC3E}">
        <p14:creationId xmlns:p14="http://schemas.microsoft.com/office/powerpoint/2010/main" val="3316510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A0F3-551C-4CDE-9C39-533857ADE8D3}"/>
              </a:ext>
            </a:extLst>
          </p:cNvPr>
          <p:cNvSpPr>
            <a:spLocks noGrp="1"/>
          </p:cNvSpPr>
          <p:nvPr>
            <p:ph type="title"/>
          </p:nvPr>
        </p:nvSpPr>
        <p:spPr/>
        <p:txBody>
          <a:bodyPr/>
          <a:lstStyle/>
          <a:p>
            <a:r>
              <a:rPr lang="en-US" dirty="0"/>
              <a:t>Opening the Application</a:t>
            </a:r>
          </a:p>
        </p:txBody>
      </p:sp>
      <p:sp>
        <p:nvSpPr>
          <p:cNvPr id="3" name="Slide Number Placeholder 2">
            <a:extLst>
              <a:ext uri="{FF2B5EF4-FFF2-40B4-BE49-F238E27FC236}">
                <a16:creationId xmlns:a16="http://schemas.microsoft.com/office/drawing/2014/main" id="{940ADB42-7AFC-4F39-89DF-A506707C16D6}"/>
              </a:ext>
            </a:extLst>
          </p:cNvPr>
          <p:cNvSpPr>
            <a:spLocks noGrp="1"/>
          </p:cNvSpPr>
          <p:nvPr>
            <p:ph type="sldNum" sz="quarter" idx="4"/>
          </p:nvPr>
        </p:nvSpPr>
        <p:spPr/>
        <p:txBody>
          <a:bodyPr/>
          <a:lstStyle/>
          <a:p>
            <a:r>
              <a:rPr lang="en-US" dirty="0"/>
              <a:t>2022 </a:t>
            </a:r>
            <a:r>
              <a:rPr lang="en-US" dirty="0" err="1"/>
              <a:t>PrepareCA</a:t>
            </a:r>
            <a:r>
              <a:rPr lang="en-US" dirty="0"/>
              <a:t> </a:t>
            </a:r>
            <a:r>
              <a:rPr lang="en-US" dirty="0" smtClean="0"/>
              <a:t>JumpStart </a:t>
            </a:r>
            <a:r>
              <a:rPr lang="en-US" dirty="0"/>
              <a:t>|  </a:t>
            </a:r>
            <a:fld id="{18FD47A2-EF8B-0240-AD90-9B51A2DFE8C1}" type="slidenum">
              <a:rPr lang="en-US" smtClean="0"/>
              <a:pPr/>
              <a:t>21</a:t>
            </a:fld>
            <a:endParaRPr lang="en-US" dirty="0"/>
          </a:p>
        </p:txBody>
      </p:sp>
      <p:sp>
        <p:nvSpPr>
          <p:cNvPr id="11" name="Text Placeholder 10">
            <a:extLst>
              <a:ext uri="{FF2B5EF4-FFF2-40B4-BE49-F238E27FC236}">
                <a16:creationId xmlns:a16="http://schemas.microsoft.com/office/drawing/2014/main" id="{131A6ED4-CF26-4E1A-B8B7-B878A9EF547D}"/>
              </a:ext>
            </a:extLst>
          </p:cNvPr>
          <p:cNvSpPr>
            <a:spLocks noGrp="1"/>
          </p:cNvSpPr>
          <p:nvPr>
            <p:ph type="body" sz="quarter" idx="11"/>
          </p:nvPr>
        </p:nvSpPr>
        <p:spPr/>
        <p:txBody>
          <a:bodyPr/>
          <a:lstStyle/>
          <a:p>
            <a:pPr marL="342900" indent="-342900">
              <a:buAutoNum type="arabicPeriod"/>
            </a:pPr>
            <a:r>
              <a:rPr lang="en-US" sz="1400" dirty="0"/>
              <a:t>Right click on the JumpStart Application that you saved to your device. </a:t>
            </a:r>
          </a:p>
          <a:p>
            <a:pPr marL="342900" indent="-342900">
              <a:buAutoNum type="arabicPeriod"/>
            </a:pPr>
            <a:r>
              <a:rPr lang="en-US" sz="1400" dirty="0"/>
              <a:t>Select “Open With” from the dropdown menu.</a:t>
            </a:r>
          </a:p>
          <a:p>
            <a:pPr marL="342900" indent="-342900">
              <a:buAutoNum type="arabicPeriod"/>
            </a:pPr>
            <a:r>
              <a:rPr lang="en-US" sz="1400" dirty="0"/>
              <a:t>Select Adobe Acrobat or a </a:t>
            </a:r>
            <a:r>
              <a:rPr lang="en-US" sz="1400"/>
              <a:t>compatible software to open the PDF. </a:t>
            </a:r>
            <a:endParaRPr lang="en-US" sz="1400" dirty="0"/>
          </a:p>
        </p:txBody>
      </p:sp>
      <p:pic>
        <p:nvPicPr>
          <p:cNvPr id="6" name="Picture 5" descr="Graphical user interface, application&#10;&#10;Description automatically generated">
            <a:extLst>
              <a:ext uri="{FF2B5EF4-FFF2-40B4-BE49-F238E27FC236}">
                <a16:creationId xmlns:a16="http://schemas.microsoft.com/office/drawing/2014/main" id="{FBC286D2-71F7-49E2-9D51-EBA488E2B5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792" y="1245374"/>
            <a:ext cx="6860889" cy="4056594"/>
          </a:xfrm>
          <a:prstGeom prst="rect">
            <a:avLst/>
          </a:prstGeom>
        </p:spPr>
      </p:pic>
      <p:sp>
        <p:nvSpPr>
          <p:cNvPr id="8" name="Oval 7">
            <a:extLst>
              <a:ext uri="{FF2B5EF4-FFF2-40B4-BE49-F238E27FC236}">
                <a16:creationId xmlns:a16="http://schemas.microsoft.com/office/drawing/2014/main" id="{0BC41408-3400-435F-9803-6725C7BF81CD}"/>
              </a:ext>
            </a:extLst>
          </p:cNvPr>
          <p:cNvSpPr/>
          <p:nvPr/>
        </p:nvSpPr>
        <p:spPr bwMode="auto">
          <a:xfrm>
            <a:off x="6539947" y="859386"/>
            <a:ext cx="1242391" cy="1315940"/>
          </a:xfrm>
          <a:prstGeom prst="ellipse">
            <a:avLst/>
          </a:prstGeom>
          <a:noFill/>
          <a:ln w="31750">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9" name="Straight Arrow Connector 8">
            <a:extLst>
              <a:ext uri="{FF2B5EF4-FFF2-40B4-BE49-F238E27FC236}">
                <a16:creationId xmlns:a16="http://schemas.microsoft.com/office/drawing/2014/main" id="{65E95B4D-359E-47AB-A165-119564A476EC}"/>
              </a:ext>
            </a:extLst>
          </p:cNvPr>
          <p:cNvCxnSpPr/>
          <p:nvPr/>
        </p:nvCxnSpPr>
        <p:spPr bwMode="auto">
          <a:xfrm flipH="1">
            <a:off x="7884088" y="3500374"/>
            <a:ext cx="491987" cy="238539"/>
          </a:xfrm>
          <a:prstGeom prst="straightConnector1">
            <a:avLst/>
          </a:prstGeom>
          <a:noFill/>
          <a:ln w="34925">
            <a:solidFill>
              <a:srgbClr val="FF0000"/>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E22D962D-4FE6-4F0D-9801-26B370278273}"/>
              </a:ext>
            </a:extLst>
          </p:cNvPr>
          <p:cNvCxnSpPr/>
          <p:nvPr/>
        </p:nvCxnSpPr>
        <p:spPr bwMode="auto">
          <a:xfrm flipH="1">
            <a:off x="2927774" y="3477326"/>
            <a:ext cx="491987" cy="238539"/>
          </a:xfrm>
          <a:prstGeom prst="straightConnector1">
            <a:avLst/>
          </a:prstGeom>
          <a:noFill/>
          <a:ln w="34925">
            <a:solidFill>
              <a:srgbClr val="FF0000"/>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91033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F20F-A8B7-46DF-933D-F855D4A12211}"/>
              </a:ext>
            </a:extLst>
          </p:cNvPr>
          <p:cNvSpPr>
            <a:spLocks noGrp="1"/>
          </p:cNvSpPr>
          <p:nvPr>
            <p:ph type="title"/>
          </p:nvPr>
        </p:nvSpPr>
        <p:spPr/>
        <p:txBody>
          <a:bodyPr/>
          <a:lstStyle/>
          <a:p>
            <a:r>
              <a:rPr lang="en-US" dirty="0"/>
              <a:t>Responsible Representative Instructions</a:t>
            </a:r>
          </a:p>
        </p:txBody>
      </p:sp>
      <p:sp>
        <p:nvSpPr>
          <p:cNvPr id="3" name="Slide Number Placeholder 2">
            <a:extLst>
              <a:ext uri="{FF2B5EF4-FFF2-40B4-BE49-F238E27FC236}">
                <a16:creationId xmlns:a16="http://schemas.microsoft.com/office/drawing/2014/main" id="{DA482269-FA8E-4296-90DE-6B976755B397}"/>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22</a:t>
            </a:fld>
            <a:endParaRPr lang="en-US" dirty="0"/>
          </a:p>
        </p:txBody>
      </p:sp>
      <p:pic>
        <p:nvPicPr>
          <p:cNvPr id="5" name="Picture 4">
            <a:extLst>
              <a:ext uri="{FF2B5EF4-FFF2-40B4-BE49-F238E27FC236}">
                <a16:creationId xmlns:a16="http://schemas.microsoft.com/office/drawing/2014/main" id="{499B8675-F589-477B-A76F-3875F95B2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728" y="1166769"/>
            <a:ext cx="8790383" cy="4524461"/>
          </a:xfrm>
          <a:prstGeom prst="rect">
            <a:avLst/>
          </a:prstGeom>
        </p:spPr>
      </p:pic>
    </p:spTree>
    <p:extLst>
      <p:ext uri="{BB962C8B-B14F-4D97-AF65-F5344CB8AC3E}">
        <p14:creationId xmlns:p14="http://schemas.microsoft.com/office/powerpoint/2010/main" val="3199165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4DBF-908B-43E1-B919-FC065E87A61E}"/>
              </a:ext>
            </a:extLst>
          </p:cNvPr>
          <p:cNvSpPr>
            <a:spLocks noGrp="1"/>
          </p:cNvSpPr>
          <p:nvPr>
            <p:ph type="title"/>
          </p:nvPr>
        </p:nvSpPr>
        <p:spPr/>
        <p:txBody>
          <a:bodyPr/>
          <a:lstStyle/>
          <a:p>
            <a:r>
              <a:rPr lang="en-US" dirty="0"/>
              <a:t>Point of Contact (POC) Information</a:t>
            </a:r>
          </a:p>
        </p:txBody>
      </p:sp>
      <p:sp>
        <p:nvSpPr>
          <p:cNvPr id="3" name="Slide Number Placeholder 2">
            <a:extLst>
              <a:ext uri="{FF2B5EF4-FFF2-40B4-BE49-F238E27FC236}">
                <a16:creationId xmlns:a16="http://schemas.microsoft.com/office/drawing/2014/main" id="{64937163-67D4-4D76-B683-2EC76DF62EB9}"/>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23</a:t>
            </a:fld>
            <a:endParaRPr lang="en-US" dirty="0"/>
          </a:p>
        </p:txBody>
      </p:sp>
      <p:pic>
        <p:nvPicPr>
          <p:cNvPr id="6" name="Picture 5">
            <a:extLst>
              <a:ext uri="{FF2B5EF4-FFF2-40B4-BE49-F238E27FC236}">
                <a16:creationId xmlns:a16="http://schemas.microsoft.com/office/drawing/2014/main" id="{D89DDA0F-D12B-4C44-A2F8-59111BB4A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435" y="788410"/>
            <a:ext cx="5476969" cy="6069590"/>
          </a:xfrm>
          <a:prstGeom prst="rect">
            <a:avLst/>
          </a:prstGeom>
        </p:spPr>
      </p:pic>
    </p:spTree>
    <p:extLst>
      <p:ext uri="{BB962C8B-B14F-4D97-AF65-F5344CB8AC3E}">
        <p14:creationId xmlns:p14="http://schemas.microsoft.com/office/powerpoint/2010/main" val="1129447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Application Information</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24</a:t>
            </a:fld>
            <a:endParaRPr lang="en-US" dirty="0"/>
          </a:p>
        </p:txBody>
      </p:sp>
      <p:pic>
        <p:nvPicPr>
          <p:cNvPr id="6" name="Picture 5">
            <a:extLst>
              <a:ext uri="{FF2B5EF4-FFF2-40B4-BE49-F238E27FC236}">
                <a16:creationId xmlns:a16="http://schemas.microsoft.com/office/drawing/2014/main" id="{DF1EC23C-C746-4355-AA76-8DBAD6C7B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134" y="1024648"/>
            <a:ext cx="7740535" cy="1033886"/>
          </a:xfrm>
          <a:prstGeom prst="rect">
            <a:avLst/>
          </a:prstGeom>
        </p:spPr>
      </p:pic>
      <p:pic>
        <p:nvPicPr>
          <p:cNvPr id="9" name="Picture 8">
            <a:extLst>
              <a:ext uri="{FF2B5EF4-FFF2-40B4-BE49-F238E27FC236}">
                <a16:creationId xmlns:a16="http://schemas.microsoft.com/office/drawing/2014/main" id="{72F99CC4-E6B9-476C-B439-EB62F8CFE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135" y="2140414"/>
            <a:ext cx="7740536" cy="2698286"/>
          </a:xfrm>
          <a:prstGeom prst="rect">
            <a:avLst/>
          </a:prstGeom>
        </p:spPr>
      </p:pic>
      <p:cxnSp>
        <p:nvCxnSpPr>
          <p:cNvPr id="8" name="Straight Arrow Connector 7">
            <a:extLst>
              <a:ext uri="{FF2B5EF4-FFF2-40B4-BE49-F238E27FC236}">
                <a16:creationId xmlns:a16="http://schemas.microsoft.com/office/drawing/2014/main" id="{8D3964B8-6B4A-478F-A7DF-B31CADE7C345}"/>
              </a:ext>
            </a:extLst>
          </p:cNvPr>
          <p:cNvCxnSpPr>
            <a:cxnSpLocks/>
          </p:cNvCxnSpPr>
          <p:nvPr/>
        </p:nvCxnSpPr>
        <p:spPr bwMode="auto">
          <a:xfrm flipH="1">
            <a:off x="9795880" y="3059928"/>
            <a:ext cx="385970" cy="228743"/>
          </a:xfrm>
          <a:prstGeom prst="straightConnector1">
            <a:avLst/>
          </a:prstGeom>
          <a:noFill/>
          <a:ln w="34925">
            <a:solidFill>
              <a:srgbClr val="FF0000"/>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87778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Local Hazard Mitigation Plan (LHMP)</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25</a:t>
            </a:fld>
            <a:endParaRPr lang="en-US" dirty="0"/>
          </a:p>
        </p:txBody>
      </p:sp>
      <p:pic>
        <p:nvPicPr>
          <p:cNvPr id="4" name="Picture 3"/>
          <p:cNvPicPr>
            <a:picLocks noChangeAspect="1"/>
          </p:cNvPicPr>
          <p:nvPr/>
        </p:nvPicPr>
        <p:blipFill>
          <a:blip r:embed="rId3"/>
          <a:stretch>
            <a:fillRect/>
          </a:stretch>
        </p:blipFill>
        <p:spPr>
          <a:xfrm>
            <a:off x="816204" y="1480783"/>
            <a:ext cx="9509154" cy="4350465"/>
          </a:xfrm>
          <a:prstGeom prst="rect">
            <a:avLst/>
          </a:prstGeom>
        </p:spPr>
      </p:pic>
      <p:sp>
        <p:nvSpPr>
          <p:cNvPr id="8" name="Right Arrow 7"/>
          <p:cNvSpPr/>
          <p:nvPr/>
        </p:nvSpPr>
        <p:spPr bwMode="auto">
          <a:xfrm>
            <a:off x="9186530" y="1520456"/>
            <a:ext cx="978408" cy="484632"/>
          </a:xfrm>
          <a:prstGeom prst="rightArrow">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7" name="Straight Arrow Connector 6">
            <a:extLst>
              <a:ext uri="{FF2B5EF4-FFF2-40B4-BE49-F238E27FC236}">
                <a16:creationId xmlns:a16="http://schemas.microsoft.com/office/drawing/2014/main" id="{16BA88B5-6F83-4915-B083-479D3DCF9995}"/>
              </a:ext>
            </a:extLst>
          </p:cNvPr>
          <p:cNvCxnSpPr>
            <a:cxnSpLocks/>
          </p:cNvCxnSpPr>
          <p:nvPr/>
        </p:nvCxnSpPr>
        <p:spPr bwMode="auto">
          <a:xfrm flipH="1" flipV="1">
            <a:off x="9017170" y="2042740"/>
            <a:ext cx="338720" cy="178445"/>
          </a:xfrm>
          <a:prstGeom prst="straightConnector1">
            <a:avLst/>
          </a:prstGeom>
          <a:noFill/>
          <a:ln w="34925">
            <a:solidFill>
              <a:srgbClr val="FF0000"/>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549996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Application Title</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26</a:t>
            </a:fld>
            <a:endParaRPr lang="en-US" dirty="0"/>
          </a:p>
        </p:txBody>
      </p:sp>
      <p:pic>
        <p:nvPicPr>
          <p:cNvPr id="5" name="Picture 4">
            <a:extLst>
              <a:ext uri="{FF2B5EF4-FFF2-40B4-BE49-F238E27FC236}">
                <a16:creationId xmlns:a16="http://schemas.microsoft.com/office/drawing/2014/main" id="{0C4973C1-3BA0-4D4D-AD79-C88F4C3B3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471" y="1758981"/>
            <a:ext cx="7589759" cy="3340037"/>
          </a:xfrm>
          <a:prstGeom prst="rect">
            <a:avLst/>
          </a:prstGeom>
        </p:spPr>
      </p:pic>
      <p:sp>
        <p:nvSpPr>
          <p:cNvPr id="4" name="Oval 3"/>
          <p:cNvSpPr/>
          <p:nvPr/>
        </p:nvSpPr>
        <p:spPr bwMode="auto">
          <a:xfrm>
            <a:off x="2090057" y="3461657"/>
            <a:ext cx="3875314" cy="413657"/>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Oval 5"/>
          <p:cNvSpPr/>
          <p:nvPr/>
        </p:nvSpPr>
        <p:spPr bwMode="auto">
          <a:xfrm>
            <a:off x="1556657" y="3254829"/>
            <a:ext cx="4201886" cy="936171"/>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Oval 6">
            <a:extLst>
              <a:ext uri="{FF2B5EF4-FFF2-40B4-BE49-F238E27FC236}">
                <a16:creationId xmlns:a16="http://schemas.microsoft.com/office/drawing/2014/main" id="{4BA0DCB0-1518-475A-AB59-1725C05A19AC}"/>
              </a:ext>
            </a:extLst>
          </p:cNvPr>
          <p:cNvSpPr/>
          <p:nvPr/>
        </p:nvSpPr>
        <p:spPr bwMode="auto">
          <a:xfrm>
            <a:off x="1658936" y="3461657"/>
            <a:ext cx="4549421" cy="473294"/>
          </a:xfrm>
          <a:prstGeom prst="ellipse">
            <a:avLst/>
          </a:prstGeom>
          <a:noFill/>
          <a:ln w="28575">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937764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Position Information</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27</a:t>
            </a:fld>
            <a:endParaRPr lang="en-US" dirty="0"/>
          </a:p>
        </p:txBody>
      </p:sp>
      <p:pic>
        <p:nvPicPr>
          <p:cNvPr id="5" name="Picture 4" descr="Text&#10;&#10;Description automatically generated">
            <a:extLst>
              <a:ext uri="{FF2B5EF4-FFF2-40B4-BE49-F238E27FC236}">
                <a16:creationId xmlns:a16="http://schemas.microsoft.com/office/drawing/2014/main" id="{3EE63F67-975F-4998-BC02-FAE117582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476" y="801966"/>
            <a:ext cx="8923048" cy="5254068"/>
          </a:xfrm>
          <a:prstGeom prst="rect">
            <a:avLst/>
          </a:prstGeom>
        </p:spPr>
      </p:pic>
    </p:spTree>
    <p:extLst>
      <p:ext uri="{BB962C8B-B14F-4D97-AF65-F5344CB8AC3E}">
        <p14:creationId xmlns:p14="http://schemas.microsoft.com/office/powerpoint/2010/main" val="4292855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Budget Details</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28</a:t>
            </a:fld>
            <a:endParaRPr lang="en-US" dirty="0"/>
          </a:p>
        </p:txBody>
      </p:sp>
      <p:pic>
        <p:nvPicPr>
          <p:cNvPr id="5" name="Picture 4" descr="Text&#10;&#10;Description automatically generated">
            <a:extLst>
              <a:ext uri="{FF2B5EF4-FFF2-40B4-BE49-F238E27FC236}">
                <a16:creationId xmlns:a16="http://schemas.microsoft.com/office/drawing/2014/main" id="{35F3F9E3-CA22-47A3-A8F7-025EE3413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52" y="912637"/>
            <a:ext cx="10311895" cy="5032725"/>
          </a:xfrm>
          <a:prstGeom prst="rect">
            <a:avLst/>
          </a:prstGeom>
        </p:spPr>
      </p:pic>
    </p:spTree>
    <p:extLst>
      <p:ext uri="{BB962C8B-B14F-4D97-AF65-F5344CB8AC3E}">
        <p14:creationId xmlns:p14="http://schemas.microsoft.com/office/powerpoint/2010/main" val="38306974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Budget Details</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29</a:t>
            </a:fld>
            <a:endParaRPr lang="en-US" dirty="0"/>
          </a:p>
        </p:txBody>
      </p:sp>
      <p:pic>
        <p:nvPicPr>
          <p:cNvPr id="5" name="Picture 4">
            <a:extLst>
              <a:ext uri="{FF2B5EF4-FFF2-40B4-BE49-F238E27FC236}">
                <a16:creationId xmlns:a16="http://schemas.microsoft.com/office/drawing/2014/main" id="{576F1B24-1CC0-44FF-BFF6-8A715EED6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610" y="642069"/>
            <a:ext cx="6968620" cy="5562671"/>
          </a:xfrm>
          <a:prstGeom prst="rect">
            <a:avLst/>
          </a:prstGeom>
        </p:spPr>
      </p:pic>
      <p:cxnSp>
        <p:nvCxnSpPr>
          <p:cNvPr id="6" name="Straight Arrow Connector 5">
            <a:extLst>
              <a:ext uri="{FF2B5EF4-FFF2-40B4-BE49-F238E27FC236}">
                <a16:creationId xmlns:a16="http://schemas.microsoft.com/office/drawing/2014/main" id="{510A12AC-02D9-459C-82F1-1EB9CEFC9431}"/>
              </a:ext>
            </a:extLst>
          </p:cNvPr>
          <p:cNvCxnSpPr>
            <a:cxnSpLocks/>
          </p:cNvCxnSpPr>
          <p:nvPr/>
        </p:nvCxnSpPr>
        <p:spPr bwMode="auto">
          <a:xfrm flipH="1">
            <a:off x="9067340" y="2663688"/>
            <a:ext cx="385970" cy="228743"/>
          </a:xfrm>
          <a:prstGeom prst="straightConnector1">
            <a:avLst/>
          </a:prstGeom>
          <a:noFill/>
          <a:ln w="34925">
            <a:solidFill>
              <a:srgbClr val="FF0000"/>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43176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a:xfrm>
            <a:off x="2402043" y="2797629"/>
            <a:ext cx="9080789" cy="797596"/>
          </a:xfrm>
        </p:spPr>
        <p:txBody>
          <a:bodyPr/>
          <a:lstStyle/>
          <a:p>
            <a:r>
              <a:rPr lang="en-US" b="1"/>
              <a:t>Eligibility</a:t>
            </a:r>
            <a:r>
              <a:rPr lang="en-US"/>
              <a:t/>
            </a:r>
            <a:br>
              <a:rPr lang="en-US"/>
            </a:br>
            <a:r>
              <a:rPr lang="en-US"/>
              <a:t>Program Criteria</a:t>
            </a:r>
            <a:br>
              <a:rPr lang="en-US"/>
            </a:br>
            <a:r>
              <a:rPr lang="en-US"/>
              <a:t>Application Walkthrough</a:t>
            </a:r>
            <a:br>
              <a:rPr lang="en-US"/>
            </a:br>
            <a:r>
              <a:rPr lang="en-US"/>
              <a:t>Next Steps and Resources</a:t>
            </a:r>
            <a:br>
              <a:rPr lang="en-US"/>
            </a:br>
            <a:r>
              <a:rPr lang="en-US"/>
              <a:t>Q&amp;A</a:t>
            </a:r>
          </a:p>
        </p:txBody>
      </p:sp>
      <p:sp>
        <p:nvSpPr>
          <p:cNvPr id="4" name="Slide Number Placeholder 3">
            <a:extLst>
              <a:ext uri="{FF2B5EF4-FFF2-40B4-BE49-F238E27FC236}">
                <a16:creationId xmlns:a16="http://schemas.microsoft.com/office/drawing/2014/main" id="{CA3B8A4A-E727-44A1-875C-6E3670C1FF66}"/>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3</a:t>
            </a:fld>
            <a:endParaRPr lang="en-US" dirty="0"/>
          </a:p>
        </p:txBody>
      </p:sp>
    </p:spTree>
    <p:extLst>
      <p:ext uri="{BB962C8B-B14F-4D97-AF65-F5344CB8AC3E}">
        <p14:creationId xmlns:p14="http://schemas.microsoft.com/office/powerpoint/2010/main" val="1702049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Schedule Details</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30</a:t>
            </a:fld>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D756C5DC-D9F2-41A6-8663-A72214A54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812" y="869462"/>
            <a:ext cx="9032375" cy="5119076"/>
          </a:xfrm>
          <a:prstGeom prst="rect">
            <a:avLst/>
          </a:prstGeom>
        </p:spPr>
      </p:pic>
    </p:spTree>
    <p:extLst>
      <p:ext uri="{BB962C8B-B14F-4D97-AF65-F5344CB8AC3E}">
        <p14:creationId xmlns:p14="http://schemas.microsoft.com/office/powerpoint/2010/main" val="10250222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Schedule Details</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31</a:t>
            </a:fld>
            <a:endParaRPr lang="en-US" dirty="0"/>
          </a:p>
        </p:txBody>
      </p:sp>
      <p:pic>
        <p:nvPicPr>
          <p:cNvPr id="5" name="Picture 4" descr="Table&#10;&#10;Description automatically generated with medium confidence">
            <a:extLst>
              <a:ext uri="{FF2B5EF4-FFF2-40B4-BE49-F238E27FC236}">
                <a16:creationId xmlns:a16="http://schemas.microsoft.com/office/drawing/2014/main" id="{5762CA00-45AD-47E8-BD18-3D6223F67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951" y="1024648"/>
            <a:ext cx="9942097" cy="4690352"/>
          </a:xfrm>
          <a:prstGeom prst="rect">
            <a:avLst/>
          </a:prstGeom>
        </p:spPr>
      </p:pic>
      <p:sp>
        <p:nvSpPr>
          <p:cNvPr id="4" name="Rectangle 3"/>
          <p:cNvSpPr/>
          <p:nvPr/>
        </p:nvSpPr>
        <p:spPr bwMode="auto">
          <a:xfrm>
            <a:off x="1491343" y="2699657"/>
            <a:ext cx="9764486" cy="3701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3429000" y="2590800"/>
            <a:ext cx="7467600" cy="576943"/>
          </a:xfrm>
          <a:prstGeom prst="rect">
            <a:avLst/>
          </a:prstGeom>
          <a:solidFill>
            <a:srgbClr val="FFFF00">
              <a:alpha val="50000"/>
            </a:srgbClr>
          </a:solidFill>
          <a:ln>
            <a:solidFill>
              <a:schemeClr val="tx2"/>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69496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Location Details</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32</a:t>
            </a:fld>
            <a:endParaRPr lang="en-US" dirty="0"/>
          </a:p>
        </p:txBody>
      </p:sp>
      <p:pic>
        <p:nvPicPr>
          <p:cNvPr id="5" name="Picture 4" descr="Text&#10;&#10;Description automatically generated with low confidence">
            <a:extLst>
              <a:ext uri="{FF2B5EF4-FFF2-40B4-BE49-F238E27FC236}">
                <a16:creationId xmlns:a16="http://schemas.microsoft.com/office/drawing/2014/main" id="{1C4ACBE6-B02B-4398-B597-0411F0F0B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937" y="736345"/>
            <a:ext cx="7783966" cy="5385310"/>
          </a:xfrm>
          <a:prstGeom prst="rect">
            <a:avLst/>
          </a:prstGeom>
        </p:spPr>
      </p:pic>
    </p:spTree>
    <p:extLst>
      <p:ext uri="{BB962C8B-B14F-4D97-AF65-F5344CB8AC3E}">
        <p14:creationId xmlns:p14="http://schemas.microsoft.com/office/powerpoint/2010/main" val="23815041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C686-86FA-40B0-B402-622B10E62439}"/>
              </a:ext>
            </a:extLst>
          </p:cNvPr>
          <p:cNvSpPr>
            <a:spLocks noGrp="1"/>
          </p:cNvSpPr>
          <p:nvPr>
            <p:ph type="title"/>
          </p:nvPr>
        </p:nvSpPr>
        <p:spPr/>
        <p:txBody>
          <a:bodyPr/>
          <a:lstStyle/>
          <a:p>
            <a:r>
              <a:rPr lang="en-US" dirty="0"/>
              <a:t>Finding the Latitude and Longitude</a:t>
            </a:r>
          </a:p>
        </p:txBody>
      </p:sp>
      <p:sp>
        <p:nvSpPr>
          <p:cNvPr id="10" name="Text Placeholder 9">
            <a:extLst>
              <a:ext uri="{FF2B5EF4-FFF2-40B4-BE49-F238E27FC236}">
                <a16:creationId xmlns:a16="http://schemas.microsoft.com/office/drawing/2014/main" id="{95BDDA61-8350-4422-849A-B73FC60EBE46}"/>
              </a:ext>
            </a:extLst>
          </p:cNvPr>
          <p:cNvSpPr>
            <a:spLocks noGrp="1"/>
          </p:cNvSpPr>
          <p:nvPr>
            <p:ph type="body" sz="quarter" idx="11"/>
          </p:nvPr>
        </p:nvSpPr>
        <p:spPr/>
        <p:txBody>
          <a:bodyPr/>
          <a:lstStyle/>
          <a:p>
            <a:pPr marL="342900" indent="-342900">
              <a:buAutoNum type="arabicPeriod"/>
            </a:pPr>
            <a:endParaRPr lang="en-US" dirty="0"/>
          </a:p>
          <a:p>
            <a:pPr marL="342900" indent="-342900">
              <a:buAutoNum type="arabicPeriod"/>
            </a:pPr>
            <a:r>
              <a:rPr lang="en-US" dirty="0"/>
              <a:t>Enter an address in your eligible census tracts into Google Maps.</a:t>
            </a:r>
          </a:p>
          <a:p>
            <a:pPr marL="342900" indent="-342900">
              <a:buAutoNum type="arabicPeriod"/>
            </a:pPr>
            <a:r>
              <a:rPr lang="en-US" dirty="0"/>
              <a:t>You should see a red pin at the correct location.</a:t>
            </a:r>
          </a:p>
          <a:p>
            <a:pPr marL="342900" indent="-342900">
              <a:buAutoNum type="arabicPeriod"/>
            </a:pPr>
            <a:r>
              <a:rPr lang="en-US" dirty="0"/>
              <a:t>Right-click on the red pin to see a pop-up table.</a:t>
            </a:r>
          </a:p>
          <a:p>
            <a:pPr marL="342900" indent="-342900">
              <a:buAutoNum type="arabicPeriod"/>
            </a:pPr>
            <a:r>
              <a:rPr lang="en-US" dirty="0"/>
              <a:t>Click on the first row (</a:t>
            </a:r>
            <a:r>
              <a:rPr lang="en-US" dirty="0" err="1"/>
              <a:t>lat</a:t>
            </a:r>
            <a:r>
              <a:rPr lang="en-US" dirty="0"/>
              <a:t>/long) and it will be copied automatically.</a:t>
            </a:r>
          </a:p>
          <a:p>
            <a:pPr marL="342900" indent="-342900">
              <a:buAutoNum type="arabicPeriod"/>
            </a:pPr>
            <a:endParaRPr lang="en-US" dirty="0"/>
          </a:p>
        </p:txBody>
      </p:sp>
      <p:pic>
        <p:nvPicPr>
          <p:cNvPr id="6" name="Picture 5">
            <a:extLst>
              <a:ext uri="{FF2B5EF4-FFF2-40B4-BE49-F238E27FC236}">
                <a16:creationId xmlns:a16="http://schemas.microsoft.com/office/drawing/2014/main" id="{22785A22-E749-4AE5-979C-76E3A09ED725}"/>
              </a:ext>
            </a:extLst>
          </p:cNvPr>
          <p:cNvPicPr>
            <a:picLocks noChangeAspect="1"/>
          </p:cNvPicPr>
          <p:nvPr/>
        </p:nvPicPr>
        <p:blipFill>
          <a:blip r:embed="rId3"/>
          <a:stretch>
            <a:fillRect/>
          </a:stretch>
        </p:blipFill>
        <p:spPr>
          <a:xfrm>
            <a:off x="416561" y="1200154"/>
            <a:ext cx="6411528" cy="3378300"/>
          </a:xfrm>
          <a:prstGeom prst="rect">
            <a:avLst/>
          </a:prstGeom>
        </p:spPr>
      </p:pic>
      <p:pic>
        <p:nvPicPr>
          <p:cNvPr id="8" name="Picture 7">
            <a:extLst>
              <a:ext uri="{FF2B5EF4-FFF2-40B4-BE49-F238E27FC236}">
                <a16:creationId xmlns:a16="http://schemas.microsoft.com/office/drawing/2014/main" id="{0C4F809D-6829-4A53-B8A8-5E93830E3E31}"/>
              </a:ext>
            </a:extLst>
          </p:cNvPr>
          <p:cNvPicPr>
            <a:picLocks noChangeAspect="1"/>
          </p:cNvPicPr>
          <p:nvPr/>
        </p:nvPicPr>
        <p:blipFill>
          <a:blip r:embed="rId4"/>
          <a:stretch>
            <a:fillRect/>
          </a:stretch>
        </p:blipFill>
        <p:spPr>
          <a:xfrm>
            <a:off x="2884801" y="3552033"/>
            <a:ext cx="4959887" cy="3002973"/>
          </a:xfrm>
          <a:prstGeom prst="rect">
            <a:avLst/>
          </a:prstGeom>
        </p:spPr>
      </p:pic>
    </p:spTree>
    <p:extLst>
      <p:ext uri="{BB962C8B-B14F-4D97-AF65-F5344CB8AC3E}">
        <p14:creationId xmlns:p14="http://schemas.microsoft.com/office/powerpoint/2010/main" val="543047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Location Details</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34</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7CE89A8B-DE40-4E4D-AC2C-1E153E6DD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144" y="1024648"/>
            <a:ext cx="9107712" cy="4766552"/>
          </a:xfrm>
          <a:prstGeom prst="rect">
            <a:avLst/>
          </a:prstGeom>
        </p:spPr>
      </p:pic>
    </p:spTree>
    <p:extLst>
      <p:ext uri="{BB962C8B-B14F-4D97-AF65-F5344CB8AC3E}">
        <p14:creationId xmlns:p14="http://schemas.microsoft.com/office/powerpoint/2010/main" val="1386946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Problem Statement and Solution</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35</a:t>
            </a:fld>
            <a:endParaRPr lang="en-US" dirty="0"/>
          </a:p>
        </p:txBody>
      </p:sp>
      <p:pic>
        <p:nvPicPr>
          <p:cNvPr id="4" name="Picture 3"/>
          <p:cNvPicPr>
            <a:picLocks noChangeAspect="1"/>
          </p:cNvPicPr>
          <p:nvPr/>
        </p:nvPicPr>
        <p:blipFill>
          <a:blip r:embed="rId3"/>
          <a:stretch>
            <a:fillRect/>
          </a:stretch>
        </p:blipFill>
        <p:spPr>
          <a:xfrm>
            <a:off x="2504757" y="886708"/>
            <a:ext cx="7172325" cy="5400675"/>
          </a:xfrm>
          <a:prstGeom prst="rect">
            <a:avLst/>
          </a:prstGeom>
        </p:spPr>
      </p:pic>
    </p:spTree>
    <p:extLst>
      <p:ext uri="{BB962C8B-B14F-4D97-AF65-F5344CB8AC3E}">
        <p14:creationId xmlns:p14="http://schemas.microsoft.com/office/powerpoint/2010/main" val="38428669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Problem Statement and Solution</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36</a:t>
            </a:fld>
            <a:endParaRPr lang="en-US" dirty="0"/>
          </a:p>
        </p:txBody>
      </p:sp>
      <p:pic>
        <p:nvPicPr>
          <p:cNvPr id="5" name="Picture 4" descr="A picture containing text&#10;&#10;Description automatically generated">
            <a:extLst>
              <a:ext uri="{FF2B5EF4-FFF2-40B4-BE49-F238E27FC236}">
                <a16:creationId xmlns:a16="http://schemas.microsoft.com/office/drawing/2014/main" id="{B3539134-F854-4939-BD67-B0A0E6B85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326" y="1024648"/>
            <a:ext cx="6455348" cy="5155154"/>
          </a:xfrm>
          <a:prstGeom prst="rect">
            <a:avLst/>
          </a:prstGeom>
        </p:spPr>
      </p:pic>
    </p:spTree>
    <p:extLst>
      <p:ext uri="{BB962C8B-B14F-4D97-AF65-F5344CB8AC3E}">
        <p14:creationId xmlns:p14="http://schemas.microsoft.com/office/powerpoint/2010/main" val="368833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Implementation Plan</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37</a:t>
            </a:fld>
            <a:endParaRPr lang="en-US" dirty="0"/>
          </a:p>
        </p:txBody>
      </p:sp>
      <p:pic>
        <p:nvPicPr>
          <p:cNvPr id="5" name="Picture 4" descr="Text&#10;&#10;Description automatically generated">
            <a:extLst>
              <a:ext uri="{FF2B5EF4-FFF2-40B4-BE49-F238E27FC236}">
                <a16:creationId xmlns:a16="http://schemas.microsoft.com/office/drawing/2014/main" id="{AA437DE3-2A40-401B-B2F4-46B39AB8B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211" y="1024648"/>
            <a:ext cx="9479418" cy="4378589"/>
          </a:xfrm>
          <a:prstGeom prst="rect">
            <a:avLst/>
          </a:prstGeom>
        </p:spPr>
      </p:pic>
    </p:spTree>
    <p:extLst>
      <p:ext uri="{BB962C8B-B14F-4D97-AF65-F5344CB8AC3E}">
        <p14:creationId xmlns:p14="http://schemas.microsoft.com/office/powerpoint/2010/main" val="31504221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Resilience Outcomes</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38</a:t>
            </a:fld>
            <a:endParaRPr lang="en-US" dirty="0"/>
          </a:p>
        </p:txBody>
      </p:sp>
      <p:pic>
        <p:nvPicPr>
          <p:cNvPr id="6" name="Picture 5" descr="Text&#10;&#10;Description automatically generated">
            <a:extLst>
              <a:ext uri="{FF2B5EF4-FFF2-40B4-BE49-F238E27FC236}">
                <a16:creationId xmlns:a16="http://schemas.microsoft.com/office/drawing/2014/main" id="{BC0AE0E6-24BB-4B38-8A3F-35BCDA0C2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151" y="887487"/>
            <a:ext cx="7909697" cy="4858813"/>
          </a:xfrm>
          <a:prstGeom prst="rect">
            <a:avLst/>
          </a:prstGeom>
        </p:spPr>
      </p:pic>
    </p:spTree>
    <p:extLst>
      <p:ext uri="{BB962C8B-B14F-4D97-AF65-F5344CB8AC3E}">
        <p14:creationId xmlns:p14="http://schemas.microsoft.com/office/powerpoint/2010/main" val="3966314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Community Benefit and Equity</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39</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5F9934E5-A2F4-44F7-905E-934C4F101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372" y="1248081"/>
            <a:ext cx="7393095" cy="4361838"/>
          </a:xfrm>
          <a:prstGeom prst="rect">
            <a:avLst/>
          </a:prstGeom>
        </p:spPr>
      </p:pic>
    </p:spTree>
    <p:extLst>
      <p:ext uri="{BB962C8B-B14F-4D97-AF65-F5344CB8AC3E}">
        <p14:creationId xmlns:p14="http://schemas.microsoft.com/office/powerpoint/2010/main" val="1355857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9915DD-DAE5-47F9-AC50-E787D0201F7D}"/>
              </a:ext>
            </a:extLst>
          </p:cNvPr>
          <p:cNvSpPr>
            <a:spLocks noGrp="1"/>
          </p:cNvSpPr>
          <p:nvPr>
            <p:ph type="title"/>
          </p:nvPr>
        </p:nvSpPr>
        <p:spPr>
          <a:xfrm>
            <a:off x="406400" y="259491"/>
            <a:ext cx="11369040" cy="765157"/>
          </a:xfrm>
        </p:spPr>
        <p:txBody>
          <a:bodyPr anchor="t">
            <a:normAutofit/>
          </a:bodyPr>
          <a:lstStyle/>
          <a:p>
            <a:r>
              <a:rPr lang="en-US"/>
              <a:t>Eligible Applicants</a:t>
            </a:r>
          </a:p>
        </p:txBody>
      </p:sp>
      <p:sp>
        <p:nvSpPr>
          <p:cNvPr id="7" name="Text Placeholder 6">
            <a:extLst>
              <a:ext uri="{FF2B5EF4-FFF2-40B4-BE49-F238E27FC236}">
                <a16:creationId xmlns:a16="http://schemas.microsoft.com/office/drawing/2014/main" id="{79FDBDA4-A29B-4D5D-91AF-94A3AFDE9860}"/>
              </a:ext>
            </a:extLst>
          </p:cNvPr>
          <p:cNvSpPr>
            <a:spLocks noGrp="1"/>
          </p:cNvSpPr>
          <p:nvPr>
            <p:ph type="body" sz="quarter" idx="10"/>
          </p:nvPr>
        </p:nvSpPr>
        <p:spPr>
          <a:xfrm>
            <a:off x="416558" y="1854677"/>
            <a:ext cx="4959673" cy="4432706"/>
          </a:xfrm>
        </p:spPr>
        <p:txBody>
          <a:bodyPr>
            <a:normAutofit/>
          </a:bodyPr>
          <a:lstStyle/>
          <a:p>
            <a:r>
              <a:rPr lang="en-US" dirty="0"/>
              <a:t>Eligible applicants considered socially vulnerable and high hazard risk community according to </a:t>
            </a:r>
            <a:r>
              <a:rPr lang="en-US" dirty="0">
                <a:hlinkClick r:id="rId3"/>
              </a:rPr>
              <a:t>Cal OES Hazard Mitigation Assistance Division’s Vulnerability Map</a:t>
            </a:r>
            <a:endParaRPr lang="en-US" sz="1800" b="0" i="0" dirty="0">
              <a:solidFill>
                <a:srgbClr val="000000"/>
              </a:solidFill>
              <a:effectLst/>
              <a:latin typeface="Century Gothic" panose="020B0502020202020204" pitchFamily="34" charset="0"/>
            </a:endParaRPr>
          </a:p>
          <a:p>
            <a:pPr algn="ctr"/>
            <a:endParaRPr lang="en-US" dirty="0">
              <a:solidFill>
                <a:srgbClr val="000000"/>
              </a:solidFill>
            </a:endParaRPr>
          </a:p>
          <a:p>
            <a:r>
              <a:rPr lang="en-US" dirty="0">
                <a:solidFill>
                  <a:srgbClr val="000000"/>
                </a:solidFill>
              </a:rPr>
              <a:t>This can include: </a:t>
            </a:r>
          </a:p>
          <a:p>
            <a:pPr marL="285750" indent="-285750">
              <a:buFont typeface="Arial" panose="020B0604020202020204" pitchFamily="34" charset="0"/>
              <a:buChar char="•"/>
            </a:pPr>
            <a:r>
              <a:rPr lang="en-US" dirty="0"/>
              <a:t>City/Local Jurisdiction</a:t>
            </a:r>
          </a:p>
          <a:p>
            <a:pPr marL="285750" indent="-285750">
              <a:buFont typeface="Arial" panose="020B0604020202020204" pitchFamily="34" charset="0"/>
              <a:buChar char="•"/>
            </a:pPr>
            <a:r>
              <a:rPr lang="en-US" dirty="0"/>
              <a:t>County</a:t>
            </a:r>
          </a:p>
          <a:p>
            <a:pPr marL="285750" indent="-285750">
              <a:buFont typeface="Arial" panose="020B0604020202020204" pitchFamily="34" charset="0"/>
              <a:buChar char="•"/>
            </a:pPr>
            <a:r>
              <a:rPr lang="en-US" dirty="0"/>
              <a:t>Special District</a:t>
            </a:r>
          </a:p>
          <a:p>
            <a:pPr marL="285750" indent="-285750">
              <a:buFont typeface="Arial" panose="020B0604020202020204" pitchFamily="34" charset="0"/>
              <a:buChar char="•"/>
            </a:pPr>
            <a:r>
              <a:rPr lang="en-US" dirty="0"/>
              <a:t>Tribal Government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2" name="Text Placeholder 4">
            <a:extLst>
              <a:ext uri="{FF2B5EF4-FFF2-40B4-BE49-F238E27FC236}">
                <a16:creationId xmlns:a16="http://schemas.microsoft.com/office/drawing/2014/main" id="{F42B4FF8-590E-410C-8CFF-CB6CB6FDB53D}"/>
              </a:ext>
            </a:extLst>
          </p:cNvPr>
          <p:cNvSpPr>
            <a:spLocks noGrp="1"/>
          </p:cNvSpPr>
          <p:nvPr>
            <p:ph type="body" sz="quarter" idx="11"/>
          </p:nvPr>
        </p:nvSpPr>
        <p:spPr>
          <a:xfrm>
            <a:off x="6345716" y="1854677"/>
            <a:ext cx="5426255" cy="4257200"/>
          </a:xfrm>
        </p:spPr>
        <p:txBody>
          <a:bodyPr/>
          <a:lstStyle/>
          <a:p>
            <a:r>
              <a:rPr lang="en-US" dirty="0"/>
              <a:t>Applicants must have a FEMA-approved local or tribal hazard mitigation plan in order to be eligible to apply. </a:t>
            </a:r>
          </a:p>
          <a:p>
            <a:endParaRPr lang="en-US" dirty="0"/>
          </a:p>
          <a:p>
            <a:r>
              <a:rPr lang="en-US" dirty="0"/>
              <a:t>If eligible applicants do not meet the LHMP requirement, the county in which they are located or where the work is located must have a FEMA approved mitigation plan.</a:t>
            </a:r>
          </a:p>
          <a:p>
            <a:endParaRPr lang="en-US" dirty="0"/>
          </a:p>
        </p:txBody>
      </p:sp>
      <p:pic>
        <p:nvPicPr>
          <p:cNvPr id="9" name="Graphic 8">
            <a:extLst>
              <a:ext uri="{FF2B5EF4-FFF2-40B4-BE49-F238E27FC236}">
                <a16:creationId xmlns:a16="http://schemas.microsoft.com/office/drawing/2014/main" id="{DC5187C4-E5C2-4D8F-A5A1-5B39648B33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627614" y="1317118"/>
            <a:ext cx="537559" cy="537559"/>
          </a:xfrm>
          <a:prstGeom prst="rect">
            <a:avLst/>
          </a:prstGeom>
          <a:effectLst>
            <a:innerShdw blurRad="127000" dist="63500" dir="13500000">
              <a:prstClr val="black">
                <a:alpha val="20000"/>
              </a:prstClr>
            </a:innerShdw>
          </a:effectLst>
        </p:spPr>
      </p:pic>
      <p:pic>
        <p:nvPicPr>
          <p:cNvPr id="10" name="Graphic 9">
            <a:extLst>
              <a:ext uri="{FF2B5EF4-FFF2-40B4-BE49-F238E27FC236}">
                <a16:creationId xmlns:a16="http://schemas.microsoft.com/office/drawing/2014/main" id="{C41AF434-CB9A-4454-84AC-42C476E3DC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790063" y="1317118"/>
            <a:ext cx="537559" cy="537559"/>
          </a:xfrm>
          <a:prstGeom prst="rect">
            <a:avLst/>
          </a:prstGeom>
          <a:effectLst>
            <a:innerShdw blurRad="127000" dist="63500" dir="13500000">
              <a:prstClr val="black">
                <a:alpha val="20000"/>
              </a:prstClr>
            </a:innerShdw>
          </a:effectLst>
        </p:spPr>
      </p:pic>
      <p:sp>
        <p:nvSpPr>
          <p:cNvPr id="11" name="Slide Number Placeholder 3">
            <a:extLst>
              <a:ext uri="{FF2B5EF4-FFF2-40B4-BE49-F238E27FC236}">
                <a16:creationId xmlns:a16="http://schemas.microsoft.com/office/drawing/2014/main" id="{88F24B53-FE43-4EC5-B349-A02FBDF67A58}"/>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4</a:t>
            </a:fld>
            <a:endParaRPr lang="en-US" dirty="0"/>
          </a:p>
        </p:txBody>
      </p:sp>
    </p:spTree>
    <p:extLst>
      <p:ext uri="{BB962C8B-B14F-4D97-AF65-F5344CB8AC3E}">
        <p14:creationId xmlns:p14="http://schemas.microsoft.com/office/powerpoint/2010/main" val="1554886930"/>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7"/>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Outreach and Community Involvement</a:t>
            </a:r>
          </a:p>
        </p:txBody>
      </p:sp>
      <p:pic>
        <p:nvPicPr>
          <p:cNvPr id="7" name="Picture 6" descr="Graphical user interface, text, email&#10;&#10;Description automatically generated">
            <a:extLst>
              <a:ext uri="{FF2B5EF4-FFF2-40B4-BE49-F238E27FC236}">
                <a16:creationId xmlns:a16="http://schemas.microsoft.com/office/drawing/2014/main" id="{BDF84FAA-D809-4759-BF17-61DBF37F2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518" y="739892"/>
            <a:ext cx="8368803" cy="5681302"/>
          </a:xfrm>
          <a:prstGeom prst="rect">
            <a:avLst/>
          </a:prstGeom>
        </p:spPr>
      </p:pic>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40</a:t>
            </a:fld>
            <a:endParaRPr lang="en-US" dirty="0"/>
          </a:p>
        </p:txBody>
      </p:sp>
    </p:spTree>
    <p:extLst>
      <p:ext uri="{BB962C8B-B14F-4D97-AF65-F5344CB8AC3E}">
        <p14:creationId xmlns:p14="http://schemas.microsoft.com/office/powerpoint/2010/main" val="29379662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Outreach and Community Involvement</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41</a:t>
            </a:fld>
            <a:endParaRPr lang="en-US" dirty="0"/>
          </a:p>
        </p:txBody>
      </p:sp>
      <p:pic>
        <p:nvPicPr>
          <p:cNvPr id="5" name="Picture 4" descr="Text, application&#10;&#10;Description automatically generated">
            <a:extLst>
              <a:ext uri="{FF2B5EF4-FFF2-40B4-BE49-F238E27FC236}">
                <a16:creationId xmlns:a16="http://schemas.microsoft.com/office/drawing/2014/main" id="{D91A1605-17E1-48B1-85B3-DFA1EF0EF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047" y="971463"/>
            <a:ext cx="8983906" cy="5315920"/>
          </a:xfrm>
          <a:prstGeom prst="rect">
            <a:avLst/>
          </a:prstGeom>
        </p:spPr>
      </p:pic>
    </p:spTree>
    <p:extLst>
      <p:ext uri="{BB962C8B-B14F-4D97-AF65-F5344CB8AC3E}">
        <p14:creationId xmlns:p14="http://schemas.microsoft.com/office/powerpoint/2010/main" val="36549537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Future Conditions and Climate Change</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Jumpstart |  </a:t>
            </a:r>
            <a:fld id="{18FD47A2-EF8B-0240-AD90-9B51A2DFE8C1}" type="slidenum">
              <a:rPr lang="en-US" smtClean="0"/>
              <a:pPr/>
              <a:t>42</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EE801123-09C3-4F52-B684-BA3F74031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620" y="1024648"/>
            <a:ext cx="8008759" cy="5254573"/>
          </a:xfrm>
          <a:prstGeom prst="rect">
            <a:avLst/>
          </a:prstGeom>
        </p:spPr>
      </p:pic>
    </p:spTree>
    <p:extLst>
      <p:ext uri="{BB962C8B-B14F-4D97-AF65-F5344CB8AC3E}">
        <p14:creationId xmlns:p14="http://schemas.microsoft.com/office/powerpoint/2010/main" val="16578531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021-2EAE-4CC1-AA58-1E0058F9241F}"/>
              </a:ext>
            </a:extLst>
          </p:cNvPr>
          <p:cNvSpPr>
            <a:spLocks noGrp="1"/>
          </p:cNvSpPr>
          <p:nvPr>
            <p:ph type="title"/>
          </p:nvPr>
        </p:nvSpPr>
        <p:spPr/>
        <p:txBody>
          <a:bodyPr/>
          <a:lstStyle/>
          <a:p>
            <a:r>
              <a:rPr lang="en-US" dirty="0"/>
              <a:t>Other Activity Details</a:t>
            </a:r>
          </a:p>
        </p:txBody>
      </p:sp>
      <p:sp>
        <p:nvSpPr>
          <p:cNvPr id="3" name="Slide Number Placeholder 2">
            <a:extLst>
              <a:ext uri="{FF2B5EF4-FFF2-40B4-BE49-F238E27FC236}">
                <a16:creationId xmlns:a16="http://schemas.microsoft.com/office/drawing/2014/main" id="{0051A0EF-C7D3-439F-A4D0-FB6AABF30B1E}"/>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43</a:t>
            </a:fld>
            <a:endParaRPr lang="en-US" dirty="0"/>
          </a:p>
        </p:txBody>
      </p:sp>
      <p:pic>
        <p:nvPicPr>
          <p:cNvPr id="5" name="Picture 4" descr="Text&#10;&#10;Description automatically generated with medium confidence">
            <a:extLst>
              <a:ext uri="{FF2B5EF4-FFF2-40B4-BE49-F238E27FC236}">
                <a16:creationId xmlns:a16="http://schemas.microsoft.com/office/drawing/2014/main" id="{89110498-1C16-4858-94AB-0265A16F2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166" y="1274050"/>
            <a:ext cx="8127508" cy="4309900"/>
          </a:xfrm>
          <a:prstGeom prst="rect">
            <a:avLst/>
          </a:prstGeom>
        </p:spPr>
      </p:pic>
    </p:spTree>
    <p:extLst>
      <p:ext uri="{BB962C8B-B14F-4D97-AF65-F5344CB8AC3E}">
        <p14:creationId xmlns:p14="http://schemas.microsoft.com/office/powerpoint/2010/main" val="18497228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A334-23FE-45D8-BADF-1E20F1F23D2E}"/>
              </a:ext>
            </a:extLst>
          </p:cNvPr>
          <p:cNvSpPr>
            <a:spLocks noGrp="1"/>
          </p:cNvSpPr>
          <p:nvPr>
            <p:ph type="title"/>
          </p:nvPr>
        </p:nvSpPr>
        <p:spPr/>
        <p:txBody>
          <a:bodyPr/>
          <a:lstStyle/>
          <a:p>
            <a:r>
              <a:rPr lang="en-US"/>
              <a:t>Authorization</a:t>
            </a:r>
          </a:p>
        </p:txBody>
      </p:sp>
      <p:cxnSp>
        <p:nvCxnSpPr>
          <p:cNvPr id="5" name="Straight Arrow Connector 4">
            <a:extLst>
              <a:ext uri="{FF2B5EF4-FFF2-40B4-BE49-F238E27FC236}">
                <a16:creationId xmlns:a16="http://schemas.microsoft.com/office/drawing/2014/main" id="{1D793B86-5376-49F2-AA96-B995D93CD817}"/>
              </a:ext>
            </a:extLst>
          </p:cNvPr>
          <p:cNvCxnSpPr>
            <a:cxnSpLocks/>
          </p:cNvCxnSpPr>
          <p:nvPr/>
        </p:nvCxnSpPr>
        <p:spPr bwMode="auto">
          <a:xfrm>
            <a:off x="1980322" y="4688840"/>
            <a:ext cx="635871" cy="360680"/>
          </a:xfrm>
          <a:prstGeom prst="straightConnector1">
            <a:avLst/>
          </a:prstGeom>
          <a:ln>
            <a:solidFill>
              <a:srgbClr val="FF0000"/>
            </a:solidFill>
            <a:tailEnd type="triangle"/>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accent4"/>
          </a:lnRef>
          <a:fillRef idx="0">
            <a:schemeClr val="accent4"/>
          </a:fillRef>
          <a:effectRef idx="1">
            <a:schemeClr val="accent4"/>
          </a:effectRef>
          <a:fontRef idx="minor">
            <a:schemeClr val="tx1"/>
          </a:fontRef>
        </p:style>
      </p:cxnSp>
      <p:pic>
        <p:nvPicPr>
          <p:cNvPr id="6" name="Picture 5" descr="Graphical user interface, text, application&#10;&#10;Description automatically generated">
            <a:extLst>
              <a:ext uri="{FF2B5EF4-FFF2-40B4-BE49-F238E27FC236}">
                <a16:creationId xmlns:a16="http://schemas.microsoft.com/office/drawing/2014/main" id="{2F242643-11B1-40B6-AF45-CB2D3C2E9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72" y="642069"/>
            <a:ext cx="7302070" cy="5743491"/>
          </a:xfrm>
          <a:prstGeom prst="rect">
            <a:avLst/>
          </a:prstGeom>
        </p:spPr>
      </p:pic>
      <p:sp>
        <p:nvSpPr>
          <p:cNvPr id="7" name="Slide Number Placeholder 2">
            <a:extLst>
              <a:ext uri="{FF2B5EF4-FFF2-40B4-BE49-F238E27FC236}">
                <a16:creationId xmlns:a16="http://schemas.microsoft.com/office/drawing/2014/main" id="{30E10117-584A-4B6A-AEC6-B2210FDCA4C1}"/>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44</a:t>
            </a:fld>
            <a:endParaRPr lang="en-US" dirty="0"/>
          </a:p>
        </p:txBody>
      </p:sp>
    </p:spTree>
    <p:extLst>
      <p:ext uri="{BB962C8B-B14F-4D97-AF65-F5344CB8AC3E}">
        <p14:creationId xmlns:p14="http://schemas.microsoft.com/office/powerpoint/2010/main" val="14930084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A334-23FE-45D8-BADF-1E20F1F23D2E}"/>
              </a:ext>
            </a:extLst>
          </p:cNvPr>
          <p:cNvSpPr>
            <a:spLocks noGrp="1"/>
          </p:cNvSpPr>
          <p:nvPr>
            <p:ph type="title"/>
          </p:nvPr>
        </p:nvSpPr>
        <p:spPr/>
        <p:txBody>
          <a:bodyPr/>
          <a:lstStyle/>
          <a:p>
            <a:r>
              <a:rPr lang="en-US"/>
              <a:t>Signature Instructions</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EDA7B82C-A194-4265-8C86-07A8A919D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1443" y="1024648"/>
            <a:ext cx="7138953" cy="4934644"/>
          </a:xfrm>
          <a:prstGeom prst="rect">
            <a:avLst/>
          </a:prstGeom>
        </p:spPr>
      </p:pic>
      <p:sp>
        <p:nvSpPr>
          <p:cNvPr id="5" name="Oval 4">
            <a:extLst>
              <a:ext uri="{FF2B5EF4-FFF2-40B4-BE49-F238E27FC236}">
                <a16:creationId xmlns:a16="http://schemas.microsoft.com/office/drawing/2014/main" id="{76A094EA-5EE3-4F12-A7A4-507476E172FF}"/>
              </a:ext>
            </a:extLst>
          </p:cNvPr>
          <p:cNvSpPr/>
          <p:nvPr/>
        </p:nvSpPr>
        <p:spPr bwMode="auto">
          <a:xfrm>
            <a:off x="5344160" y="5044440"/>
            <a:ext cx="2270760" cy="1214120"/>
          </a:xfrm>
          <a:prstGeom prst="ellipse">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Slide Number Placeholder 2">
            <a:extLst>
              <a:ext uri="{FF2B5EF4-FFF2-40B4-BE49-F238E27FC236}">
                <a16:creationId xmlns:a16="http://schemas.microsoft.com/office/drawing/2014/main" id="{07B3AF09-54B5-4D45-B74A-E1B68DEF59E7}"/>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45</a:t>
            </a:fld>
            <a:endParaRPr lang="en-US" dirty="0"/>
          </a:p>
        </p:txBody>
      </p:sp>
    </p:spTree>
    <p:extLst>
      <p:ext uri="{BB962C8B-B14F-4D97-AF65-F5344CB8AC3E}">
        <p14:creationId xmlns:p14="http://schemas.microsoft.com/office/powerpoint/2010/main" val="23359766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A334-23FE-45D8-BADF-1E20F1F23D2E}"/>
              </a:ext>
            </a:extLst>
          </p:cNvPr>
          <p:cNvSpPr>
            <a:spLocks noGrp="1"/>
          </p:cNvSpPr>
          <p:nvPr>
            <p:ph type="title"/>
          </p:nvPr>
        </p:nvSpPr>
        <p:spPr/>
        <p:txBody>
          <a:bodyPr/>
          <a:lstStyle/>
          <a:p>
            <a:r>
              <a:rPr lang="en-US"/>
              <a:t>Signature Instructions</a:t>
            </a:r>
          </a:p>
        </p:txBody>
      </p:sp>
      <p:pic>
        <p:nvPicPr>
          <p:cNvPr id="5" name="Picture 4" descr="Graphical user interface, text, application, chat or text message, email&#10;&#10;Description automatically generated">
            <a:extLst>
              <a:ext uri="{FF2B5EF4-FFF2-40B4-BE49-F238E27FC236}">
                <a16:creationId xmlns:a16="http://schemas.microsoft.com/office/drawing/2014/main" id="{28241E11-A8F1-4E3E-81D7-7EC85CF7A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6077" y="979387"/>
            <a:ext cx="6949686" cy="4899225"/>
          </a:xfrm>
          <a:prstGeom prst="rect">
            <a:avLst/>
          </a:prstGeom>
        </p:spPr>
      </p:pic>
      <p:sp>
        <p:nvSpPr>
          <p:cNvPr id="4" name="Slide Number Placeholder 2">
            <a:extLst>
              <a:ext uri="{FF2B5EF4-FFF2-40B4-BE49-F238E27FC236}">
                <a16:creationId xmlns:a16="http://schemas.microsoft.com/office/drawing/2014/main" id="{9D729D8C-2E21-42DE-9F95-D32AC40E93A3}"/>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46</a:t>
            </a:fld>
            <a:endParaRPr lang="en-US" dirty="0"/>
          </a:p>
        </p:txBody>
      </p:sp>
    </p:spTree>
    <p:extLst>
      <p:ext uri="{BB962C8B-B14F-4D97-AF65-F5344CB8AC3E}">
        <p14:creationId xmlns:p14="http://schemas.microsoft.com/office/powerpoint/2010/main" val="915627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A334-23FE-45D8-BADF-1E20F1F23D2E}"/>
              </a:ext>
            </a:extLst>
          </p:cNvPr>
          <p:cNvSpPr>
            <a:spLocks noGrp="1"/>
          </p:cNvSpPr>
          <p:nvPr>
            <p:ph type="title"/>
          </p:nvPr>
        </p:nvSpPr>
        <p:spPr/>
        <p:txBody>
          <a:bodyPr/>
          <a:lstStyle/>
          <a:p>
            <a:r>
              <a:rPr lang="en-US"/>
              <a:t>Signature Instructions</a:t>
            </a:r>
          </a:p>
        </p:txBody>
      </p:sp>
      <p:pic>
        <p:nvPicPr>
          <p:cNvPr id="4" name="Picture 3" descr="Graphical user interface, text, application&#10;&#10;Description automatically generated">
            <a:extLst>
              <a:ext uri="{FF2B5EF4-FFF2-40B4-BE49-F238E27FC236}">
                <a16:creationId xmlns:a16="http://schemas.microsoft.com/office/drawing/2014/main" id="{7B295DB7-B96A-41DF-8877-3CA3C9447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274" y="1024648"/>
            <a:ext cx="6753291" cy="4830011"/>
          </a:xfrm>
          <a:prstGeom prst="rect">
            <a:avLst/>
          </a:prstGeom>
        </p:spPr>
      </p:pic>
      <p:sp>
        <p:nvSpPr>
          <p:cNvPr id="5" name="Slide Number Placeholder 2">
            <a:extLst>
              <a:ext uri="{FF2B5EF4-FFF2-40B4-BE49-F238E27FC236}">
                <a16:creationId xmlns:a16="http://schemas.microsoft.com/office/drawing/2014/main" id="{B3B99E47-8C6C-4B1A-AD30-A0DCC01C362D}"/>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47</a:t>
            </a:fld>
            <a:endParaRPr lang="en-US" dirty="0"/>
          </a:p>
        </p:txBody>
      </p:sp>
    </p:spTree>
    <p:extLst>
      <p:ext uri="{BB962C8B-B14F-4D97-AF65-F5344CB8AC3E}">
        <p14:creationId xmlns:p14="http://schemas.microsoft.com/office/powerpoint/2010/main" val="12219517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A334-23FE-45D8-BADF-1E20F1F23D2E}"/>
              </a:ext>
            </a:extLst>
          </p:cNvPr>
          <p:cNvSpPr>
            <a:spLocks noGrp="1"/>
          </p:cNvSpPr>
          <p:nvPr>
            <p:ph type="title"/>
          </p:nvPr>
        </p:nvSpPr>
        <p:spPr/>
        <p:txBody>
          <a:bodyPr/>
          <a:lstStyle/>
          <a:p>
            <a:r>
              <a:rPr lang="en-US"/>
              <a:t>Signature Instructions</a:t>
            </a:r>
          </a:p>
        </p:txBody>
      </p:sp>
      <p:pic>
        <p:nvPicPr>
          <p:cNvPr id="4" name="Picture 3" descr="Graphical user interface, text, application&#10;&#10;Description automatically generated">
            <a:extLst>
              <a:ext uri="{FF2B5EF4-FFF2-40B4-BE49-F238E27FC236}">
                <a16:creationId xmlns:a16="http://schemas.microsoft.com/office/drawing/2014/main" id="{99CA742E-40A2-4BF3-9D5E-25FAEA8A4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605" y="1127560"/>
            <a:ext cx="6576630" cy="4602879"/>
          </a:xfrm>
          <a:prstGeom prst="rect">
            <a:avLst/>
          </a:prstGeom>
        </p:spPr>
      </p:pic>
      <p:sp>
        <p:nvSpPr>
          <p:cNvPr id="5" name="Slide Number Placeholder 2">
            <a:extLst>
              <a:ext uri="{FF2B5EF4-FFF2-40B4-BE49-F238E27FC236}">
                <a16:creationId xmlns:a16="http://schemas.microsoft.com/office/drawing/2014/main" id="{9BEB96E4-DDA0-478C-92B1-A7543BF0EF72}"/>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48</a:t>
            </a:fld>
            <a:endParaRPr lang="en-US" dirty="0"/>
          </a:p>
        </p:txBody>
      </p:sp>
    </p:spTree>
    <p:extLst>
      <p:ext uri="{BB962C8B-B14F-4D97-AF65-F5344CB8AC3E}">
        <p14:creationId xmlns:p14="http://schemas.microsoft.com/office/powerpoint/2010/main" val="21450279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03A9-F146-4E91-AFB3-4B136C01F756}"/>
              </a:ext>
            </a:extLst>
          </p:cNvPr>
          <p:cNvSpPr>
            <a:spLocks noGrp="1"/>
          </p:cNvSpPr>
          <p:nvPr>
            <p:ph type="title"/>
          </p:nvPr>
        </p:nvSpPr>
        <p:spPr/>
        <p:txBody>
          <a:bodyPr/>
          <a:lstStyle/>
          <a:p>
            <a:r>
              <a:rPr lang="en-US"/>
              <a:t>Application Submission Instructions</a:t>
            </a:r>
          </a:p>
        </p:txBody>
      </p:sp>
      <p:sp>
        <p:nvSpPr>
          <p:cNvPr id="3" name="Slide Number Placeholder 2">
            <a:extLst>
              <a:ext uri="{FF2B5EF4-FFF2-40B4-BE49-F238E27FC236}">
                <a16:creationId xmlns:a16="http://schemas.microsoft.com/office/drawing/2014/main" id="{542A2DD8-6E85-4C22-8D4D-F250A33AB469}"/>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49</a:t>
            </a:fld>
            <a:endParaRPr lang="en-US" dirty="0"/>
          </a:p>
        </p:txBody>
      </p:sp>
      <p:pic>
        <p:nvPicPr>
          <p:cNvPr id="6" name="Picture 5"/>
          <p:cNvPicPr>
            <a:picLocks noChangeAspect="1"/>
          </p:cNvPicPr>
          <p:nvPr/>
        </p:nvPicPr>
        <p:blipFill>
          <a:blip r:embed="rId3"/>
          <a:stretch>
            <a:fillRect/>
          </a:stretch>
        </p:blipFill>
        <p:spPr>
          <a:xfrm>
            <a:off x="2576195" y="724783"/>
            <a:ext cx="7029450" cy="5562600"/>
          </a:xfrm>
          <a:prstGeom prst="rect">
            <a:avLst/>
          </a:prstGeom>
        </p:spPr>
      </p:pic>
    </p:spTree>
    <p:extLst>
      <p:ext uri="{BB962C8B-B14F-4D97-AF65-F5344CB8AC3E}">
        <p14:creationId xmlns:p14="http://schemas.microsoft.com/office/powerpoint/2010/main" val="1597221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B5CC4-3E64-421B-AC4E-6BAC97972EF8}"/>
              </a:ext>
            </a:extLst>
          </p:cNvPr>
          <p:cNvSpPr>
            <a:spLocks noGrp="1"/>
          </p:cNvSpPr>
          <p:nvPr>
            <p:ph type="title"/>
          </p:nvPr>
        </p:nvSpPr>
        <p:spPr/>
        <p:txBody>
          <a:bodyPr/>
          <a:lstStyle/>
          <a:p>
            <a:r>
              <a:rPr lang="en-US"/>
              <a:t>Using the CalOES Vulnerability Map</a:t>
            </a:r>
          </a:p>
        </p:txBody>
      </p:sp>
      <p:sp>
        <p:nvSpPr>
          <p:cNvPr id="3" name="Slide Number Placeholder 2">
            <a:extLst>
              <a:ext uri="{FF2B5EF4-FFF2-40B4-BE49-F238E27FC236}">
                <a16:creationId xmlns:a16="http://schemas.microsoft.com/office/drawing/2014/main" id="{31C50D99-38F3-4635-B899-D196CA086BCC}"/>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5</a:t>
            </a:fld>
            <a:endParaRPr lang="en-US" dirty="0"/>
          </a:p>
        </p:txBody>
      </p:sp>
      <p:pic>
        <p:nvPicPr>
          <p:cNvPr id="6" name="Picture 5" descr="Graphical user interface, website&#10;&#10;Description automatically generated">
            <a:extLst>
              <a:ext uri="{FF2B5EF4-FFF2-40B4-BE49-F238E27FC236}">
                <a16:creationId xmlns:a16="http://schemas.microsoft.com/office/drawing/2014/main" id="{BCE6BE20-4249-4894-AFBD-2715BD9C6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881481"/>
            <a:ext cx="11369040" cy="5095037"/>
          </a:xfrm>
          <a:prstGeom prst="rect">
            <a:avLst/>
          </a:prstGeom>
        </p:spPr>
      </p:pic>
      <p:cxnSp>
        <p:nvCxnSpPr>
          <p:cNvPr id="8" name="Straight Arrow Connector 7">
            <a:extLst>
              <a:ext uri="{FF2B5EF4-FFF2-40B4-BE49-F238E27FC236}">
                <a16:creationId xmlns:a16="http://schemas.microsoft.com/office/drawing/2014/main" id="{BB3E4F6C-67C6-4158-9216-B01C64638F78}"/>
              </a:ext>
            </a:extLst>
          </p:cNvPr>
          <p:cNvCxnSpPr>
            <a:cxnSpLocks/>
          </p:cNvCxnSpPr>
          <p:nvPr/>
        </p:nvCxnSpPr>
        <p:spPr bwMode="auto">
          <a:xfrm flipH="1" flipV="1">
            <a:off x="7866345" y="2116899"/>
            <a:ext cx="175365" cy="488515"/>
          </a:xfrm>
          <a:prstGeom prst="straightConnector1">
            <a:avLst/>
          </a:prstGeom>
          <a:ln>
            <a:solidFill>
              <a:srgbClr val="FF0000"/>
            </a:solidFill>
            <a:tailEnd type="triangle"/>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28770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a:xfrm>
            <a:off x="2402043" y="2797629"/>
            <a:ext cx="9080789" cy="797596"/>
          </a:xfrm>
        </p:spPr>
        <p:txBody>
          <a:bodyPr/>
          <a:lstStyle/>
          <a:p>
            <a:r>
              <a:rPr lang="en-US"/>
              <a:t>Eligibility</a:t>
            </a:r>
            <a:br>
              <a:rPr lang="en-US"/>
            </a:br>
            <a:r>
              <a:rPr lang="en-US"/>
              <a:t>Program Criteria</a:t>
            </a:r>
            <a:br>
              <a:rPr lang="en-US"/>
            </a:br>
            <a:r>
              <a:rPr lang="en-US"/>
              <a:t>Application Walkthrough</a:t>
            </a:r>
            <a:br>
              <a:rPr lang="en-US"/>
            </a:br>
            <a:r>
              <a:rPr lang="en-US" b="1"/>
              <a:t>Next Steps and Resources</a:t>
            </a:r>
            <a:r>
              <a:rPr lang="en-US"/>
              <a:t/>
            </a:r>
            <a:br>
              <a:rPr lang="en-US"/>
            </a:br>
            <a:r>
              <a:rPr lang="en-US"/>
              <a:t>Q&amp;A</a:t>
            </a:r>
          </a:p>
        </p:txBody>
      </p:sp>
      <p:sp>
        <p:nvSpPr>
          <p:cNvPr id="4" name="Slide Number Placeholder 3">
            <a:extLst>
              <a:ext uri="{FF2B5EF4-FFF2-40B4-BE49-F238E27FC236}">
                <a16:creationId xmlns:a16="http://schemas.microsoft.com/office/drawing/2014/main" id="{CA3B8A4A-E727-44A1-875C-6E3670C1FF66}"/>
              </a:ext>
            </a:extLst>
          </p:cNvPr>
          <p:cNvSpPr>
            <a:spLocks noGrp="1"/>
          </p:cNvSpPr>
          <p:nvPr>
            <p:ph type="sldNum" sz="quarter" idx="4"/>
          </p:nvPr>
        </p:nvSpPr>
        <p:spPr>
          <a:xfrm>
            <a:off x="4382347" y="6287383"/>
            <a:ext cx="7393095" cy="267623"/>
          </a:xfrm>
        </p:spPr>
        <p:txBody>
          <a:bodyPr/>
          <a:lstStyle/>
          <a:p>
            <a:r>
              <a:rPr lang="en-US" dirty="0"/>
              <a:t>2022 Prepare California </a:t>
            </a:r>
            <a:r>
              <a:rPr lang="en-US" dirty="0" smtClean="0"/>
              <a:t>JumpStart </a:t>
            </a:r>
            <a:r>
              <a:rPr lang="en-US" dirty="0"/>
              <a:t>|  </a:t>
            </a:r>
            <a:fld id="{18FD47A2-EF8B-0240-AD90-9B51A2DFE8C1}" type="slidenum">
              <a:rPr lang="en-US" smtClean="0"/>
              <a:pPr/>
              <a:t>50</a:t>
            </a:fld>
            <a:endParaRPr lang="en-US" dirty="0"/>
          </a:p>
        </p:txBody>
      </p:sp>
    </p:spTree>
    <p:extLst>
      <p:ext uri="{BB962C8B-B14F-4D97-AF65-F5344CB8AC3E}">
        <p14:creationId xmlns:p14="http://schemas.microsoft.com/office/powerpoint/2010/main" val="18550545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A110-1220-455A-BF4B-DEB727D0922E}"/>
              </a:ext>
            </a:extLst>
          </p:cNvPr>
          <p:cNvSpPr>
            <a:spLocks noGrp="1"/>
          </p:cNvSpPr>
          <p:nvPr>
            <p:ph type="title"/>
          </p:nvPr>
        </p:nvSpPr>
        <p:spPr/>
        <p:txBody>
          <a:bodyPr/>
          <a:lstStyle/>
          <a:p>
            <a:r>
              <a:rPr lang="en-US"/>
              <a:t>Upcoming Webinar Schedule</a:t>
            </a:r>
          </a:p>
        </p:txBody>
      </p:sp>
      <p:sp>
        <p:nvSpPr>
          <p:cNvPr id="3" name="Slide Number Placeholder 2">
            <a:extLst>
              <a:ext uri="{FF2B5EF4-FFF2-40B4-BE49-F238E27FC236}">
                <a16:creationId xmlns:a16="http://schemas.microsoft.com/office/drawing/2014/main" id="{5F180A72-4F00-42B6-A4FC-056A26C38A9E}"/>
              </a:ext>
            </a:extLst>
          </p:cNvPr>
          <p:cNvSpPr>
            <a:spLocks noGrp="1"/>
          </p:cNvSpPr>
          <p:nvPr>
            <p:ph type="sldNum" sz="quarter" idx="4"/>
          </p:nvPr>
        </p:nvSpPr>
        <p:spPr/>
        <p:txBody>
          <a:bodyPr/>
          <a:lstStyle/>
          <a:p>
            <a:r>
              <a:rPr lang="en-US" dirty="0"/>
              <a:t>2022 </a:t>
            </a:r>
            <a:r>
              <a:rPr lang="en-US" dirty="0" err="1"/>
              <a:t>PrepareCA</a:t>
            </a:r>
            <a:r>
              <a:rPr lang="en-US" dirty="0"/>
              <a:t> </a:t>
            </a:r>
            <a:r>
              <a:rPr lang="en-US" dirty="0" smtClean="0"/>
              <a:t>JumpStart </a:t>
            </a:r>
            <a:r>
              <a:rPr lang="en-US" dirty="0"/>
              <a:t>|  </a:t>
            </a:r>
            <a:fld id="{18FD47A2-EF8B-0240-AD90-9B51A2DFE8C1}" type="slidenum">
              <a:rPr lang="en-US" smtClean="0"/>
              <a:pPr/>
              <a:t>51</a:t>
            </a:fld>
            <a:endParaRPr lang="en-US" dirty="0"/>
          </a:p>
        </p:txBody>
      </p:sp>
      <p:sp>
        <p:nvSpPr>
          <p:cNvPr id="4" name="Text Placeholder 3">
            <a:extLst>
              <a:ext uri="{FF2B5EF4-FFF2-40B4-BE49-F238E27FC236}">
                <a16:creationId xmlns:a16="http://schemas.microsoft.com/office/drawing/2014/main" id="{77BE3C9F-58FF-4C12-9957-64A6A38D4E22}"/>
              </a:ext>
            </a:extLst>
          </p:cNvPr>
          <p:cNvSpPr>
            <a:spLocks noGrp="1"/>
          </p:cNvSpPr>
          <p:nvPr>
            <p:ph type="body" sz="quarter" idx="10"/>
          </p:nvPr>
        </p:nvSpPr>
        <p:spPr/>
        <p:txBody>
          <a:bodyPr/>
          <a:lstStyle/>
          <a:p>
            <a:r>
              <a:rPr lang="en-US" b="1" dirty="0"/>
              <a:t>JumpStart Webinar Hours</a:t>
            </a:r>
          </a:p>
          <a:p>
            <a:pPr marL="285750" indent="-285750">
              <a:buFont typeface="Arial" panose="020B0604020202020204" pitchFamily="34" charset="0"/>
              <a:buChar char="•"/>
            </a:pPr>
            <a:r>
              <a:rPr lang="en-US" dirty="0" smtClean="0"/>
              <a:t>September </a:t>
            </a:r>
            <a:r>
              <a:rPr lang="en-US" dirty="0"/>
              <a:t>15, 2022 @ 10am -11am PST</a:t>
            </a:r>
          </a:p>
          <a:p>
            <a:pPr marL="285750" indent="-285750">
              <a:buFont typeface="Arial" panose="020B0604020202020204" pitchFamily="34" charset="0"/>
              <a:buChar char="•"/>
            </a:pPr>
            <a:r>
              <a:rPr lang="en-US" dirty="0"/>
              <a:t>September 22, 2022 @ 10am -11am PST</a:t>
            </a:r>
          </a:p>
          <a:p>
            <a:r>
              <a:rPr lang="en-US" b="1" dirty="0"/>
              <a:t>JumpStart Office Hours</a:t>
            </a:r>
          </a:p>
          <a:p>
            <a:pPr marL="285750" indent="-285750">
              <a:buFont typeface="Arial" panose="020B0604020202020204" pitchFamily="34" charset="0"/>
              <a:buChar char="•"/>
            </a:pPr>
            <a:r>
              <a:rPr lang="en-US" dirty="0"/>
              <a:t>September 9, 2022 @ 10am -11am PST </a:t>
            </a:r>
          </a:p>
          <a:p>
            <a:pPr marL="285750" indent="-285750">
              <a:buFont typeface="Arial" panose="020B0604020202020204" pitchFamily="34" charset="0"/>
              <a:buChar char="•"/>
            </a:pPr>
            <a:r>
              <a:rPr lang="en-US" dirty="0"/>
              <a:t>September 16, 2022 @ 10am -11am PST</a:t>
            </a:r>
          </a:p>
          <a:p>
            <a:pPr marL="285750" indent="-285750">
              <a:buFont typeface="Arial" panose="020B0604020202020204" pitchFamily="34" charset="0"/>
              <a:buChar char="•"/>
            </a:pPr>
            <a:r>
              <a:rPr lang="en-US" dirty="0"/>
              <a:t>September 23, 2022 @ 10am -11am PST</a:t>
            </a:r>
          </a:p>
          <a:p>
            <a:pPr marL="285750" indent="-285750">
              <a:buFont typeface="Arial" panose="020B0604020202020204" pitchFamily="34" charset="0"/>
              <a:buChar char="•"/>
            </a:pPr>
            <a:r>
              <a:rPr lang="en-US" dirty="0"/>
              <a:t>September 30, 2022 @ 10am -11am PST</a:t>
            </a:r>
          </a:p>
          <a:p>
            <a:pPr marL="285750" indent="-285750">
              <a:buFont typeface="Arial" panose="020B0604020202020204" pitchFamily="34" charset="0"/>
              <a:buChar char="•"/>
            </a:pPr>
            <a:r>
              <a:rPr lang="en-US" dirty="0"/>
              <a:t>October 6, 2022 @ 10am -11am PST</a:t>
            </a:r>
          </a:p>
          <a:p>
            <a:pPr marL="285750" indent="-285750">
              <a:buFont typeface="Arial" panose="020B0604020202020204" pitchFamily="34" charset="0"/>
              <a:buChar char="•"/>
            </a:pPr>
            <a:r>
              <a:rPr lang="en-US" dirty="0"/>
              <a:t>October 7, 2022 @ 10am -11am PST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34191217"/>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4A3D-5339-2043-A02A-3C8DD41226A4}"/>
              </a:ext>
            </a:extLst>
          </p:cNvPr>
          <p:cNvSpPr>
            <a:spLocks noGrp="1"/>
          </p:cNvSpPr>
          <p:nvPr>
            <p:ph type="title"/>
          </p:nvPr>
        </p:nvSpPr>
        <p:spPr>
          <a:xfrm>
            <a:off x="406400" y="259491"/>
            <a:ext cx="11369040" cy="765157"/>
          </a:xfrm>
        </p:spPr>
        <p:txBody>
          <a:bodyPr/>
          <a:lstStyle/>
          <a:p>
            <a:r>
              <a:rPr lang="en-US"/>
              <a:t>Next Steps for Potential Applicants</a:t>
            </a:r>
          </a:p>
        </p:txBody>
      </p:sp>
      <p:sp>
        <p:nvSpPr>
          <p:cNvPr id="5" name="Slide Number Placeholder 3">
            <a:extLst>
              <a:ext uri="{FF2B5EF4-FFF2-40B4-BE49-F238E27FC236}">
                <a16:creationId xmlns:a16="http://schemas.microsoft.com/office/drawing/2014/main" id="{D902EAD2-F167-4FD6-B791-B152FFD4171E}"/>
              </a:ext>
            </a:extLst>
          </p:cNvPr>
          <p:cNvSpPr>
            <a:spLocks noGrp="1"/>
          </p:cNvSpPr>
          <p:nvPr>
            <p:ph type="sldNum" sz="quarter" idx="4"/>
          </p:nvPr>
        </p:nvSpPr>
        <p:spPr>
          <a:xfrm>
            <a:off x="4382347" y="6287383"/>
            <a:ext cx="7393095" cy="267623"/>
          </a:xfrm>
        </p:spPr>
        <p:txBody>
          <a:bodyPr/>
          <a:lstStyle/>
          <a:p>
            <a:r>
              <a:rPr lang="en-US" dirty="0"/>
              <a:t>2022 </a:t>
            </a:r>
            <a:r>
              <a:rPr lang="en-US" dirty="0" err="1"/>
              <a:t>PrepareCA</a:t>
            </a:r>
            <a:r>
              <a:rPr lang="en-US" dirty="0"/>
              <a:t> </a:t>
            </a:r>
            <a:r>
              <a:rPr lang="en-US" dirty="0" smtClean="0"/>
              <a:t>JumpStart </a:t>
            </a:r>
            <a:r>
              <a:rPr lang="en-US" dirty="0"/>
              <a:t>|  </a:t>
            </a:r>
            <a:fld id="{18FD47A2-EF8B-0240-AD90-9B51A2DFE8C1}" type="slidenum">
              <a:rPr lang="en-US" smtClean="0"/>
              <a:pPr/>
              <a:t>52</a:t>
            </a:fld>
            <a:endParaRPr lang="en-US" dirty="0"/>
          </a:p>
        </p:txBody>
      </p:sp>
      <p:sp>
        <p:nvSpPr>
          <p:cNvPr id="6" name="Text Placeholder 8">
            <a:extLst>
              <a:ext uri="{FF2B5EF4-FFF2-40B4-BE49-F238E27FC236}">
                <a16:creationId xmlns:a16="http://schemas.microsoft.com/office/drawing/2014/main" id="{EDC6F0AD-FE3D-4177-BD28-3FEDD226DE48}"/>
              </a:ext>
            </a:extLst>
          </p:cNvPr>
          <p:cNvSpPr>
            <a:spLocks noGrp="1"/>
          </p:cNvSpPr>
          <p:nvPr>
            <p:ph type="body" sz="quarter" idx="10"/>
          </p:nvPr>
        </p:nvSpPr>
        <p:spPr>
          <a:xfrm>
            <a:off x="406399" y="1095983"/>
            <a:ext cx="10288999" cy="5026521"/>
          </a:xfrm>
        </p:spPr>
        <p:txBody>
          <a:bodyPr/>
          <a:lstStyle/>
          <a:p>
            <a:pPr marL="285750" indent="-285750">
              <a:buFont typeface="Arial" panose="020B0604020202020204" pitchFamily="34" charset="0"/>
              <a:buChar char="•"/>
            </a:pPr>
            <a:r>
              <a:rPr lang="en-US" dirty="0"/>
              <a:t>Attend any State Cal OES sponsored JumpStart webinars</a:t>
            </a:r>
          </a:p>
          <a:p>
            <a:pPr marL="285750" indent="-285750">
              <a:buFont typeface="Arial" panose="020B0604020202020204" pitchFamily="34" charset="0"/>
              <a:buChar char="•"/>
            </a:pPr>
            <a:r>
              <a:rPr lang="en-US" dirty="0"/>
              <a:t>Sign up for Cal OES </a:t>
            </a:r>
            <a:r>
              <a:rPr lang="en-US" dirty="0">
                <a:hlinkClick r:id="rId3"/>
              </a:rPr>
              <a:t>email notifications</a:t>
            </a:r>
            <a:endParaRPr lang="en-US" dirty="0"/>
          </a:p>
          <a:p>
            <a:pPr marL="285750" indent="-285750">
              <a:buFont typeface="Arial" panose="020B0604020202020204" pitchFamily="34" charset="0"/>
              <a:buChar char="•"/>
            </a:pPr>
            <a:r>
              <a:rPr lang="en-US" dirty="0"/>
              <a:t>Visit the </a:t>
            </a:r>
            <a:r>
              <a:rPr lang="en-US" dirty="0">
                <a:hlinkClick r:id="rId4"/>
              </a:rPr>
              <a:t>Cal OES HMA Website </a:t>
            </a:r>
            <a:r>
              <a:rPr lang="en-US" dirty="0"/>
              <a:t>for funding opportunities, timelines, and priorities for funding</a:t>
            </a:r>
          </a:p>
          <a:p>
            <a:pPr marL="285750" indent="-285750">
              <a:buFont typeface="Arial" panose="020B0604020202020204" pitchFamily="34" charset="0"/>
              <a:buChar char="•"/>
            </a:pPr>
            <a:r>
              <a:rPr lang="en-US" dirty="0"/>
              <a:t>Refer to </a:t>
            </a:r>
            <a:r>
              <a:rPr lang="en-US" dirty="0">
                <a:hlinkClick r:id="rId5"/>
              </a:rPr>
              <a:t>Notice of Funding Opportunity </a:t>
            </a:r>
            <a:r>
              <a:rPr lang="en-US" dirty="0"/>
              <a:t>for more information during application development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algn="ctr"/>
            <a:r>
              <a:rPr lang="en-US" sz="2400" b="1" dirty="0"/>
              <a:t>Reach out to </a:t>
            </a:r>
            <a:r>
              <a:rPr lang="en-US" sz="2400" b="1" dirty="0">
                <a:hlinkClick r:id="rId6"/>
              </a:rPr>
              <a:t>prepareCAJumpStart@caloes.ca.gov</a:t>
            </a:r>
            <a:r>
              <a:rPr lang="en-US" sz="2400" b="1" dirty="0"/>
              <a:t> if you have any questions.</a:t>
            </a:r>
          </a:p>
        </p:txBody>
      </p:sp>
    </p:spTree>
    <p:extLst>
      <p:ext uri="{BB962C8B-B14F-4D97-AF65-F5344CB8AC3E}">
        <p14:creationId xmlns:p14="http://schemas.microsoft.com/office/powerpoint/2010/main" val="958272450"/>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7"/>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a:xfrm>
            <a:off x="2402043" y="2797629"/>
            <a:ext cx="9080789" cy="797596"/>
          </a:xfrm>
        </p:spPr>
        <p:txBody>
          <a:bodyPr/>
          <a:lstStyle/>
          <a:p>
            <a:r>
              <a:rPr lang="en-US"/>
              <a:t>Eligibility</a:t>
            </a:r>
            <a:br>
              <a:rPr lang="en-US"/>
            </a:br>
            <a:r>
              <a:rPr lang="en-US"/>
              <a:t>Program Criteria</a:t>
            </a:r>
            <a:br>
              <a:rPr lang="en-US"/>
            </a:br>
            <a:r>
              <a:rPr lang="en-US"/>
              <a:t>Application Walkthrough</a:t>
            </a:r>
            <a:br>
              <a:rPr lang="en-US"/>
            </a:br>
            <a:r>
              <a:rPr lang="en-US"/>
              <a:t>Next Steps and Resources</a:t>
            </a:r>
            <a:br>
              <a:rPr lang="en-US"/>
            </a:br>
            <a:r>
              <a:rPr lang="en-US" b="1"/>
              <a:t>Q&amp;A</a:t>
            </a:r>
          </a:p>
        </p:txBody>
      </p:sp>
      <p:sp>
        <p:nvSpPr>
          <p:cNvPr id="4" name="Slide Number Placeholder 3">
            <a:extLst>
              <a:ext uri="{FF2B5EF4-FFF2-40B4-BE49-F238E27FC236}">
                <a16:creationId xmlns:a16="http://schemas.microsoft.com/office/drawing/2014/main" id="{CA3B8A4A-E727-44A1-875C-6E3670C1FF66}"/>
              </a:ext>
            </a:extLst>
          </p:cNvPr>
          <p:cNvSpPr>
            <a:spLocks noGrp="1"/>
          </p:cNvSpPr>
          <p:nvPr>
            <p:ph type="sldNum" sz="quarter" idx="4"/>
          </p:nvPr>
        </p:nvSpPr>
        <p:spPr>
          <a:xfrm>
            <a:off x="4382347" y="6287383"/>
            <a:ext cx="7393095" cy="267623"/>
          </a:xfrm>
        </p:spPr>
        <p:txBody>
          <a:bodyPr/>
          <a:lstStyle/>
          <a:p>
            <a:r>
              <a:rPr lang="en-US" dirty="0"/>
              <a:t>2022 </a:t>
            </a:r>
            <a:r>
              <a:rPr lang="en-US" dirty="0" err="1"/>
              <a:t>PrepareCA</a:t>
            </a:r>
            <a:r>
              <a:rPr lang="en-US" dirty="0"/>
              <a:t> </a:t>
            </a:r>
            <a:r>
              <a:rPr lang="en-US" dirty="0" smtClean="0"/>
              <a:t>JumpStart </a:t>
            </a:r>
            <a:r>
              <a:rPr lang="en-US" dirty="0"/>
              <a:t>|  </a:t>
            </a:r>
            <a:fld id="{18FD47A2-EF8B-0240-AD90-9B51A2DFE8C1}" type="slidenum">
              <a:rPr lang="en-US" smtClean="0"/>
              <a:pPr/>
              <a:t>53</a:t>
            </a:fld>
            <a:endParaRPr lang="en-US" dirty="0"/>
          </a:p>
        </p:txBody>
      </p:sp>
    </p:spTree>
    <p:extLst>
      <p:ext uri="{BB962C8B-B14F-4D97-AF65-F5344CB8AC3E}">
        <p14:creationId xmlns:p14="http://schemas.microsoft.com/office/powerpoint/2010/main" val="1721526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5D7F-9FCB-D047-83FD-D2E42ADBED5C}"/>
              </a:ext>
            </a:extLst>
          </p:cNvPr>
          <p:cNvSpPr>
            <a:spLocks noGrp="1"/>
          </p:cNvSpPr>
          <p:nvPr>
            <p:ph type="title"/>
          </p:nvPr>
        </p:nvSpPr>
        <p:spPr/>
        <p:txBody>
          <a:bodyPr/>
          <a:lstStyle/>
          <a:p>
            <a:r>
              <a:rPr lang="en-US"/>
              <a:t>Q&amp;A</a:t>
            </a:r>
          </a:p>
        </p:txBody>
      </p:sp>
      <p:sp>
        <p:nvSpPr>
          <p:cNvPr id="3" name="Text Placeholder 2">
            <a:extLst>
              <a:ext uri="{FF2B5EF4-FFF2-40B4-BE49-F238E27FC236}">
                <a16:creationId xmlns:a16="http://schemas.microsoft.com/office/drawing/2014/main" id="{CE9B4AEA-ECE9-CA47-BD09-8F4089754B30}"/>
              </a:ext>
            </a:extLst>
          </p:cNvPr>
          <p:cNvSpPr>
            <a:spLocks noGrp="1"/>
          </p:cNvSpPr>
          <p:nvPr>
            <p:ph type="body" sz="quarter" idx="11"/>
          </p:nvPr>
        </p:nvSpPr>
        <p:spPr>
          <a:xfrm>
            <a:off x="3117767" y="2137354"/>
            <a:ext cx="8423993" cy="3111061"/>
          </a:xfrm>
        </p:spPr>
        <p:txBody>
          <a:bodyPr/>
          <a:lstStyle/>
          <a:p>
            <a:r>
              <a:rPr lang="en-US" dirty="0"/>
              <a:t>See Notice of Funding Opportunity FAQs</a:t>
            </a:r>
          </a:p>
          <a:p>
            <a:endParaRPr lang="en-US" dirty="0"/>
          </a:p>
          <a:p>
            <a:r>
              <a:rPr lang="en-US" dirty="0"/>
              <a:t>For Prepare California JumpStart funding: send application, supporting documentation and all questions to Cal OES at </a:t>
            </a:r>
            <a:r>
              <a:rPr lang="en-US" b="1" dirty="0">
                <a:hlinkClick r:id="rId3">
                  <a:extLst>
                    <a:ext uri="{A12FA001-AC4F-418D-AE19-62706E023703}">
                      <ahyp:hlinkClr xmlns="" xmlns:ahyp="http://schemas.microsoft.com/office/drawing/2018/hyperlinkcolor" val="tx"/>
                    </a:ext>
                  </a:extLst>
                </a:hlinkClick>
              </a:rPr>
              <a:t>prepareCAJumpStart@caloes.ca.gov</a:t>
            </a:r>
            <a:endParaRPr lang="en-US" b="1" dirty="0"/>
          </a:p>
          <a:p>
            <a:endParaRPr lang="en-US" b="1" dirty="0"/>
          </a:p>
          <a:p>
            <a:endParaRPr lang="en-US" b="1" dirty="0"/>
          </a:p>
        </p:txBody>
      </p:sp>
      <p:sp>
        <p:nvSpPr>
          <p:cNvPr id="5" name="Text Placeholder 4">
            <a:extLst>
              <a:ext uri="{FF2B5EF4-FFF2-40B4-BE49-F238E27FC236}">
                <a16:creationId xmlns:a16="http://schemas.microsoft.com/office/drawing/2014/main" id="{35C01334-AC59-2146-B605-6F78CFB93058}"/>
              </a:ext>
            </a:extLst>
          </p:cNvPr>
          <p:cNvSpPr>
            <a:spLocks noGrp="1"/>
          </p:cNvSpPr>
          <p:nvPr>
            <p:ph type="body" sz="quarter" idx="14"/>
          </p:nvPr>
        </p:nvSpPr>
        <p:spPr/>
        <p:txBody>
          <a:bodyPr/>
          <a:lstStyle/>
          <a:p>
            <a:r>
              <a:rPr lang="en-US"/>
              <a:t>www.caloes.gov</a:t>
            </a:r>
          </a:p>
        </p:txBody>
      </p:sp>
    </p:spTree>
    <p:extLst>
      <p:ext uri="{BB962C8B-B14F-4D97-AF65-F5344CB8AC3E}">
        <p14:creationId xmlns:p14="http://schemas.microsoft.com/office/powerpoint/2010/main" val="464285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CBD1-CA71-473D-B671-303C7329B96D}"/>
              </a:ext>
            </a:extLst>
          </p:cNvPr>
          <p:cNvSpPr>
            <a:spLocks noGrp="1"/>
          </p:cNvSpPr>
          <p:nvPr>
            <p:ph type="title"/>
          </p:nvPr>
        </p:nvSpPr>
        <p:spPr/>
        <p:txBody>
          <a:bodyPr/>
          <a:lstStyle/>
          <a:p>
            <a:r>
              <a:rPr lang="en-US" dirty="0"/>
              <a:t>Searching Your Jurisdiction or Region</a:t>
            </a:r>
          </a:p>
        </p:txBody>
      </p:sp>
      <p:sp>
        <p:nvSpPr>
          <p:cNvPr id="3" name="Slide Number Placeholder 2">
            <a:extLst>
              <a:ext uri="{FF2B5EF4-FFF2-40B4-BE49-F238E27FC236}">
                <a16:creationId xmlns:a16="http://schemas.microsoft.com/office/drawing/2014/main" id="{99C93184-03CE-4D48-B507-D271613372B3}"/>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6</a:t>
            </a:fld>
            <a:endParaRPr lang="en-US" dirty="0"/>
          </a:p>
        </p:txBody>
      </p:sp>
      <p:sp>
        <p:nvSpPr>
          <p:cNvPr id="15" name="Text Placeholder 14">
            <a:extLst>
              <a:ext uri="{FF2B5EF4-FFF2-40B4-BE49-F238E27FC236}">
                <a16:creationId xmlns:a16="http://schemas.microsoft.com/office/drawing/2014/main" id="{CCD49758-8893-45AA-B9F9-90186E8D0F3E}"/>
              </a:ext>
            </a:extLst>
          </p:cNvPr>
          <p:cNvSpPr>
            <a:spLocks noGrp="1"/>
          </p:cNvSpPr>
          <p:nvPr>
            <p:ph type="body" sz="quarter" idx="11"/>
          </p:nvPr>
        </p:nvSpPr>
        <p:spPr/>
        <p:txBody>
          <a:bodyPr/>
          <a:lstStyle/>
          <a:p>
            <a:pPr marL="342900" indent="-342900">
              <a:buAutoNum type="arabicPeriod"/>
            </a:pPr>
            <a:r>
              <a:rPr lang="en-US" dirty="0"/>
              <a:t>Input name of jurisdiction and press “Enter” or select from dropdown menu</a:t>
            </a:r>
          </a:p>
          <a:p>
            <a:pPr marL="342900" indent="-342900">
              <a:buAutoNum type="arabicPeriod"/>
            </a:pPr>
            <a:r>
              <a:rPr lang="en-US" dirty="0"/>
              <a:t>Using the mapping tools, navigate to the desired area</a:t>
            </a:r>
          </a:p>
        </p:txBody>
      </p:sp>
      <p:pic>
        <p:nvPicPr>
          <p:cNvPr id="5" name="Picture 4">
            <a:extLst>
              <a:ext uri="{FF2B5EF4-FFF2-40B4-BE49-F238E27FC236}">
                <a16:creationId xmlns:a16="http://schemas.microsoft.com/office/drawing/2014/main" id="{8D0FC485-7FF0-43F7-9001-3C6C69B6C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4" y="1206416"/>
            <a:ext cx="3102561" cy="3784684"/>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43346EE-A11C-4876-A512-6C5C37F54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058" y="1485769"/>
            <a:ext cx="4821883" cy="3111631"/>
          </a:xfrm>
          <a:prstGeom prst="rect">
            <a:avLst/>
          </a:prstGeom>
        </p:spPr>
      </p:pic>
      <p:cxnSp>
        <p:nvCxnSpPr>
          <p:cNvPr id="12" name="Straight Arrow Connector 11">
            <a:extLst>
              <a:ext uri="{FF2B5EF4-FFF2-40B4-BE49-F238E27FC236}">
                <a16:creationId xmlns:a16="http://schemas.microsoft.com/office/drawing/2014/main" id="{BDCEF4E9-00BC-421F-808C-AD71FB8E36A8}"/>
              </a:ext>
            </a:extLst>
          </p:cNvPr>
          <p:cNvCxnSpPr>
            <a:cxnSpLocks/>
          </p:cNvCxnSpPr>
          <p:nvPr/>
        </p:nvCxnSpPr>
        <p:spPr bwMode="auto">
          <a:xfrm flipH="1">
            <a:off x="6095999" y="2311400"/>
            <a:ext cx="380983" cy="149231"/>
          </a:xfrm>
          <a:prstGeom prst="straightConnector1">
            <a:avLst/>
          </a:prstGeom>
          <a:ln>
            <a:solidFill>
              <a:srgbClr val="FF0000"/>
            </a:solidFill>
            <a:tailEnd type="triangle"/>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FF73A6DC-978B-4F1F-BCFF-6636CF32F755}"/>
              </a:ext>
            </a:extLst>
          </p:cNvPr>
          <p:cNvCxnSpPr>
            <a:cxnSpLocks/>
          </p:cNvCxnSpPr>
          <p:nvPr/>
        </p:nvCxnSpPr>
        <p:spPr bwMode="auto">
          <a:xfrm flipH="1">
            <a:off x="8506941" y="3949700"/>
            <a:ext cx="380983" cy="149231"/>
          </a:xfrm>
          <a:prstGeom prst="straightConnector1">
            <a:avLst/>
          </a:prstGeom>
          <a:ln>
            <a:solidFill>
              <a:srgbClr val="FF0000"/>
            </a:solidFill>
            <a:tailEnd type="triangle"/>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27271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B5CC4-3E64-421B-AC4E-6BAC97972EF8}"/>
              </a:ext>
            </a:extLst>
          </p:cNvPr>
          <p:cNvSpPr>
            <a:spLocks noGrp="1"/>
          </p:cNvSpPr>
          <p:nvPr>
            <p:ph type="title"/>
          </p:nvPr>
        </p:nvSpPr>
        <p:spPr/>
        <p:txBody>
          <a:bodyPr/>
          <a:lstStyle/>
          <a:p>
            <a:r>
              <a:rPr lang="en-US" dirty="0"/>
              <a:t>Identifying Eligible Census Tracts</a:t>
            </a:r>
          </a:p>
        </p:txBody>
      </p:sp>
      <p:sp>
        <p:nvSpPr>
          <p:cNvPr id="3" name="Slide Number Placeholder 2">
            <a:extLst>
              <a:ext uri="{FF2B5EF4-FFF2-40B4-BE49-F238E27FC236}">
                <a16:creationId xmlns:a16="http://schemas.microsoft.com/office/drawing/2014/main" id="{31C50D99-38F3-4635-B899-D196CA086BCC}"/>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7</a:t>
            </a:fld>
            <a:endParaRPr lang="en-US" dirty="0"/>
          </a:p>
        </p:txBody>
      </p:sp>
      <p:cxnSp>
        <p:nvCxnSpPr>
          <p:cNvPr id="8" name="Straight Arrow Connector 7">
            <a:extLst>
              <a:ext uri="{FF2B5EF4-FFF2-40B4-BE49-F238E27FC236}">
                <a16:creationId xmlns:a16="http://schemas.microsoft.com/office/drawing/2014/main" id="{BB3E4F6C-67C6-4158-9216-B01C64638F78}"/>
              </a:ext>
            </a:extLst>
          </p:cNvPr>
          <p:cNvCxnSpPr>
            <a:cxnSpLocks/>
          </p:cNvCxnSpPr>
          <p:nvPr/>
        </p:nvCxnSpPr>
        <p:spPr bwMode="auto">
          <a:xfrm flipH="1" flipV="1">
            <a:off x="7866345" y="2116899"/>
            <a:ext cx="175365" cy="488515"/>
          </a:xfrm>
          <a:prstGeom prst="straightConnector1">
            <a:avLst/>
          </a:prstGeom>
          <a:ln>
            <a:solidFill>
              <a:srgbClr val="FF0000"/>
            </a:solidFill>
            <a:tailEnd type="triangle"/>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pic>
        <p:nvPicPr>
          <p:cNvPr id="5" name="Picture 4" descr="Map&#10;&#10;Description automatically generated">
            <a:extLst>
              <a:ext uri="{FF2B5EF4-FFF2-40B4-BE49-F238E27FC236}">
                <a16:creationId xmlns:a16="http://schemas.microsoft.com/office/drawing/2014/main" id="{EA81DD11-46C1-4156-BCE6-7CA16FC86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625" y="909692"/>
            <a:ext cx="7678116" cy="5034831"/>
          </a:xfrm>
          <a:prstGeom prst="rect">
            <a:avLst/>
          </a:prstGeom>
        </p:spPr>
      </p:pic>
    </p:spTree>
    <p:extLst>
      <p:ext uri="{BB962C8B-B14F-4D97-AF65-F5344CB8AC3E}">
        <p14:creationId xmlns:p14="http://schemas.microsoft.com/office/powerpoint/2010/main" val="785221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CBD1-CA71-473D-B671-303C7329B96D}"/>
              </a:ext>
            </a:extLst>
          </p:cNvPr>
          <p:cNvSpPr>
            <a:spLocks noGrp="1"/>
          </p:cNvSpPr>
          <p:nvPr>
            <p:ph type="title"/>
          </p:nvPr>
        </p:nvSpPr>
        <p:spPr/>
        <p:txBody>
          <a:bodyPr/>
          <a:lstStyle/>
          <a:p>
            <a:r>
              <a:rPr lang="en-US" dirty="0"/>
              <a:t>Social Vulnerability and High Hazard Data</a:t>
            </a:r>
          </a:p>
        </p:txBody>
      </p:sp>
      <p:sp>
        <p:nvSpPr>
          <p:cNvPr id="3" name="Slide Number Placeholder 2">
            <a:extLst>
              <a:ext uri="{FF2B5EF4-FFF2-40B4-BE49-F238E27FC236}">
                <a16:creationId xmlns:a16="http://schemas.microsoft.com/office/drawing/2014/main" id="{99C93184-03CE-4D48-B507-D271613372B3}"/>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8</a:t>
            </a:fld>
            <a:endParaRPr lang="en-US" dirty="0"/>
          </a:p>
        </p:txBody>
      </p:sp>
      <p:sp>
        <p:nvSpPr>
          <p:cNvPr id="15" name="Text Placeholder 14">
            <a:extLst>
              <a:ext uri="{FF2B5EF4-FFF2-40B4-BE49-F238E27FC236}">
                <a16:creationId xmlns:a16="http://schemas.microsoft.com/office/drawing/2014/main" id="{CCD49758-8893-45AA-B9F9-90186E8D0F3E}"/>
              </a:ext>
            </a:extLst>
          </p:cNvPr>
          <p:cNvSpPr>
            <a:spLocks noGrp="1"/>
          </p:cNvSpPr>
          <p:nvPr>
            <p:ph type="body" sz="quarter" idx="11"/>
          </p:nvPr>
        </p:nvSpPr>
        <p:spPr/>
        <p:txBody>
          <a:bodyPr/>
          <a:lstStyle/>
          <a:p>
            <a:pPr marL="342900" indent="-342900">
              <a:buAutoNum type="arabicPeriod"/>
            </a:pPr>
            <a:r>
              <a:rPr lang="en-US" dirty="0"/>
              <a:t>Use your cursor to select an eligible census tract on the map</a:t>
            </a:r>
          </a:p>
          <a:p>
            <a:pPr marL="342900" indent="-342900">
              <a:buAutoNum type="arabicPeriod"/>
            </a:pPr>
            <a:r>
              <a:rPr lang="en-US" dirty="0"/>
              <a:t>Use the scroll bar in the information window that appears to view data</a:t>
            </a:r>
          </a:p>
        </p:txBody>
      </p:sp>
      <p:pic>
        <p:nvPicPr>
          <p:cNvPr id="10" name="Picture 9" descr="Graphical user interface&#10;&#10;Description automatically generated">
            <a:extLst>
              <a:ext uri="{FF2B5EF4-FFF2-40B4-BE49-F238E27FC236}">
                <a16:creationId xmlns:a16="http://schemas.microsoft.com/office/drawing/2014/main" id="{43D1C32E-D515-459A-A385-23BAA2455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565" y="990281"/>
            <a:ext cx="7253344" cy="4775548"/>
          </a:xfrm>
          <a:prstGeom prst="rect">
            <a:avLst/>
          </a:prstGeom>
        </p:spPr>
      </p:pic>
      <p:cxnSp>
        <p:nvCxnSpPr>
          <p:cNvPr id="14" name="Straight Arrow Connector 13">
            <a:extLst>
              <a:ext uri="{FF2B5EF4-FFF2-40B4-BE49-F238E27FC236}">
                <a16:creationId xmlns:a16="http://schemas.microsoft.com/office/drawing/2014/main" id="{7204DF6D-E6AF-45C4-90D9-24D8FDF0C70F}"/>
              </a:ext>
            </a:extLst>
          </p:cNvPr>
          <p:cNvCxnSpPr>
            <a:cxnSpLocks/>
          </p:cNvCxnSpPr>
          <p:nvPr/>
        </p:nvCxnSpPr>
        <p:spPr bwMode="auto">
          <a:xfrm flipH="1">
            <a:off x="4391237" y="3171392"/>
            <a:ext cx="380983" cy="149231"/>
          </a:xfrm>
          <a:prstGeom prst="straightConnector1">
            <a:avLst/>
          </a:prstGeom>
          <a:ln>
            <a:solidFill>
              <a:srgbClr val="FF0000"/>
            </a:solidFill>
            <a:tailEnd type="triangle"/>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224DA7D4-2B6B-49E3-88C6-4F5499AE8C69}"/>
              </a:ext>
            </a:extLst>
          </p:cNvPr>
          <p:cNvCxnSpPr>
            <a:cxnSpLocks/>
          </p:cNvCxnSpPr>
          <p:nvPr/>
        </p:nvCxnSpPr>
        <p:spPr bwMode="auto">
          <a:xfrm flipH="1">
            <a:off x="5905508" y="2540000"/>
            <a:ext cx="380983" cy="149231"/>
          </a:xfrm>
          <a:prstGeom prst="straightConnector1">
            <a:avLst/>
          </a:prstGeom>
          <a:ln>
            <a:solidFill>
              <a:srgbClr val="FF0000"/>
            </a:solidFill>
            <a:tailEnd type="triangle"/>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86394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A0F3-551C-4CDE-9C39-533857ADE8D3}"/>
              </a:ext>
            </a:extLst>
          </p:cNvPr>
          <p:cNvSpPr>
            <a:spLocks noGrp="1"/>
          </p:cNvSpPr>
          <p:nvPr>
            <p:ph type="title"/>
          </p:nvPr>
        </p:nvSpPr>
        <p:spPr>
          <a:xfrm>
            <a:off x="416561" y="159283"/>
            <a:ext cx="8950542" cy="765157"/>
          </a:xfrm>
        </p:spPr>
        <p:txBody>
          <a:bodyPr/>
          <a:lstStyle/>
          <a:p>
            <a:r>
              <a:rPr lang="en-US" dirty="0"/>
              <a:t>Social Vulnerability Percentile and Median Household Income Ratio</a:t>
            </a:r>
          </a:p>
        </p:txBody>
      </p:sp>
      <p:sp>
        <p:nvSpPr>
          <p:cNvPr id="3" name="Slide Number Placeholder 2">
            <a:extLst>
              <a:ext uri="{FF2B5EF4-FFF2-40B4-BE49-F238E27FC236}">
                <a16:creationId xmlns:a16="http://schemas.microsoft.com/office/drawing/2014/main" id="{940ADB42-7AFC-4F39-89DF-A506707C16D6}"/>
              </a:ext>
            </a:extLst>
          </p:cNvPr>
          <p:cNvSpPr>
            <a:spLocks noGrp="1"/>
          </p:cNvSpPr>
          <p:nvPr>
            <p:ph type="sldNum" sz="quarter" idx="4"/>
          </p:nvPr>
        </p:nvSpPr>
        <p:spPr/>
        <p:txBody>
          <a:bodyPr/>
          <a:lstStyle/>
          <a:p>
            <a:r>
              <a:rPr lang="en-US" dirty="0"/>
              <a:t>2022 Prepare California </a:t>
            </a:r>
            <a:r>
              <a:rPr lang="en-US" dirty="0" smtClean="0"/>
              <a:t>JumpStart </a:t>
            </a:r>
            <a:r>
              <a:rPr lang="en-US" dirty="0"/>
              <a:t>|  </a:t>
            </a:r>
            <a:fld id="{18FD47A2-EF8B-0240-AD90-9B51A2DFE8C1}" type="slidenum">
              <a:rPr lang="en-US" smtClean="0"/>
              <a:pPr/>
              <a:t>9</a:t>
            </a:fld>
            <a:endParaRPr lang="en-US" dirty="0"/>
          </a:p>
        </p:txBody>
      </p:sp>
      <p:sp>
        <p:nvSpPr>
          <p:cNvPr id="11" name="Text Placeholder 10">
            <a:extLst>
              <a:ext uri="{FF2B5EF4-FFF2-40B4-BE49-F238E27FC236}">
                <a16:creationId xmlns:a16="http://schemas.microsoft.com/office/drawing/2014/main" id="{131A6ED4-CF26-4E1A-B8B7-B878A9EF547D}"/>
              </a:ext>
            </a:extLst>
          </p:cNvPr>
          <p:cNvSpPr>
            <a:spLocks noGrp="1"/>
          </p:cNvSpPr>
          <p:nvPr>
            <p:ph type="body" sz="quarter" idx="11"/>
          </p:nvPr>
        </p:nvSpPr>
        <p:spPr>
          <a:xfrm>
            <a:off x="9185564" y="644235"/>
            <a:ext cx="2589875" cy="5910771"/>
          </a:xfrm>
        </p:spPr>
        <p:txBody>
          <a:bodyPr/>
          <a:lstStyle/>
          <a:p>
            <a:pPr marL="342900" indent="-342900">
              <a:buAutoNum type="arabicPeriod"/>
            </a:pPr>
            <a:r>
              <a:rPr lang="en-US" sz="1400" dirty="0"/>
              <a:t>Navigate to bottom rows in pop-up table.</a:t>
            </a:r>
          </a:p>
          <a:p>
            <a:pPr marL="342900" indent="-342900">
              <a:buAutoNum type="arabicPeriod"/>
            </a:pPr>
            <a:r>
              <a:rPr lang="en-US" sz="1400" dirty="0">
                <a:solidFill>
                  <a:srgbClr val="3A3837"/>
                </a:solidFill>
                <a:latin typeface="+mn-lt"/>
              </a:rPr>
              <a:t>If your “SVI Percentile” is greater than 0.70, OR your “</a:t>
            </a:r>
            <a:r>
              <a:rPr lang="en-US" sz="1400" b="0" i="0" dirty="0">
                <a:solidFill>
                  <a:srgbClr val="3A3837"/>
                </a:solidFill>
                <a:effectLst/>
                <a:latin typeface="+mn-lt"/>
              </a:rPr>
              <a:t>Ratio of median household income to state median</a:t>
            </a:r>
            <a:r>
              <a:rPr lang="en-US" sz="1400" dirty="0">
                <a:solidFill>
                  <a:srgbClr val="3A3837"/>
                </a:solidFill>
                <a:latin typeface="+mn-lt"/>
              </a:rPr>
              <a:t>” is less than .80, you have completed the first requirement for eligibility. You can continue to analyze your </a:t>
            </a:r>
            <a:r>
              <a:rPr lang="en-US" sz="1400" dirty="0"/>
              <a:t>“High Hazard Risk”.</a:t>
            </a:r>
          </a:p>
          <a:p>
            <a:pPr marL="342900" indent="-342900">
              <a:buAutoNum type="arabicPeriod"/>
            </a:pPr>
            <a:r>
              <a:rPr lang="en-US" sz="1400" dirty="0"/>
              <a:t>If your “SVI Percentile” or “Ratio of median household income to state median” do not meet the thresholds above, you are not eligible.</a:t>
            </a:r>
          </a:p>
        </p:txBody>
      </p:sp>
      <p:pic>
        <p:nvPicPr>
          <p:cNvPr id="5" name="Picture 4">
            <a:extLst>
              <a:ext uri="{FF2B5EF4-FFF2-40B4-BE49-F238E27FC236}">
                <a16:creationId xmlns:a16="http://schemas.microsoft.com/office/drawing/2014/main" id="{3D0D8E31-3C01-440E-8581-5773C949F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67" y="1358851"/>
            <a:ext cx="3961985" cy="3743392"/>
          </a:xfrm>
          <a:prstGeom prst="rect">
            <a:avLst/>
          </a:prstGeom>
        </p:spPr>
      </p:pic>
      <p:sp>
        <p:nvSpPr>
          <p:cNvPr id="8" name="Oval 7">
            <a:extLst>
              <a:ext uri="{FF2B5EF4-FFF2-40B4-BE49-F238E27FC236}">
                <a16:creationId xmlns:a16="http://schemas.microsoft.com/office/drawing/2014/main" id="{0ED1BCEE-9283-4EF3-BAC0-482651536410}"/>
              </a:ext>
            </a:extLst>
          </p:cNvPr>
          <p:cNvSpPr/>
          <p:nvPr/>
        </p:nvSpPr>
        <p:spPr bwMode="auto">
          <a:xfrm>
            <a:off x="744278" y="3078624"/>
            <a:ext cx="2488019" cy="520996"/>
          </a:xfrm>
          <a:prstGeom prst="ellipse">
            <a:avLst/>
          </a:prstGeom>
          <a:noFill/>
          <a:ln>
            <a:solidFill>
              <a:srgbClr val="FF000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13" name="Picture 12">
            <a:extLst>
              <a:ext uri="{FF2B5EF4-FFF2-40B4-BE49-F238E27FC236}">
                <a16:creationId xmlns:a16="http://schemas.microsoft.com/office/drawing/2014/main" id="{1386DD8A-88BE-44C6-AB96-460E0FBDD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652" y="1358851"/>
            <a:ext cx="4165724" cy="3743392"/>
          </a:xfrm>
          <a:prstGeom prst="rect">
            <a:avLst/>
          </a:prstGeom>
        </p:spPr>
      </p:pic>
      <p:sp>
        <p:nvSpPr>
          <p:cNvPr id="12" name="Oval 11">
            <a:extLst>
              <a:ext uri="{FF2B5EF4-FFF2-40B4-BE49-F238E27FC236}">
                <a16:creationId xmlns:a16="http://schemas.microsoft.com/office/drawing/2014/main" id="{08CF234E-9B93-4BAE-A182-A80373549C02}"/>
              </a:ext>
            </a:extLst>
          </p:cNvPr>
          <p:cNvSpPr/>
          <p:nvPr/>
        </p:nvSpPr>
        <p:spPr bwMode="auto">
          <a:xfrm>
            <a:off x="4706264" y="3078624"/>
            <a:ext cx="2673588" cy="1684762"/>
          </a:xfrm>
          <a:prstGeom prst="ellipse">
            <a:avLst/>
          </a:prstGeom>
          <a:noFill/>
          <a:ln>
            <a:solidFill>
              <a:srgbClr val="FF000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05444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CalOES">
      <a:dk1>
        <a:srgbClr val="000000"/>
      </a:dk1>
      <a:lt1>
        <a:srgbClr val="FFFFFF"/>
      </a:lt1>
      <a:dk2>
        <a:srgbClr val="252625"/>
      </a:dk2>
      <a:lt2>
        <a:srgbClr val="808080"/>
      </a:lt2>
      <a:accent1>
        <a:srgbClr val="CACACA"/>
      </a:accent1>
      <a:accent2>
        <a:srgbClr val="0F3365"/>
      </a:accent2>
      <a:accent3>
        <a:srgbClr val="1B5D8F"/>
      </a:accent3>
      <a:accent4>
        <a:srgbClr val="252625"/>
      </a:accent4>
      <a:accent5>
        <a:srgbClr val="505150"/>
      </a:accent5>
      <a:accent6>
        <a:srgbClr val="1B5D8F"/>
      </a:accent6>
      <a:hlink>
        <a:srgbClr val="0F3365"/>
      </a:hlink>
      <a:folHlink>
        <a:srgbClr val="79797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Cal OES Style Design">
      <a:dk1>
        <a:sysClr val="windowText" lastClr="000000"/>
      </a:dk1>
      <a:lt1>
        <a:sysClr val="window" lastClr="FFFFFF"/>
      </a:lt1>
      <a:dk2>
        <a:srgbClr val="44546A"/>
      </a:dk2>
      <a:lt2>
        <a:srgbClr val="E7E6E6"/>
      </a:lt2>
      <a:accent1>
        <a:srgbClr val="015E90"/>
      </a:accent1>
      <a:accent2>
        <a:srgbClr val="F9AC37"/>
      </a:accent2>
      <a:accent3>
        <a:srgbClr val="B1143B"/>
      </a:accent3>
      <a:accent4>
        <a:srgbClr val="003364"/>
      </a:accent4>
      <a:accent5>
        <a:srgbClr val="BD9408"/>
      </a:accent5>
      <a:accent6>
        <a:srgbClr val="E2E7E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l OES Template_PPT_20200109" id="{0FBC8F1F-4C7D-4A13-B481-F05EA9DC5224}" vid="{DED89E8C-55BF-4BBD-9B69-1DAE8458B816}"/>
    </a:ext>
  </a:extLst>
</a:theme>
</file>

<file path=ppt/theme/theme3.xml><?xml version="1.0" encoding="utf-8"?>
<a:theme xmlns:a="http://schemas.openxmlformats.org/drawingml/2006/main" name="3_Default Design">
  <a:themeElements>
    <a:clrScheme name="Custom 4">
      <a:dk1>
        <a:srgbClr val="000000"/>
      </a:dk1>
      <a:lt1>
        <a:srgbClr val="FFFFFF"/>
      </a:lt1>
      <a:dk2>
        <a:srgbClr val="252625"/>
      </a:dk2>
      <a:lt2>
        <a:srgbClr val="808080"/>
      </a:lt2>
      <a:accent1>
        <a:srgbClr val="CACACA"/>
      </a:accent1>
      <a:accent2>
        <a:srgbClr val="9D1300"/>
      </a:accent2>
      <a:accent3>
        <a:srgbClr val="FFFFFF"/>
      </a:accent3>
      <a:accent4>
        <a:srgbClr val="252625"/>
      </a:accent4>
      <a:accent5>
        <a:srgbClr val="505150"/>
      </a:accent5>
      <a:accent6>
        <a:srgbClr val="5B0700"/>
      </a:accent6>
      <a:hlink>
        <a:srgbClr val="0F3365"/>
      </a:hlink>
      <a:folHlink>
        <a:srgbClr val="79797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CalOES 1">
      <a:dk1>
        <a:srgbClr val="3A3736"/>
      </a:dk1>
      <a:lt1>
        <a:srgbClr val="FFFFFF"/>
      </a:lt1>
      <a:dk2>
        <a:srgbClr val="0F3365"/>
      </a:dk2>
      <a:lt2>
        <a:srgbClr val="808080"/>
      </a:lt2>
      <a:accent1>
        <a:srgbClr val="0F3365"/>
      </a:accent1>
      <a:accent2>
        <a:srgbClr val="1B5D8F"/>
      </a:accent2>
      <a:accent3>
        <a:srgbClr val="FFFFFF"/>
      </a:accent3>
      <a:accent4>
        <a:srgbClr val="B11439"/>
      </a:accent4>
      <a:accent5>
        <a:srgbClr val="F8AC37"/>
      </a:accent5>
      <a:accent6>
        <a:srgbClr val="0F3365"/>
      </a:accent6>
      <a:hlink>
        <a:srgbClr val="0F3365"/>
      </a:hlink>
      <a:folHlink>
        <a:srgbClr val="79797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Custom 4">
      <a:dk1>
        <a:srgbClr val="000000"/>
      </a:dk1>
      <a:lt1>
        <a:srgbClr val="FFFFFF"/>
      </a:lt1>
      <a:dk2>
        <a:srgbClr val="252625"/>
      </a:dk2>
      <a:lt2>
        <a:srgbClr val="808080"/>
      </a:lt2>
      <a:accent1>
        <a:srgbClr val="CACACA"/>
      </a:accent1>
      <a:accent2>
        <a:srgbClr val="9D1300"/>
      </a:accent2>
      <a:accent3>
        <a:srgbClr val="FFFFFF"/>
      </a:accent3>
      <a:accent4>
        <a:srgbClr val="252625"/>
      </a:accent4>
      <a:accent5>
        <a:srgbClr val="505150"/>
      </a:accent5>
      <a:accent6>
        <a:srgbClr val="5B0700"/>
      </a:accent6>
      <a:hlink>
        <a:srgbClr val="0F3365"/>
      </a:hlink>
      <a:folHlink>
        <a:srgbClr val="79797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97932a31-9f68-4a8b-bd50-0d582b3a3cd3">
      <UserInfo>
        <DisplayName>Liz Siegel</DisplayName>
        <AccountId>675</AccountId>
        <AccountType/>
      </UserInfo>
      <UserInfo>
        <DisplayName>Peyton Rack</DisplayName>
        <AccountId>562</AccountId>
        <AccountType/>
      </UserInfo>
      <UserInfo>
        <DisplayName>Jordan Azizian</DisplayName>
        <AccountId>681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2F7BAACEACD24A9C7357C74E66F96A" ma:contentTypeVersion="8" ma:contentTypeDescription="Create a new document." ma:contentTypeScope="" ma:versionID="558f4ba596a0a3797d8aa40450c1fae4">
  <xsd:schema xmlns:xsd="http://www.w3.org/2001/XMLSchema" xmlns:xs="http://www.w3.org/2001/XMLSchema" xmlns:p="http://schemas.microsoft.com/office/2006/metadata/properties" xmlns:ns2="8af5d6e0-26b5-4c6a-a2c6-f37893d15617" xmlns:ns3="97932a31-9f68-4a8b-bd50-0d582b3a3cd3" targetNamespace="http://schemas.microsoft.com/office/2006/metadata/properties" ma:root="true" ma:fieldsID="d305ae50f3084e2b15aeed8d2ad7800a" ns2:_="" ns3:_="">
    <xsd:import namespace="8af5d6e0-26b5-4c6a-a2c6-f37893d15617"/>
    <xsd:import namespace="97932a31-9f68-4a8b-bd50-0d582b3a3c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f5d6e0-26b5-4c6a-a2c6-f37893d156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932a31-9f68-4a8b-bd50-0d582b3a3c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F22230-6CFF-4FDD-86B3-31427464CE57}">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af5d6e0-26b5-4c6a-a2c6-f37893d15617"/>
    <ds:schemaRef ds:uri="http://purl.org/dc/elements/1.1/"/>
    <ds:schemaRef ds:uri="97932a31-9f68-4a8b-bd50-0d582b3a3cd3"/>
    <ds:schemaRef ds:uri="http://www.w3.org/XML/1998/namespace"/>
  </ds:schemaRefs>
</ds:datastoreItem>
</file>

<file path=customXml/itemProps2.xml><?xml version="1.0" encoding="utf-8"?>
<ds:datastoreItem xmlns:ds="http://schemas.openxmlformats.org/officeDocument/2006/customXml" ds:itemID="{40080308-6FDF-437B-ABF2-A62AC0F5C023}">
  <ds:schemaRefs>
    <ds:schemaRef ds:uri="8af5d6e0-26b5-4c6a-a2c6-f37893d15617"/>
    <ds:schemaRef ds:uri="97932a31-9f68-4a8b-bd50-0d582b3a3c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AFF2A1A-B3CB-4AD5-BCAB-E8DDD6FCD2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2861</TotalTime>
  <Words>4554</Words>
  <Application>Microsoft Office PowerPoint</Application>
  <PresentationFormat>Widescreen</PresentationFormat>
  <Paragraphs>467</Paragraphs>
  <Slides>54</Slides>
  <Notes>54</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54</vt:i4>
      </vt:variant>
    </vt:vector>
  </HeadingPairs>
  <TitlesOfParts>
    <vt:vector size="72" baseType="lpstr">
      <vt:lpstr>.Lucida Grande UI Regular</vt:lpstr>
      <vt:lpstr>Arial</vt:lpstr>
      <vt:lpstr>Arial Narrow</vt:lpstr>
      <vt:lpstr>Arial Nova</vt:lpstr>
      <vt:lpstr>Arial Nova Cond</vt:lpstr>
      <vt:lpstr>Calibri</vt:lpstr>
      <vt:lpstr>Century Gothic</vt:lpstr>
      <vt:lpstr>Courier New</vt:lpstr>
      <vt:lpstr>Helvetica</vt:lpstr>
      <vt:lpstr>Tahoma</vt:lpstr>
      <vt:lpstr>Times New Roman</vt:lpstr>
      <vt:lpstr>Wingdings</vt:lpstr>
      <vt:lpstr>Wingdings 2</vt:lpstr>
      <vt:lpstr>1_Default Design</vt:lpstr>
      <vt:lpstr>2_Default Design</vt:lpstr>
      <vt:lpstr>3_Default Design</vt:lpstr>
      <vt:lpstr>4_Default Design</vt:lpstr>
      <vt:lpstr>5_Default Design</vt:lpstr>
      <vt:lpstr>2022 Prepare California JumpStart, Round Two</vt:lpstr>
      <vt:lpstr>Webinar Overview</vt:lpstr>
      <vt:lpstr>Eligibility Program Criteria Application Walkthrough Next Steps and Resources Q&amp;A</vt:lpstr>
      <vt:lpstr>Eligible Applicants</vt:lpstr>
      <vt:lpstr>Using the CalOES Vulnerability Map</vt:lpstr>
      <vt:lpstr>Searching Your Jurisdiction or Region</vt:lpstr>
      <vt:lpstr>Identifying Eligible Census Tracts</vt:lpstr>
      <vt:lpstr>Social Vulnerability and High Hazard Data</vt:lpstr>
      <vt:lpstr>Social Vulnerability Percentile and Median Household Income Ratio</vt:lpstr>
      <vt:lpstr>High Hazard Risk Index (if eligible per previous slide)</vt:lpstr>
      <vt:lpstr>PowerPoint Presentation</vt:lpstr>
      <vt:lpstr>Eligibility Program Criteria Application Walkthrough Next Steps and Resources Q&amp;A</vt:lpstr>
      <vt:lpstr>Prepare California JumpStart Application Criteria</vt:lpstr>
      <vt:lpstr>Eligibility Program Criteria Application Walkthrough Next Steps and Resources Q&amp;A</vt:lpstr>
      <vt:lpstr>Application Link on CalOES Website</vt:lpstr>
      <vt:lpstr>Saving the Application</vt:lpstr>
      <vt:lpstr>Saving the Application</vt:lpstr>
      <vt:lpstr>Application Instructions</vt:lpstr>
      <vt:lpstr>Application Instructions</vt:lpstr>
      <vt:lpstr>PowerPoint Presentation</vt:lpstr>
      <vt:lpstr>Opening the Application</vt:lpstr>
      <vt:lpstr>Responsible Representative Instructions</vt:lpstr>
      <vt:lpstr>Point of Contact (POC) Information</vt:lpstr>
      <vt:lpstr>Application Information</vt:lpstr>
      <vt:lpstr>Local Hazard Mitigation Plan (LHMP)</vt:lpstr>
      <vt:lpstr>Application Title</vt:lpstr>
      <vt:lpstr>Position Information</vt:lpstr>
      <vt:lpstr>Budget Details</vt:lpstr>
      <vt:lpstr>Budget Details</vt:lpstr>
      <vt:lpstr>Schedule Details</vt:lpstr>
      <vt:lpstr>Schedule Details</vt:lpstr>
      <vt:lpstr>Location Details</vt:lpstr>
      <vt:lpstr>Finding the Latitude and Longitude</vt:lpstr>
      <vt:lpstr>Location Details</vt:lpstr>
      <vt:lpstr>Problem Statement and Solution</vt:lpstr>
      <vt:lpstr>Problem Statement and Solution</vt:lpstr>
      <vt:lpstr>Implementation Plan</vt:lpstr>
      <vt:lpstr>Resilience Outcomes</vt:lpstr>
      <vt:lpstr>Community Benefit and Equity</vt:lpstr>
      <vt:lpstr>Outreach and Community Involvement</vt:lpstr>
      <vt:lpstr>Outreach and Community Involvement</vt:lpstr>
      <vt:lpstr>Future Conditions and Climate Change</vt:lpstr>
      <vt:lpstr>Other Activity Details</vt:lpstr>
      <vt:lpstr>Authorization</vt:lpstr>
      <vt:lpstr>Signature Instructions</vt:lpstr>
      <vt:lpstr>Signature Instructions</vt:lpstr>
      <vt:lpstr>Signature Instructions</vt:lpstr>
      <vt:lpstr>Signature Instructions</vt:lpstr>
      <vt:lpstr>Application Submission Instructions</vt:lpstr>
      <vt:lpstr>Eligibility Program Criteria Application Walkthrough Next Steps and Resources Q&amp;A</vt:lpstr>
      <vt:lpstr>Upcoming Webinar Schedule</vt:lpstr>
      <vt:lpstr>Next Steps for Potential Applicants</vt:lpstr>
      <vt:lpstr>Eligibility Program Criteria Application Walkthrough Next Steps and Resources Q&amp;A</vt:lpstr>
      <vt:lpstr>Q&amp;A</vt:lpstr>
    </vt:vector>
  </TitlesOfParts>
  <Manager/>
  <Company>CalOES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CalOES deck template</dc:title>
  <dc:subject/>
  <dc:creator>Cal OES</dc:creator>
  <cp:keywords/>
  <dc:description/>
  <cp:lastModifiedBy>Gonzalez, Jasmine@CalOES</cp:lastModifiedBy>
  <cp:revision>173</cp:revision>
  <dcterms:created xsi:type="dcterms:W3CDTF">2007-06-28T17:29:42Z</dcterms:created>
  <dcterms:modified xsi:type="dcterms:W3CDTF">2022-09-15T15:30:06Z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0x010100532F7BAACEACD24A9C7357C74E66F96A</vt:lpwstr>
  </property>
</Properties>
</file>