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8" r:id="rId1"/>
  </p:sldMasterIdLst>
  <p:notesMasterIdLst>
    <p:notesMasterId r:id="rId20"/>
  </p:notesMasterIdLst>
  <p:handoutMasterIdLst>
    <p:handoutMasterId r:id="rId21"/>
  </p:handoutMasterIdLst>
  <p:sldIdLst>
    <p:sldId id="256" r:id="rId2"/>
    <p:sldId id="338" r:id="rId3"/>
    <p:sldId id="340" r:id="rId4"/>
    <p:sldId id="342" r:id="rId5"/>
    <p:sldId id="343" r:id="rId6"/>
    <p:sldId id="344" r:id="rId7"/>
    <p:sldId id="345" r:id="rId8"/>
    <p:sldId id="348" r:id="rId9"/>
    <p:sldId id="346" r:id="rId10"/>
    <p:sldId id="347" r:id="rId11"/>
    <p:sldId id="349" r:id="rId12"/>
    <p:sldId id="355" r:id="rId13"/>
    <p:sldId id="363" r:id="rId14"/>
    <p:sldId id="364" r:id="rId15"/>
    <p:sldId id="365" r:id="rId16"/>
    <p:sldId id="354" r:id="rId17"/>
    <p:sldId id="366" r:id="rId18"/>
    <p:sldId id="353" r:id="rId19"/>
  </p:sldIdLst>
  <p:sldSz cx="9144000" cy="6858000" type="screen4x3"/>
  <p:notesSz cx="7004050" cy="9290050"/>
  <p:defaultTextStyle>
    <a:defPPr>
      <a:defRPr lang="en-US"/>
    </a:defPPr>
    <a:lvl1pPr algn="l" rtl="0" eaLnBrk="0" fontAlgn="base" hangingPunct="0">
      <a:spcBef>
        <a:spcPct val="0"/>
      </a:spcBef>
      <a:spcAft>
        <a:spcPct val="0"/>
      </a:spcAft>
      <a:defRPr sz="1200" kern="1200">
        <a:solidFill>
          <a:srgbClr val="003399"/>
        </a:solidFill>
        <a:latin typeface="Times New Roman" pitchFamily="18" charset="0"/>
        <a:ea typeface="+mn-ea"/>
        <a:cs typeface="+mn-cs"/>
      </a:defRPr>
    </a:lvl1pPr>
    <a:lvl2pPr marL="457200" algn="l" rtl="0" eaLnBrk="0" fontAlgn="base" hangingPunct="0">
      <a:spcBef>
        <a:spcPct val="0"/>
      </a:spcBef>
      <a:spcAft>
        <a:spcPct val="0"/>
      </a:spcAft>
      <a:defRPr sz="1200" kern="1200">
        <a:solidFill>
          <a:srgbClr val="003399"/>
        </a:solidFill>
        <a:latin typeface="Times New Roman" pitchFamily="18" charset="0"/>
        <a:ea typeface="+mn-ea"/>
        <a:cs typeface="+mn-cs"/>
      </a:defRPr>
    </a:lvl2pPr>
    <a:lvl3pPr marL="914400" algn="l" rtl="0" eaLnBrk="0" fontAlgn="base" hangingPunct="0">
      <a:spcBef>
        <a:spcPct val="0"/>
      </a:spcBef>
      <a:spcAft>
        <a:spcPct val="0"/>
      </a:spcAft>
      <a:defRPr sz="1200" kern="1200">
        <a:solidFill>
          <a:srgbClr val="003399"/>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rgbClr val="003399"/>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rgbClr val="003399"/>
        </a:solidFill>
        <a:latin typeface="Times New Roman" pitchFamily="18" charset="0"/>
        <a:ea typeface="+mn-ea"/>
        <a:cs typeface="+mn-cs"/>
      </a:defRPr>
    </a:lvl5pPr>
    <a:lvl6pPr marL="2286000" algn="l" defTabSz="914400" rtl="0" eaLnBrk="1" latinLnBrk="0" hangingPunct="1">
      <a:defRPr sz="1200" kern="1200">
        <a:solidFill>
          <a:srgbClr val="003399"/>
        </a:solidFill>
        <a:latin typeface="Times New Roman" pitchFamily="18" charset="0"/>
        <a:ea typeface="+mn-ea"/>
        <a:cs typeface="+mn-cs"/>
      </a:defRPr>
    </a:lvl6pPr>
    <a:lvl7pPr marL="2743200" algn="l" defTabSz="914400" rtl="0" eaLnBrk="1" latinLnBrk="0" hangingPunct="1">
      <a:defRPr sz="1200" kern="1200">
        <a:solidFill>
          <a:srgbClr val="003399"/>
        </a:solidFill>
        <a:latin typeface="Times New Roman" pitchFamily="18" charset="0"/>
        <a:ea typeface="+mn-ea"/>
        <a:cs typeface="+mn-cs"/>
      </a:defRPr>
    </a:lvl7pPr>
    <a:lvl8pPr marL="3200400" algn="l" defTabSz="914400" rtl="0" eaLnBrk="1" latinLnBrk="0" hangingPunct="1">
      <a:defRPr sz="1200" kern="1200">
        <a:solidFill>
          <a:srgbClr val="003399"/>
        </a:solidFill>
        <a:latin typeface="Times New Roman" pitchFamily="18" charset="0"/>
        <a:ea typeface="+mn-ea"/>
        <a:cs typeface="+mn-cs"/>
      </a:defRPr>
    </a:lvl8pPr>
    <a:lvl9pPr marL="3657600" algn="l" defTabSz="914400" rtl="0" eaLnBrk="1" latinLnBrk="0" hangingPunct="1">
      <a:defRPr sz="1200" kern="1200">
        <a:solidFill>
          <a:srgbClr val="003399"/>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20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64" d="100"/>
          <a:sy n="64" d="100"/>
        </p:scale>
        <p:origin x="1482" y="72"/>
      </p:cViewPr>
      <p:guideLst>
        <p:guide orient="horz" pos="2160"/>
        <p:guide pos="2880"/>
      </p:guideLst>
    </p:cSldViewPr>
  </p:slideViewPr>
  <p:outlineViewPr>
    <p:cViewPr>
      <p:scale>
        <a:sx n="33" d="100"/>
        <a:sy n="33" d="100"/>
      </p:scale>
      <p:origin x="24" y="0"/>
    </p:cViewPr>
  </p:outlineViewPr>
  <p:notesTextViewPr>
    <p:cViewPr>
      <p:scale>
        <a:sx n="100" d="100"/>
        <a:sy n="100" d="100"/>
      </p:scale>
      <p:origin x="0" y="0"/>
    </p:cViewPr>
  </p:notesTextViewPr>
  <p:sorterViewPr>
    <p:cViewPr>
      <p:scale>
        <a:sx n="88" d="100"/>
        <a:sy n="88" d="100"/>
      </p:scale>
      <p:origin x="0" y="606"/>
    </p:cViewPr>
  </p:sorterViewPr>
  <p:notesViewPr>
    <p:cSldViewPr>
      <p:cViewPr varScale="1">
        <p:scale>
          <a:sx n="83" d="100"/>
          <a:sy n="83" d="100"/>
        </p:scale>
        <p:origin x="-3102" y="-96"/>
      </p:cViewPr>
      <p:guideLst>
        <p:guide orient="horz" pos="2925"/>
        <p:guide pos="22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5088" cy="462176"/>
          </a:xfrm>
          <a:prstGeom prst="rect">
            <a:avLst/>
          </a:prstGeom>
          <a:noFill/>
          <a:ln w="9525">
            <a:noFill/>
            <a:miter lim="800000"/>
            <a:headEnd/>
            <a:tailEnd/>
          </a:ln>
          <a:effectLst/>
        </p:spPr>
        <p:txBody>
          <a:bodyPr vert="horz" wrap="square" lIns="93484" tIns="46742" rIns="93484" bIns="46742" numCol="1" anchor="t" anchorCtr="0" compatLnSpc="1">
            <a:prstTxWarp prst="textNoShape">
              <a:avLst/>
            </a:prstTxWarp>
          </a:bodyPr>
          <a:lstStyle>
            <a:lvl1pPr>
              <a:defRPr smtClean="0"/>
            </a:lvl1pPr>
          </a:lstStyle>
          <a:p>
            <a:pPr>
              <a:defRPr/>
            </a:pPr>
            <a:endParaRPr lang="en-US"/>
          </a:p>
        </p:txBody>
      </p:sp>
      <p:sp>
        <p:nvSpPr>
          <p:cNvPr id="3075" name="Rectangle 3"/>
          <p:cNvSpPr>
            <a:spLocks noGrp="1" noChangeArrowheads="1"/>
          </p:cNvSpPr>
          <p:nvPr>
            <p:ph type="dt" sz="quarter" idx="1"/>
          </p:nvPr>
        </p:nvSpPr>
        <p:spPr bwMode="auto">
          <a:xfrm>
            <a:off x="3968962" y="0"/>
            <a:ext cx="3035088" cy="462176"/>
          </a:xfrm>
          <a:prstGeom prst="rect">
            <a:avLst/>
          </a:prstGeom>
          <a:noFill/>
          <a:ln w="9525">
            <a:noFill/>
            <a:miter lim="800000"/>
            <a:headEnd/>
            <a:tailEnd/>
          </a:ln>
          <a:effectLst/>
        </p:spPr>
        <p:txBody>
          <a:bodyPr vert="horz" wrap="square" lIns="93484" tIns="46742" rIns="93484" bIns="46742" numCol="1" anchor="t" anchorCtr="0" compatLnSpc="1">
            <a:prstTxWarp prst="textNoShape">
              <a:avLst/>
            </a:prstTxWarp>
          </a:bodyPr>
          <a:lstStyle>
            <a:lvl1pPr algn="r">
              <a:defRPr smtClean="0"/>
            </a:lvl1pPr>
          </a:lstStyle>
          <a:p>
            <a:pPr>
              <a:defRPr/>
            </a:pPr>
            <a:endParaRPr lang="en-US"/>
          </a:p>
        </p:txBody>
      </p:sp>
      <p:sp>
        <p:nvSpPr>
          <p:cNvPr id="3076" name="Rectangle 4"/>
          <p:cNvSpPr>
            <a:spLocks noGrp="1" noChangeArrowheads="1"/>
          </p:cNvSpPr>
          <p:nvPr>
            <p:ph type="ftr" sz="quarter" idx="2"/>
          </p:nvPr>
        </p:nvSpPr>
        <p:spPr bwMode="auto">
          <a:xfrm>
            <a:off x="0" y="8858364"/>
            <a:ext cx="3035088" cy="462176"/>
          </a:xfrm>
          <a:prstGeom prst="rect">
            <a:avLst/>
          </a:prstGeom>
          <a:noFill/>
          <a:ln w="9525">
            <a:noFill/>
            <a:miter lim="800000"/>
            <a:headEnd/>
            <a:tailEnd/>
          </a:ln>
          <a:effectLst/>
        </p:spPr>
        <p:txBody>
          <a:bodyPr vert="horz" wrap="square" lIns="93484" tIns="46742" rIns="93484" bIns="46742" numCol="1" anchor="b" anchorCtr="0" compatLnSpc="1">
            <a:prstTxWarp prst="textNoShape">
              <a:avLst/>
            </a:prstTxWarp>
          </a:bodyPr>
          <a:lstStyle>
            <a:lvl1pPr>
              <a:defRPr smtClean="0"/>
            </a:lvl1pPr>
          </a:lstStyle>
          <a:p>
            <a:pPr>
              <a:defRPr/>
            </a:pPr>
            <a:endParaRPr lang="en-US"/>
          </a:p>
        </p:txBody>
      </p:sp>
      <p:sp>
        <p:nvSpPr>
          <p:cNvPr id="3077" name="Rectangle 5"/>
          <p:cNvSpPr>
            <a:spLocks noGrp="1" noChangeArrowheads="1"/>
          </p:cNvSpPr>
          <p:nvPr>
            <p:ph type="sldNum" sz="quarter" idx="3"/>
          </p:nvPr>
        </p:nvSpPr>
        <p:spPr bwMode="auto">
          <a:xfrm>
            <a:off x="3968962" y="8858364"/>
            <a:ext cx="3035088" cy="462176"/>
          </a:xfrm>
          <a:prstGeom prst="rect">
            <a:avLst/>
          </a:prstGeom>
          <a:noFill/>
          <a:ln w="9525">
            <a:noFill/>
            <a:miter lim="800000"/>
            <a:headEnd/>
            <a:tailEnd/>
          </a:ln>
          <a:effectLst/>
        </p:spPr>
        <p:txBody>
          <a:bodyPr vert="horz" wrap="square" lIns="93484" tIns="46742" rIns="93484" bIns="46742" numCol="1" anchor="b" anchorCtr="0" compatLnSpc="1">
            <a:prstTxWarp prst="textNoShape">
              <a:avLst/>
            </a:prstTxWarp>
          </a:bodyPr>
          <a:lstStyle>
            <a:lvl1pPr algn="r">
              <a:defRPr smtClean="0"/>
            </a:lvl1pPr>
          </a:lstStyle>
          <a:p>
            <a:pPr>
              <a:defRPr/>
            </a:pPr>
            <a:fld id="{7B67A3C9-FA3F-43DA-8D0D-E81E339CD8A6}" type="slidenum">
              <a:rPr lang="en-US"/>
              <a:pPr>
                <a:defRPr/>
              </a:pPr>
              <a:t>‹#›</a:t>
            </a:fld>
            <a:endParaRPr lang="en-US"/>
          </a:p>
        </p:txBody>
      </p:sp>
    </p:spTree>
    <p:extLst>
      <p:ext uri="{BB962C8B-B14F-4D97-AF65-F5344CB8AC3E}">
        <p14:creationId xmlns:p14="http://schemas.microsoft.com/office/powerpoint/2010/main" val="4078268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57174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xfrm>
            <a:off x="1193800" y="695325"/>
            <a:ext cx="4616450" cy="3462338"/>
          </a:xfrm>
          <a:prstGeom prst="rect">
            <a:avLst/>
          </a:prstGeom>
          <a:noFill/>
          <a:ln w="12700">
            <a:solidFill>
              <a:srgbClr val="000000"/>
            </a:solidFill>
            <a:miter lim="800000"/>
            <a:headEnd/>
            <a:tailEnd/>
          </a:ln>
        </p:spPr>
      </p:sp>
      <p:sp>
        <p:nvSpPr>
          <p:cNvPr id="31747" name="Rectangle 3"/>
          <p:cNvSpPr>
            <a:spLocks noGrp="1" noChangeArrowheads="1"/>
          </p:cNvSpPr>
          <p:nvPr>
            <p:ph type="body" idx="1"/>
          </p:nvPr>
        </p:nvSpPr>
        <p:spPr bwMode="auto">
          <a:xfrm>
            <a:off x="933874" y="4390668"/>
            <a:ext cx="5136303" cy="4236609"/>
          </a:xfrm>
          <a:prstGeom prst="rect">
            <a:avLst/>
          </a:prstGeom>
          <a:noFill/>
          <a:ln>
            <a:miter lim="800000"/>
            <a:headEnd/>
            <a:tailEnd/>
          </a:ln>
        </p:spPr>
        <p:txBody>
          <a:bodyPr lIns="93484" tIns="46742" rIns="93484" bIns="46742"/>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D21D778-B565-4D7E-94D7-64010A445B68}" type="datetimeFigureOut">
              <a:rPr lang="en-US" smtClean="0"/>
              <a:pPr/>
              <a:t>6/15/2021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C6B1FF6-39B9-40F5-8B67-33C6354A3D4F}" type="slidenum">
              <a:rPr kumimoji="0" lang="en-US" smtClean="0"/>
              <a:pPr/>
              <a:t>‹#›</a:t>
            </a:fld>
            <a:endParaRPr kumimoji="0" lang="en-US" dirty="0">
              <a:solidFill>
                <a:schemeClr val="accent3">
                  <a:shade val="75000"/>
                </a:scheme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D21D778-B565-4D7E-94D7-64010A445B68}"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21D778-B565-4D7E-94D7-64010A445B68}" type="datetimeFigureOut">
              <a:rPr lang="en-US" smtClean="0"/>
              <a:pPr/>
              <a:t>6/15/2021</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D21D778-B565-4D7E-94D7-64010A445B68}" type="datetimeFigureOut">
              <a:rPr lang="en-US" smtClean="0"/>
              <a:pPr/>
              <a:t>6/15/2021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D21D778-B565-4D7E-94D7-64010A445B68}" type="datetimeFigureOut">
              <a:rPr lang="en-US" smtClean="0"/>
              <a:pPr/>
              <a:t>6/15/2021</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a:t>‹#›</a:t>
            </a:fld>
            <a:endParaRPr kumimoji="0"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1D778-B565-4D7E-94D7-64010A445B68}" type="datetimeFigureOut">
              <a:rPr lang="en-US" smtClean="0"/>
              <a:pPr/>
              <a:t>6/15/2021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D21D778-B565-4D7E-94D7-64010A445B68}" type="datetimeFigureOut">
              <a:rPr lang="en-US" smtClean="0"/>
              <a:pPr/>
              <a:t>6/15/2021</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D21D778-B565-4D7E-94D7-64010A445B68}" type="datetimeFigureOut">
              <a:rPr lang="en-US" smtClean="0"/>
              <a:pPr/>
              <a:t>6/15/2021</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C6B1FF6-39B9-40F5-8B67-33C6354A3D4F}" type="slidenum">
              <a:rPr kumimoji="0" lang="en-US" smtClean="0"/>
              <a:pPr/>
              <a:t>‹#›</a:t>
            </a:fld>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lgn="r" eaLnBrk="1" latinLnBrk="0" hangingPunct="1"/>
            <a:fld id="{9D21D778-B565-4D7E-94D7-64010A445B68}" type="datetimeFigureOut">
              <a:rPr lang="en-US" smtClean="0"/>
              <a:pPr algn="r" eaLnBrk="1" latinLnBrk="0" hangingPunct="1"/>
              <a:t>6/15/2021</a:t>
            </a:fld>
            <a:endParaRPr lang="en-US" sz="1400" dirty="0">
              <a:solidFill>
                <a:srgbClr val="FFFFFF"/>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l" eaLnBrk="1" latinLnBrk="0" hangingPunct="1"/>
            <a:endParaRPr kumimoji="0" lang="en-US" dirty="0">
              <a:solidFill>
                <a:srgbClr val="FFFFFF"/>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F76D52-15A4-4721-B8B3-C9BE5BCC096C}"/>
              </a:ext>
            </a:extLst>
          </p:cNvPr>
          <p:cNvSpPr>
            <a:spLocks noGrp="1"/>
          </p:cNvSpPr>
          <p:nvPr>
            <p:ph type="ctrTitle"/>
          </p:nvPr>
        </p:nvSpPr>
        <p:spPr/>
        <p:txBody>
          <a:bodyPr>
            <a:normAutofit fontScale="90000"/>
          </a:bodyPr>
          <a:lstStyle/>
          <a:p>
            <a:pPr algn="ctr"/>
            <a:r>
              <a:rPr lang="en-US" dirty="0">
                <a:solidFill>
                  <a:schemeClr val="accent4">
                    <a:lumMod val="75000"/>
                  </a:schemeClr>
                </a:solidFill>
              </a:rPr>
              <a:t>Proposed Amendments to the Title 19 Spill/Release Regulations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u="sng" dirty="0"/>
          </a:p>
          <a:p>
            <a:pPr marL="109728" indent="0">
              <a:buNone/>
            </a:pPr>
            <a:endParaRPr lang="en-US" u="sng" dirty="0"/>
          </a:p>
          <a:p>
            <a:pPr marL="109728" indent="0">
              <a:buNone/>
            </a:pPr>
            <a:endParaRPr lang="en-US" u="sng" dirty="0"/>
          </a:p>
          <a:p>
            <a:pPr marL="109728" indent="0">
              <a:buNone/>
            </a:pPr>
            <a:r>
              <a:rPr lang="en-US" dirty="0"/>
              <a:t>“Office” means the California Governor’s Office of Emergency Services (Cal OES). </a:t>
            </a:r>
          </a:p>
          <a:p>
            <a:endParaRPr lang="en-US" dirty="0"/>
          </a:p>
        </p:txBody>
      </p:sp>
      <p:sp>
        <p:nvSpPr>
          <p:cNvPr id="3" name="Title 2"/>
          <p:cNvSpPr>
            <a:spLocks noGrp="1"/>
          </p:cNvSpPr>
          <p:nvPr>
            <p:ph type="title"/>
          </p:nvPr>
        </p:nvSpPr>
        <p:spPr/>
        <p:txBody>
          <a:bodyPr/>
          <a:lstStyle/>
          <a:p>
            <a:pPr algn="ctr"/>
            <a:r>
              <a:rPr lang="en-US" dirty="0">
                <a:solidFill>
                  <a:schemeClr val="accent1">
                    <a:lumMod val="50000"/>
                  </a:schemeClr>
                </a:solidFill>
              </a:rPr>
              <a:t>New Definition : “Office”</a:t>
            </a:r>
          </a:p>
        </p:txBody>
      </p:sp>
    </p:spTree>
    <p:extLst>
      <p:ext uri="{BB962C8B-B14F-4D97-AF65-F5344CB8AC3E}">
        <p14:creationId xmlns:p14="http://schemas.microsoft.com/office/powerpoint/2010/main" val="1496281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“Release” is defined in HSC, Section 25501(p). “Release” includes the abandonment or discarding of barrels, containers and other closed receptacles containing any hazardous substances, pollutants or contaminants that may harm people, environment or property, unless permitted or authorized by a regulatory agency. “Release” further includes spills into the workplace that may threaten harm to facility personnel.</a:t>
            </a:r>
          </a:p>
        </p:txBody>
      </p:sp>
      <p:sp>
        <p:nvSpPr>
          <p:cNvPr id="3" name="Title 2"/>
          <p:cNvSpPr>
            <a:spLocks noGrp="1"/>
          </p:cNvSpPr>
          <p:nvPr>
            <p:ph type="title"/>
          </p:nvPr>
        </p:nvSpPr>
        <p:spPr/>
        <p:txBody>
          <a:bodyPr/>
          <a:lstStyle/>
          <a:p>
            <a:r>
              <a:rPr lang="en-US" dirty="0">
                <a:solidFill>
                  <a:schemeClr val="accent1">
                    <a:lumMod val="50000"/>
                  </a:schemeClr>
                </a:solidFill>
              </a:rPr>
              <a:t>New Definition : “Release”</a:t>
            </a:r>
            <a:r>
              <a:rPr lang="en-US" dirty="0"/>
              <a:t> </a:t>
            </a:r>
          </a:p>
        </p:txBody>
      </p:sp>
    </p:spTree>
    <p:extLst>
      <p:ext uri="{BB962C8B-B14F-4D97-AF65-F5344CB8AC3E}">
        <p14:creationId xmlns:p14="http://schemas.microsoft.com/office/powerpoint/2010/main" val="77889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“Release Reporting” means the handler or person shall, upon discovery, immediately report any significant release or threatened release of a hazardous material to the Unified Program Agency (UPA), and to the Office, unless the release is contained or incidental. The handler or person shall provide all state, city, or county fire or public health or safety personnel or emergency response personnel with access to the area affected by the release.</a:t>
            </a:r>
          </a:p>
          <a:p>
            <a:pPr marL="109728" indent="0">
              <a:buNone/>
            </a:pPr>
            <a:endParaRPr lang="en-US" dirty="0"/>
          </a:p>
        </p:txBody>
      </p:sp>
      <p:sp>
        <p:nvSpPr>
          <p:cNvPr id="3" name="Title 2"/>
          <p:cNvSpPr>
            <a:spLocks noGrp="1"/>
          </p:cNvSpPr>
          <p:nvPr>
            <p:ph type="title"/>
          </p:nvPr>
        </p:nvSpPr>
        <p:spPr/>
        <p:txBody>
          <a:bodyPr>
            <a:normAutofit fontScale="90000"/>
          </a:bodyPr>
          <a:lstStyle/>
          <a:p>
            <a:pPr algn="ctr"/>
            <a:r>
              <a:rPr lang="en-US" dirty="0">
                <a:solidFill>
                  <a:schemeClr val="accent1">
                    <a:lumMod val="50000"/>
                  </a:schemeClr>
                </a:solidFill>
              </a:rPr>
              <a:t>New Definition : “Release Reporting”</a:t>
            </a:r>
          </a:p>
        </p:txBody>
      </p:sp>
    </p:spTree>
    <p:extLst>
      <p:ext uri="{BB962C8B-B14F-4D97-AF65-F5344CB8AC3E}">
        <p14:creationId xmlns:p14="http://schemas.microsoft.com/office/powerpoint/2010/main" val="2102127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a:p>
          <a:p>
            <a:pPr marL="109728" indent="0">
              <a:buNone/>
            </a:pPr>
            <a:endParaRPr lang="en-US" dirty="0"/>
          </a:p>
          <a:p>
            <a:pPr marL="109728" indent="0">
              <a:buNone/>
            </a:pPr>
            <a:r>
              <a:rPr lang="en-US" dirty="0"/>
              <a:t>“Significant” means a release or spill of hazardous materials that poses an imminent actual or potential hazard to health, safety, property, or the environment.</a:t>
            </a:r>
          </a:p>
        </p:txBody>
      </p:sp>
      <p:sp>
        <p:nvSpPr>
          <p:cNvPr id="3" name="Title 2"/>
          <p:cNvSpPr>
            <a:spLocks noGrp="1"/>
          </p:cNvSpPr>
          <p:nvPr>
            <p:ph type="title"/>
          </p:nvPr>
        </p:nvSpPr>
        <p:spPr/>
        <p:txBody>
          <a:bodyPr/>
          <a:lstStyle/>
          <a:p>
            <a:r>
              <a:rPr lang="en-US" dirty="0">
                <a:solidFill>
                  <a:schemeClr val="accent1">
                    <a:lumMod val="50000"/>
                  </a:schemeClr>
                </a:solidFill>
              </a:rPr>
              <a:t>New Definition : “Significant”</a:t>
            </a:r>
          </a:p>
        </p:txBody>
      </p:sp>
    </p:spTree>
    <p:extLst>
      <p:ext uri="{BB962C8B-B14F-4D97-AF65-F5344CB8AC3E}">
        <p14:creationId xmlns:p14="http://schemas.microsoft.com/office/powerpoint/2010/main" val="2659637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“Threatened Release” is defined in HSC, Section 25501(t), and means that a release is imminent. If the threatened release is not contained, stopped, or removed, the threatened release would pose a significant hazard to people in the immediate area or in areas in the path of the threatened release, or from byproducts or its effects, such as vapors, fire, over-pressurization, toxic gases, or toxic particulates.</a:t>
            </a:r>
          </a:p>
        </p:txBody>
      </p:sp>
      <p:sp>
        <p:nvSpPr>
          <p:cNvPr id="3" name="Title 2"/>
          <p:cNvSpPr>
            <a:spLocks noGrp="1"/>
          </p:cNvSpPr>
          <p:nvPr>
            <p:ph type="title"/>
          </p:nvPr>
        </p:nvSpPr>
        <p:spPr/>
        <p:txBody>
          <a:bodyPr>
            <a:normAutofit fontScale="90000"/>
          </a:bodyPr>
          <a:lstStyle/>
          <a:p>
            <a:pPr algn="ctr"/>
            <a:r>
              <a:rPr lang="en-US" dirty="0">
                <a:solidFill>
                  <a:schemeClr val="accent1">
                    <a:lumMod val="50000"/>
                  </a:schemeClr>
                </a:solidFill>
              </a:rPr>
              <a:t>New Definition : “Threatened Release”</a:t>
            </a:r>
          </a:p>
        </p:txBody>
      </p:sp>
    </p:spTree>
    <p:extLst>
      <p:ext uri="{BB962C8B-B14F-4D97-AF65-F5344CB8AC3E}">
        <p14:creationId xmlns:p14="http://schemas.microsoft.com/office/powerpoint/2010/main" val="984889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b="1" dirty="0"/>
              <a:t>Section 2631.	Immediate Reporting of a Release or a Threatened Release.</a:t>
            </a:r>
            <a:endParaRPr lang="en-US" dirty="0"/>
          </a:p>
          <a:p>
            <a:endParaRPr lang="en-US" dirty="0"/>
          </a:p>
          <a:p>
            <a:pPr marL="109728" lvl="0" indent="0">
              <a:buNone/>
            </a:pPr>
            <a:r>
              <a:rPr lang="en-US" dirty="0"/>
              <a:t>(a) A person shall provide an immediate, verbal report of any significant release or threatened release of a hazardous material to the </a:t>
            </a:r>
            <a:r>
              <a:rPr lang="en-US" strike="sngStrike" dirty="0"/>
              <a:t>administering agency</a:t>
            </a:r>
            <a:r>
              <a:rPr lang="en-US" dirty="0"/>
              <a:t> </a:t>
            </a:r>
            <a:r>
              <a:rPr lang="en-US" u="sng" dirty="0"/>
              <a:t>UPA</a:t>
            </a:r>
            <a:r>
              <a:rPr lang="en-US" dirty="0"/>
              <a:t> and the Office </a:t>
            </a:r>
            <a:r>
              <a:rPr lang="en-US" strike="sngStrike" dirty="0"/>
              <a:t>of Emergency Services</a:t>
            </a:r>
            <a:r>
              <a:rPr lang="en-US" dirty="0"/>
              <a:t>* as soon as: </a:t>
            </a:r>
          </a:p>
          <a:p>
            <a:pPr marL="109728" indent="0">
              <a:buNone/>
            </a:pPr>
            <a:endParaRPr lang="en-US" dirty="0"/>
          </a:p>
          <a:p>
            <a:pPr marL="109728" lvl="0" indent="0">
              <a:buNone/>
            </a:pPr>
            <a:r>
              <a:rPr lang="en-US" dirty="0"/>
              <a:t>(1) a person has knowledge of the release or threatened release, </a:t>
            </a:r>
            <a:r>
              <a:rPr lang="en-US" u="sng" dirty="0"/>
              <a:t>unless the release is contained or incidental</a:t>
            </a:r>
            <a:r>
              <a:rPr lang="en-US" dirty="0"/>
              <a:t>; </a:t>
            </a:r>
          </a:p>
          <a:p>
            <a:pPr marL="109728" indent="0">
              <a:buNone/>
            </a:pPr>
            <a:endParaRPr lang="en-US" dirty="0"/>
          </a:p>
        </p:txBody>
      </p:sp>
      <p:sp>
        <p:nvSpPr>
          <p:cNvPr id="3" name="Title 2"/>
          <p:cNvSpPr>
            <a:spLocks noGrp="1"/>
          </p:cNvSpPr>
          <p:nvPr>
            <p:ph type="title"/>
          </p:nvPr>
        </p:nvSpPr>
        <p:spPr/>
        <p:txBody>
          <a:bodyPr/>
          <a:lstStyle/>
          <a:p>
            <a:pPr algn="ctr"/>
            <a:r>
              <a:rPr lang="en-US" dirty="0">
                <a:solidFill>
                  <a:schemeClr val="accent1">
                    <a:lumMod val="50000"/>
                  </a:schemeClr>
                </a:solidFill>
              </a:rPr>
              <a:t>Immediate Reporting</a:t>
            </a:r>
          </a:p>
        </p:txBody>
      </p:sp>
    </p:spTree>
    <p:extLst>
      <p:ext uri="{BB962C8B-B14F-4D97-AF65-F5344CB8AC3E}">
        <p14:creationId xmlns:p14="http://schemas.microsoft.com/office/powerpoint/2010/main" val="470461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en-US" b="1" dirty="0"/>
              <a:t>Section 2631.	Immediate Reporting of a Release or a Threatened Release.</a:t>
            </a:r>
          </a:p>
          <a:p>
            <a:pPr marL="109728" indent="0">
              <a:buNone/>
            </a:pPr>
            <a:endParaRPr lang="en-US" dirty="0"/>
          </a:p>
          <a:p>
            <a:pPr marL="109728" indent="0">
              <a:buNone/>
            </a:pPr>
            <a:r>
              <a:rPr lang="en-US" dirty="0"/>
              <a:t>(d) Immediate reporting pursuant to subsection (a) of this section shall be made to the Office </a:t>
            </a:r>
            <a:r>
              <a:rPr lang="en-US" strike="sngStrike" dirty="0"/>
              <a:t>of Emergency Services</a:t>
            </a:r>
            <a:r>
              <a:rPr lang="en-US" dirty="0"/>
              <a:t>, at telephone number (916) 845-8911 or (800) 852-7550, and to the </a:t>
            </a:r>
            <a:r>
              <a:rPr lang="en-US" strike="sngStrike" dirty="0"/>
              <a:t>local administering agency</a:t>
            </a:r>
            <a:r>
              <a:rPr lang="en-US" dirty="0"/>
              <a:t> </a:t>
            </a:r>
            <a:r>
              <a:rPr lang="en-US" u="sng" dirty="0"/>
              <a:t>UPA</a:t>
            </a:r>
            <a:r>
              <a:rPr lang="en-US" dirty="0"/>
              <a:t>. The </a:t>
            </a:r>
            <a:r>
              <a:rPr lang="en-US" strike="sngStrike" dirty="0"/>
              <a:t>administering agency</a:t>
            </a:r>
            <a:r>
              <a:rPr lang="en-US" dirty="0"/>
              <a:t> </a:t>
            </a:r>
            <a:r>
              <a:rPr lang="en-US" u="sng" dirty="0"/>
              <a:t>UPA</a:t>
            </a:r>
            <a:r>
              <a:rPr lang="en-US" dirty="0"/>
              <a:t> may designate a call to the 911 emergency number as meeting the requirement to call the </a:t>
            </a:r>
            <a:r>
              <a:rPr lang="en-US" strike="sngStrike" dirty="0"/>
              <a:t>administering agency</a:t>
            </a:r>
            <a:r>
              <a:rPr lang="en-US" dirty="0"/>
              <a:t> </a:t>
            </a:r>
            <a:r>
              <a:rPr lang="en-US" u="sng" dirty="0"/>
              <a:t>UPA when agency response is required immediately</a:t>
            </a:r>
            <a:r>
              <a:rPr lang="en-US" dirty="0"/>
              <a:t>. </a:t>
            </a:r>
            <a:r>
              <a:rPr lang="en-US" u="sng" dirty="0"/>
              <a:t>The UPA will also maintain at least one nonemergency number, pursuant to HSC Section 25510(d), for release reporting that does not require immediate agency response</a:t>
            </a:r>
            <a:r>
              <a:rPr lang="en-US" dirty="0"/>
              <a:t>.</a:t>
            </a:r>
          </a:p>
          <a:p>
            <a:endParaRPr lang="en-US" dirty="0"/>
          </a:p>
        </p:txBody>
      </p:sp>
      <p:sp>
        <p:nvSpPr>
          <p:cNvPr id="3" name="Title 2"/>
          <p:cNvSpPr>
            <a:spLocks noGrp="1"/>
          </p:cNvSpPr>
          <p:nvPr>
            <p:ph type="title"/>
          </p:nvPr>
        </p:nvSpPr>
        <p:spPr/>
        <p:txBody>
          <a:bodyPr>
            <a:normAutofit/>
          </a:bodyPr>
          <a:lstStyle/>
          <a:p>
            <a:pPr algn="ctr"/>
            <a:r>
              <a:rPr lang="en-US" dirty="0">
                <a:solidFill>
                  <a:schemeClr val="accent1">
                    <a:lumMod val="50000"/>
                  </a:schemeClr>
                </a:solidFill>
              </a:rPr>
              <a:t>Immediate Reporting</a:t>
            </a:r>
          </a:p>
        </p:txBody>
      </p:sp>
    </p:spTree>
    <p:extLst>
      <p:ext uri="{BB962C8B-B14F-4D97-AF65-F5344CB8AC3E}">
        <p14:creationId xmlns:p14="http://schemas.microsoft.com/office/powerpoint/2010/main" val="2902562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b="1" dirty="0"/>
              <a:t>Section 2631.	Immediate Reporting of a Release or a Threatened Release.</a:t>
            </a:r>
          </a:p>
          <a:p>
            <a:pPr marL="109728" indent="0">
              <a:buNone/>
            </a:pPr>
            <a:endParaRPr lang="en-US" dirty="0"/>
          </a:p>
          <a:p>
            <a:pPr marL="109728" indent="0">
              <a:buNone/>
            </a:pPr>
            <a:r>
              <a:rPr lang="en-US" dirty="0"/>
              <a:t>(c) The immediate reporting pursuant to subsection (a) of this section shall not be required if there is a reasonable belief that the release or threatened release poses no significant present or potential hazard to human health and safety, property, or the environment.</a:t>
            </a:r>
          </a:p>
          <a:p>
            <a:endParaRPr lang="en-US" dirty="0"/>
          </a:p>
        </p:txBody>
      </p:sp>
      <p:sp>
        <p:nvSpPr>
          <p:cNvPr id="3" name="Title 2"/>
          <p:cNvSpPr>
            <a:spLocks noGrp="1"/>
          </p:cNvSpPr>
          <p:nvPr>
            <p:ph type="title"/>
          </p:nvPr>
        </p:nvSpPr>
        <p:spPr/>
        <p:txBody>
          <a:bodyPr>
            <a:normAutofit/>
          </a:bodyPr>
          <a:lstStyle/>
          <a:p>
            <a:pPr algn="ctr"/>
            <a:r>
              <a:rPr lang="en-US" dirty="0">
                <a:solidFill>
                  <a:schemeClr val="accent1">
                    <a:lumMod val="50000"/>
                  </a:schemeClr>
                </a:solidFill>
              </a:rPr>
              <a:t>Is This Now Redundant?</a:t>
            </a:r>
          </a:p>
        </p:txBody>
      </p:sp>
    </p:spTree>
    <p:extLst>
      <p:ext uri="{BB962C8B-B14F-4D97-AF65-F5344CB8AC3E}">
        <p14:creationId xmlns:p14="http://schemas.microsoft.com/office/powerpoint/2010/main" val="2828226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000" dirty="0"/>
          </a:p>
          <a:p>
            <a:pPr marL="109728" indent="0" algn="ctr">
              <a:buNone/>
            </a:pPr>
            <a:r>
              <a:rPr lang="en-US" sz="4000" dirty="0"/>
              <a:t>Please submit written comments to:</a:t>
            </a:r>
          </a:p>
          <a:p>
            <a:pPr marL="109728" indent="0" algn="ctr">
              <a:buNone/>
            </a:pPr>
            <a:endParaRPr lang="en-US" sz="4000" dirty="0"/>
          </a:p>
          <a:p>
            <a:pPr marL="109728" indent="0" algn="ctr">
              <a:buNone/>
            </a:pPr>
            <a:r>
              <a:rPr lang="en-US" sz="4000" dirty="0"/>
              <a:t>SpillReporting@caloes.ca.gov</a:t>
            </a:r>
          </a:p>
        </p:txBody>
      </p:sp>
      <p:sp>
        <p:nvSpPr>
          <p:cNvPr id="3" name="Title 2"/>
          <p:cNvSpPr>
            <a:spLocks noGrp="1"/>
          </p:cNvSpPr>
          <p:nvPr>
            <p:ph type="title"/>
          </p:nvPr>
        </p:nvSpPr>
        <p:spPr/>
        <p:txBody>
          <a:bodyPr/>
          <a:lstStyle/>
          <a:p>
            <a:r>
              <a:rPr lang="en-US" dirty="0"/>
              <a:t> </a:t>
            </a:r>
          </a:p>
        </p:txBody>
      </p:sp>
    </p:spTree>
    <p:extLst>
      <p:ext uri="{BB962C8B-B14F-4D97-AF65-F5344CB8AC3E}">
        <p14:creationId xmlns:p14="http://schemas.microsoft.com/office/powerpoint/2010/main" val="1830979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09588" indent="-255588">
              <a:buNone/>
            </a:pPr>
            <a:endParaRPr lang="en-US" dirty="0"/>
          </a:p>
          <a:p>
            <a:pPr marL="509588" indent="-255588">
              <a:buNone/>
            </a:pPr>
            <a:r>
              <a:rPr lang="en-US" dirty="0"/>
              <a:t>Jack Harrah</a:t>
            </a:r>
          </a:p>
          <a:p>
            <a:pPr marL="509588" indent="-255588">
              <a:buNone/>
            </a:pPr>
            <a:r>
              <a:rPr lang="en-US" dirty="0"/>
              <a:t>Senior Emergency Services Coordinator</a:t>
            </a:r>
          </a:p>
          <a:p>
            <a:pPr marL="509588" indent="-255588">
              <a:buNone/>
            </a:pPr>
            <a:r>
              <a:rPr lang="en-US" dirty="0"/>
              <a:t>California Governor’s Office of Emergency Services</a:t>
            </a:r>
          </a:p>
          <a:p>
            <a:pPr marL="509588" indent="-255588">
              <a:buNone/>
            </a:pPr>
            <a:endParaRPr lang="en-US" dirty="0"/>
          </a:p>
          <a:p>
            <a:pPr marL="509588" indent="-255588">
              <a:buNone/>
            </a:pPr>
            <a:r>
              <a:rPr lang="en-US" dirty="0"/>
              <a:t>jack.harrah@caloes.ca.gov</a:t>
            </a:r>
          </a:p>
          <a:p>
            <a:pPr marL="509588" indent="-255588">
              <a:buNone/>
            </a:pPr>
            <a:r>
              <a:rPr lang="en-US" dirty="0"/>
              <a:t>(916) 845-8759 office</a:t>
            </a:r>
          </a:p>
          <a:p>
            <a:pPr marL="509588" indent="-255588">
              <a:buNone/>
            </a:pPr>
            <a:r>
              <a:rPr lang="en-US" dirty="0"/>
              <a:t>(916) 396-5725 cell</a:t>
            </a:r>
          </a:p>
          <a:p>
            <a:pPr marL="509588" indent="-255588">
              <a:buNone/>
            </a:pPr>
            <a:endParaRPr lang="en-US" dirty="0"/>
          </a:p>
          <a:p>
            <a:pPr marL="509588" indent="-255588"/>
            <a:endParaRPr lang="en-US" dirty="0"/>
          </a:p>
          <a:p>
            <a:pPr marL="509588" indent="-255588"/>
            <a:endParaRPr lang="en-US" dirty="0"/>
          </a:p>
        </p:txBody>
      </p:sp>
      <p:sp>
        <p:nvSpPr>
          <p:cNvPr id="3" name="Title 2"/>
          <p:cNvSpPr>
            <a:spLocks noGrp="1"/>
          </p:cNvSpPr>
          <p:nvPr>
            <p:ph type="title"/>
          </p:nvPr>
        </p:nvSpPr>
        <p:spPr/>
        <p:txBody>
          <a:bodyPr>
            <a:normAutofit/>
          </a:bodyPr>
          <a:lstStyle/>
          <a:p>
            <a:pPr algn="ctr"/>
            <a:r>
              <a:rPr lang="en-US" sz="4000" dirty="0">
                <a:solidFill>
                  <a:schemeClr val="accent1">
                    <a:lumMod val="50000"/>
                  </a:schemeClr>
                </a:solidFill>
                <a:effectLst/>
              </a:rPr>
              <a:t>Who Am 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en-US" sz="2400" dirty="0"/>
              <a:t>This set of amendments was originally proposed in early 2015.</a:t>
            </a:r>
          </a:p>
          <a:p>
            <a:r>
              <a:rPr lang="en-US" altLang="en-US" sz="2400" dirty="0"/>
              <a:t>Two sets of statewide public workshops were held, the latest being in March of 2015.  Public input was actively sought.</a:t>
            </a:r>
          </a:p>
          <a:p>
            <a:r>
              <a:rPr lang="en-US" altLang="en-US" sz="2400" dirty="0"/>
              <a:t>Prior to the commencement of rulemaking, Governor Brown created the Interagency Refinery Task Force and Cal OES Hazardous Materials Section was redirected to refinery issues (</a:t>
            </a:r>
            <a:r>
              <a:rPr lang="en-US" altLang="en-US" sz="2400" dirty="0" err="1"/>
              <a:t>CalARP</a:t>
            </a:r>
            <a:r>
              <a:rPr lang="en-US" altLang="en-US" sz="2400" dirty="0"/>
              <a:t> Program 4).</a:t>
            </a:r>
          </a:p>
          <a:p>
            <a:r>
              <a:rPr lang="en-US" altLang="en-US" sz="2400" dirty="0"/>
              <a:t>Present day: we are trying again.</a:t>
            </a:r>
          </a:p>
        </p:txBody>
      </p:sp>
      <p:sp>
        <p:nvSpPr>
          <p:cNvPr id="3" name="Title 2"/>
          <p:cNvSpPr>
            <a:spLocks noGrp="1"/>
          </p:cNvSpPr>
          <p:nvPr>
            <p:ph type="title"/>
          </p:nvPr>
        </p:nvSpPr>
        <p:spPr/>
        <p:txBody>
          <a:bodyPr>
            <a:normAutofit/>
          </a:bodyPr>
          <a:lstStyle/>
          <a:p>
            <a:pPr algn="ctr"/>
            <a:r>
              <a:rPr lang="en-US" sz="4000" dirty="0">
                <a:solidFill>
                  <a:schemeClr val="accent1">
                    <a:lumMod val="50000"/>
                  </a:schemeClr>
                </a:solidFill>
              </a:rPr>
              <a:t>A Little History</a:t>
            </a:r>
          </a:p>
        </p:txBody>
      </p:sp>
    </p:spTree>
    <p:extLst>
      <p:ext uri="{BB962C8B-B14F-4D97-AF65-F5344CB8AC3E}">
        <p14:creationId xmlns:p14="http://schemas.microsoft.com/office/powerpoint/2010/main" val="3174300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Consolidate all definitions into a single section.</a:t>
            </a:r>
          </a:p>
          <a:p>
            <a:r>
              <a:rPr lang="en-US" sz="2400" dirty="0"/>
              <a:t>Add a number of new definitions.</a:t>
            </a:r>
          </a:p>
          <a:p>
            <a:r>
              <a:rPr lang="en-US" sz="2400" dirty="0"/>
              <a:t>Change “administering agency” to “UPA”.</a:t>
            </a:r>
          </a:p>
          <a:p>
            <a:r>
              <a:rPr lang="en-US" sz="2400" dirty="0"/>
              <a:t>Change “Chemical Emergency Planning and Response Commission (CEPRC)” to “State Emergency Response Commission (SERC).”</a:t>
            </a:r>
          </a:p>
          <a:p>
            <a:r>
              <a:rPr lang="en-US" sz="2400" dirty="0"/>
              <a:t>Change responsibility for written follow-up from 30 days to 7 days.</a:t>
            </a:r>
          </a:p>
          <a:p>
            <a:r>
              <a:rPr lang="en-US" sz="2400" dirty="0"/>
              <a:t>Update Authority and Reference citations.</a:t>
            </a:r>
          </a:p>
        </p:txBody>
      </p:sp>
      <p:sp>
        <p:nvSpPr>
          <p:cNvPr id="3" name="Title 2"/>
          <p:cNvSpPr>
            <a:spLocks noGrp="1"/>
          </p:cNvSpPr>
          <p:nvPr>
            <p:ph type="title"/>
          </p:nvPr>
        </p:nvSpPr>
        <p:spPr/>
        <p:txBody>
          <a:bodyPr>
            <a:normAutofit fontScale="90000"/>
          </a:bodyPr>
          <a:lstStyle/>
          <a:p>
            <a:pPr algn="ctr"/>
            <a:r>
              <a:rPr lang="en-US" sz="4000" dirty="0">
                <a:solidFill>
                  <a:schemeClr val="accent1">
                    <a:lumMod val="50000"/>
                  </a:schemeClr>
                </a:solidFill>
              </a:rPr>
              <a:t>What Do These Proposed Amendments Do?</a:t>
            </a:r>
          </a:p>
        </p:txBody>
      </p:sp>
    </p:spTree>
    <p:extLst>
      <p:ext uri="{BB962C8B-B14F-4D97-AF65-F5344CB8AC3E}">
        <p14:creationId xmlns:p14="http://schemas.microsoft.com/office/powerpoint/2010/main" val="877740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a:p>
          <a:p>
            <a:pPr marL="109728" indent="0">
              <a:buNone/>
            </a:pPr>
            <a:endParaRPr lang="en-US" dirty="0"/>
          </a:p>
          <a:p>
            <a:pPr marL="109728" indent="0">
              <a:buNone/>
            </a:pPr>
            <a:r>
              <a:rPr lang="en-US" dirty="0"/>
              <a:t>https://caloes.ca.gov/FireRescueSite/</a:t>
            </a:r>
          </a:p>
          <a:p>
            <a:pPr marL="109728" indent="0">
              <a:buNone/>
            </a:pPr>
            <a:r>
              <a:rPr lang="en-US" dirty="0"/>
              <a:t>Documents/</a:t>
            </a:r>
            <a:r>
              <a:rPr lang="en-US" dirty="0" err="1"/>
              <a:t>Release_Reporting_Proposed</a:t>
            </a:r>
            <a:r>
              <a:rPr lang="en-US" dirty="0"/>
              <a:t>_</a:t>
            </a:r>
          </a:p>
          <a:p>
            <a:pPr marL="109728" indent="0">
              <a:buNone/>
            </a:pPr>
            <a:r>
              <a:rPr lang="en-US" dirty="0"/>
              <a:t>Regulations_04142021.pdf.</a:t>
            </a:r>
          </a:p>
          <a:p>
            <a:pPr marL="109728" indent="0">
              <a:buNone/>
            </a:pPr>
            <a:endParaRPr lang="en-US" dirty="0"/>
          </a:p>
          <a:p>
            <a:pPr marL="109728" indent="0">
              <a:buNone/>
            </a:pPr>
            <a:r>
              <a:rPr lang="en-US" dirty="0"/>
              <a:t>Link on Cal OES Fire &amp; Rescue webpage, under “Hazardous Materials”, then “Spill Release Reporting.”</a:t>
            </a:r>
          </a:p>
        </p:txBody>
      </p:sp>
      <p:sp>
        <p:nvSpPr>
          <p:cNvPr id="3" name="Title 2"/>
          <p:cNvSpPr>
            <a:spLocks noGrp="1"/>
          </p:cNvSpPr>
          <p:nvPr>
            <p:ph type="title"/>
          </p:nvPr>
        </p:nvSpPr>
        <p:spPr/>
        <p:txBody>
          <a:bodyPr>
            <a:normAutofit fontScale="90000"/>
          </a:bodyPr>
          <a:lstStyle/>
          <a:p>
            <a:pPr algn="ctr"/>
            <a:r>
              <a:rPr lang="en-US" dirty="0">
                <a:solidFill>
                  <a:schemeClr val="accent1">
                    <a:lumMod val="50000"/>
                  </a:schemeClr>
                </a:solidFill>
              </a:rPr>
              <a:t>Where Can I Find The Proposed Amendments?</a:t>
            </a:r>
          </a:p>
        </p:txBody>
      </p:sp>
    </p:spTree>
    <p:extLst>
      <p:ext uri="{BB962C8B-B14F-4D97-AF65-F5344CB8AC3E}">
        <p14:creationId xmlns:p14="http://schemas.microsoft.com/office/powerpoint/2010/main" val="3863607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dirty="0"/>
              <a:t>“Contained release” means a release that is completely contained in a designated secondary containment area and is recovered from or neutralized or otherwise treated in secondary containment within 24 hours of discovery.  No release reporting is required for a contained release if there is no significant hazard posed to the people or the environment in the immediate area or in areas in the path of the release, or from byproducts or its effects, such as vapors, fire, over-pressurization, toxic gases or toxic particulates.</a:t>
            </a:r>
          </a:p>
        </p:txBody>
      </p:sp>
      <p:sp>
        <p:nvSpPr>
          <p:cNvPr id="3" name="Title 2"/>
          <p:cNvSpPr>
            <a:spLocks noGrp="1"/>
          </p:cNvSpPr>
          <p:nvPr>
            <p:ph type="title"/>
          </p:nvPr>
        </p:nvSpPr>
        <p:spPr/>
        <p:txBody>
          <a:bodyPr>
            <a:normAutofit fontScale="90000"/>
          </a:bodyPr>
          <a:lstStyle/>
          <a:p>
            <a:pPr algn="ctr"/>
            <a:r>
              <a:rPr lang="en-US" dirty="0">
                <a:solidFill>
                  <a:schemeClr val="accent1">
                    <a:lumMod val="50000"/>
                  </a:schemeClr>
                </a:solidFill>
              </a:rPr>
              <a:t>New Definition : “Contained Release”</a:t>
            </a:r>
          </a:p>
        </p:txBody>
      </p:sp>
    </p:spTree>
    <p:extLst>
      <p:ext uri="{BB962C8B-B14F-4D97-AF65-F5344CB8AC3E}">
        <p14:creationId xmlns:p14="http://schemas.microsoft.com/office/powerpoint/2010/main" val="168058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a:p>
          <a:p>
            <a:pPr marL="109728" indent="0">
              <a:buNone/>
            </a:pPr>
            <a:r>
              <a:rPr lang="en-US" dirty="0"/>
              <a:t>“Facility” means all contiguous land and structures, other appurtenances, and improvements on the land that are defined, pursuant to Health and Safety Code (HSC) Section 25501(m), as a handler of hazardous materials. For purposes of emergency release reporting only, “facility” includes motor vehicles, rolling stock, and aircraft.</a:t>
            </a:r>
          </a:p>
        </p:txBody>
      </p:sp>
      <p:sp>
        <p:nvSpPr>
          <p:cNvPr id="3" name="Title 2"/>
          <p:cNvSpPr>
            <a:spLocks noGrp="1"/>
          </p:cNvSpPr>
          <p:nvPr>
            <p:ph type="title"/>
          </p:nvPr>
        </p:nvSpPr>
        <p:spPr/>
        <p:txBody>
          <a:bodyPr/>
          <a:lstStyle/>
          <a:p>
            <a:pPr algn="ctr"/>
            <a:r>
              <a:rPr lang="en-US" dirty="0">
                <a:solidFill>
                  <a:schemeClr val="accent1">
                    <a:lumMod val="50000"/>
                  </a:schemeClr>
                </a:solidFill>
              </a:rPr>
              <a:t>New Definition : “Facility”</a:t>
            </a:r>
          </a:p>
        </p:txBody>
      </p:sp>
    </p:spTree>
    <p:extLst>
      <p:ext uri="{BB962C8B-B14F-4D97-AF65-F5344CB8AC3E}">
        <p14:creationId xmlns:p14="http://schemas.microsoft.com/office/powerpoint/2010/main" val="1644717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a:p>
          <a:p>
            <a:pPr marL="109728" indent="0">
              <a:buNone/>
            </a:pPr>
            <a:endParaRPr lang="en-US" dirty="0"/>
          </a:p>
          <a:p>
            <a:pPr marL="109728" indent="0">
              <a:buNone/>
            </a:pPr>
            <a:r>
              <a:rPr lang="en-US" dirty="0"/>
              <a:t>“Immediate” means upon discovery of a release or threatened release of a hazardous material. Notification must be made immediately, unless the notification impedes control of the release or threatened release, or immediate emergency medical measures, pursuant to Section 2631.</a:t>
            </a:r>
            <a:endParaRPr lang="en-US" sz="2000" dirty="0"/>
          </a:p>
        </p:txBody>
      </p:sp>
      <p:sp>
        <p:nvSpPr>
          <p:cNvPr id="3" name="Title 2"/>
          <p:cNvSpPr>
            <a:spLocks noGrp="1"/>
          </p:cNvSpPr>
          <p:nvPr>
            <p:ph type="title"/>
          </p:nvPr>
        </p:nvSpPr>
        <p:spPr/>
        <p:txBody>
          <a:bodyPr/>
          <a:lstStyle/>
          <a:p>
            <a:pPr algn="ctr"/>
            <a:r>
              <a:rPr lang="en-US" dirty="0">
                <a:solidFill>
                  <a:schemeClr val="accent1">
                    <a:lumMod val="50000"/>
                  </a:schemeClr>
                </a:solidFill>
              </a:rPr>
              <a:t>New Definition : “Immediate”</a:t>
            </a:r>
          </a:p>
        </p:txBody>
      </p:sp>
    </p:spTree>
    <p:extLst>
      <p:ext uri="{BB962C8B-B14F-4D97-AF65-F5344CB8AC3E}">
        <p14:creationId xmlns:p14="http://schemas.microsoft.com/office/powerpoint/2010/main" val="1134097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endParaRPr lang="en-US" dirty="0"/>
          </a:p>
          <a:p>
            <a:pPr marL="109728" indent="0">
              <a:buNone/>
            </a:pPr>
            <a:r>
              <a:rPr lang="en-US" dirty="0"/>
              <a:t>“Incidental release” means a release of a hazardous material that does not pose a significant hazard to health, safety, property, or the environment. Incidental releases are limited in quantity, exposure potential, or toxicity, and may be safely cleaned up or mitigated by properly trained facility personnel or contractors. No release reporting is required for an incidental release if there is no significant hazard posed to the people in the immediate area or in areas in the path of the release, or from byproducts or its effects, such as vapors, fire, over-pressurization, toxic gases, or toxic particulates.</a:t>
            </a:r>
          </a:p>
          <a:p>
            <a:endParaRPr lang="en-US" dirty="0"/>
          </a:p>
        </p:txBody>
      </p:sp>
      <p:sp>
        <p:nvSpPr>
          <p:cNvPr id="3" name="Title 2"/>
          <p:cNvSpPr>
            <a:spLocks noGrp="1"/>
          </p:cNvSpPr>
          <p:nvPr>
            <p:ph type="title"/>
          </p:nvPr>
        </p:nvSpPr>
        <p:spPr/>
        <p:txBody>
          <a:bodyPr>
            <a:normAutofit fontScale="90000"/>
          </a:bodyPr>
          <a:lstStyle/>
          <a:p>
            <a:pPr algn="ctr"/>
            <a:r>
              <a:rPr lang="en-US" dirty="0">
                <a:solidFill>
                  <a:schemeClr val="accent1">
                    <a:lumMod val="50000"/>
                  </a:schemeClr>
                </a:solidFill>
              </a:rPr>
              <a:t>New Definition : “Incidental Release”</a:t>
            </a:r>
          </a:p>
        </p:txBody>
      </p:sp>
    </p:spTree>
    <p:extLst>
      <p:ext uri="{BB962C8B-B14F-4D97-AF65-F5344CB8AC3E}">
        <p14:creationId xmlns:p14="http://schemas.microsoft.com/office/powerpoint/2010/main" val="39599363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General Doc" ma:contentTypeID="0x010100A3C0AE248FC7AE4A8F6A9800E77547E60100F806D95A189A8D4A90262832F4E2BA4B" ma:contentTypeVersion="13" ma:contentTypeDescription="Cal OES General Document" ma:contentTypeScope="" ma:versionID="5f75f61d667a17092a159b7b4bf73743">
  <xsd:schema xmlns:xsd="http://www.w3.org/2001/XMLSchema" xmlns:xs="http://www.w3.org/2001/XMLSchema" xmlns:p="http://schemas.microsoft.com/office/2006/metadata/properties" xmlns:ns2="0a8bad6b-f581-42d1-a937-dbda95349e24" xmlns:ns3="80694d95-66a9-4d6f-a1a7-86a2c6f208a0" targetNamespace="http://schemas.microsoft.com/office/2006/metadata/properties" ma:root="true" ma:fieldsID="6754a0c51658b01ce071a158f575d204" ns2:_="" ns3:_="">
    <xsd:import namespace="0a8bad6b-f581-42d1-a937-dbda95349e24"/>
    <xsd:import namespace="80694d95-66a9-4d6f-a1a7-86a2c6f208a0"/>
    <xsd:element name="properties">
      <xsd:complexType>
        <xsd:sequence>
          <xsd:element name="documentManagement">
            <xsd:complexType>
              <xsd:all>
                <xsd:element ref="ns2:oesRollupDescription" minOccurs="0"/>
                <xsd:element ref="ns2:h91dd47120624aa8a205903f7dc28ad4" minOccurs="0"/>
                <xsd:element ref="ns2:TaxCatchAll" minOccurs="0"/>
                <xsd:element ref="ns2:TaxCatchAllLabel" minOccurs="0"/>
                <xsd:element ref="ns2:oesGroupBy"/>
                <xsd:element ref="ns3:oesDisplay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8bad6b-f581-42d1-a937-dbda95349e24" elementFormDefault="qualified">
    <xsd:import namespace="http://schemas.microsoft.com/office/2006/documentManagement/types"/>
    <xsd:import namespace="http://schemas.microsoft.com/office/infopath/2007/PartnerControls"/>
    <xsd:element name="oesRollupDescription" ma:index="8" nillable="true" ma:displayName="Rollup Description" ma:description="Use this for a brief description of the item, which will be displayed on the page." ma:internalName="oesRollupDescription" ma:readOnly="false">
      <xsd:simpleType>
        <xsd:restriction base="dms:Note">
          <xsd:maxLength value="255"/>
        </xsd:restriction>
      </xsd:simpleType>
    </xsd:element>
    <xsd:element name="h91dd47120624aa8a205903f7dc28ad4" ma:index="9" ma:taxonomy="true" ma:internalName="h91dd47120624aa8a205903f7dc28ad4" ma:taxonomyFieldName="oesDivision" ma:displayName="Cal OES Division" ma:default="" ma:fieldId="{191dd471-2062-4aa8-a205-903f7dc28ad4}" ma:sspId="ed650271-3da9-459d-b38c-75915af8c2ed" ma:termSetId="35129ea4-2b69-4523-92bc-aa23dc2aa4fb"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eeb0fb86-bc12-4cb3-92ad-dd6aef4c6903}" ma:internalName="TaxCatchAll" ma:showField="CatchAllData" ma:web="0a8bad6b-f581-42d1-a937-dbda95349e24">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eeb0fb86-bc12-4cb3-92ad-dd6aef4c6903}" ma:internalName="TaxCatchAllLabel" ma:readOnly="true" ma:showField="CatchAllDataLabel" ma:web="0a8bad6b-f581-42d1-a937-dbda95349e24">
      <xsd:complexType>
        <xsd:complexContent>
          <xsd:extension base="dms:MultiChoiceLookup">
            <xsd:sequence>
              <xsd:element name="Value" type="dms:Lookup" maxOccurs="unbounded" minOccurs="0" nillable="true"/>
            </xsd:sequence>
          </xsd:extension>
        </xsd:complexContent>
      </xsd:complexType>
    </xsd:element>
    <xsd:element name="oesGroupBy" ma:index="13" ma:displayName="Group By" ma:description="Use this field to group items together based on a common group name." ma:internalName="oesGroupBy"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0694d95-66a9-4d6f-a1a7-86a2c6f208a0" elementFormDefault="qualified">
    <xsd:import namespace="http://schemas.microsoft.com/office/2006/documentManagement/types"/>
    <xsd:import namespace="http://schemas.microsoft.com/office/infopath/2007/PartnerControls"/>
    <xsd:element name="oesDisplayOn" ma:index="14" nillable="true" ma:displayName="Display On" ma:list="{1ae78d89-1083-4723-a363-f44dab62cf44}" ma:internalName="oesDisplayOn" ma:showField="Title" ma:requiredMultiChoice="tru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esRollupDescription xmlns="0a8bad6b-f581-42d1-a937-dbda95349e24">Release Reporting Proposed Regulations Powerpoint 06162021</oesRollupDescription>
    <oesGroupBy xmlns="0a8bad6b-f581-42d1-a937-dbda95349e24">HazMat - Spill Release Reporting</oesGroupBy>
    <h91dd47120624aa8a205903f7dc28ad4 xmlns="0a8bad6b-f581-42d1-a937-dbda95349e24">
      <Terms xmlns="http://schemas.microsoft.com/office/infopath/2007/PartnerControls">
        <TermInfo xmlns="http://schemas.microsoft.com/office/infopath/2007/PartnerControls">
          <TermName xmlns="http://schemas.microsoft.com/office/infopath/2007/PartnerControls">Fire ＆ Rescue</TermName>
          <TermId xmlns="http://schemas.microsoft.com/office/infopath/2007/PartnerControls">8956b78c-ade5-4aa1-b9a6-2981aed508bc</TermId>
        </TermInfo>
      </Terms>
    </h91dd47120624aa8a205903f7dc28ad4>
    <TaxCatchAll xmlns="0a8bad6b-f581-42d1-a937-dbda95349e24">
      <Value>48</Value>
    </TaxCatchAll>
    <oesDisplayOn xmlns="80694d95-66a9-4d6f-a1a7-86a2c6f208a0">
      <Value>16</Value>
      <Value>13</Value>
    </oesDisplayOn>
  </documentManagement>
</p:properties>
</file>

<file path=customXml/itemProps1.xml><?xml version="1.0" encoding="utf-8"?>
<ds:datastoreItem xmlns:ds="http://schemas.openxmlformats.org/officeDocument/2006/customXml" ds:itemID="{B2C4638E-5D32-4B9F-8825-974ABA9C0954}"/>
</file>

<file path=customXml/itemProps2.xml><?xml version="1.0" encoding="utf-8"?>
<ds:datastoreItem xmlns:ds="http://schemas.openxmlformats.org/officeDocument/2006/customXml" ds:itemID="{F5C96489-B863-4431-9233-0FEB0AC22D4B}"/>
</file>

<file path=customXml/itemProps3.xml><?xml version="1.0" encoding="utf-8"?>
<ds:datastoreItem xmlns:ds="http://schemas.openxmlformats.org/officeDocument/2006/customXml" ds:itemID="{D7449ACD-9E7C-4145-85D8-0850BFD39126}"/>
</file>

<file path=docProps/app.xml><?xml version="1.0" encoding="utf-8"?>
<Properties xmlns="http://schemas.openxmlformats.org/officeDocument/2006/extended-properties" xmlns:vt="http://schemas.openxmlformats.org/officeDocument/2006/docPropsVTypes">
  <Template>Concourse</Template>
  <TotalTime>8856</TotalTime>
  <Words>1176</Words>
  <Application>Microsoft Office PowerPoint</Application>
  <PresentationFormat>On-screen Show (4:3)</PresentationFormat>
  <Paragraphs>77</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Lucida Sans Unicode</vt:lpstr>
      <vt:lpstr>Times New Roman</vt:lpstr>
      <vt:lpstr>Verdana</vt:lpstr>
      <vt:lpstr>Wingdings 2</vt:lpstr>
      <vt:lpstr>Wingdings 3</vt:lpstr>
      <vt:lpstr>Concourse</vt:lpstr>
      <vt:lpstr>Proposed Amendments to the Title 19 Spill/Release Regulations</vt:lpstr>
      <vt:lpstr>Who Am I?</vt:lpstr>
      <vt:lpstr>A Little History</vt:lpstr>
      <vt:lpstr>What Do These Proposed Amendments Do?</vt:lpstr>
      <vt:lpstr>Where Can I Find The Proposed Amendments?</vt:lpstr>
      <vt:lpstr>New Definition : “Contained Release”</vt:lpstr>
      <vt:lpstr>New Definition : “Facility”</vt:lpstr>
      <vt:lpstr>New Definition : “Immediate”</vt:lpstr>
      <vt:lpstr>New Definition : “Incidental Release”</vt:lpstr>
      <vt:lpstr>New Definition : “Office”</vt:lpstr>
      <vt:lpstr>New Definition : “Release” </vt:lpstr>
      <vt:lpstr>New Definition : “Release Reporting”</vt:lpstr>
      <vt:lpstr>New Definition : “Significant”</vt:lpstr>
      <vt:lpstr>New Definition : “Threatened Release”</vt:lpstr>
      <vt:lpstr>Immediate Reporting</vt:lpstr>
      <vt:lpstr>Immediate Reporting</vt:lpstr>
      <vt:lpstr>Is This Now Redundant?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Release Reporting Proposed Regulations Powerpoint 06162021</dc:title>
  <dc:creator>State of California</dc:creator>
  <cp:lastModifiedBy>Harrah, Jack@CalOES</cp:lastModifiedBy>
  <cp:revision>335</cp:revision>
  <cp:lastPrinted>2014-10-20T21:58:22Z</cp:lastPrinted>
  <dcterms:created xsi:type="dcterms:W3CDTF">1998-10-09T16:56:46Z</dcterms:created>
  <dcterms:modified xsi:type="dcterms:W3CDTF">2021-06-16T23:56:20Z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0x010100A3C0AE248FC7AE4A8F6A9800E77547E60100F806D95A189A8D4A90262832F4E2BA4B</vt:lpwstr>
  </property>
  <property fmtid="{D5CDD505-2E9C-101B-9397-08002B2CF9AE}" pid="3" name="oesDivision">
    <vt:lpwstr>48;#Fire ＆ Rescue|8956b78c-ade5-4aa1-b9a6-2981aed508bc</vt:lpwstr>
  </property>
</Properties>
</file>