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4" r:id="rId5"/>
  </p:sldMasterIdLst>
  <p:notesMasterIdLst>
    <p:notesMasterId r:id="rId48"/>
  </p:notesMasterIdLst>
  <p:handoutMasterIdLst>
    <p:handoutMasterId r:id="rId49"/>
  </p:handoutMasterIdLst>
  <p:sldIdLst>
    <p:sldId id="325" r:id="rId6"/>
    <p:sldId id="257" r:id="rId7"/>
    <p:sldId id="276" r:id="rId8"/>
    <p:sldId id="277" r:id="rId9"/>
    <p:sldId id="258" r:id="rId10"/>
    <p:sldId id="260" r:id="rId11"/>
    <p:sldId id="261" r:id="rId12"/>
    <p:sldId id="280" r:id="rId13"/>
    <p:sldId id="262" r:id="rId14"/>
    <p:sldId id="263" r:id="rId15"/>
    <p:sldId id="281" r:id="rId16"/>
    <p:sldId id="308" r:id="rId17"/>
    <p:sldId id="292" r:id="rId18"/>
    <p:sldId id="309" r:id="rId19"/>
    <p:sldId id="310" r:id="rId20"/>
    <p:sldId id="311" r:id="rId21"/>
    <p:sldId id="312" r:id="rId22"/>
    <p:sldId id="313" r:id="rId23"/>
    <p:sldId id="324" r:id="rId24"/>
    <p:sldId id="314" r:id="rId25"/>
    <p:sldId id="315" r:id="rId26"/>
    <p:sldId id="316" r:id="rId27"/>
    <p:sldId id="317" r:id="rId28"/>
    <p:sldId id="318" r:id="rId29"/>
    <p:sldId id="320" r:id="rId30"/>
    <p:sldId id="275" r:id="rId31"/>
    <p:sldId id="321" r:id="rId32"/>
    <p:sldId id="296" r:id="rId33"/>
    <p:sldId id="322" r:id="rId34"/>
    <p:sldId id="267" r:id="rId35"/>
    <p:sldId id="268" r:id="rId36"/>
    <p:sldId id="269" r:id="rId37"/>
    <p:sldId id="285" r:id="rId38"/>
    <p:sldId id="273" r:id="rId39"/>
    <p:sldId id="282" r:id="rId40"/>
    <p:sldId id="326" r:id="rId41"/>
    <p:sldId id="270" r:id="rId42"/>
    <p:sldId id="272" r:id="rId43"/>
    <p:sldId id="271" r:id="rId44"/>
    <p:sldId id="284" r:id="rId45"/>
    <p:sldId id="323" r:id="rId46"/>
    <p:sldId id="274" r:id="rId4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E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57" autoAdjust="0"/>
  </p:normalViewPr>
  <p:slideViewPr>
    <p:cSldViewPr snapToGrid="0">
      <p:cViewPr varScale="1">
        <p:scale>
          <a:sx n="81" d="100"/>
          <a:sy n="81" d="100"/>
        </p:scale>
        <p:origin x="96" y="1182"/>
      </p:cViewPr>
      <p:guideLst>
        <p:guide orient="horz" pos="1620"/>
        <p:guide pos="2880"/>
      </p:guideLst>
    </p:cSldViewPr>
  </p:slideViewPr>
  <p:outlineViewPr>
    <p:cViewPr>
      <p:scale>
        <a:sx n="33" d="100"/>
        <a:sy n="33" d="100"/>
      </p:scale>
      <p:origin x="0" y="-45114"/>
    </p:cViewPr>
  </p:outlin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6433"/>
          </a:xfrm>
          <a:prstGeom prst="rect">
            <a:avLst/>
          </a:prstGeom>
        </p:spPr>
        <p:txBody>
          <a:bodyPr vert="horz" lIns="92431" tIns="46216" rIns="92431" bIns="46216" rtlCol="0"/>
          <a:lstStyle>
            <a:lvl1pPr algn="l">
              <a:defRPr sz="1200"/>
            </a:lvl1pPr>
          </a:lstStyle>
          <a:p>
            <a:endParaRPr lang="en-US"/>
          </a:p>
        </p:txBody>
      </p:sp>
      <p:sp>
        <p:nvSpPr>
          <p:cNvPr id="3" name="Date Placeholder 2"/>
          <p:cNvSpPr>
            <a:spLocks noGrp="1"/>
          </p:cNvSpPr>
          <p:nvPr>
            <p:ph type="dt" sz="quarter" idx="1"/>
          </p:nvPr>
        </p:nvSpPr>
        <p:spPr>
          <a:xfrm>
            <a:off x="3970940" y="2"/>
            <a:ext cx="3037840" cy="466433"/>
          </a:xfrm>
          <a:prstGeom prst="rect">
            <a:avLst/>
          </a:prstGeom>
        </p:spPr>
        <p:txBody>
          <a:bodyPr vert="horz" lIns="92431" tIns="46216" rIns="92431" bIns="46216" rtlCol="0"/>
          <a:lstStyle>
            <a:lvl1pPr algn="r">
              <a:defRPr sz="1200"/>
            </a:lvl1pPr>
          </a:lstStyle>
          <a:p>
            <a:fld id="{C4B9C122-B6CB-4FB6-8C04-1B4FCAF8FDC9}" type="datetimeFigureOut">
              <a:rPr lang="en-US" smtClean="0"/>
              <a:t>11/15/2019</a:t>
            </a:fld>
            <a:endParaRPr lang="en-US"/>
          </a:p>
        </p:txBody>
      </p:sp>
      <p:sp>
        <p:nvSpPr>
          <p:cNvPr id="4" name="Footer Placeholder 3"/>
          <p:cNvSpPr>
            <a:spLocks noGrp="1"/>
          </p:cNvSpPr>
          <p:nvPr>
            <p:ph type="ftr" sz="quarter" idx="2"/>
          </p:nvPr>
        </p:nvSpPr>
        <p:spPr>
          <a:xfrm>
            <a:off x="2" y="8829970"/>
            <a:ext cx="3037840" cy="466433"/>
          </a:xfrm>
          <a:prstGeom prst="rect">
            <a:avLst/>
          </a:prstGeom>
        </p:spPr>
        <p:txBody>
          <a:bodyPr vert="horz" lIns="92431" tIns="46216" rIns="92431" bIns="4621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70"/>
            <a:ext cx="3037840" cy="466433"/>
          </a:xfrm>
          <a:prstGeom prst="rect">
            <a:avLst/>
          </a:prstGeom>
        </p:spPr>
        <p:txBody>
          <a:bodyPr vert="horz" lIns="92431" tIns="46216" rIns="92431" bIns="46216" rtlCol="0" anchor="b"/>
          <a:lstStyle>
            <a:lvl1pPr algn="r">
              <a:defRPr sz="1200"/>
            </a:lvl1pPr>
          </a:lstStyle>
          <a:p>
            <a:fld id="{2EA87F2B-2792-4563-AA4B-42D8DE0A8F69}" type="slidenum">
              <a:rPr lang="en-US" smtClean="0"/>
              <a:t>‹#›</a:t>
            </a:fld>
            <a:endParaRPr lang="en-US"/>
          </a:p>
        </p:txBody>
      </p:sp>
    </p:spTree>
    <p:extLst>
      <p:ext uri="{BB962C8B-B14F-4D97-AF65-F5344CB8AC3E}">
        <p14:creationId xmlns:p14="http://schemas.microsoft.com/office/powerpoint/2010/main" val="23463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2416" tIns="92416" rIns="92416" bIns="9241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2683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6375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148800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45526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103387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353748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403878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87444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125317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968273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28125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45251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33b53ffb0_0_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33b53ffb0_0_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52744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137117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33b53ffb0_0_30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33b53ffb0_0_30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206708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293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pPr marL="158750" indent="0">
              <a:buNone/>
            </a:pPr>
            <a:r>
              <a:rPr lang="en-US" dirty="0" smtClean="0"/>
              <a:t>1. Within each row, check the radial button in the box that best describes the forecasted condition. If there is no value for a row, it would be left blank. (See Predictive Services on Page 11 for links to meteorological info)</a:t>
            </a:r>
          </a:p>
          <a:p>
            <a:pPr marL="158750" indent="0">
              <a:buNone/>
            </a:pPr>
            <a:r>
              <a:rPr lang="en-US" dirty="0" smtClean="0"/>
              <a:t>2. Total the number of check marks per column and enter their sub-total in the box provided.</a:t>
            </a:r>
          </a:p>
          <a:p>
            <a:pPr marL="158750" indent="0">
              <a:buNone/>
            </a:pPr>
            <a:r>
              <a:rPr lang="en-US" dirty="0" smtClean="0"/>
              <a:t>3. Multiply the column sub-totals by the severity factor and enter this adjusted sub-total in the same colored box provided in the next row.</a:t>
            </a:r>
          </a:p>
          <a:p>
            <a:pPr marL="158750" indent="0">
              <a:buNone/>
            </a:pPr>
            <a:r>
              <a:rPr lang="en-US" dirty="0" smtClean="0"/>
              <a:t>4. Enter the adjusted sub-totals into the formula provided at the bottom of the sheet.</a:t>
            </a:r>
          </a:p>
          <a:p>
            <a:pPr marL="158750" indent="0">
              <a:buNone/>
            </a:pPr>
            <a:r>
              <a:rPr lang="en-US" dirty="0" smtClean="0"/>
              <a:t>5. Add the three adjusted sub-totals and divide by 12 to complete the mobilization score.</a:t>
            </a:r>
          </a:p>
          <a:p>
            <a:pPr marL="158750" indent="0">
              <a:buNone/>
            </a:pPr>
            <a:r>
              <a:rPr lang="en-US" dirty="0" smtClean="0"/>
              <a:t>6.</a:t>
            </a:r>
            <a:r>
              <a:rPr lang="en-US" baseline="0" dirty="0" smtClean="0"/>
              <a:t> </a:t>
            </a:r>
            <a:r>
              <a:rPr lang="en-US" dirty="0" smtClean="0"/>
              <a:t>Utilize the final score from the mobilization score sheet to refer to the resource order sheet for the numbers recommended for augmentation.</a:t>
            </a:r>
          </a:p>
          <a:p>
            <a:pPr marL="158750" indent="0">
              <a:buNone/>
            </a:pPr>
            <a:r>
              <a:rPr lang="en-US" dirty="0" smtClean="0"/>
              <a:t>7. If the score sheet recommends a MODERATE EVENT, both the Cal OES Director and Cal OES State Fire and Rescue Chief will review and provide approval in addition to the Cal OES Operations Deputy Chief.</a:t>
            </a:r>
            <a:endParaRPr lang="en-US" dirty="0"/>
          </a:p>
        </p:txBody>
      </p:sp>
    </p:spTree>
    <p:extLst>
      <p:ext uri="{BB962C8B-B14F-4D97-AF65-F5344CB8AC3E}">
        <p14:creationId xmlns:p14="http://schemas.microsoft.com/office/powerpoint/2010/main" val="97437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45753ce26_1_0:notes"/>
          <p:cNvSpPr>
            <a:spLocks noGrp="1" noRot="1" noChangeAspect="1"/>
          </p:cNvSpPr>
          <p:nvPr>
            <p:ph type="sldImg" idx="2"/>
          </p:nvPr>
        </p:nvSpPr>
        <p:spPr>
          <a:xfrm>
            <a:off x="4445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45753ce26_1_0:notes"/>
          <p:cNvSpPr txBox="1">
            <a:spLocks noGrp="1"/>
          </p:cNvSpPr>
          <p:nvPr>
            <p:ph type="body" idx="1"/>
          </p:nvPr>
        </p:nvSpPr>
        <p:spPr>
          <a:xfrm>
            <a:off x="698614" y="4343400"/>
            <a:ext cx="5588914"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 will provide a PPT</a:t>
            </a:r>
            <a:r>
              <a:rPr lang="en-US" baseline="0" dirty="0" smtClean="0"/>
              <a:t> for the OA Dispatch Centers and Cal OES Region Dispatch Centers to provide direction on how to create and fill a Cal OES </a:t>
            </a:r>
            <a:r>
              <a:rPr lang="en-US" baseline="0" dirty="0" err="1" smtClean="0"/>
              <a:t>PrePo</a:t>
            </a:r>
            <a:r>
              <a:rPr lang="en-US" baseline="0" dirty="0" smtClean="0"/>
              <a:t> incident. </a:t>
            </a:r>
            <a:endParaRPr dirty="0"/>
          </a:p>
        </p:txBody>
      </p:sp>
    </p:spTree>
    <p:extLst>
      <p:ext uri="{BB962C8B-B14F-4D97-AF65-F5344CB8AC3E}">
        <p14:creationId xmlns:p14="http://schemas.microsoft.com/office/powerpoint/2010/main" val="1616556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 sent sample and will</a:t>
            </a:r>
            <a:r>
              <a:rPr lang="en-US" baseline="0" dirty="0" smtClean="0"/>
              <a:t> point to sample</a:t>
            </a:r>
            <a:endParaRPr lang="en-US" dirty="0"/>
          </a:p>
        </p:txBody>
      </p:sp>
    </p:spTree>
    <p:extLst>
      <p:ext uri="{BB962C8B-B14F-4D97-AF65-F5344CB8AC3E}">
        <p14:creationId xmlns:p14="http://schemas.microsoft.com/office/powerpoint/2010/main" val="202938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3b53ffb0_0_17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3b53ffb0_0_17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1862523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33b53ffb0_0_22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33b53ffb0_0_22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310298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33b53ffb0_0_22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33b53ffb0_0_22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361839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pPr marL="158750" indent="0">
              <a:buNone/>
            </a:pPr>
            <a:r>
              <a:rPr lang="en-US" dirty="0" smtClean="0"/>
              <a:t>The OA Coordinator</a:t>
            </a:r>
            <a:r>
              <a:rPr lang="en-US" baseline="0" dirty="0" smtClean="0"/>
              <a:t> shall immediately notify the CalOES Region Coordinator who shall immediately notify the State Fire and Rescue Coordinator of this action to ensure the necessary resource tracking, notifications, and coordination matters are appropriately addressed. (Ops Bulletin 1)</a:t>
            </a:r>
            <a:endParaRPr lang="en-US" dirty="0"/>
          </a:p>
        </p:txBody>
      </p:sp>
    </p:spTree>
    <p:extLst>
      <p:ext uri="{BB962C8B-B14F-4D97-AF65-F5344CB8AC3E}">
        <p14:creationId xmlns:p14="http://schemas.microsoft.com/office/powerpoint/2010/main" val="51446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33b53ffb0_0_29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33b53ffb0_0_29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1480629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33b53ffb0_0_23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33b53ffb0_0_23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773988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856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33b53ffb0_0_23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33b53ffb0_0_23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r>
              <a:rPr lang="en-US" dirty="0" smtClean="0"/>
              <a:t>How</a:t>
            </a:r>
            <a:r>
              <a:rPr lang="en-US" baseline="0" dirty="0" smtClean="0"/>
              <a:t> is it determined that an incident can be terminated?  Weather changes, conditions change, OA or local fire agency doesn’t want to extend</a:t>
            </a:r>
            <a:r>
              <a:rPr lang="en-US" baseline="0" smtClean="0"/>
              <a:t>, etc.</a:t>
            </a:r>
            <a:endParaRPr dirty="0"/>
          </a:p>
        </p:txBody>
      </p:sp>
    </p:spTree>
    <p:extLst>
      <p:ext uri="{BB962C8B-B14F-4D97-AF65-F5344CB8AC3E}">
        <p14:creationId xmlns:p14="http://schemas.microsoft.com/office/powerpoint/2010/main" val="3953490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3b53ffb0_0_361: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3b53ffb0_0_361: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r>
              <a:rPr lang="en" dirty="0" smtClean="0"/>
              <a:t>Complaint has been possible delay due to geographic challenge v. LG, cost saving</a:t>
            </a:r>
            <a:r>
              <a:rPr lang="en" baseline="0" dirty="0" smtClean="0"/>
              <a:t>s consideration for the state</a:t>
            </a:r>
            <a:endParaRPr dirty="0"/>
          </a:p>
        </p:txBody>
      </p:sp>
    </p:spTree>
    <p:extLst>
      <p:ext uri="{BB962C8B-B14F-4D97-AF65-F5344CB8AC3E}">
        <p14:creationId xmlns:p14="http://schemas.microsoft.com/office/powerpoint/2010/main" val="308247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33b53ffb0_0_356: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33b53ffb0_0_356: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r>
              <a:rPr lang="en-US" dirty="0" smtClean="0"/>
              <a:t>OES engines preferred</a:t>
            </a:r>
            <a:r>
              <a:rPr lang="en-US" baseline="0" dirty="0" smtClean="0"/>
              <a:t> due to cost savings and provide added surge capacity v. having OES reach back into the OA if requesting those engines.  Practice should be to offer the OES equipment first out of the OA to prevent further impacts to resource commitments.</a:t>
            </a:r>
            <a:endParaRPr dirty="0"/>
          </a:p>
        </p:txBody>
      </p:sp>
    </p:spTree>
    <p:extLst>
      <p:ext uri="{BB962C8B-B14F-4D97-AF65-F5344CB8AC3E}">
        <p14:creationId xmlns:p14="http://schemas.microsoft.com/office/powerpoint/2010/main" val="3371461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look for a slide to incorporate /Link to OES page for PPT and Forms</a:t>
            </a:r>
            <a:endParaRPr lang="en-US" dirty="0"/>
          </a:p>
        </p:txBody>
      </p:sp>
    </p:spTree>
    <p:extLst>
      <p:ext uri="{BB962C8B-B14F-4D97-AF65-F5344CB8AC3E}">
        <p14:creationId xmlns:p14="http://schemas.microsoft.com/office/powerpoint/2010/main" val="141935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website</a:t>
            </a:r>
            <a:r>
              <a:rPr lang="en-US" baseline="0" dirty="0" smtClean="0"/>
              <a:t> and specifically call attention to the ECC PPT and the Op Areas should be responsible to make sure </a:t>
            </a:r>
            <a:r>
              <a:rPr lang="en-US" baseline="0" dirty="0" err="1" smtClean="0"/>
              <a:t>ecc’s</a:t>
            </a:r>
            <a:r>
              <a:rPr lang="en-US" baseline="0" dirty="0" smtClean="0"/>
              <a:t> receive the presentation or AC’s will provide support.  </a:t>
            </a:r>
          </a:p>
          <a:p>
            <a:endParaRPr lang="en-PH" baseline="0"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http://www.caloes.ca.gov/cal-oes-divisions/fire-rescue/fire-operations</a:t>
            </a:r>
            <a:endParaRPr lang="en-US" dirty="0"/>
          </a:p>
        </p:txBody>
      </p:sp>
    </p:spTree>
    <p:extLst>
      <p:ext uri="{BB962C8B-B14F-4D97-AF65-F5344CB8AC3E}">
        <p14:creationId xmlns:p14="http://schemas.microsoft.com/office/powerpoint/2010/main" val="1615560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4460f101_0_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4460f101_0_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57639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33b53ffb0_0_1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33b53ffb0_0_1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dirty="0"/>
          </a:p>
        </p:txBody>
      </p:sp>
    </p:spTree>
    <p:extLst>
      <p:ext uri="{BB962C8B-B14F-4D97-AF65-F5344CB8AC3E}">
        <p14:creationId xmlns:p14="http://schemas.microsoft.com/office/powerpoint/2010/main" val="15513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33b53ffb0_0_1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33b53ffb0_0_1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407812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33b53ffb0_0_20: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33b53ffb0_0_20: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01924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33b53ffb0_0_2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33b53ffb0_0_2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endParaRPr/>
          </a:p>
        </p:txBody>
      </p:sp>
    </p:spTree>
    <p:extLst>
      <p:ext uri="{BB962C8B-B14F-4D97-AF65-F5344CB8AC3E}">
        <p14:creationId xmlns:p14="http://schemas.microsoft.com/office/powerpoint/2010/main" val="291488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33b53ffb0_0_165:notes"/>
          <p:cNvSpPr>
            <a:spLocks noGrp="1" noRot="1" noChangeAspect="1"/>
          </p:cNvSpPr>
          <p:nvPr>
            <p:ph type="sldImg" idx="2"/>
          </p:nvPr>
        </p:nvSpPr>
        <p:spPr>
          <a:xfrm>
            <a:off x="404813" y="696913"/>
            <a:ext cx="6200775" cy="3487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33b53ffb0_0_165:notes"/>
          <p:cNvSpPr txBox="1">
            <a:spLocks noGrp="1"/>
          </p:cNvSpPr>
          <p:nvPr>
            <p:ph type="body" idx="1"/>
          </p:nvPr>
        </p:nvSpPr>
        <p:spPr>
          <a:xfrm>
            <a:off x="701041" y="4415790"/>
            <a:ext cx="5608320" cy="4183380"/>
          </a:xfrm>
          <a:prstGeom prst="rect">
            <a:avLst/>
          </a:prstGeom>
        </p:spPr>
        <p:txBody>
          <a:bodyPr spcFirstLastPara="1" wrap="square" lIns="92416" tIns="92416" rIns="92416" bIns="92416" anchor="t" anchorCtr="0">
            <a:noAutofit/>
          </a:bodyPr>
          <a:lstStyle/>
          <a:p>
            <a:pPr marL="0" indent="0">
              <a:buNone/>
            </a:pPr>
            <a:r>
              <a:rPr lang="en-US" dirty="0" smtClean="0"/>
              <a:t>#3. Resources are ordered: </a:t>
            </a:r>
            <a:endParaRPr dirty="0"/>
          </a:p>
        </p:txBody>
      </p:sp>
    </p:spTree>
    <p:extLst>
      <p:ext uri="{BB962C8B-B14F-4D97-AF65-F5344CB8AC3E}">
        <p14:creationId xmlns:p14="http://schemas.microsoft.com/office/powerpoint/2010/main" val="232893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45753ce26_0_220:notes"/>
          <p:cNvSpPr>
            <a:spLocks noGrp="1" noRot="1" noChangeAspect="1"/>
          </p:cNvSpPr>
          <p:nvPr>
            <p:ph type="sldImg" idx="2"/>
          </p:nvPr>
        </p:nvSpPr>
        <p:spPr>
          <a:xfrm>
            <a:off x="4445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45753ce26_0_220:notes"/>
          <p:cNvSpPr txBox="1">
            <a:spLocks noGrp="1"/>
          </p:cNvSpPr>
          <p:nvPr>
            <p:ph type="body" idx="1"/>
          </p:nvPr>
        </p:nvSpPr>
        <p:spPr>
          <a:xfrm>
            <a:off x="698614" y="4343400"/>
            <a:ext cx="5588914"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82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2150851"/>
            <a:ext cx="8520601"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12" lvl="0" indent="-22860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106125"/>
            <a:ext cx="8520601"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1" y="3152225"/>
            <a:ext cx="8520601" cy="1300800"/>
          </a:xfrm>
          <a:prstGeom prst="rect">
            <a:avLst/>
          </a:prstGeom>
        </p:spPr>
        <p:txBody>
          <a:bodyPr spcFirstLastPara="1" wrap="square" lIns="91425" tIns="91425" rIns="91425" bIns="91425" anchor="t" anchorCtr="0"/>
          <a:lstStyle>
            <a:lvl1pPr marL="457212" lvl="0" indent="-342910" algn="ctr">
              <a:spcBef>
                <a:spcPts val="0"/>
              </a:spcBef>
              <a:spcAft>
                <a:spcPts val="0"/>
              </a:spcAft>
              <a:buSzPts val="1800"/>
              <a:buChar char="●"/>
              <a:defRPr/>
            </a:lvl1pPr>
            <a:lvl2pPr marL="914423" lvl="1" indent="-317508" algn="ctr">
              <a:spcBef>
                <a:spcPts val="1600"/>
              </a:spcBef>
              <a:spcAft>
                <a:spcPts val="0"/>
              </a:spcAft>
              <a:buSzPts val="1400"/>
              <a:buChar char="○"/>
              <a:defRPr/>
            </a:lvl2pPr>
            <a:lvl3pPr marL="1371634" lvl="2" indent="-317508" algn="ctr">
              <a:spcBef>
                <a:spcPts val="1600"/>
              </a:spcBef>
              <a:spcAft>
                <a:spcPts val="0"/>
              </a:spcAft>
              <a:buSzPts val="1400"/>
              <a:buChar char="■"/>
              <a:defRPr/>
            </a:lvl3pPr>
            <a:lvl4pPr marL="1828846" lvl="3" indent="-317508" algn="ctr">
              <a:spcBef>
                <a:spcPts val="1600"/>
              </a:spcBef>
              <a:spcAft>
                <a:spcPts val="0"/>
              </a:spcAft>
              <a:buSzPts val="1400"/>
              <a:buChar char="●"/>
              <a:defRPr/>
            </a:lvl4pPr>
            <a:lvl5pPr marL="2286057" lvl="4" indent="-317508" algn="ctr">
              <a:spcBef>
                <a:spcPts val="1600"/>
              </a:spcBef>
              <a:spcAft>
                <a:spcPts val="0"/>
              </a:spcAft>
              <a:buSzPts val="1400"/>
              <a:buChar char="○"/>
              <a:defRPr/>
            </a:lvl5pPr>
            <a:lvl6pPr marL="2743268" lvl="5" indent="-317508" algn="ctr">
              <a:spcBef>
                <a:spcPts val="1600"/>
              </a:spcBef>
              <a:spcAft>
                <a:spcPts val="0"/>
              </a:spcAft>
              <a:buSzPts val="1400"/>
              <a:buChar char="■"/>
              <a:defRPr/>
            </a:lvl6pPr>
            <a:lvl7pPr marL="3200480" lvl="6" indent="-317508" algn="ctr">
              <a:spcBef>
                <a:spcPts val="1600"/>
              </a:spcBef>
              <a:spcAft>
                <a:spcPts val="0"/>
              </a:spcAft>
              <a:buSzPts val="1400"/>
              <a:buChar char="●"/>
              <a:defRPr/>
            </a:lvl7pPr>
            <a:lvl8pPr marL="3657692" lvl="7" indent="-317508" algn="ctr">
              <a:spcBef>
                <a:spcPts val="1600"/>
              </a:spcBef>
              <a:spcAft>
                <a:spcPts val="0"/>
              </a:spcAft>
              <a:buSzPts val="1400"/>
              <a:buChar char="○"/>
              <a:defRPr/>
            </a:lvl8pPr>
            <a:lvl9pPr marL="4114902" lvl="8" indent="-317508"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6" descr="SectionStartSlid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1864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257550"/>
            <a:ext cx="8229600" cy="857250"/>
          </a:xfrm>
        </p:spPr>
        <p:txBody>
          <a:bodyPr/>
          <a:lstStyle>
            <a:lvl1pPr>
              <a:defRPr>
                <a:solidFill>
                  <a:schemeClr val="bg1"/>
                </a:solidFill>
                <a:effectLst>
                  <a:outerShdw blurRad="25400" dist="38100" dir="2700000">
                    <a:srgbClr val="000000">
                      <a:alpha val="47000"/>
                    </a:srgbClr>
                  </a:outerShdw>
                </a:effectLst>
              </a:defRPr>
            </a:lvl1pPr>
          </a:lstStyle>
          <a:p>
            <a:r>
              <a:rPr lang="en-US" dirty="0" smtClean="0"/>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FD2BB471-EDD7-004A-9E5D-6265BFDBFB35}" type="datetimeFigureOut">
              <a:rPr lang="en-US"/>
              <a:pPr>
                <a:defRPr/>
              </a:pPr>
              <a:t>11/15/2019</a:t>
            </a:fld>
            <a:endParaRPr lang="en-US"/>
          </a:p>
        </p:txBody>
      </p:sp>
      <p:sp>
        <p:nvSpPr>
          <p:cNvPr id="8" name="Slide Number Placeholder 3"/>
          <p:cNvSpPr>
            <a:spLocks noGrp="1"/>
          </p:cNvSpPr>
          <p:nvPr>
            <p:ph type="sldNum" sz="quarter" idx="11"/>
          </p:nvPr>
        </p:nvSpPr>
        <p:spPr/>
        <p:txBody>
          <a:bodyPr/>
          <a:lstStyle>
            <a:lvl1pPr>
              <a:defRPr/>
            </a:lvl1pPr>
          </a:lstStyle>
          <a:p>
            <a:pPr>
              <a:defRPr/>
            </a:pPr>
            <a:fld id="{85871316-7731-7044-A5C5-2BB683044D82}" type="slidenum">
              <a:rPr lang="en-US"/>
              <a:pPr>
                <a:defRPr/>
              </a:pPr>
              <a:t>‹#›</a:t>
            </a:fld>
            <a:endParaRPr lang="en-US"/>
          </a:p>
        </p:txBody>
      </p:sp>
      <p:sp>
        <p:nvSpPr>
          <p:cNvPr id="9" name="Footer Placeholder 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37344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2150851"/>
            <a:ext cx="8520601"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143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445025"/>
            <a:ext cx="8520601" cy="572700"/>
          </a:xfrm>
          <a:prstGeom prst="rect">
            <a:avLst/>
          </a:prstGeom>
        </p:spPr>
        <p:txBody>
          <a:bodyPr spcFirstLastPara="1" wrap="square" lIns="91425" tIns="91425" rIns="91425" bIns="91425" anchor="t" anchorCtr="0"/>
          <a:lstStyle>
            <a:lvl1pPr lvl="0">
              <a:spcBef>
                <a:spcPts val="0"/>
              </a:spcBef>
              <a:spcAft>
                <a:spcPts val="0"/>
              </a:spcAft>
              <a:buSzPts val="2800"/>
              <a:buNone/>
              <a:defRPr sz="2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1" y="1152475"/>
            <a:ext cx="8520601" cy="3416400"/>
          </a:xfrm>
          <a:prstGeom prst="rect">
            <a:avLst/>
          </a:prstGeom>
        </p:spPr>
        <p:txBody>
          <a:bodyPr spcFirstLastPara="1" wrap="square" lIns="91425" tIns="91425" rIns="91425" bIns="91425" anchor="t" anchorCtr="0"/>
          <a:lstStyle>
            <a:lvl1pPr marL="457212" lvl="0" indent="-342910">
              <a:spcBef>
                <a:spcPts val="0"/>
              </a:spcBef>
              <a:spcAft>
                <a:spcPts val="0"/>
              </a:spcAft>
              <a:buSzPts val="1800"/>
              <a:buChar char="●"/>
              <a:defRPr>
                <a:solidFill>
                  <a:schemeClr val="tx1"/>
                </a:solidFill>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89512"/>
            <a:ext cx="91440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95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445025"/>
            <a:ext cx="8520601"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12" lvl="0" indent="-317508">
              <a:spcBef>
                <a:spcPts val="0"/>
              </a:spcBef>
              <a:spcAft>
                <a:spcPts val="0"/>
              </a:spcAft>
              <a:buSzPts val="1400"/>
              <a:buChar char="●"/>
              <a:defRPr sz="1400"/>
            </a:lvl1pPr>
            <a:lvl2pPr marL="914423" lvl="1" indent="-304808">
              <a:spcBef>
                <a:spcPts val="1600"/>
              </a:spcBef>
              <a:spcAft>
                <a:spcPts val="0"/>
              </a:spcAft>
              <a:buSzPts val="1200"/>
              <a:buChar char="○"/>
              <a:defRPr sz="1200"/>
            </a:lvl2pPr>
            <a:lvl3pPr marL="1371634" lvl="2" indent="-304808">
              <a:spcBef>
                <a:spcPts val="1600"/>
              </a:spcBef>
              <a:spcAft>
                <a:spcPts val="0"/>
              </a:spcAft>
              <a:buSzPts val="1200"/>
              <a:buChar char="■"/>
              <a:defRPr sz="1200"/>
            </a:lvl3pPr>
            <a:lvl4pPr marL="1828846" lvl="3" indent="-304808">
              <a:spcBef>
                <a:spcPts val="1600"/>
              </a:spcBef>
              <a:spcAft>
                <a:spcPts val="0"/>
              </a:spcAft>
              <a:buSzPts val="1200"/>
              <a:buChar char="●"/>
              <a:defRPr sz="1200"/>
            </a:lvl4pPr>
            <a:lvl5pPr marL="2286057" lvl="4" indent="-304808">
              <a:spcBef>
                <a:spcPts val="1600"/>
              </a:spcBef>
              <a:spcAft>
                <a:spcPts val="0"/>
              </a:spcAft>
              <a:buSzPts val="1200"/>
              <a:buChar char="○"/>
              <a:defRPr sz="1200"/>
            </a:lvl5pPr>
            <a:lvl6pPr marL="2743268" lvl="5" indent="-304808">
              <a:spcBef>
                <a:spcPts val="1600"/>
              </a:spcBef>
              <a:spcAft>
                <a:spcPts val="0"/>
              </a:spcAft>
              <a:buSzPts val="1200"/>
              <a:buChar char="■"/>
              <a:defRPr sz="1200"/>
            </a:lvl6pPr>
            <a:lvl7pPr marL="3200480" lvl="6" indent="-304808">
              <a:spcBef>
                <a:spcPts val="1600"/>
              </a:spcBef>
              <a:spcAft>
                <a:spcPts val="0"/>
              </a:spcAft>
              <a:buSzPts val="1200"/>
              <a:buChar char="●"/>
              <a:defRPr sz="1200"/>
            </a:lvl7pPr>
            <a:lvl8pPr marL="3657692" lvl="7" indent="-304808">
              <a:spcBef>
                <a:spcPts val="1600"/>
              </a:spcBef>
              <a:spcAft>
                <a:spcPts val="0"/>
              </a:spcAft>
              <a:buSzPts val="1200"/>
              <a:buChar char="○"/>
              <a:defRPr sz="1200"/>
            </a:lvl8pPr>
            <a:lvl9pPr marL="4114902" lvl="8" indent="-304808">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12" lvl="0" indent="-317508">
              <a:spcBef>
                <a:spcPts val="0"/>
              </a:spcBef>
              <a:spcAft>
                <a:spcPts val="0"/>
              </a:spcAft>
              <a:buSzPts val="1400"/>
              <a:buChar char="●"/>
              <a:defRPr sz="1400"/>
            </a:lvl1pPr>
            <a:lvl2pPr marL="914423" lvl="1" indent="-304808">
              <a:spcBef>
                <a:spcPts val="1600"/>
              </a:spcBef>
              <a:spcAft>
                <a:spcPts val="0"/>
              </a:spcAft>
              <a:buSzPts val="1200"/>
              <a:buChar char="○"/>
              <a:defRPr sz="1200"/>
            </a:lvl2pPr>
            <a:lvl3pPr marL="1371634" lvl="2" indent="-304808">
              <a:spcBef>
                <a:spcPts val="1600"/>
              </a:spcBef>
              <a:spcAft>
                <a:spcPts val="0"/>
              </a:spcAft>
              <a:buSzPts val="1200"/>
              <a:buChar char="■"/>
              <a:defRPr sz="1200"/>
            </a:lvl3pPr>
            <a:lvl4pPr marL="1828846" lvl="3" indent="-304808">
              <a:spcBef>
                <a:spcPts val="1600"/>
              </a:spcBef>
              <a:spcAft>
                <a:spcPts val="0"/>
              </a:spcAft>
              <a:buSzPts val="1200"/>
              <a:buChar char="●"/>
              <a:defRPr sz="1200"/>
            </a:lvl4pPr>
            <a:lvl5pPr marL="2286057" lvl="4" indent="-304808">
              <a:spcBef>
                <a:spcPts val="1600"/>
              </a:spcBef>
              <a:spcAft>
                <a:spcPts val="0"/>
              </a:spcAft>
              <a:buSzPts val="1200"/>
              <a:buChar char="○"/>
              <a:defRPr sz="1200"/>
            </a:lvl5pPr>
            <a:lvl6pPr marL="2743268" lvl="5" indent="-304808">
              <a:spcBef>
                <a:spcPts val="1600"/>
              </a:spcBef>
              <a:spcAft>
                <a:spcPts val="0"/>
              </a:spcAft>
              <a:buSzPts val="1200"/>
              <a:buChar char="■"/>
              <a:defRPr sz="1200"/>
            </a:lvl6pPr>
            <a:lvl7pPr marL="3200480" lvl="6" indent="-304808">
              <a:spcBef>
                <a:spcPts val="1600"/>
              </a:spcBef>
              <a:spcAft>
                <a:spcPts val="0"/>
              </a:spcAft>
              <a:buSzPts val="1200"/>
              <a:buChar char="●"/>
              <a:defRPr sz="1200"/>
            </a:lvl7pPr>
            <a:lvl8pPr marL="3657692" lvl="7" indent="-304808">
              <a:spcBef>
                <a:spcPts val="1600"/>
              </a:spcBef>
              <a:spcAft>
                <a:spcPts val="0"/>
              </a:spcAft>
              <a:buSzPts val="1200"/>
              <a:buChar char="○"/>
              <a:defRPr sz="1200"/>
            </a:lvl8pPr>
            <a:lvl9pPr marL="4114902" lvl="8" indent="-304808">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15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1" y="445025"/>
            <a:ext cx="8520601"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54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12" lvl="0" indent="-304808">
              <a:spcBef>
                <a:spcPts val="0"/>
              </a:spcBef>
              <a:spcAft>
                <a:spcPts val="0"/>
              </a:spcAft>
              <a:buSzPts val="1200"/>
              <a:buChar char="●"/>
              <a:defRPr sz="1200"/>
            </a:lvl1pPr>
            <a:lvl2pPr marL="914423" lvl="1" indent="-304808">
              <a:spcBef>
                <a:spcPts val="1600"/>
              </a:spcBef>
              <a:spcAft>
                <a:spcPts val="0"/>
              </a:spcAft>
              <a:buSzPts val="1200"/>
              <a:buChar char="○"/>
              <a:defRPr sz="1200"/>
            </a:lvl2pPr>
            <a:lvl3pPr marL="1371634" lvl="2" indent="-304808">
              <a:spcBef>
                <a:spcPts val="1600"/>
              </a:spcBef>
              <a:spcAft>
                <a:spcPts val="0"/>
              </a:spcAft>
              <a:buSzPts val="1200"/>
              <a:buChar char="■"/>
              <a:defRPr sz="1200"/>
            </a:lvl3pPr>
            <a:lvl4pPr marL="1828846" lvl="3" indent="-304808">
              <a:spcBef>
                <a:spcPts val="1600"/>
              </a:spcBef>
              <a:spcAft>
                <a:spcPts val="0"/>
              </a:spcAft>
              <a:buSzPts val="1200"/>
              <a:buChar char="●"/>
              <a:defRPr sz="1200"/>
            </a:lvl4pPr>
            <a:lvl5pPr marL="2286057" lvl="4" indent="-304808">
              <a:spcBef>
                <a:spcPts val="1600"/>
              </a:spcBef>
              <a:spcAft>
                <a:spcPts val="0"/>
              </a:spcAft>
              <a:buSzPts val="1200"/>
              <a:buChar char="○"/>
              <a:defRPr sz="1200"/>
            </a:lvl5pPr>
            <a:lvl6pPr marL="2743268" lvl="5" indent="-304808">
              <a:spcBef>
                <a:spcPts val="1600"/>
              </a:spcBef>
              <a:spcAft>
                <a:spcPts val="0"/>
              </a:spcAft>
              <a:buSzPts val="1200"/>
              <a:buChar char="■"/>
              <a:defRPr sz="1200"/>
            </a:lvl6pPr>
            <a:lvl7pPr marL="3200480" lvl="6" indent="-304808">
              <a:spcBef>
                <a:spcPts val="1600"/>
              </a:spcBef>
              <a:spcAft>
                <a:spcPts val="0"/>
              </a:spcAft>
              <a:buSzPts val="1200"/>
              <a:buChar char="●"/>
              <a:defRPr sz="1200"/>
            </a:lvl7pPr>
            <a:lvl8pPr marL="3657692" lvl="7" indent="-304808">
              <a:spcBef>
                <a:spcPts val="1600"/>
              </a:spcBef>
              <a:spcAft>
                <a:spcPts val="0"/>
              </a:spcAft>
              <a:buSzPts val="1200"/>
              <a:buChar char="○"/>
              <a:defRPr sz="1200"/>
            </a:lvl8pPr>
            <a:lvl9pPr marL="4114902" lvl="8" indent="-304808">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89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49" y="450150"/>
            <a:ext cx="6367801"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699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268422"/>
            <a:ext cx="8520601"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1" y="948160"/>
            <a:ext cx="8520601" cy="3416400"/>
          </a:xfrm>
          <a:prstGeom prst="rect">
            <a:avLst/>
          </a:prstGeom>
        </p:spPr>
        <p:txBody>
          <a:bodyPr spcFirstLastPara="1" wrap="square" lIns="91425" tIns="91425" rIns="91425" bIns="91425" anchor="t" anchorCtr="0"/>
          <a:lstStyle>
            <a:lvl1pPr marL="457212" lvl="0" indent="-342910">
              <a:spcBef>
                <a:spcPts val="0"/>
              </a:spcBef>
              <a:spcAft>
                <a:spcPts val="1000"/>
              </a:spcAft>
              <a:buSzPts val="1800"/>
              <a:buChar char="●"/>
              <a:defRPr>
                <a:solidFill>
                  <a:schemeClr val="tx1"/>
                </a:solidFill>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89512"/>
            <a:ext cx="91440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1"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1" y="2803076"/>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3" y="724075"/>
            <a:ext cx="3837001" cy="3695100"/>
          </a:xfrm>
          <a:prstGeom prst="rect">
            <a:avLst/>
          </a:prstGeom>
        </p:spPr>
        <p:txBody>
          <a:bodyPr spcFirstLastPara="1" wrap="square" lIns="91425" tIns="91425" rIns="91425" bIns="91425" anchor="ctr" anchorCtr="0"/>
          <a:lstStyle>
            <a:lvl1pPr marL="457212" lvl="0" indent="-342910">
              <a:spcBef>
                <a:spcPts val="0"/>
              </a:spcBef>
              <a:spcAft>
                <a:spcPts val="0"/>
              </a:spcAft>
              <a:buSzPts val="1800"/>
              <a:buChar char="●"/>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064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12" lvl="0" indent="-22860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31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106125"/>
            <a:ext cx="8520601"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1" y="3152225"/>
            <a:ext cx="8520601" cy="1300800"/>
          </a:xfrm>
          <a:prstGeom prst="rect">
            <a:avLst/>
          </a:prstGeom>
        </p:spPr>
        <p:txBody>
          <a:bodyPr spcFirstLastPara="1" wrap="square" lIns="91425" tIns="91425" rIns="91425" bIns="91425" anchor="t" anchorCtr="0"/>
          <a:lstStyle>
            <a:lvl1pPr marL="457212" lvl="0" indent="-342910" algn="ctr">
              <a:spcBef>
                <a:spcPts val="0"/>
              </a:spcBef>
              <a:spcAft>
                <a:spcPts val="0"/>
              </a:spcAft>
              <a:buSzPts val="1800"/>
              <a:buChar char="●"/>
              <a:defRPr/>
            </a:lvl1pPr>
            <a:lvl2pPr marL="914423" lvl="1" indent="-317508" algn="ctr">
              <a:spcBef>
                <a:spcPts val="1600"/>
              </a:spcBef>
              <a:spcAft>
                <a:spcPts val="0"/>
              </a:spcAft>
              <a:buSzPts val="1400"/>
              <a:buChar char="○"/>
              <a:defRPr/>
            </a:lvl2pPr>
            <a:lvl3pPr marL="1371634" lvl="2" indent="-317508" algn="ctr">
              <a:spcBef>
                <a:spcPts val="1600"/>
              </a:spcBef>
              <a:spcAft>
                <a:spcPts val="0"/>
              </a:spcAft>
              <a:buSzPts val="1400"/>
              <a:buChar char="■"/>
              <a:defRPr/>
            </a:lvl3pPr>
            <a:lvl4pPr marL="1828846" lvl="3" indent="-317508" algn="ctr">
              <a:spcBef>
                <a:spcPts val="1600"/>
              </a:spcBef>
              <a:spcAft>
                <a:spcPts val="0"/>
              </a:spcAft>
              <a:buSzPts val="1400"/>
              <a:buChar char="●"/>
              <a:defRPr/>
            </a:lvl4pPr>
            <a:lvl5pPr marL="2286057" lvl="4" indent="-317508" algn="ctr">
              <a:spcBef>
                <a:spcPts val="1600"/>
              </a:spcBef>
              <a:spcAft>
                <a:spcPts val="0"/>
              </a:spcAft>
              <a:buSzPts val="1400"/>
              <a:buChar char="○"/>
              <a:defRPr/>
            </a:lvl5pPr>
            <a:lvl6pPr marL="2743268" lvl="5" indent="-317508" algn="ctr">
              <a:spcBef>
                <a:spcPts val="1600"/>
              </a:spcBef>
              <a:spcAft>
                <a:spcPts val="0"/>
              </a:spcAft>
              <a:buSzPts val="1400"/>
              <a:buChar char="■"/>
              <a:defRPr/>
            </a:lvl6pPr>
            <a:lvl7pPr marL="3200480" lvl="6" indent="-317508" algn="ctr">
              <a:spcBef>
                <a:spcPts val="1600"/>
              </a:spcBef>
              <a:spcAft>
                <a:spcPts val="0"/>
              </a:spcAft>
              <a:buSzPts val="1400"/>
              <a:buChar char="●"/>
              <a:defRPr/>
            </a:lvl7pPr>
            <a:lvl8pPr marL="3657692" lvl="7" indent="-317508" algn="ctr">
              <a:spcBef>
                <a:spcPts val="1600"/>
              </a:spcBef>
              <a:spcAft>
                <a:spcPts val="0"/>
              </a:spcAft>
              <a:buSzPts val="1400"/>
              <a:buChar char="○"/>
              <a:defRPr/>
            </a:lvl8pPr>
            <a:lvl9pPr marL="4114902" lvl="8" indent="-317508"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631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33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SectionStartSlid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1864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257550"/>
            <a:ext cx="8229600" cy="857250"/>
          </a:xfrm>
        </p:spPr>
        <p:txBody>
          <a:bodyPr/>
          <a:lstStyle>
            <a:lvl1pPr>
              <a:defRPr>
                <a:solidFill>
                  <a:schemeClr val="bg1"/>
                </a:solidFill>
                <a:effectLst>
                  <a:outerShdw blurRad="25400" dist="38100" dir="2700000">
                    <a:srgbClr val="000000">
                      <a:alpha val="47000"/>
                    </a:srgbClr>
                  </a:outerShdw>
                </a:effectLst>
              </a:defRPr>
            </a:lvl1pPr>
          </a:lstStyle>
          <a:p>
            <a:r>
              <a:rPr lang="en-US" dirty="0" smtClean="0"/>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FD2BB471-EDD7-004A-9E5D-6265BFDBFB35}" type="datetimeFigureOut">
              <a:rPr lang="en-US"/>
              <a:pPr>
                <a:defRPr/>
              </a:pPr>
              <a:t>11/15/2019</a:t>
            </a:fld>
            <a:endParaRPr lang="en-US"/>
          </a:p>
        </p:txBody>
      </p:sp>
      <p:sp>
        <p:nvSpPr>
          <p:cNvPr id="8" name="Slide Number Placeholder 3"/>
          <p:cNvSpPr>
            <a:spLocks noGrp="1"/>
          </p:cNvSpPr>
          <p:nvPr>
            <p:ph type="sldNum" sz="quarter" idx="11"/>
          </p:nvPr>
        </p:nvSpPr>
        <p:spPr/>
        <p:txBody>
          <a:bodyPr/>
          <a:lstStyle>
            <a:lvl1pPr>
              <a:defRPr/>
            </a:lvl1pPr>
          </a:lstStyle>
          <a:p>
            <a:pPr>
              <a:defRPr/>
            </a:pPr>
            <a:fld id="{85871316-7731-7044-A5C5-2BB683044D82}" type="slidenum">
              <a:rPr lang="en-US"/>
              <a:pPr>
                <a:defRPr/>
              </a:pPr>
              <a:t>‹#›</a:t>
            </a:fld>
            <a:endParaRPr lang="en-US"/>
          </a:p>
        </p:txBody>
      </p:sp>
      <p:sp>
        <p:nvSpPr>
          <p:cNvPr id="9" name="Footer Placeholder 2"/>
          <p:cNvSpPr>
            <a:spLocks noGrp="1"/>
          </p:cNvSpPr>
          <p:nvPr>
            <p:ph type="ftr" sz="quarter" idx="12"/>
          </p:nvPr>
        </p:nvSpPr>
        <p:spPr/>
        <p:txBody>
          <a:bodyPr/>
          <a:lstStyle>
            <a:lvl1pPr>
              <a:defRPr/>
            </a:lvl1pPr>
          </a:lstStyle>
          <a:p>
            <a:pPr>
              <a:defRPr/>
            </a:pPr>
            <a:endParaRPr lang="en-US"/>
          </a:p>
        </p:txBody>
      </p:sp>
      <p:pic>
        <p:nvPicPr>
          <p:cNvPr id="11" name="Picture 8" descr="CalOES_Logo_Horizonta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9126" y="207535"/>
            <a:ext cx="4105755" cy="1449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727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0"/>
            <a:ext cx="8520601" cy="1049628"/>
          </a:xfrm>
          <a:prstGeom prst="rect">
            <a:avLst/>
          </a:prstGeom>
        </p:spPr>
        <p:txBody>
          <a:bodyPr spcFirstLastPara="1" wrap="square" lIns="91425" tIns="91425" rIns="91425" bIns="91425" anchor="t" anchorCtr="0"/>
          <a:lstStyle>
            <a:lvl1pPr lvl="0" algn="ctr">
              <a:spcBef>
                <a:spcPts val="0"/>
              </a:spcBef>
              <a:spcAft>
                <a:spcPts val="0"/>
              </a:spcAft>
              <a:buSzPts val="2800"/>
              <a:buNone/>
              <a:defRPr sz="2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1" y="993253"/>
            <a:ext cx="8520601" cy="3416400"/>
          </a:xfrm>
          <a:prstGeom prst="rect">
            <a:avLst/>
          </a:prstGeom>
        </p:spPr>
        <p:txBody>
          <a:bodyPr spcFirstLastPara="1" wrap="square" lIns="91425" tIns="91425" rIns="91425" bIns="91425" anchor="t" anchorCtr="0"/>
          <a:lstStyle>
            <a:lvl1pPr marL="457212" lvl="0" indent="-342910">
              <a:spcBef>
                <a:spcPts val="0"/>
              </a:spcBef>
              <a:spcAft>
                <a:spcPts val="800"/>
              </a:spcAft>
              <a:buSzPts val="1800"/>
              <a:buChar char="●"/>
              <a:defRPr>
                <a:solidFill>
                  <a:schemeClr val="tx1"/>
                </a:solidFill>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89512"/>
            <a:ext cx="91440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3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0"/>
            <a:ext cx="8520601" cy="1049628"/>
          </a:xfrm>
          <a:prstGeom prst="rect">
            <a:avLst/>
          </a:prstGeom>
        </p:spPr>
        <p:txBody>
          <a:bodyPr spcFirstLastPara="1" wrap="square" lIns="91425" tIns="91425" rIns="91425" bIns="91425" anchor="t" anchorCtr="0"/>
          <a:lstStyle>
            <a:lvl1pPr lvl="0" algn="ctr">
              <a:spcBef>
                <a:spcPts val="0"/>
              </a:spcBef>
              <a:spcAft>
                <a:spcPts val="0"/>
              </a:spcAft>
              <a:buSzPts val="2800"/>
              <a:buNone/>
              <a:defRPr sz="2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1" y="993253"/>
            <a:ext cx="8520601" cy="3416400"/>
          </a:xfrm>
          <a:prstGeom prst="rect">
            <a:avLst/>
          </a:prstGeom>
        </p:spPr>
        <p:txBody>
          <a:bodyPr spcFirstLastPara="1" wrap="square" lIns="91425" tIns="91425" rIns="91425" bIns="91425" anchor="t" anchorCtr="0"/>
          <a:lstStyle>
            <a:lvl1pPr marL="457212" lvl="0" indent="-342910">
              <a:spcBef>
                <a:spcPts val="0"/>
              </a:spcBef>
              <a:spcAft>
                <a:spcPts val="1200"/>
              </a:spcAft>
              <a:buSzPts val="1800"/>
              <a:buChar char="●"/>
              <a:defRPr>
                <a:solidFill>
                  <a:schemeClr val="tx1"/>
                </a:solidFill>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89512"/>
            <a:ext cx="91440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7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699" y="288447"/>
            <a:ext cx="8520601" cy="507454"/>
          </a:xfrm>
          <a:prstGeom prst="rect">
            <a:avLst/>
          </a:prstGeom>
        </p:spPr>
        <p:txBody>
          <a:bodyPr spcFirstLastPara="1" wrap="square" lIns="91425" tIns="91425" rIns="91425" bIns="91425" anchor="t" anchorCtr="0"/>
          <a:lstStyle>
            <a:lvl1pPr lvl="0" algn="ctr">
              <a:spcBef>
                <a:spcPts val="0"/>
              </a:spcBef>
              <a:spcAft>
                <a:spcPts val="0"/>
              </a:spcAft>
              <a:buSzPts val="2800"/>
              <a:buNone/>
              <a:defRPr sz="2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1" y="1057643"/>
            <a:ext cx="8520601" cy="3416400"/>
          </a:xfrm>
          <a:prstGeom prst="rect">
            <a:avLst/>
          </a:prstGeom>
        </p:spPr>
        <p:txBody>
          <a:bodyPr spcFirstLastPara="1" wrap="square" lIns="91425" tIns="91425" rIns="91425" bIns="91425" anchor="t" anchorCtr="0"/>
          <a:lstStyle>
            <a:lvl1pPr marL="457212" lvl="0" indent="-342910">
              <a:spcBef>
                <a:spcPts val="0"/>
              </a:spcBef>
              <a:spcAft>
                <a:spcPts val="800"/>
              </a:spcAft>
              <a:buSzPts val="1800"/>
              <a:buChar char="●"/>
              <a:defRPr>
                <a:solidFill>
                  <a:schemeClr val="tx1"/>
                </a:solidFill>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7" descr="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89512"/>
            <a:ext cx="91440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41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1" y="445025"/>
            <a:ext cx="8520601"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12" lvl="0" indent="-304808">
              <a:spcBef>
                <a:spcPts val="0"/>
              </a:spcBef>
              <a:spcAft>
                <a:spcPts val="0"/>
              </a:spcAft>
              <a:buSzPts val="1200"/>
              <a:buChar char="●"/>
              <a:defRPr sz="1200"/>
            </a:lvl1pPr>
            <a:lvl2pPr marL="914423" lvl="1" indent="-304808">
              <a:spcBef>
                <a:spcPts val="1600"/>
              </a:spcBef>
              <a:spcAft>
                <a:spcPts val="0"/>
              </a:spcAft>
              <a:buSzPts val="1200"/>
              <a:buChar char="○"/>
              <a:defRPr sz="1200"/>
            </a:lvl2pPr>
            <a:lvl3pPr marL="1371634" lvl="2" indent="-304808">
              <a:spcBef>
                <a:spcPts val="1600"/>
              </a:spcBef>
              <a:spcAft>
                <a:spcPts val="0"/>
              </a:spcAft>
              <a:buSzPts val="1200"/>
              <a:buChar char="■"/>
              <a:defRPr sz="1200"/>
            </a:lvl3pPr>
            <a:lvl4pPr marL="1828846" lvl="3" indent="-304808">
              <a:spcBef>
                <a:spcPts val="1600"/>
              </a:spcBef>
              <a:spcAft>
                <a:spcPts val="0"/>
              </a:spcAft>
              <a:buSzPts val="1200"/>
              <a:buChar char="●"/>
              <a:defRPr sz="1200"/>
            </a:lvl4pPr>
            <a:lvl5pPr marL="2286057" lvl="4" indent="-304808">
              <a:spcBef>
                <a:spcPts val="1600"/>
              </a:spcBef>
              <a:spcAft>
                <a:spcPts val="0"/>
              </a:spcAft>
              <a:buSzPts val="1200"/>
              <a:buChar char="○"/>
              <a:defRPr sz="1200"/>
            </a:lvl5pPr>
            <a:lvl6pPr marL="2743268" lvl="5" indent="-304808">
              <a:spcBef>
                <a:spcPts val="1600"/>
              </a:spcBef>
              <a:spcAft>
                <a:spcPts val="0"/>
              </a:spcAft>
              <a:buSzPts val="1200"/>
              <a:buChar char="■"/>
              <a:defRPr sz="1200"/>
            </a:lvl6pPr>
            <a:lvl7pPr marL="3200480" lvl="6" indent="-304808">
              <a:spcBef>
                <a:spcPts val="1600"/>
              </a:spcBef>
              <a:spcAft>
                <a:spcPts val="0"/>
              </a:spcAft>
              <a:buSzPts val="1200"/>
              <a:buChar char="●"/>
              <a:defRPr sz="1200"/>
            </a:lvl7pPr>
            <a:lvl8pPr marL="3657692" lvl="7" indent="-304808">
              <a:spcBef>
                <a:spcPts val="1600"/>
              </a:spcBef>
              <a:spcAft>
                <a:spcPts val="0"/>
              </a:spcAft>
              <a:buSzPts val="1200"/>
              <a:buChar char="○"/>
              <a:defRPr sz="1200"/>
            </a:lvl8pPr>
            <a:lvl9pPr marL="4114902" lvl="8" indent="-304808">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49" y="450150"/>
            <a:ext cx="6367801"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1"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1" y="2803076"/>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3" y="724075"/>
            <a:ext cx="3837001" cy="3695100"/>
          </a:xfrm>
          <a:prstGeom prst="rect">
            <a:avLst/>
          </a:prstGeom>
        </p:spPr>
        <p:txBody>
          <a:bodyPr spcFirstLastPara="1" wrap="square" lIns="91425" tIns="91425" rIns="91425" bIns="91425" anchor="ctr" anchorCtr="0"/>
          <a:lstStyle>
            <a:lvl1pPr marL="457212" lvl="0" indent="-342910">
              <a:spcBef>
                <a:spcPts val="0"/>
              </a:spcBef>
              <a:spcAft>
                <a:spcPts val="0"/>
              </a:spcAft>
              <a:buSzPts val="1800"/>
              <a:buChar char="●"/>
              <a:defRPr/>
            </a:lvl1pPr>
            <a:lvl2pPr marL="914423" lvl="1" indent="-317508">
              <a:spcBef>
                <a:spcPts val="1600"/>
              </a:spcBef>
              <a:spcAft>
                <a:spcPts val="0"/>
              </a:spcAft>
              <a:buSzPts val="1400"/>
              <a:buChar char="○"/>
              <a:defRPr/>
            </a:lvl2pPr>
            <a:lvl3pPr marL="1371634" lvl="2" indent="-317508">
              <a:spcBef>
                <a:spcPts val="1600"/>
              </a:spcBef>
              <a:spcAft>
                <a:spcPts val="0"/>
              </a:spcAft>
              <a:buSzPts val="1400"/>
              <a:buChar char="■"/>
              <a:defRPr/>
            </a:lvl3pPr>
            <a:lvl4pPr marL="1828846" lvl="3" indent="-317508">
              <a:spcBef>
                <a:spcPts val="1600"/>
              </a:spcBef>
              <a:spcAft>
                <a:spcPts val="0"/>
              </a:spcAft>
              <a:buSzPts val="1400"/>
              <a:buChar char="●"/>
              <a:defRPr/>
            </a:lvl4pPr>
            <a:lvl5pPr marL="2286057" lvl="4" indent="-317508">
              <a:spcBef>
                <a:spcPts val="1600"/>
              </a:spcBef>
              <a:spcAft>
                <a:spcPts val="0"/>
              </a:spcAft>
              <a:buSzPts val="1400"/>
              <a:buChar char="○"/>
              <a:defRPr/>
            </a:lvl5pPr>
            <a:lvl6pPr marL="2743268" lvl="5" indent="-317508">
              <a:spcBef>
                <a:spcPts val="1600"/>
              </a:spcBef>
              <a:spcAft>
                <a:spcPts val="0"/>
              </a:spcAft>
              <a:buSzPts val="1400"/>
              <a:buChar char="■"/>
              <a:defRPr/>
            </a:lvl6pPr>
            <a:lvl7pPr marL="3200480" lvl="6" indent="-317508">
              <a:spcBef>
                <a:spcPts val="1600"/>
              </a:spcBef>
              <a:spcAft>
                <a:spcPts val="0"/>
              </a:spcAft>
              <a:buSzPts val="1400"/>
              <a:buChar char="●"/>
              <a:defRPr/>
            </a:lvl7pPr>
            <a:lvl8pPr marL="3657692" lvl="7" indent="-317508">
              <a:spcBef>
                <a:spcPts val="1600"/>
              </a:spcBef>
              <a:spcAft>
                <a:spcPts val="0"/>
              </a:spcAft>
              <a:buSzPts val="1400"/>
              <a:buChar char="○"/>
              <a:defRPr/>
            </a:lvl8pPr>
            <a:lvl9pPr marL="4114902" lvl="8" indent="-317508">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7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1"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1" y="1152475"/>
            <a:ext cx="8520601"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3" r:id="rId3"/>
    <p:sldLayoutId id="2147483687" r:id="rId4"/>
    <p:sldLayoutId id="2147483686" r:id="rId5"/>
    <p:sldLayoutId id="2147483652" r:id="rId6"/>
    <p:sldLayoutId id="2147483653" r:id="rId7"/>
    <p:sldLayoutId id="2147483654" r:id="rId8"/>
    <p:sldLayoutId id="2147483655" r:id="rId9"/>
    <p:sldLayoutId id="2147483656" r:id="rId10"/>
    <p:sldLayoutId id="2147483657" r:id="rId11"/>
    <p:sldLayoutId id="2147483658"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80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7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1"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1" y="1152475"/>
            <a:ext cx="8520601"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686268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caloes.ca.gov/FireRescueSite/Documents/Predictive_Services_Links.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hyperlink" Target="http://www.caloes.ca.gov/FireRescueSite/Documents/Fire_Weather_Mobilization_Score_Shee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aloes.ca.gov/FireRescueSite/Documents/Fire_Weather_Resource_Request_Order_Sheet.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caloes.ca.gov/FireRescueSite/Documents/Fire_Weather_Resource_Approval_Form.pdf"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aloes.ca.gov/FireRescueSite/Documents/CalOES-Operations%20Bulletin%2001.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caloes.ca.gov/FireRescueSite/Documents/Cal%20OES%20Region%20AC%20Map.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hyperlink" Target="http://www.caloes.ca.gov/cal-oes-divisions/fire-rescue/fire-operation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E8"/>
        </a:solidFill>
        <a:effectLst/>
      </p:bgPr>
    </p:bg>
    <p:spTree>
      <p:nvGrpSpPr>
        <p:cNvPr id="1" name=""/>
        <p:cNvGrpSpPr/>
        <p:nvPr/>
      </p:nvGrpSpPr>
      <p:grpSpPr>
        <a:xfrm>
          <a:off x="0" y="0"/>
          <a:ext cx="0" cy="0"/>
          <a:chOff x="0" y="0"/>
          <a:chExt cx="0" cy="0"/>
        </a:xfrm>
      </p:grpSpPr>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669" y="112253"/>
            <a:ext cx="2284846" cy="1675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hotograph depicting firetrucks with long hood area lined up."/>
          <p:cNvPicPr>
            <a:picLocks noChangeAspect="1"/>
          </p:cNvPicPr>
          <p:nvPr/>
        </p:nvPicPr>
        <p:blipFill rotWithShape="1">
          <a:blip r:embed="rId4">
            <a:extLst>
              <a:ext uri="{28A0092B-C50C-407E-A947-70E740481C1C}">
                <a14:useLocalDpi xmlns:a14="http://schemas.microsoft.com/office/drawing/2010/main" val="0"/>
              </a:ext>
            </a:extLst>
          </a:blip>
          <a:srcRect l="10205" t="12047" r="40000"/>
          <a:stretch/>
        </p:blipFill>
        <p:spPr>
          <a:xfrm>
            <a:off x="9328" y="1940767"/>
            <a:ext cx="4553341" cy="3202733"/>
          </a:xfrm>
          <a:prstGeom prst="rect">
            <a:avLst/>
          </a:prstGeom>
        </p:spPr>
      </p:pic>
      <p:pic>
        <p:nvPicPr>
          <p:cNvPr id="6" name="Picture 5" descr="A photograph depicting firetrucks lined up."/>
          <p:cNvPicPr>
            <a:picLocks noChangeAspect="1"/>
          </p:cNvPicPr>
          <p:nvPr/>
        </p:nvPicPr>
        <p:blipFill rotWithShape="1">
          <a:blip r:embed="rId5"/>
          <a:srcRect l="55465"/>
          <a:stretch/>
        </p:blipFill>
        <p:spPr>
          <a:xfrm>
            <a:off x="4562668" y="1940528"/>
            <a:ext cx="4581331" cy="3202972"/>
          </a:xfrm>
          <a:prstGeom prst="rect">
            <a:avLst/>
          </a:prstGeom>
        </p:spPr>
      </p:pic>
      <p:sp>
        <p:nvSpPr>
          <p:cNvPr id="11" name="Title 3"/>
          <p:cNvSpPr>
            <a:spLocks noGrp="1"/>
          </p:cNvSpPr>
          <p:nvPr>
            <p:ph type="title"/>
          </p:nvPr>
        </p:nvSpPr>
        <p:spPr>
          <a:xfrm>
            <a:off x="0" y="1905000"/>
            <a:ext cx="9144000" cy="1326356"/>
          </a:xfrm>
          <a:solidFill>
            <a:schemeClr val="tx1">
              <a:alpha val="50000"/>
            </a:schemeClr>
          </a:solidFill>
          <a:effectLst>
            <a:reflection endPos="0" dist="50800" dir="5400000" sy="-100000" algn="bl" rotWithShape="0"/>
          </a:effectLst>
        </p:spPr>
        <p:txBody>
          <a:bodyPr rtlCol="0">
            <a:noAutofit/>
          </a:bodyPr>
          <a:lstStyle/>
          <a:p>
            <a:pPr algn="ctr">
              <a:defRPr/>
            </a:pPr>
            <a:r>
              <a:rPr lang="en" sz="3000" dirty="0"/>
              <a:t>California State Mutual Aid</a:t>
            </a:r>
            <a:br>
              <a:rPr lang="en" sz="3000" dirty="0"/>
            </a:br>
            <a:r>
              <a:rPr lang="en-US" sz="3000" dirty="0"/>
              <a:t>Pre-Incident </a:t>
            </a:r>
            <a:r>
              <a:rPr lang="en-US" sz="3000" dirty="0" smtClean="0"/>
              <a:t>Preparedness/Mobilization </a:t>
            </a:r>
            <a:r>
              <a:rPr lang="en-US" sz="3000" dirty="0"/>
              <a:t>Guideline</a:t>
            </a:r>
            <a:endParaRPr lang="en-US" sz="3000" dirty="0">
              <a:ea typeface="+mj-ea"/>
              <a:cs typeface="+mj-cs"/>
            </a:endParaRPr>
          </a:p>
        </p:txBody>
      </p:sp>
    </p:spTree>
    <p:extLst>
      <p:ext uri="{BB962C8B-B14F-4D97-AF65-F5344CB8AC3E}">
        <p14:creationId xmlns:p14="http://schemas.microsoft.com/office/powerpoint/2010/main" val="1503765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smtClean="0"/>
              <a:t>Decisions and Request Processes cont’d.</a:t>
            </a:r>
            <a:endParaRPr dirty="0"/>
          </a:p>
        </p:txBody>
      </p:sp>
      <p:sp>
        <p:nvSpPr>
          <p:cNvPr id="143" name="Google Shape;143;p32"/>
          <p:cNvSpPr txBox="1">
            <a:spLocks noGrp="1"/>
          </p:cNvSpPr>
          <p:nvPr>
            <p:ph type="body" idx="1"/>
          </p:nvPr>
        </p:nvSpPr>
        <p:spPr>
          <a:prstGeom prst="rect">
            <a:avLst/>
          </a:prstGeom>
        </p:spPr>
        <p:txBody>
          <a:bodyPr spcFirstLastPara="1" wrap="square" lIns="91425" tIns="91425" rIns="91425" bIns="91425" anchor="t" anchorCtr="0">
            <a:noAutofit/>
          </a:bodyPr>
          <a:lstStyle/>
          <a:p>
            <a:pPr marL="285757" indent="-285757">
              <a:spcAft>
                <a:spcPts val="600"/>
              </a:spcAft>
              <a:buSzPct val="80000"/>
              <a:buFont typeface="Arial" panose="020B0604020202020204" pitchFamily="34" charset="0"/>
              <a:buChar char="●"/>
            </a:pPr>
            <a:r>
              <a:rPr lang="en" dirty="0" smtClean="0"/>
              <a:t>Severity </a:t>
            </a:r>
            <a:r>
              <a:rPr lang="en" dirty="0"/>
              <a:t>of event is based on a mobilization score sheet and a qualifying event severity will </a:t>
            </a:r>
            <a:r>
              <a:rPr lang="en" dirty="0" smtClean="0"/>
              <a:t>be categorized as:</a:t>
            </a:r>
            <a:endParaRPr dirty="0"/>
          </a:p>
          <a:p>
            <a:pPr lvl="1" indent="-342910">
              <a:spcBef>
                <a:spcPts val="0"/>
              </a:spcBef>
              <a:spcAft>
                <a:spcPts val="600"/>
              </a:spcAft>
              <a:buSzPts val="1800"/>
              <a:buFont typeface="Courier New" panose="02070309020205020404" pitchFamily="49" charset="0"/>
              <a:buChar char="o"/>
            </a:pPr>
            <a:r>
              <a:rPr lang="en" dirty="0">
                <a:solidFill>
                  <a:schemeClr val="tx1"/>
                </a:solidFill>
              </a:rPr>
              <a:t>Moderate Event</a:t>
            </a:r>
            <a:endParaRPr dirty="0">
              <a:solidFill>
                <a:schemeClr val="tx1"/>
              </a:solidFill>
            </a:endParaRPr>
          </a:p>
          <a:p>
            <a:pPr lvl="1" indent="-342910">
              <a:spcBef>
                <a:spcPts val="0"/>
              </a:spcBef>
              <a:spcAft>
                <a:spcPts val="600"/>
              </a:spcAft>
              <a:buSzPts val="1800"/>
              <a:buFont typeface="Courier New" panose="02070309020205020404" pitchFamily="49" charset="0"/>
              <a:buChar char="o"/>
            </a:pPr>
            <a:r>
              <a:rPr lang="en" dirty="0">
                <a:solidFill>
                  <a:schemeClr val="tx1"/>
                </a:solidFill>
              </a:rPr>
              <a:t>Severe Event </a:t>
            </a:r>
            <a:endParaRPr dirty="0">
              <a:solidFill>
                <a:schemeClr val="tx1"/>
              </a:solidFill>
            </a:endParaRPr>
          </a:p>
          <a:p>
            <a:pPr lvl="1" indent="-342910">
              <a:spcBef>
                <a:spcPts val="0"/>
              </a:spcBef>
              <a:spcAft>
                <a:spcPts val="600"/>
              </a:spcAft>
              <a:buSzPts val="1800"/>
              <a:buFont typeface="Courier New" panose="02070309020205020404" pitchFamily="49" charset="0"/>
              <a:buChar char="o"/>
            </a:pPr>
            <a:r>
              <a:rPr lang="en" dirty="0">
                <a:solidFill>
                  <a:schemeClr val="tx1"/>
                </a:solidFill>
              </a:rPr>
              <a:t>Extreme </a:t>
            </a:r>
            <a:r>
              <a:rPr lang="en" dirty="0" smtClean="0">
                <a:solidFill>
                  <a:schemeClr val="tx1"/>
                </a:solidFill>
              </a:rPr>
              <a:t>Event</a:t>
            </a:r>
          </a:p>
          <a:p>
            <a:pPr marL="285757" indent="-285757">
              <a:spcAft>
                <a:spcPts val="600"/>
              </a:spcAft>
              <a:buSzPct val="80000"/>
              <a:buFont typeface="Arial" panose="020B0604020202020204" pitchFamily="34" charset="0"/>
              <a:buChar char="●"/>
            </a:pPr>
            <a:r>
              <a:rPr lang="en-US" dirty="0" smtClean="0"/>
              <a:t>In </a:t>
            </a:r>
            <a:r>
              <a:rPr lang="en-US" dirty="0"/>
              <a:t>addition, other considerations may be addressed to assess the level of severity for the event such as:</a:t>
            </a:r>
          </a:p>
          <a:p>
            <a:pPr lvl="1" indent="-342910">
              <a:spcBef>
                <a:spcPts val="0"/>
              </a:spcBef>
              <a:spcAft>
                <a:spcPts val="600"/>
              </a:spcAft>
              <a:buSzPts val="1800"/>
              <a:buFont typeface="Courier New" panose="02070309020205020404" pitchFamily="49" charset="0"/>
              <a:buChar char="o"/>
            </a:pPr>
            <a:r>
              <a:rPr lang="en-US" dirty="0">
                <a:solidFill>
                  <a:schemeClr val="tx1"/>
                </a:solidFill>
              </a:rPr>
              <a:t>Potential threat to lives and improved property, including critical facilities</a:t>
            </a:r>
          </a:p>
          <a:p>
            <a:pPr lvl="1" indent="-342910">
              <a:spcBef>
                <a:spcPts val="0"/>
              </a:spcBef>
              <a:spcAft>
                <a:spcPts val="600"/>
              </a:spcAft>
              <a:buSzPts val="1800"/>
              <a:buFont typeface="Courier New" panose="02070309020205020404" pitchFamily="49" charset="0"/>
              <a:buChar char="o"/>
            </a:pPr>
            <a:r>
              <a:rPr lang="en-US" dirty="0">
                <a:solidFill>
                  <a:schemeClr val="tx1"/>
                </a:solidFill>
              </a:rPr>
              <a:t>Availability of federal, state, and local firefighting resources</a:t>
            </a:r>
          </a:p>
          <a:p>
            <a:pPr lvl="1" indent="-342910">
              <a:spcBef>
                <a:spcPts val="0"/>
              </a:spcBef>
              <a:spcAft>
                <a:spcPts val="600"/>
              </a:spcAft>
              <a:buSzPts val="1800"/>
              <a:buFont typeface="Courier New" panose="02070309020205020404" pitchFamily="49" charset="0"/>
              <a:buChar char="o"/>
            </a:pPr>
            <a:r>
              <a:rPr lang="en-US" dirty="0">
                <a:solidFill>
                  <a:schemeClr val="tx1"/>
                </a:solidFill>
              </a:rPr>
              <a:t>Potential major economic </a:t>
            </a:r>
            <a:r>
              <a:rPr lang="en-US" dirty="0" smtClean="0">
                <a:solidFill>
                  <a:schemeClr val="tx1"/>
                </a:solidFill>
              </a:rPr>
              <a:t>impact</a:t>
            </a:r>
            <a:endParaRPr lang="en-US" dirty="0">
              <a:solidFill>
                <a:schemeClr val="tx1"/>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10</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smtClean="0"/>
              <a:t>Decisions and Request Processes cont’d. </a:t>
            </a:r>
            <a:endParaRPr sz="2400" dirty="0"/>
          </a:p>
        </p:txBody>
      </p:sp>
      <p:sp>
        <p:nvSpPr>
          <p:cNvPr id="161" name="Google Shape;161;p35"/>
          <p:cNvSpPr txBox="1">
            <a:spLocks noGrp="1"/>
          </p:cNvSpPr>
          <p:nvPr>
            <p:ph type="body" idx="1"/>
          </p:nvPr>
        </p:nvSpPr>
        <p:spPr>
          <a:xfrm>
            <a:off x="311701" y="973395"/>
            <a:ext cx="8520601" cy="3372464"/>
          </a:xfrm>
          <a:prstGeom prst="rect">
            <a:avLst/>
          </a:prstGeom>
        </p:spPr>
        <p:txBody>
          <a:bodyPr spcFirstLastPara="1" wrap="square" lIns="91425" tIns="91425" rIns="91425" bIns="91425" anchor="t" anchorCtr="0">
            <a:noAutofit/>
          </a:bodyPr>
          <a:lstStyle/>
          <a:p>
            <a:pPr marL="114302" indent="0">
              <a:spcAft>
                <a:spcPts val="600"/>
              </a:spcAft>
              <a:buNone/>
            </a:pPr>
            <a:r>
              <a:rPr lang="en-US" u="sng" dirty="0" smtClean="0"/>
              <a:t>Steps</a:t>
            </a:r>
          </a:p>
          <a:p>
            <a:pPr>
              <a:spcAft>
                <a:spcPts val="600"/>
              </a:spcAft>
              <a:buFont typeface="+mj-lt"/>
              <a:buAutoNum type="arabicPeriod"/>
            </a:pPr>
            <a:r>
              <a:rPr lang="en-US" sz="1600" dirty="0" smtClean="0"/>
              <a:t>Local </a:t>
            </a:r>
            <a:r>
              <a:rPr lang="en-US" sz="1600" dirty="0"/>
              <a:t>Fire Chief and OA Coordinator </a:t>
            </a:r>
            <a:r>
              <a:rPr lang="en-US" sz="1600" b="1" dirty="0"/>
              <a:t>evaluates</a:t>
            </a:r>
            <a:r>
              <a:rPr lang="en-US" sz="1600" dirty="0"/>
              <a:t> and determines there is a need to preposition resources.  </a:t>
            </a:r>
          </a:p>
          <a:p>
            <a:pPr>
              <a:spcAft>
                <a:spcPts val="600"/>
              </a:spcAft>
              <a:buFont typeface="+mj-lt"/>
              <a:buAutoNum type="arabicPeriod"/>
            </a:pPr>
            <a:r>
              <a:rPr lang="en" sz="1600" dirty="0"/>
              <a:t>Cal OES </a:t>
            </a:r>
            <a:r>
              <a:rPr lang="en" sz="1600" b="1" dirty="0"/>
              <a:t>approves</a:t>
            </a:r>
            <a:r>
              <a:rPr lang="en" sz="1600" dirty="0"/>
              <a:t> request for a 12 hour </a:t>
            </a:r>
            <a:r>
              <a:rPr lang="en" sz="1600" dirty="0" smtClean="0"/>
              <a:t>period.</a:t>
            </a:r>
            <a:endParaRPr lang="en" sz="1600" dirty="0"/>
          </a:p>
          <a:p>
            <a:pPr>
              <a:spcAft>
                <a:spcPts val="600"/>
              </a:spcAft>
              <a:buFont typeface="+mj-lt"/>
              <a:buAutoNum type="arabicPeriod"/>
            </a:pPr>
            <a:r>
              <a:rPr lang="en-US" sz="1600" dirty="0"/>
              <a:t>Resources are </a:t>
            </a:r>
            <a:r>
              <a:rPr lang="en-US" sz="1600" b="1" dirty="0"/>
              <a:t>ordered</a:t>
            </a:r>
            <a:r>
              <a:rPr lang="en-US" sz="1600" dirty="0"/>
              <a:t> by the OA.</a:t>
            </a:r>
          </a:p>
          <a:p>
            <a:pPr>
              <a:spcAft>
                <a:spcPts val="600"/>
              </a:spcAft>
              <a:buFont typeface="+mj-lt"/>
              <a:buAutoNum type="arabicPeriod"/>
            </a:pPr>
            <a:r>
              <a:rPr lang="en-US" sz="1600" dirty="0"/>
              <a:t>Resources are </a:t>
            </a:r>
            <a:r>
              <a:rPr lang="en-US" sz="1600" b="1" dirty="0"/>
              <a:t>mobilized</a:t>
            </a:r>
            <a:r>
              <a:rPr lang="en-US" sz="1600" dirty="0"/>
              <a:t>.</a:t>
            </a:r>
          </a:p>
          <a:p>
            <a:pPr>
              <a:spcAft>
                <a:spcPts val="600"/>
              </a:spcAft>
              <a:buFont typeface="+mj-lt"/>
              <a:buAutoNum type="arabicPeriod"/>
            </a:pPr>
            <a:r>
              <a:rPr lang="en-US" sz="1600" dirty="0"/>
              <a:t>At the end of the 12 hour period the need is </a:t>
            </a:r>
            <a:r>
              <a:rPr lang="en-US" sz="1600" b="1" dirty="0"/>
              <a:t>re-evaluated</a:t>
            </a:r>
            <a:r>
              <a:rPr lang="en-US" sz="1600" dirty="0"/>
              <a:t>.</a:t>
            </a:r>
          </a:p>
          <a:p>
            <a:pPr>
              <a:spcAft>
                <a:spcPts val="600"/>
              </a:spcAft>
              <a:buFont typeface="+mj-lt"/>
              <a:buAutoNum type="arabicPeriod"/>
            </a:pPr>
            <a:r>
              <a:rPr lang="en-US" sz="1600" dirty="0"/>
              <a:t>Once the pre-positioned resources are no longer needed </a:t>
            </a:r>
            <a:r>
              <a:rPr lang="en-US" sz="1600" b="1" dirty="0"/>
              <a:t>demobilization</a:t>
            </a:r>
            <a:r>
              <a:rPr lang="en-US" sz="1600" dirty="0"/>
              <a:t> will occur.</a:t>
            </a:r>
          </a:p>
          <a:p>
            <a:pPr marL="114303" indent="0">
              <a:spcAft>
                <a:spcPts val="600"/>
              </a:spcAft>
              <a:buNone/>
            </a:pPr>
            <a:endParaRPr lang="en" sz="1600" dirty="0"/>
          </a:p>
          <a:p>
            <a:pPr marL="114303" indent="0">
              <a:spcAft>
                <a:spcPts val="600"/>
              </a:spcAft>
              <a:buNone/>
            </a:pPr>
            <a:r>
              <a:rPr lang="en" sz="1600" i="1" dirty="0"/>
              <a:t>Cal OES </a:t>
            </a:r>
            <a:r>
              <a:rPr lang="en" sz="1600" i="1" dirty="0" smtClean="0"/>
              <a:t>will </a:t>
            </a:r>
            <a:r>
              <a:rPr lang="en" sz="1600" i="1" dirty="0"/>
              <a:t>be the approving agency. It is understood that collaboration and coordination amongst the California fire service shall occur</a:t>
            </a:r>
            <a:r>
              <a:rPr lang="en" sz="1600" i="1" dirty="0" smtClean="0"/>
              <a:t>.</a:t>
            </a:r>
            <a:endParaRPr lang="en" sz="1400" i="1" dirty="0"/>
          </a:p>
        </p:txBody>
      </p:sp>
      <p:sp>
        <p:nvSpPr>
          <p:cNvPr id="2" name="Slide Number Placeholder 1"/>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126244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Decisions and Request Processes cont’d.  </a:t>
            </a:r>
            <a:endParaRPr dirty="0"/>
          </a:p>
        </p:txBody>
      </p:sp>
      <p:sp>
        <p:nvSpPr>
          <p:cNvPr id="124" name="Google Shape;124;p2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Aft>
                <a:spcPts val="1800"/>
              </a:spcAft>
              <a:buSzPts val="1800"/>
              <a:buChar char="●"/>
            </a:pPr>
            <a:r>
              <a:rPr lang="en" dirty="0"/>
              <a:t>Request to preposition resources will begin at the local level within the OA. </a:t>
            </a:r>
            <a:endParaRPr dirty="0"/>
          </a:p>
          <a:p>
            <a:pPr marL="457200" lvl="0" indent="-342900" algn="l" rtl="0">
              <a:spcAft>
                <a:spcPts val="1400"/>
              </a:spcAft>
              <a:buSzPts val="1800"/>
              <a:buChar char="●"/>
            </a:pPr>
            <a:r>
              <a:rPr lang="en" dirty="0"/>
              <a:t>If it is determined there is a need, and meets the </a:t>
            </a:r>
            <a:r>
              <a:rPr lang="en" dirty="0" smtClean="0"/>
              <a:t>criteria</a:t>
            </a:r>
            <a:r>
              <a:rPr lang="en" dirty="0"/>
              <a:t>, the OA Fire and Rescue Coordinator will </a:t>
            </a:r>
            <a:r>
              <a:rPr lang="en" dirty="0" smtClean="0"/>
              <a:t>concurently contact </a:t>
            </a:r>
            <a:r>
              <a:rPr lang="en" dirty="0"/>
              <a:t>the </a:t>
            </a:r>
            <a:r>
              <a:rPr lang="en" dirty="0" smtClean="0"/>
              <a:t>Cal OES Regional </a:t>
            </a:r>
            <a:r>
              <a:rPr lang="en" dirty="0"/>
              <a:t>Fire and Rescue Coordinator and Cal OES Fire and Rescue Duty </a:t>
            </a:r>
            <a:r>
              <a:rPr lang="en" dirty="0" smtClean="0"/>
              <a:t>Chief. </a:t>
            </a:r>
            <a:endParaRPr dirty="0"/>
          </a:p>
        </p:txBody>
      </p:sp>
    </p:spTree>
    <p:extLst>
      <p:ext uri="{BB962C8B-B14F-4D97-AF65-F5344CB8AC3E}">
        <p14:creationId xmlns:p14="http://schemas.microsoft.com/office/powerpoint/2010/main" val="25429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pPr algn="ctr"/>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1200"/>
              </a:spcAft>
              <a:buNone/>
            </a:pPr>
            <a:r>
              <a:rPr lang="en" u="sng" dirty="0" smtClean="0"/>
              <a:t>FIRESCOPE </a:t>
            </a:r>
            <a:r>
              <a:rPr lang="en" u="sng" dirty="0"/>
              <a:t>MACS Modes and CWCG Preparedness </a:t>
            </a:r>
            <a:r>
              <a:rPr lang="en" u="sng" dirty="0" smtClean="0"/>
              <a:t>Levels</a:t>
            </a:r>
            <a:r>
              <a:rPr lang="en" dirty="0" smtClean="0"/>
              <a:t>:</a:t>
            </a:r>
          </a:p>
          <a:p>
            <a:pPr>
              <a:spcAft>
                <a:spcPts val="1200"/>
              </a:spcAft>
            </a:pPr>
            <a:r>
              <a:rPr lang="en" dirty="0" smtClean="0"/>
              <a:t>Both </a:t>
            </a:r>
            <a:r>
              <a:rPr lang="en" dirty="0"/>
              <a:t>systems have their place in establishing levels of operational readiness </a:t>
            </a:r>
            <a:r>
              <a:rPr lang="en-US" dirty="0" smtClean="0"/>
              <a:t>depending </a:t>
            </a:r>
            <a:r>
              <a:rPr lang="en-US" dirty="0"/>
              <a:t>on the magnitude of the emergency. </a:t>
            </a:r>
          </a:p>
          <a:p>
            <a:pPr>
              <a:spcAft>
                <a:spcPts val="1200"/>
              </a:spcAft>
            </a:pPr>
            <a:r>
              <a:rPr lang="en-US" dirty="0" smtClean="0"/>
              <a:t>Both CWCG </a:t>
            </a:r>
            <a:r>
              <a:rPr lang="en-US" dirty="0"/>
              <a:t>Preparedness </a:t>
            </a:r>
            <a:r>
              <a:rPr lang="en-US" dirty="0" smtClean="0"/>
              <a:t>Levels and FIRESCOPE MACS Modes </a:t>
            </a:r>
            <a:r>
              <a:rPr lang="en" dirty="0" smtClean="0"/>
              <a:t>were </a:t>
            </a:r>
            <a:r>
              <a:rPr lang="en" dirty="0"/>
              <a:t>designed in response to managing resource commitment during periods of high demand due to multiple emergencies. </a:t>
            </a:r>
            <a:endParaRPr dirty="0"/>
          </a:p>
          <a:p>
            <a:pPr>
              <a:spcAft>
                <a:spcPts val="1200"/>
              </a:spcAft>
            </a:pPr>
            <a:r>
              <a:rPr lang="en" dirty="0"/>
              <a:t>Although either system could be used alone, both systems are used collaboratively as each have their advantages when considering the variety and complexity of emergencies that tend to occur in California.</a:t>
            </a: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61537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298999" y="288447"/>
            <a:ext cx="8520601" cy="507454"/>
          </a:xfrm>
          <a:prstGeom prst="rect">
            <a:avLst/>
          </a:prstGeom>
        </p:spPr>
        <p:txBody>
          <a:bodyPr spcFirstLastPara="1" wrap="square" lIns="91425" tIns="91425" rIns="91425" bIns="91425" anchor="t" anchorCtr="0">
            <a:noAutofit/>
          </a:bodyPr>
          <a:lstStyle/>
          <a:p>
            <a:r>
              <a:rPr lang="en" sz="2700" dirty="0" smtClean="0"/>
              <a:t> 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600"/>
              </a:spcAft>
              <a:buFont typeface="Arial"/>
              <a:buNone/>
            </a:pPr>
            <a:r>
              <a:rPr lang="en" u="sng" dirty="0"/>
              <a:t>FIRESCOPE MACS “Modes of Operation”</a:t>
            </a:r>
          </a:p>
          <a:p>
            <a:pPr marL="457200" lvl="0" indent="-342900">
              <a:spcAft>
                <a:spcPts val="600"/>
              </a:spcAft>
            </a:pPr>
            <a:r>
              <a:rPr lang="en-US" dirty="0"/>
              <a:t>FIRESCOPE MACS Modes are more operationally focused and tend to consider other all hazard incidents that may impact the availability of emergency response resources. </a:t>
            </a:r>
          </a:p>
          <a:p>
            <a:pPr marL="457200" lvl="0" indent="-342900">
              <a:spcAft>
                <a:spcPts val="600"/>
              </a:spcAft>
            </a:pPr>
            <a:r>
              <a:rPr lang="en-US" dirty="0"/>
              <a:t>The four MACS modes of operations </a:t>
            </a:r>
            <a:r>
              <a:rPr lang="en-US" dirty="0" smtClean="0"/>
              <a:t>are based on:</a:t>
            </a:r>
            <a:endParaRPr lang="en-US" dirty="0"/>
          </a:p>
          <a:p>
            <a:pPr marL="1371600" lvl="0" indent="-342900">
              <a:spcAft>
                <a:spcPts val="600"/>
              </a:spcAft>
              <a:buFont typeface="Arial"/>
              <a:buAutoNum type="arabicPeriod"/>
            </a:pPr>
            <a:r>
              <a:rPr lang="en-US" dirty="0"/>
              <a:t>Reflective of overall regional emergency activities</a:t>
            </a:r>
          </a:p>
          <a:p>
            <a:pPr marL="1371600" lvl="0" indent="-342900">
              <a:spcAft>
                <a:spcPts val="600"/>
              </a:spcAft>
              <a:buFont typeface="Arial"/>
              <a:buAutoNum type="arabicPeriod"/>
            </a:pPr>
            <a:r>
              <a:rPr lang="en-US" dirty="0"/>
              <a:t>Specific incident activity</a:t>
            </a:r>
          </a:p>
          <a:p>
            <a:pPr marL="1371600" lvl="0" indent="-342900">
              <a:spcAft>
                <a:spcPts val="600"/>
              </a:spcAft>
              <a:buFont typeface="Arial"/>
              <a:buAutoNum type="arabicPeriod"/>
            </a:pPr>
            <a:r>
              <a:rPr lang="en-US" dirty="0"/>
              <a:t>Resource commitment</a:t>
            </a:r>
          </a:p>
          <a:p>
            <a:pPr marL="1371600" lvl="0" indent="-342900">
              <a:spcAft>
                <a:spcPts val="600"/>
              </a:spcAft>
              <a:buFont typeface="Arial"/>
              <a:buAutoNum type="arabicPeriod"/>
            </a:pPr>
            <a:r>
              <a:rPr lang="en-US" dirty="0"/>
              <a:t>Predicted weather patterns that may result in continued or increased resource commitments.</a:t>
            </a:r>
          </a:p>
        </p:txBody>
      </p:sp>
      <p:sp>
        <p:nvSpPr>
          <p:cNvPr id="2" name="Slide Number Placeholder 1"/>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62767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600"/>
              </a:spcAft>
              <a:buFont typeface="Arial"/>
              <a:buNone/>
            </a:pPr>
            <a:r>
              <a:rPr lang="en" u="sng" dirty="0"/>
              <a:t>CWCG Preparedness Levels</a:t>
            </a:r>
          </a:p>
          <a:p>
            <a:pPr>
              <a:spcAft>
                <a:spcPts val="600"/>
              </a:spcAft>
            </a:pPr>
            <a:r>
              <a:rPr lang="en-US" dirty="0"/>
              <a:t>CWCG has accepted the National Preparedness </a:t>
            </a:r>
            <a:r>
              <a:rPr lang="en-US" dirty="0" smtClean="0"/>
              <a:t>Levels.</a:t>
            </a:r>
            <a:endParaRPr lang="en-US" dirty="0"/>
          </a:p>
          <a:p>
            <a:pPr marL="457200" lvl="0" indent="-342900">
              <a:spcAft>
                <a:spcPts val="600"/>
              </a:spcAft>
            </a:pPr>
            <a:r>
              <a:rPr lang="en-US" dirty="0"/>
              <a:t>CWCG Preparedness Levels (PL) are similar to the FIRESCOPE MACS Modes in that they are based on:</a:t>
            </a:r>
          </a:p>
          <a:p>
            <a:pPr marL="914400" lvl="0" indent="-342900">
              <a:spcAft>
                <a:spcPts val="600"/>
              </a:spcAft>
              <a:buFont typeface="Arial"/>
              <a:buAutoNum type="arabicPeriod"/>
            </a:pPr>
            <a:r>
              <a:rPr lang="en-US" dirty="0"/>
              <a:t>combination of incident activity</a:t>
            </a:r>
          </a:p>
          <a:p>
            <a:pPr marL="914400" lvl="0" indent="-342900">
              <a:spcAft>
                <a:spcPts val="600"/>
              </a:spcAft>
              <a:buFont typeface="Arial"/>
              <a:buAutoNum type="arabicPeriod"/>
            </a:pPr>
            <a:r>
              <a:rPr lang="en-US" dirty="0"/>
              <a:t>resource commitment</a:t>
            </a:r>
          </a:p>
          <a:p>
            <a:pPr marL="914400" lvl="0" indent="-342900">
              <a:spcAft>
                <a:spcPts val="600"/>
              </a:spcAft>
              <a:buFont typeface="Arial"/>
              <a:buAutoNum type="arabicPeriod"/>
            </a:pPr>
            <a:r>
              <a:rPr lang="en-US" dirty="0"/>
              <a:t>predicted weather</a:t>
            </a:r>
          </a:p>
          <a:p>
            <a:pPr marL="112713" lvl="0" indent="0">
              <a:spcAft>
                <a:spcPts val="600"/>
              </a:spcAft>
              <a:buFont typeface="Arial"/>
              <a:buNone/>
            </a:pPr>
            <a:r>
              <a:rPr lang="en-US" dirty="0" smtClean="0"/>
              <a:t>However</a:t>
            </a:r>
            <a:r>
              <a:rPr lang="en-US" dirty="0"/>
              <a:t>, Preparedness Levels differ from the FIRESCOPE MACS Modes because they take into consideration the full range of wildland fire activities, such as prescribed fire.</a:t>
            </a:r>
          </a:p>
        </p:txBody>
      </p:sp>
      <p:sp>
        <p:nvSpPr>
          <p:cNvPr id="2" name="Slide Number Placeholder 1"/>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6786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1200"/>
              </a:spcAft>
              <a:buNone/>
            </a:pPr>
            <a:r>
              <a:rPr lang="en" u="sng" dirty="0" smtClean="0"/>
              <a:t>CWCG Preparedness Levels</a:t>
            </a:r>
          </a:p>
          <a:p>
            <a:pPr marL="457200" lvl="0" indent="-342900">
              <a:spcAft>
                <a:spcPts val="1800"/>
              </a:spcAft>
            </a:pPr>
            <a:r>
              <a:rPr lang="en-US" dirty="0" smtClean="0"/>
              <a:t>This ensures that fire protection responsibility and prescribed fire does not exceed the state’s wildland fire response capabilities and are coordinated with the state and national wildland fire activities.</a:t>
            </a:r>
          </a:p>
          <a:p>
            <a:pPr marL="457200" lvl="0" indent="-342900">
              <a:spcAft>
                <a:spcPts val="1200"/>
              </a:spcAft>
            </a:pPr>
            <a:r>
              <a:rPr lang="en-US" dirty="0" smtClean="0"/>
              <a:t>There </a:t>
            </a:r>
            <a:r>
              <a:rPr lang="en-US" dirty="0"/>
              <a:t>are five distinct Preparedness Levels starting at Level 1 and peak at Level </a:t>
            </a:r>
            <a:r>
              <a:rPr lang="en-US" dirty="0" smtClean="0"/>
              <a:t>5.</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30442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1200"/>
              </a:spcAft>
              <a:buNone/>
            </a:pPr>
            <a:r>
              <a:rPr lang="en-US" u="sng" dirty="0"/>
              <a:t>7 Day Significant Fire </a:t>
            </a:r>
            <a:r>
              <a:rPr lang="en-US" u="sng" dirty="0" smtClean="0"/>
              <a:t>Potential</a:t>
            </a:r>
          </a:p>
          <a:p>
            <a:pPr>
              <a:spcAft>
                <a:spcPts val="1800"/>
              </a:spcAft>
            </a:pPr>
            <a:r>
              <a:rPr lang="en-US" dirty="0" smtClean="0"/>
              <a:t>The </a:t>
            </a:r>
            <a:r>
              <a:rPr lang="en-US" dirty="0"/>
              <a:t>primary responsibility of Predictive Services is to provide sound guidance to regional and national resources managers concerning current and projected “Significant Fire Potential</a:t>
            </a:r>
            <a:r>
              <a:rPr lang="en-US" dirty="0" smtClean="0"/>
              <a:t>”.</a:t>
            </a:r>
            <a:endParaRPr lang="en-US" dirty="0"/>
          </a:p>
          <a:p>
            <a:pPr marL="457200" lvl="0" indent="-342900">
              <a:spcAft>
                <a:spcPts val="1200"/>
              </a:spcAft>
            </a:pPr>
            <a:r>
              <a:rPr lang="en-US" dirty="0" smtClean="0"/>
              <a:t>The </a:t>
            </a:r>
            <a:r>
              <a:rPr lang="en-US" dirty="0"/>
              <a:t>goal of this guidance is to help these managers make effective and efficient use of available resources.</a:t>
            </a:r>
          </a:p>
        </p:txBody>
      </p:sp>
      <p:sp>
        <p:nvSpPr>
          <p:cNvPr id="2" name="Slide Number Placeholder 1"/>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271250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298999" y="288447"/>
            <a:ext cx="8520601" cy="507454"/>
          </a:xfrm>
          <a:prstGeom prst="rect">
            <a:avLst/>
          </a:prstGeom>
        </p:spPr>
        <p:txBody>
          <a:bodyPr spcFirstLastPara="1" wrap="square" lIns="91425" tIns="91425" rIns="91425" bIns="91425" anchor="t" anchorCtr="0">
            <a:noAutofit/>
          </a:bodyPr>
          <a:lstStyle/>
          <a:p>
            <a:r>
              <a:rPr lang="en" sz="2700" dirty="0" smtClean="0"/>
              <a:t> Decisions and Request Processes cont’d.</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1200"/>
              </a:spcAft>
              <a:buNone/>
            </a:pPr>
            <a:r>
              <a:rPr lang="en" u="sng" dirty="0"/>
              <a:t>Significant Fire </a:t>
            </a:r>
            <a:r>
              <a:rPr lang="en" u="sng" dirty="0" smtClean="0"/>
              <a:t>Potential</a:t>
            </a:r>
          </a:p>
          <a:p>
            <a:pPr marL="457200" lvl="0" indent="-342900">
              <a:spcAft>
                <a:spcPts val="1800"/>
              </a:spcAft>
            </a:pPr>
            <a:r>
              <a:rPr lang="en-US" dirty="0"/>
              <a:t>Significant Fire Potential is defined as “the likelihood that a wildland fire event will require mobilization of additional resources from outside the area in which the fire originates</a:t>
            </a:r>
            <a:r>
              <a:rPr lang="en-US" dirty="0" smtClean="0"/>
              <a:t>”.</a:t>
            </a:r>
            <a:endParaRPr lang="en-US" dirty="0"/>
          </a:p>
          <a:p>
            <a:pPr marL="457200" lvl="0" indent="-342900">
              <a:spcAft>
                <a:spcPts val="1800"/>
              </a:spcAft>
            </a:pPr>
            <a:r>
              <a:rPr lang="en-US" dirty="0"/>
              <a:t>It is crucial to understand that although weather is a major contributor to Significant Fire Potential, this product is not a weather </a:t>
            </a:r>
            <a:r>
              <a:rPr lang="en-US" dirty="0" smtClean="0"/>
              <a:t>forecast.</a:t>
            </a:r>
            <a:endParaRPr lang="en-US" dirty="0"/>
          </a:p>
          <a:p>
            <a:pPr marL="457200" lvl="0" indent="-342900">
              <a:spcAft>
                <a:spcPts val="1200"/>
              </a:spcAft>
            </a:pPr>
            <a:r>
              <a:rPr lang="en-US" dirty="0"/>
              <a:t>It is a forecast of Significant Fire Potential </a:t>
            </a:r>
            <a:r>
              <a:rPr lang="en-US" dirty="0" smtClean="0"/>
              <a:t>only.</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31043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286301" y="287084"/>
            <a:ext cx="8520601" cy="572700"/>
          </a:xfrm>
          <a:prstGeom prst="rect">
            <a:avLst/>
          </a:prstGeom>
        </p:spPr>
        <p:txBody>
          <a:bodyPr spcFirstLastPara="1" wrap="square" lIns="91425" tIns="91425" rIns="91425" bIns="91425" anchor="t" anchorCtr="0">
            <a:noAutofit/>
          </a:bodyPr>
          <a:lstStyle/>
          <a:p>
            <a:pPr algn="ctr"/>
            <a:r>
              <a:rPr lang="en" sz="2700" dirty="0" smtClean="0"/>
              <a:t> Decisions and Request Processes cont’d.   </a:t>
            </a:r>
            <a:endParaRPr sz="2700" dirty="0"/>
          </a:p>
        </p:txBody>
      </p:sp>
      <p:sp>
        <p:nvSpPr>
          <p:cNvPr id="155" name="Google Shape;155;p34"/>
          <p:cNvSpPr txBox="1">
            <a:spLocks noGrp="1"/>
          </p:cNvSpPr>
          <p:nvPr>
            <p:ph type="body" idx="1"/>
          </p:nvPr>
        </p:nvSpPr>
        <p:spPr>
          <a:xfrm>
            <a:off x="311701" y="966822"/>
            <a:ext cx="8520601" cy="3416400"/>
          </a:xfrm>
          <a:prstGeom prst="rect">
            <a:avLst/>
          </a:prstGeom>
        </p:spPr>
        <p:txBody>
          <a:bodyPr spcFirstLastPara="1" wrap="square" lIns="91425" tIns="91425" rIns="91425" bIns="91425" anchor="t" anchorCtr="0">
            <a:noAutofit/>
          </a:bodyPr>
          <a:lstStyle/>
          <a:p>
            <a:pPr marL="0" lvl="0" indent="0">
              <a:spcAft>
                <a:spcPts val="1200"/>
              </a:spcAft>
              <a:buClr>
                <a:schemeClr val="dk1"/>
              </a:buClr>
              <a:buSzPts val="1100"/>
              <a:buNone/>
            </a:pPr>
            <a:r>
              <a:rPr lang="en-US" u="sng" dirty="0"/>
              <a:t>7 Day Significant Fire Potential Product</a:t>
            </a:r>
          </a:p>
          <a:p>
            <a:pPr marL="457200" lvl="0" indent="-342900">
              <a:spcAft>
                <a:spcPts val="1800"/>
              </a:spcAft>
            </a:pPr>
            <a:r>
              <a:rPr lang="en-US" dirty="0" smtClean="0"/>
              <a:t>The </a:t>
            </a:r>
            <a:r>
              <a:rPr lang="en-US" dirty="0"/>
              <a:t>7-day chart is divided up into Predictive Service Areas (PSA), with color coded forecast Fuel Dryness Levels (DL) values for each of the next 7 days.</a:t>
            </a:r>
          </a:p>
          <a:p>
            <a:pPr marL="457200" lvl="0" indent="-342900">
              <a:spcAft>
                <a:spcPts val="1200"/>
              </a:spcAft>
            </a:pPr>
            <a:r>
              <a:rPr lang="en-US" dirty="0"/>
              <a:t>High Risk Days are highlighted with orange or red boxes and include a symbol for the associated weather or trigger </a:t>
            </a:r>
            <a:r>
              <a:rPr lang="en-US" dirty="0" smtClean="0"/>
              <a:t>element.</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9332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Title"/>
          <p:cNvSpPr txBox="1">
            <a:spLocks noGrp="1"/>
          </p:cNvSpPr>
          <p:nvPr>
            <p:ph type="title"/>
          </p:nvPr>
        </p:nvSpPr>
        <p:spPr>
          <a:prstGeom prst="rect">
            <a:avLst/>
          </a:prstGeom>
        </p:spPr>
        <p:txBody>
          <a:bodyPr spcFirstLastPara="1" wrap="square" lIns="91425" tIns="91425" rIns="91425" bIns="91425" anchor="t" anchorCtr="0">
            <a:noAutofit/>
          </a:bodyPr>
          <a:lstStyle/>
          <a:p>
            <a:pPr algn="ctr"/>
            <a:r>
              <a:rPr lang="en" dirty="0"/>
              <a:t>California State Mutual Aid</a:t>
            </a:r>
            <a:br>
              <a:rPr lang="en" dirty="0"/>
            </a:br>
            <a:r>
              <a:rPr lang="en-US" dirty="0" smtClean="0"/>
              <a:t>Pre-Incident Preparedness/Mobilization Topics</a:t>
            </a:r>
            <a:endParaRPr dirty="0"/>
          </a:p>
        </p:txBody>
      </p:sp>
      <p:sp>
        <p:nvSpPr>
          <p:cNvPr id="106" name="Google Shape;106;p26"/>
          <p:cNvSpPr txBox="1">
            <a:spLocks noGrp="1"/>
          </p:cNvSpPr>
          <p:nvPr>
            <p:ph type="body" idx="1"/>
          </p:nvPr>
        </p:nvSpPr>
        <p:spPr>
          <a:xfrm>
            <a:off x="311701" y="964333"/>
            <a:ext cx="8520601" cy="3416400"/>
          </a:xfrm>
          <a:prstGeom prst="rect">
            <a:avLst/>
          </a:prstGeom>
        </p:spPr>
        <p:txBody>
          <a:bodyPr spcFirstLastPara="1" wrap="square" lIns="91425" tIns="91425" rIns="91425" bIns="91425" anchor="t" anchorCtr="0">
            <a:noAutofit/>
          </a:bodyPr>
          <a:lstStyle/>
          <a:p>
            <a:pPr>
              <a:spcAft>
                <a:spcPts val="600"/>
              </a:spcAft>
              <a:buClr>
                <a:srgbClr val="595959"/>
              </a:buClr>
            </a:pPr>
            <a:r>
              <a:rPr lang="en" dirty="0" smtClean="0">
                <a:solidFill>
                  <a:schemeClr val="tx1"/>
                </a:solidFill>
              </a:rPr>
              <a:t>Cap </a:t>
            </a:r>
            <a:r>
              <a:rPr lang="en" dirty="0">
                <a:solidFill>
                  <a:schemeClr val="tx1"/>
                </a:solidFill>
              </a:rPr>
              <a:t>and Trade </a:t>
            </a:r>
            <a:r>
              <a:rPr lang="en-US" dirty="0" smtClean="0">
                <a:solidFill>
                  <a:schemeClr val="tx1"/>
                </a:solidFill>
              </a:rPr>
              <a:t>History (How did we get here?)</a:t>
            </a:r>
            <a:endParaRPr dirty="0">
              <a:solidFill>
                <a:schemeClr val="tx1"/>
              </a:solidFill>
            </a:endParaRPr>
          </a:p>
          <a:p>
            <a:pPr>
              <a:spcAft>
                <a:spcPts val="600"/>
              </a:spcAft>
              <a:buClr>
                <a:srgbClr val="595959"/>
              </a:buClr>
            </a:pPr>
            <a:r>
              <a:rPr lang="en" dirty="0">
                <a:solidFill>
                  <a:schemeClr val="tx1"/>
                </a:solidFill>
              </a:rPr>
              <a:t>Pre-Incident </a:t>
            </a:r>
            <a:r>
              <a:rPr lang="en" dirty="0" smtClean="0">
                <a:solidFill>
                  <a:schemeClr val="tx1"/>
                </a:solidFill>
              </a:rPr>
              <a:t>Preparedness/Mobilization Guideline</a:t>
            </a:r>
          </a:p>
          <a:p>
            <a:pPr>
              <a:spcAft>
                <a:spcPts val="600"/>
              </a:spcAft>
              <a:buClr>
                <a:srgbClr val="595959"/>
              </a:buClr>
            </a:pPr>
            <a:r>
              <a:rPr lang="en" dirty="0" smtClean="0">
                <a:solidFill>
                  <a:schemeClr val="tx1"/>
                </a:solidFill>
              </a:rPr>
              <a:t>Decisions and Request Processes</a:t>
            </a:r>
            <a:endParaRPr dirty="0">
              <a:solidFill>
                <a:schemeClr val="tx1"/>
              </a:solidFill>
            </a:endParaRPr>
          </a:p>
          <a:p>
            <a:pPr lvl="1">
              <a:spcBef>
                <a:spcPts val="0"/>
              </a:spcBef>
              <a:spcAft>
                <a:spcPts val="600"/>
              </a:spcAft>
              <a:buClr>
                <a:srgbClr val="595959"/>
              </a:buClr>
              <a:buFont typeface="Wingdings" panose="05000000000000000000" pitchFamily="2" charset="2"/>
              <a:buChar char="Ø"/>
            </a:pPr>
            <a:r>
              <a:rPr lang="en" dirty="0" smtClean="0">
                <a:solidFill>
                  <a:schemeClr val="tx1"/>
                </a:solidFill>
              </a:rPr>
              <a:t>Mobilization Scoresheet </a:t>
            </a:r>
          </a:p>
          <a:p>
            <a:pPr lvl="1">
              <a:spcBef>
                <a:spcPts val="0"/>
              </a:spcBef>
              <a:spcAft>
                <a:spcPts val="600"/>
              </a:spcAft>
              <a:buClr>
                <a:srgbClr val="595959"/>
              </a:buClr>
              <a:buFont typeface="Wingdings" panose="05000000000000000000" pitchFamily="2" charset="2"/>
              <a:buChar char="Ø"/>
            </a:pPr>
            <a:r>
              <a:rPr lang="en-US" dirty="0" smtClean="0">
                <a:solidFill>
                  <a:schemeClr val="tx1"/>
                </a:solidFill>
              </a:rPr>
              <a:t>Predictive Services Links page</a:t>
            </a:r>
          </a:p>
          <a:p>
            <a:pPr lvl="1">
              <a:spcBef>
                <a:spcPts val="0"/>
              </a:spcBef>
              <a:spcAft>
                <a:spcPts val="600"/>
              </a:spcAft>
              <a:buClr>
                <a:srgbClr val="595959"/>
              </a:buClr>
              <a:buFont typeface="Wingdings" panose="05000000000000000000" pitchFamily="2" charset="2"/>
              <a:buChar char="Ø"/>
            </a:pPr>
            <a:r>
              <a:rPr lang="en-US" dirty="0" smtClean="0">
                <a:solidFill>
                  <a:schemeClr val="tx1"/>
                </a:solidFill>
              </a:rPr>
              <a:t>Resource Request Order Sheet</a:t>
            </a:r>
          </a:p>
          <a:p>
            <a:pPr lvl="1">
              <a:spcBef>
                <a:spcPts val="0"/>
              </a:spcBef>
              <a:spcAft>
                <a:spcPts val="600"/>
              </a:spcAft>
              <a:buClr>
                <a:srgbClr val="595959"/>
              </a:buClr>
              <a:buFont typeface="Wingdings" panose="05000000000000000000" pitchFamily="2" charset="2"/>
              <a:buChar char="Ø"/>
            </a:pPr>
            <a:r>
              <a:rPr lang="en-US" dirty="0" smtClean="0">
                <a:solidFill>
                  <a:schemeClr val="tx1"/>
                </a:solidFill>
              </a:rPr>
              <a:t>Preparedness/Mobilization Resource Approval Form</a:t>
            </a:r>
            <a:endParaRPr dirty="0">
              <a:solidFill>
                <a:schemeClr val="tx1"/>
              </a:solidFill>
            </a:endParaRPr>
          </a:p>
          <a:p>
            <a:pPr>
              <a:spcAft>
                <a:spcPts val="600"/>
              </a:spcAft>
              <a:buClr>
                <a:srgbClr val="595959"/>
              </a:buClr>
            </a:pPr>
            <a:r>
              <a:rPr lang="en" dirty="0" smtClean="0">
                <a:solidFill>
                  <a:schemeClr val="tx1"/>
                </a:solidFill>
              </a:rPr>
              <a:t>Needs of Retaining Preposition/Mobilization Order</a:t>
            </a:r>
          </a:p>
          <a:p>
            <a:pPr>
              <a:spcAft>
                <a:spcPts val="600"/>
              </a:spcAft>
              <a:buClr>
                <a:srgbClr val="595959"/>
              </a:buClr>
            </a:pPr>
            <a:r>
              <a:rPr lang="en" dirty="0" smtClean="0">
                <a:solidFill>
                  <a:schemeClr val="tx1"/>
                </a:solidFill>
              </a:rPr>
              <a:t>Reassignment of Preposition/Mobilization Resources</a:t>
            </a:r>
          </a:p>
          <a:p>
            <a:pPr>
              <a:spcAft>
                <a:spcPts val="600"/>
              </a:spcAft>
              <a:buClr>
                <a:srgbClr val="595959"/>
              </a:buClr>
            </a:pPr>
            <a:r>
              <a:rPr lang="en" dirty="0" smtClean="0">
                <a:solidFill>
                  <a:schemeClr val="tx1"/>
                </a:solidFill>
              </a:rPr>
              <a:t>Demobilization of Preposition/Mobilization Resources</a:t>
            </a:r>
          </a:p>
          <a:p>
            <a:pPr>
              <a:spcAft>
                <a:spcPts val="600"/>
              </a:spcAft>
              <a:buClr>
                <a:srgbClr val="595959"/>
              </a:buClr>
            </a:pPr>
            <a:r>
              <a:rPr lang="en" dirty="0" smtClean="0">
                <a:solidFill>
                  <a:schemeClr val="tx1"/>
                </a:solidFill>
              </a:rPr>
              <a:t>Frequently Asked Questions</a:t>
            </a:r>
            <a:endParaRPr dirty="0">
              <a:solidFill>
                <a:schemeClr val="tx1"/>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2</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Aft>
                <a:spcPts val="1200"/>
              </a:spcAft>
              <a:buNone/>
            </a:pPr>
            <a:r>
              <a:rPr lang="en" u="sng" dirty="0"/>
              <a:t>Fuel Dryness Levels (DL)</a:t>
            </a:r>
            <a:endParaRPr lang="en-US" u="sng" dirty="0" smtClean="0"/>
          </a:p>
          <a:p>
            <a:pPr marL="0" lvl="0" indent="0">
              <a:spcAft>
                <a:spcPts val="1200"/>
              </a:spcAft>
              <a:buNone/>
            </a:pPr>
            <a:r>
              <a:rPr lang="en-US" dirty="0" smtClean="0"/>
              <a:t>Dryness </a:t>
            </a:r>
            <a:r>
              <a:rPr lang="en-US" dirty="0"/>
              <a:t>Level (DL) is a combination of one or two fuel dryness and/or fire weather indices which correlate well to large fire </a:t>
            </a:r>
            <a:r>
              <a:rPr lang="en-US" dirty="0" smtClean="0"/>
              <a:t>occurrence.</a:t>
            </a:r>
            <a:endParaRPr lang="en-US" dirty="0"/>
          </a:p>
          <a:p>
            <a:pPr marL="457200" lvl="0" indent="-342900">
              <a:spcAft>
                <a:spcPts val="1200"/>
              </a:spcAft>
            </a:pPr>
            <a:r>
              <a:rPr lang="en-US" dirty="0"/>
              <a:t>Moist (Green) - a burn environment which has historically resulted in a very low or no probability of new large fires or significant growth on existing fires.</a:t>
            </a:r>
          </a:p>
          <a:p>
            <a:pPr marL="457200" lvl="0" indent="-342900">
              <a:spcAft>
                <a:spcPts val="1200"/>
              </a:spcAft>
            </a:pPr>
            <a:r>
              <a:rPr lang="en-US" dirty="0"/>
              <a:t>Dry (Yellow) - a transitional burn environment that will not typically result in new large fires or significant growth on existing fires.</a:t>
            </a:r>
          </a:p>
          <a:p>
            <a:pPr marL="457200" lvl="0" indent="-342900">
              <a:spcAft>
                <a:spcPts val="1200"/>
              </a:spcAft>
            </a:pPr>
            <a:r>
              <a:rPr lang="en-US" dirty="0"/>
              <a:t>Very Dry (Brown) - a very dry burn which results in a higher than normal probability of significant growth and new large fires.</a:t>
            </a:r>
          </a:p>
        </p:txBody>
      </p:sp>
      <p:sp>
        <p:nvSpPr>
          <p:cNvPr id="2" name="Slide Number Placeholder 1"/>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32601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1200"/>
              </a:spcAft>
              <a:buNone/>
            </a:pPr>
            <a:r>
              <a:rPr lang="en" u="sng" dirty="0"/>
              <a:t>High Risk </a:t>
            </a:r>
            <a:r>
              <a:rPr lang="en" u="sng" dirty="0" smtClean="0"/>
              <a:t>Days</a:t>
            </a:r>
          </a:p>
          <a:p>
            <a:pPr>
              <a:spcAft>
                <a:spcPts val="1200"/>
              </a:spcAft>
            </a:pPr>
            <a:r>
              <a:rPr lang="en-US" dirty="0" smtClean="0"/>
              <a:t>High </a:t>
            </a:r>
            <a:r>
              <a:rPr lang="en-US" dirty="0"/>
              <a:t>Risk Days are rare occasions when conditions exist that historically have yielded a significantly higher than normal chance for a new large fire or significant growth on existing </a:t>
            </a:r>
            <a:r>
              <a:rPr lang="en-US" dirty="0" smtClean="0"/>
              <a:t>fires.</a:t>
            </a:r>
            <a:endParaRPr lang="en-US" dirty="0"/>
          </a:p>
          <a:p>
            <a:pPr marL="457200" lvl="0" indent="-342900">
              <a:spcAft>
                <a:spcPts val="1200"/>
              </a:spcAft>
            </a:pPr>
            <a:r>
              <a:rPr lang="en-US" dirty="0"/>
              <a:t>There are three contributing factors for a High Risk Day:</a:t>
            </a:r>
          </a:p>
          <a:p>
            <a:pPr marL="914400" lvl="0" indent="-342900">
              <a:spcAft>
                <a:spcPts val="1200"/>
              </a:spcAft>
              <a:buAutoNum type="arabicPeriod"/>
            </a:pPr>
            <a:r>
              <a:rPr lang="en-US" dirty="0"/>
              <a:t>Critical Burn </a:t>
            </a:r>
            <a:r>
              <a:rPr lang="en-US" dirty="0" smtClean="0"/>
              <a:t>Environment.</a:t>
            </a:r>
            <a:endParaRPr lang="en-US" dirty="0"/>
          </a:p>
          <a:p>
            <a:pPr marL="914400" lvl="0" indent="-342900">
              <a:spcAft>
                <a:spcPts val="1200"/>
              </a:spcAft>
              <a:buAutoNum type="arabicPeriod"/>
            </a:pPr>
            <a:r>
              <a:rPr lang="en-US" dirty="0"/>
              <a:t>Ignition </a:t>
            </a:r>
            <a:r>
              <a:rPr lang="en-US" dirty="0" smtClean="0"/>
              <a:t>Triggers.</a:t>
            </a:r>
            <a:endParaRPr lang="en-US" dirty="0"/>
          </a:p>
          <a:p>
            <a:pPr marL="914400" lvl="0" indent="-342900">
              <a:spcAft>
                <a:spcPts val="1200"/>
              </a:spcAft>
              <a:buAutoNum type="arabicPeriod"/>
            </a:pPr>
            <a:r>
              <a:rPr lang="en-US" dirty="0"/>
              <a:t>Resource </a:t>
            </a:r>
            <a:r>
              <a:rPr lang="en-US" dirty="0" smtClean="0"/>
              <a:t>Availability.</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67918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Aft>
                <a:spcPts val="1200"/>
              </a:spcAft>
              <a:buNone/>
            </a:pPr>
            <a:r>
              <a:rPr lang="en" u="sng" dirty="0"/>
              <a:t>High Risk Days - Critical Burn Environment</a:t>
            </a:r>
            <a:endParaRPr lang="en-US" u="sng" dirty="0" smtClean="0"/>
          </a:p>
          <a:p>
            <a:pPr marL="0" lvl="0" indent="0">
              <a:spcAft>
                <a:spcPts val="1200"/>
              </a:spcAft>
              <a:buNone/>
            </a:pPr>
            <a:r>
              <a:rPr lang="en-US" dirty="0" smtClean="0"/>
              <a:t>Critical </a:t>
            </a:r>
            <a:r>
              <a:rPr lang="en-US" dirty="0"/>
              <a:t>Burn Environment (Orange) results when a combination of sufficiently dry fuels and critical weather conditions are expected such </a:t>
            </a:r>
            <a:r>
              <a:rPr lang="en-US" dirty="0" smtClean="0"/>
              <a:t>as:</a:t>
            </a:r>
            <a:endParaRPr lang="en-US" dirty="0"/>
          </a:p>
          <a:p>
            <a:pPr marL="457200" lvl="0" indent="-342900">
              <a:spcAft>
                <a:spcPts val="1200"/>
              </a:spcAft>
              <a:buAutoNum type="arabicPeriod"/>
            </a:pPr>
            <a:r>
              <a:rPr lang="en-US" dirty="0"/>
              <a:t>High winds</a:t>
            </a:r>
          </a:p>
          <a:p>
            <a:pPr marL="457200" lvl="0" indent="-342900">
              <a:spcAft>
                <a:spcPts val="1200"/>
              </a:spcAft>
              <a:buAutoNum type="arabicPeriod"/>
            </a:pPr>
            <a:r>
              <a:rPr lang="en-US" dirty="0"/>
              <a:t>Low humidity </a:t>
            </a:r>
          </a:p>
          <a:p>
            <a:pPr marL="457200" lvl="0" indent="-342900">
              <a:spcAft>
                <a:spcPts val="1200"/>
              </a:spcAft>
              <a:buAutoNum type="arabicPeriod"/>
            </a:pPr>
            <a:r>
              <a:rPr lang="en-US" dirty="0"/>
              <a:t>An unstable atmosphere and very hot weather </a:t>
            </a:r>
          </a:p>
        </p:txBody>
      </p:sp>
      <p:sp>
        <p:nvSpPr>
          <p:cNvPr id="2" name="Slide Number Placeholder 1"/>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34191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286299" y="288447"/>
            <a:ext cx="8520601" cy="507454"/>
          </a:xfrm>
          <a:prstGeom prst="rect">
            <a:avLst/>
          </a:prstGeom>
        </p:spPr>
        <p:txBody>
          <a:bodyPr spcFirstLastPara="1" wrap="square" lIns="91425" tIns="91425" rIns="91425" bIns="91425" anchor="t" anchorCtr="0">
            <a:noAutofit/>
          </a:bodyPr>
          <a:lstStyle/>
          <a:p>
            <a:r>
              <a:rPr lang="en" sz="2700" dirty="0" smtClean="0"/>
              <a:t>  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Aft>
                <a:spcPts val="1200"/>
              </a:spcAft>
              <a:buClr>
                <a:schemeClr val="dk1"/>
              </a:buClr>
              <a:buSzPts val="1100"/>
              <a:buNone/>
            </a:pPr>
            <a:r>
              <a:rPr lang="en-US" u="sng" dirty="0"/>
              <a:t>High Risk Days - Ignition Triggers</a:t>
            </a:r>
          </a:p>
          <a:p>
            <a:pPr marL="457200" lvl="0" indent="-342900">
              <a:spcAft>
                <a:spcPts val="1800"/>
              </a:spcAft>
            </a:pPr>
            <a:r>
              <a:rPr lang="en-US" dirty="0" smtClean="0"/>
              <a:t>Ignition </a:t>
            </a:r>
            <a:r>
              <a:rPr lang="en-US" dirty="0"/>
              <a:t>Triggers (Red): unlike the Burn Environment which merely promotes or inhibits fire growth should a fire occur, an Ignition Trigger actually starts </a:t>
            </a:r>
            <a:r>
              <a:rPr lang="en-US" dirty="0" smtClean="0"/>
              <a:t>fires.</a:t>
            </a:r>
            <a:endParaRPr lang="en-US" dirty="0"/>
          </a:p>
          <a:p>
            <a:pPr marL="457200" lvl="0" indent="-342900">
              <a:spcAft>
                <a:spcPts val="1200"/>
              </a:spcAft>
            </a:pPr>
            <a:r>
              <a:rPr lang="en-US" dirty="0"/>
              <a:t>A lightning outbreak </a:t>
            </a:r>
            <a:r>
              <a:rPr lang="en-US" dirty="0" smtClean="0"/>
              <a:t>is </a:t>
            </a:r>
            <a:r>
              <a:rPr lang="en-US" dirty="0"/>
              <a:t>the most common Ignition Trigger, but others are possible depending on the geographic area </a:t>
            </a:r>
            <a:r>
              <a:rPr lang="en-US" dirty="0" smtClean="0"/>
              <a:t>(i.e. </a:t>
            </a:r>
            <a:r>
              <a:rPr lang="en-US" dirty="0"/>
              <a:t>strong winds in areas that experience Santa Ana or Sundowner winds</a:t>
            </a:r>
            <a:r>
              <a:rPr lang="en-US" dirty="0" smtClean="0"/>
              <a:t>).</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9485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prstGeom prst="rect">
            <a:avLst/>
          </a:prstGeom>
        </p:spPr>
        <p:txBody>
          <a:bodyPr spcFirstLastPara="1" wrap="square" lIns="91425" tIns="91425" rIns="91425" bIns="91425" anchor="t" anchorCtr="0">
            <a:noAutofit/>
          </a:bodyPr>
          <a:lstStyle/>
          <a:p>
            <a:r>
              <a:rPr lang="en" sz="2700" dirty="0" smtClean="0"/>
              <a:t>Decisions and Request Processes cont’d.          </a:t>
            </a:r>
            <a:endParaRPr sz="2700" dirty="0"/>
          </a:p>
        </p:txBody>
      </p:sp>
      <p:sp>
        <p:nvSpPr>
          <p:cNvPr id="155" name="Google Shape;155;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Aft>
                <a:spcPts val="1200"/>
              </a:spcAft>
              <a:buClr>
                <a:schemeClr val="dk1"/>
              </a:buClr>
              <a:buSzPts val="1100"/>
              <a:buNone/>
            </a:pPr>
            <a:r>
              <a:rPr lang="en-US" u="sng" dirty="0"/>
              <a:t>High Risk Days - Resource Availability</a:t>
            </a:r>
          </a:p>
          <a:p>
            <a:pPr marL="285750" indent="-285750">
              <a:spcAft>
                <a:spcPts val="1800"/>
              </a:spcAft>
            </a:pPr>
            <a:r>
              <a:rPr lang="en-US" dirty="0" smtClean="0"/>
              <a:t>Resource </a:t>
            </a:r>
            <a:r>
              <a:rPr lang="en-US" dirty="0"/>
              <a:t>Availability: when enough fires occur within a geographic area, Initial Attack resources can be overwhelmed, leading to an elevated chance of large fires.</a:t>
            </a:r>
          </a:p>
          <a:p>
            <a:pPr marL="285750" indent="-285750">
              <a:spcAft>
                <a:spcPts val="1200"/>
              </a:spcAft>
            </a:pPr>
            <a:r>
              <a:rPr lang="en-US" dirty="0"/>
              <a:t>In addition, sending resources to fires in other geographic areas will increase the probability of large fire occurrence in the home GACC, since the ability to respond quickly to new ignitions is impaired.</a:t>
            </a:r>
          </a:p>
        </p:txBody>
      </p:sp>
      <p:sp>
        <p:nvSpPr>
          <p:cNvPr id="2" name="Slide Number Placeholder 1"/>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62483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435" y="-1177444"/>
            <a:ext cx="8520601" cy="1049628"/>
          </a:xfrm>
        </p:spPr>
        <p:txBody>
          <a:bodyPr/>
          <a:lstStyle/>
          <a:p>
            <a:r>
              <a:rPr lang="en-US" sz="1100" dirty="0" smtClean="0">
                <a:solidFill>
                  <a:schemeClr val="bg1"/>
                </a:solidFill>
              </a:rPr>
              <a:t>PREPAREDNESS GUIDELINE</a:t>
            </a:r>
            <a:endParaRPr lang="en-US" sz="1100" dirty="0">
              <a:solidFill>
                <a:schemeClr val="bg1"/>
              </a:solidFill>
            </a:endParaRPr>
          </a:p>
        </p:txBody>
      </p:sp>
      <p:pic>
        <p:nvPicPr>
          <p:cNvPr id="4" name="Picture 3" descr="Preparedness Guideline.&#10;Predictive Services.&#10;On-line meteorological links/resources.">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570" y="5019"/>
            <a:ext cx="3928187" cy="4969846"/>
          </a:xfrm>
          <a:prstGeom prst="rect">
            <a:avLst/>
          </a:prstGeom>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32876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473"/>
            <a:ext cx="8520600" cy="878987"/>
          </a:xfrm>
        </p:spPr>
        <p:txBody>
          <a:bodyPr>
            <a:normAutofit/>
          </a:bodyPr>
          <a:lstStyle/>
          <a:p>
            <a:pPr algn="ctr"/>
            <a:r>
              <a:rPr lang="en-US" dirty="0" smtClean="0"/>
              <a:t>Wildland Fire Mobilization Score Sheet</a:t>
            </a:r>
            <a:endParaRPr lang="en-US" dirty="0"/>
          </a:p>
        </p:txBody>
      </p:sp>
      <p:pic>
        <p:nvPicPr>
          <p:cNvPr id="4" name="Picture 3" descr="A table depicting wildland fire factors, scored in three columns: Moderate event, Severe event, Extreme event. At the end of each column is a column sub-total. The last row is Mobilization score, depicting the total scores of the three columns.">
            <a:hlinkClick r:id="rId3"/>
          </p:cNvPr>
          <p:cNvPicPr>
            <a:picLocks noChangeAspect="1"/>
          </p:cNvPicPr>
          <p:nvPr/>
        </p:nvPicPr>
        <p:blipFill rotWithShape="1">
          <a:blip r:embed="rId4"/>
          <a:srcRect t="14457" b="11027"/>
          <a:stretch/>
        </p:blipFill>
        <p:spPr>
          <a:xfrm>
            <a:off x="2824718" y="899907"/>
            <a:ext cx="3494567" cy="4077926"/>
          </a:xfrm>
          <a:prstGeom prst="rect">
            <a:avLst/>
          </a:prstGeom>
        </p:spPr>
      </p:pic>
      <p:sp>
        <p:nvSpPr>
          <p:cNvPr id="3" name="Slide Number Placeholder 2"/>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1263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titled Preparedness guidelines, wildland fire resource request order sheet. The table jas the followinf column heads: equipment/crews/overhead/aircraft, Moderate event 1.6-1.9, severe event 1.9-2.2, extreme event 2.2-3.0.">
            <a:hlinkClick r:id="rId2"/>
          </p:cNvPr>
          <p:cNvPicPr>
            <a:picLocks noChangeAspect="1"/>
          </p:cNvPicPr>
          <p:nvPr/>
        </p:nvPicPr>
        <p:blipFill>
          <a:blip r:embed="rId3"/>
          <a:stretch>
            <a:fillRect/>
          </a:stretch>
        </p:blipFill>
        <p:spPr>
          <a:xfrm>
            <a:off x="1162050" y="4106"/>
            <a:ext cx="6834347" cy="4987394"/>
          </a:xfrm>
          <a:prstGeom prst="rect">
            <a:avLst/>
          </a:prstGeom>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 sz="1000" b="0" i="0" u="none" strike="noStrike" kern="0" cap="none" spc="0" normalizeH="0" baseline="0" noProof="0">
              <a:ln>
                <a:noFill/>
              </a:ln>
              <a:solidFill>
                <a:srgbClr val="595959"/>
              </a:solidFill>
              <a:effectLst/>
              <a:uLnTx/>
              <a:uFillTx/>
              <a:latin typeface="Arial"/>
              <a:cs typeface="Arial"/>
              <a:sym typeface="Arial"/>
            </a:endParaRPr>
          </a:p>
        </p:txBody>
      </p:sp>
      <p:sp>
        <p:nvSpPr>
          <p:cNvPr id="3" name="Title 2"/>
          <p:cNvSpPr>
            <a:spLocks noGrp="1"/>
          </p:cNvSpPr>
          <p:nvPr>
            <p:ph type="title"/>
          </p:nvPr>
        </p:nvSpPr>
        <p:spPr>
          <a:xfrm>
            <a:off x="448861" y="-1859280"/>
            <a:ext cx="8520601" cy="1049628"/>
          </a:xfrm>
        </p:spPr>
        <p:txBody>
          <a:bodyPr/>
          <a:lstStyle/>
          <a:p>
            <a:r>
              <a:rPr lang="en-US" sz="1000" dirty="0" smtClean="0">
                <a:solidFill>
                  <a:schemeClr val="bg1"/>
                </a:solidFill>
              </a:rPr>
              <a:t>PREPAREDNESS GUIDELINE </a:t>
            </a:r>
            <a:endParaRPr lang="en-US" sz="1000" dirty="0">
              <a:solidFill>
                <a:schemeClr val="bg1"/>
              </a:solidFill>
            </a:endParaRPr>
          </a:p>
        </p:txBody>
      </p:sp>
    </p:spTree>
    <p:extLst>
      <p:ext uri="{BB962C8B-B14F-4D97-AF65-F5344CB8AC3E}">
        <p14:creationId xmlns:p14="http://schemas.microsoft.com/office/powerpoint/2010/main" val="37970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Decisions and Request Processes cont’d.           </a:t>
            </a:r>
            <a:endParaRPr dirty="0"/>
          </a:p>
        </p:txBody>
      </p:sp>
      <p:sp>
        <p:nvSpPr>
          <p:cNvPr id="160" name="Google Shape;160;p3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indent="-342900">
              <a:spcAft>
                <a:spcPts val="1800"/>
              </a:spcAft>
            </a:pPr>
            <a:r>
              <a:rPr lang="en-US" dirty="0"/>
              <a:t>If </a:t>
            </a:r>
            <a:r>
              <a:rPr lang="en-US" dirty="0" smtClean="0"/>
              <a:t>approved by Cal OES, </a:t>
            </a:r>
            <a:r>
              <a:rPr lang="en-US" dirty="0"/>
              <a:t>the OA Coordinator will provide the OA dispatch center </a:t>
            </a:r>
            <a:r>
              <a:rPr lang="en-US" dirty="0" smtClean="0"/>
              <a:t>and Cal OES Fire and Rescue Regional Coordinator a </a:t>
            </a:r>
            <a:r>
              <a:rPr lang="en-US" dirty="0"/>
              <a:t>copy of the </a:t>
            </a:r>
            <a:r>
              <a:rPr lang="en-US" b="1" dirty="0"/>
              <a:t>Cal OES Preparedness/Mobilization Resource Approval Form.</a:t>
            </a:r>
          </a:p>
          <a:p>
            <a:pPr marL="457200" lvl="0" indent="-342900" algn="l" rtl="0">
              <a:spcAft>
                <a:spcPts val="1800"/>
              </a:spcAft>
              <a:buSzPts val="1800"/>
              <a:buChar char="●"/>
            </a:pPr>
            <a:r>
              <a:rPr lang="en" dirty="0" smtClean="0"/>
              <a:t>Create and fill request(s) </a:t>
            </a:r>
            <a:r>
              <a:rPr lang="en" dirty="0"/>
              <a:t>as directed by OA Coordinator.</a:t>
            </a:r>
            <a:endParaRPr dirty="0"/>
          </a:p>
          <a:p>
            <a:pPr marL="457200" lvl="0" indent="-342900" algn="l" rtl="0">
              <a:spcAft>
                <a:spcPts val="1200"/>
              </a:spcAft>
              <a:buSzPts val="1800"/>
              <a:buChar char="●"/>
            </a:pPr>
            <a:r>
              <a:rPr lang="en" dirty="0"/>
              <a:t>If unable to fill within the OA, place request(s) to the respective Cal OES Fire and Rescue Mutual Aid Region</a:t>
            </a:r>
            <a:r>
              <a:rPr lang="en" dirty="0" smtClean="0"/>
              <a:t>.</a:t>
            </a:r>
            <a:endParaRPr dirty="0"/>
          </a:p>
        </p:txBody>
      </p:sp>
    </p:spTree>
    <p:extLst>
      <p:ext uri="{BB962C8B-B14F-4D97-AF65-F5344CB8AC3E}">
        <p14:creationId xmlns:p14="http://schemas.microsoft.com/office/powerpoint/2010/main" val="42902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901" y="-1434575"/>
            <a:ext cx="8520601" cy="572700"/>
          </a:xfrm>
        </p:spPr>
        <p:txBody>
          <a:bodyPr/>
          <a:lstStyle/>
          <a:p>
            <a:r>
              <a:rPr lang="en-US" dirty="0" smtClean="0">
                <a:solidFill>
                  <a:schemeClr val="bg1"/>
                </a:solidFill>
              </a:rPr>
              <a:t>PREPAREDNESS GUIDELINE  </a:t>
            </a:r>
            <a:endParaRPr lang="en-US" dirty="0">
              <a:solidFill>
                <a:schemeClr val="bg1"/>
              </a:solidFill>
            </a:endParaRPr>
          </a:p>
        </p:txBody>
      </p:sp>
      <p:pic>
        <p:nvPicPr>
          <p:cNvPr id="6" name="Picture 5" descr="A form. Preparedness Guideline, pre-position/mobilization (resource approval form).">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9" y="54811"/>
            <a:ext cx="3699510" cy="4917239"/>
          </a:xfrm>
          <a:prstGeom prst="rect">
            <a:avLst/>
          </a:prstGeom>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 sz="1000" b="0" i="0" u="none" strike="noStrike" kern="0" cap="none" spc="0" normalizeH="0" baseline="0" noProof="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120778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2">
              <a:spcAft>
                <a:spcPts val="1200"/>
              </a:spcAft>
            </a:pPr>
            <a:r>
              <a:rPr lang="en" dirty="0" smtClean="0"/>
              <a:t>Cap and Trade History</a:t>
            </a:r>
            <a:br>
              <a:rPr lang="en" dirty="0" smtClean="0"/>
            </a:br>
            <a:r>
              <a:rPr lang="en" dirty="0" smtClean="0"/>
              <a:t>How </a:t>
            </a:r>
            <a:r>
              <a:rPr lang="en" dirty="0"/>
              <a:t>did we get </a:t>
            </a:r>
            <a:r>
              <a:rPr lang="en" dirty="0" smtClean="0"/>
              <a:t>here?</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The </a:t>
            </a:r>
            <a:r>
              <a:rPr lang="en-US" dirty="0">
                <a:solidFill>
                  <a:schemeClr val="tx1"/>
                </a:solidFill>
              </a:rPr>
              <a:t>Global Warming Solutions Act of </a:t>
            </a:r>
            <a:r>
              <a:rPr lang="en-US" dirty="0" smtClean="0">
                <a:solidFill>
                  <a:schemeClr val="tx1"/>
                </a:solidFill>
              </a:rPr>
              <a:t>2006 commonly </a:t>
            </a:r>
            <a:r>
              <a:rPr lang="en-US" dirty="0">
                <a:solidFill>
                  <a:schemeClr val="tx1"/>
                </a:solidFill>
              </a:rPr>
              <a:t>referred to as AB </a:t>
            </a:r>
            <a:r>
              <a:rPr lang="en-US" dirty="0" smtClean="0">
                <a:solidFill>
                  <a:schemeClr val="tx1"/>
                </a:solidFill>
              </a:rPr>
              <a:t>32 (</a:t>
            </a:r>
            <a:r>
              <a:rPr lang="en-US" dirty="0" err="1" smtClean="0">
                <a:solidFill>
                  <a:schemeClr val="tx1"/>
                </a:solidFill>
              </a:rPr>
              <a:t>Pavley</a:t>
            </a:r>
            <a:r>
              <a:rPr lang="en-US" dirty="0" smtClean="0">
                <a:solidFill>
                  <a:schemeClr val="tx1"/>
                </a:solidFill>
              </a:rPr>
              <a:t>), </a:t>
            </a:r>
            <a:r>
              <a:rPr lang="en-US" dirty="0">
                <a:solidFill>
                  <a:schemeClr val="tx1"/>
                </a:solidFill>
              </a:rPr>
              <a:t>established the goal of reducing greenhouse gas (GHG) emissions statewide to 1990 levels by 2020. </a:t>
            </a:r>
            <a:endParaRPr lang="en-US" dirty="0" smtClean="0">
              <a:solidFill>
                <a:schemeClr val="tx1"/>
              </a:solidFill>
            </a:endParaRPr>
          </a:p>
          <a:p>
            <a:r>
              <a:rPr lang="en-US" dirty="0">
                <a:solidFill>
                  <a:schemeClr val="tx1"/>
                </a:solidFill>
              </a:rPr>
              <a:t>In order to help achieve this goal, the California Air Resources Board (ARB) adopted a regulation to establish a </a:t>
            </a:r>
            <a:r>
              <a:rPr lang="en-US" dirty="0" smtClean="0">
                <a:solidFill>
                  <a:schemeClr val="tx1"/>
                </a:solidFill>
              </a:rPr>
              <a:t>Cap and Trade</a:t>
            </a:r>
            <a:r>
              <a:rPr lang="en-US" dirty="0">
                <a:solidFill>
                  <a:schemeClr val="tx1"/>
                </a:solidFill>
              </a:rPr>
              <a:t> program that places a “cap” on the aggregate GHG emissions from entities responsible for roughly 85 percent of the state’s GHG emissions</a:t>
            </a:r>
            <a:r>
              <a:rPr lang="en-US" dirty="0" smtClean="0">
                <a:solidFill>
                  <a:schemeClr val="tx1"/>
                </a:solidFill>
              </a:rPr>
              <a:t>.</a:t>
            </a:r>
          </a:p>
          <a:p>
            <a:r>
              <a:rPr lang="en-US" dirty="0">
                <a:solidFill>
                  <a:schemeClr val="tx1"/>
                </a:solidFill>
              </a:rPr>
              <a:t>As part of the C</a:t>
            </a:r>
            <a:r>
              <a:rPr lang="en-US" dirty="0" smtClean="0">
                <a:solidFill>
                  <a:schemeClr val="tx1"/>
                </a:solidFill>
              </a:rPr>
              <a:t>ap and Trade</a:t>
            </a:r>
            <a:r>
              <a:rPr lang="en-US" dirty="0">
                <a:solidFill>
                  <a:schemeClr val="tx1"/>
                </a:solidFill>
              </a:rPr>
              <a:t> program, the ARB conducts quarterly auctions where it sells emission </a:t>
            </a:r>
            <a:r>
              <a:rPr lang="en-US" dirty="0" smtClean="0">
                <a:solidFill>
                  <a:schemeClr val="tx1"/>
                </a:solidFill>
              </a:rPr>
              <a:t>allowances to </a:t>
            </a:r>
            <a:r>
              <a:rPr lang="en-US" dirty="0">
                <a:solidFill>
                  <a:schemeClr val="tx1"/>
                </a:solidFill>
              </a:rPr>
              <a:t>generate billions of dollars in state revenue over the coming years.</a:t>
            </a:r>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16943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prstGeom prst="rect">
            <a:avLst/>
          </a:prstGeom>
        </p:spPr>
        <p:txBody>
          <a:bodyPr spcFirstLastPara="1" wrap="square" lIns="91425" tIns="91425" rIns="91425" bIns="91425" anchor="t" anchorCtr="0">
            <a:noAutofit/>
          </a:bodyPr>
          <a:lstStyle/>
          <a:p>
            <a:pPr>
              <a:buSzPts val="1100"/>
            </a:pPr>
            <a:r>
              <a:rPr lang="en" dirty="0"/>
              <a:t>Needs of Retaining </a:t>
            </a:r>
            <a:r>
              <a:rPr lang="en" dirty="0" smtClean="0"/>
              <a:t/>
            </a:r>
            <a:br>
              <a:rPr lang="en" dirty="0" smtClean="0"/>
            </a:br>
            <a:r>
              <a:rPr lang="en" dirty="0" smtClean="0"/>
              <a:t>Preparedness/Mobilization </a:t>
            </a:r>
            <a:r>
              <a:rPr lang="en" dirty="0"/>
              <a:t>Order</a:t>
            </a:r>
            <a:endParaRPr dirty="0"/>
          </a:p>
        </p:txBody>
      </p:sp>
      <p:sp>
        <p:nvSpPr>
          <p:cNvPr id="167" name="Google Shape;167;p36"/>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 dirty="0" smtClean="0">
                <a:solidFill>
                  <a:schemeClr val="tx1"/>
                </a:solidFill>
              </a:rPr>
              <a:t>Evaluation for continuance will </a:t>
            </a:r>
            <a:r>
              <a:rPr lang="en" dirty="0">
                <a:solidFill>
                  <a:schemeClr val="tx1"/>
                </a:solidFill>
              </a:rPr>
              <a:t>be performed every 12 hours amongst the </a:t>
            </a:r>
            <a:r>
              <a:rPr lang="en" dirty="0" smtClean="0">
                <a:solidFill>
                  <a:schemeClr val="tx1"/>
                </a:solidFill>
              </a:rPr>
              <a:t>OA </a:t>
            </a:r>
            <a:r>
              <a:rPr lang="en" dirty="0">
                <a:solidFill>
                  <a:schemeClr val="tx1"/>
                </a:solidFill>
              </a:rPr>
              <a:t>Fire and Rescue Coordinator, Cal OES Fire and Rescue Duty Chief, Cal OES Fire and Rescue Operations Deputy Chief. </a:t>
            </a:r>
            <a:endParaRPr lang="en" dirty="0" smtClean="0">
              <a:solidFill>
                <a:schemeClr val="tx1"/>
              </a:solidFill>
            </a:endParaRPr>
          </a:p>
          <a:p>
            <a:pPr>
              <a:spcAft>
                <a:spcPts val="1200"/>
              </a:spcAft>
            </a:pPr>
            <a:r>
              <a:rPr lang="en" dirty="0" smtClean="0">
                <a:solidFill>
                  <a:schemeClr val="tx1"/>
                </a:solidFill>
              </a:rPr>
              <a:t>T</a:t>
            </a:r>
            <a:r>
              <a:rPr lang="en-US" dirty="0" smtClean="0">
                <a:solidFill>
                  <a:schemeClr val="tx1"/>
                </a:solidFill>
              </a:rPr>
              <a:t>h</a:t>
            </a:r>
            <a:r>
              <a:rPr lang="en" dirty="0" smtClean="0">
                <a:solidFill>
                  <a:schemeClr val="tx1"/>
                </a:solidFill>
              </a:rPr>
              <a:t>e OA Fire and Rescue Coordinator shall provide a </a:t>
            </a:r>
            <a:r>
              <a:rPr lang="en" dirty="0">
                <a:solidFill>
                  <a:schemeClr val="tx1"/>
                </a:solidFill>
              </a:rPr>
              <a:t>courtesy notification to the Cal OES Regional Fire and Rescue Coordinator on the outcome</a:t>
            </a:r>
            <a:r>
              <a:rPr lang="en" dirty="0" smtClean="0">
                <a:solidFill>
                  <a:schemeClr val="tx1"/>
                </a:solidFill>
              </a:rPr>
              <a:t>.</a:t>
            </a:r>
          </a:p>
          <a:p>
            <a:pPr>
              <a:spcAft>
                <a:spcPts val="1200"/>
              </a:spcAft>
            </a:pPr>
            <a:r>
              <a:rPr lang="en-US" dirty="0"/>
              <a:t>As conditions warrant, there made be a need to approve a 24 hour period(s</a:t>
            </a:r>
            <a:r>
              <a:rPr lang="en-US" dirty="0" smtClean="0"/>
              <a:t>).</a:t>
            </a: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30</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7"/>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smtClean="0"/>
              <a:t>Needs of Retaining </a:t>
            </a:r>
            <a:br>
              <a:rPr lang="en" dirty="0" smtClean="0"/>
            </a:br>
            <a:r>
              <a:rPr lang="en" dirty="0" smtClean="0"/>
              <a:t>Preparedness/Mobilization Order cont’d.</a:t>
            </a:r>
            <a:endParaRPr dirty="0"/>
          </a:p>
        </p:txBody>
      </p:sp>
      <p:sp>
        <p:nvSpPr>
          <p:cNvPr id="173" name="Google Shape;173;p37"/>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 dirty="0"/>
              <a:t>Each 12 hour </a:t>
            </a:r>
            <a:r>
              <a:rPr lang="en" dirty="0" smtClean="0"/>
              <a:t>period </a:t>
            </a:r>
            <a:r>
              <a:rPr lang="en" dirty="0"/>
              <a:t>will require an updated mobilization score sheet and resource order sheet by the </a:t>
            </a:r>
            <a:r>
              <a:rPr lang="en" dirty="0" smtClean="0"/>
              <a:t>Cal OES OA </a:t>
            </a:r>
            <a:r>
              <a:rPr lang="en" dirty="0"/>
              <a:t>Fire and Rescue Coordinator. </a:t>
            </a:r>
            <a:endParaRPr dirty="0"/>
          </a:p>
          <a:p>
            <a:pPr>
              <a:spcAft>
                <a:spcPts val="1800"/>
              </a:spcAft>
            </a:pPr>
            <a:r>
              <a:rPr lang="en" dirty="0"/>
              <a:t>The mobilization score sheet and resource order sheet should be routed in the same fashion as the initial request. </a:t>
            </a:r>
            <a:endParaRPr lang="en" dirty="0" smtClean="0"/>
          </a:p>
          <a:p>
            <a:pPr>
              <a:spcAft>
                <a:spcPts val="1200"/>
              </a:spcAft>
            </a:pPr>
            <a:r>
              <a:rPr lang="en" dirty="0"/>
              <a:t>If approved, the OA Coordinator will provide the OA dispatch center a copy of the </a:t>
            </a:r>
            <a:r>
              <a:rPr lang="en" b="1" dirty="0"/>
              <a:t>Cal OES Preparedness/Mobilization Resource Approval </a:t>
            </a:r>
            <a:r>
              <a:rPr lang="en" b="1" dirty="0" smtClean="0"/>
              <a:t>Form.</a:t>
            </a: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31</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8"/>
          <p:cNvSpPr txBox="1">
            <a:spLocks noGrp="1"/>
          </p:cNvSpPr>
          <p:nvPr>
            <p:ph type="title"/>
          </p:nvPr>
        </p:nvSpPr>
        <p:spPr>
          <a:prstGeom prst="rect">
            <a:avLst/>
          </a:prstGeom>
        </p:spPr>
        <p:txBody>
          <a:bodyPr spcFirstLastPara="1" wrap="square" lIns="91425" tIns="91425" rIns="91425" bIns="91425" anchor="t" anchorCtr="0">
            <a:noAutofit/>
          </a:bodyPr>
          <a:lstStyle/>
          <a:p>
            <a:pPr>
              <a:buSzPts val="1100"/>
            </a:pPr>
            <a:r>
              <a:rPr lang="en" dirty="0" smtClean="0"/>
              <a:t>Needs of Retaining </a:t>
            </a:r>
            <a:br>
              <a:rPr lang="en" dirty="0" smtClean="0"/>
            </a:br>
            <a:r>
              <a:rPr lang="en" dirty="0" smtClean="0"/>
              <a:t>Preparedness/Mobilization Order cont’d. </a:t>
            </a:r>
            <a:endParaRPr dirty="0"/>
          </a:p>
        </p:txBody>
      </p:sp>
      <p:sp>
        <p:nvSpPr>
          <p:cNvPr id="179" name="Google Shape;179;p38"/>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US" dirty="0"/>
              <a:t>If it is determined any resources need to be released, they have authority to make that decision, but must also notify the original requesting local government Fire Chief. </a:t>
            </a:r>
            <a:endParaRPr lang="en" dirty="0"/>
          </a:p>
          <a:p>
            <a:pPr>
              <a:spcAft>
                <a:spcPts val="1200"/>
              </a:spcAft>
            </a:pPr>
            <a:r>
              <a:rPr lang="en" dirty="0" smtClean="0"/>
              <a:t>Subsequently</a:t>
            </a:r>
            <a:r>
              <a:rPr lang="en" dirty="0"/>
              <a:t>, </a:t>
            </a:r>
            <a:r>
              <a:rPr lang="en" dirty="0" smtClean="0"/>
              <a:t>the Cal OES </a:t>
            </a:r>
            <a:r>
              <a:rPr lang="en" dirty="0"/>
              <a:t>Regional Fire and Rescue Coordinator and Cal OES Fire and Rescue Fire Duty Chief will be notified </a:t>
            </a:r>
            <a:r>
              <a:rPr lang="en" dirty="0" smtClean="0">
                <a:solidFill>
                  <a:schemeClr val="accent2"/>
                </a:solidFill>
              </a:rPr>
              <a:t>of</a:t>
            </a:r>
            <a:r>
              <a:rPr lang="en" dirty="0" smtClean="0"/>
              <a:t> the possible </a:t>
            </a:r>
            <a:r>
              <a:rPr lang="en" dirty="0"/>
              <a:t>reassignment or release of resources to home. </a:t>
            </a:r>
            <a:endParaRPr dirty="0"/>
          </a:p>
          <a:p>
            <a:pPr marL="0" indent="0">
              <a:spcBef>
                <a:spcPts val="1600"/>
              </a:spcBef>
              <a:spcAft>
                <a:spcPts val="1200"/>
              </a:spcAft>
              <a:buNone/>
            </a:pP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32</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Reassignment of </a:t>
            </a:r>
            <a:br>
              <a:rPr lang="en-US" dirty="0" smtClean="0"/>
            </a:br>
            <a:r>
              <a:rPr lang="en-US" dirty="0" smtClean="0"/>
              <a:t>Preparedness/Mobilization Resources</a:t>
            </a:r>
            <a:endParaRPr lang="en-US" dirty="0"/>
          </a:p>
        </p:txBody>
      </p:sp>
      <p:sp>
        <p:nvSpPr>
          <p:cNvPr id="3" name="Text Placeholder 2"/>
          <p:cNvSpPr>
            <a:spLocks noGrp="1"/>
          </p:cNvSpPr>
          <p:nvPr>
            <p:ph type="body" idx="1"/>
          </p:nvPr>
        </p:nvSpPr>
        <p:spPr/>
        <p:txBody>
          <a:bodyPr/>
          <a:lstStyle/>
          <a:p>
            <a:pPr>
              <a:spcAft>
                <a:spcPts val="1800"/>
              </a:spcAft>
            </a:pPr>
            <a:r>
              <a:rPr lang="en-US" dirty="0" smtClean="0"/>
              <a:t>Assigned resources remain in control of the requesting OA.</a:t>
            </a:r>
          </a:p>
          <a:p>
            <a:pPr>
              <a:spcAft>
                <a:spcPts val="1800"/>
              </a:spcAft>
            </a:pPr>
            <a:r>
              <a:rPr lang="en-US" dirty="0" smtClean="0"/>
              <a:t>If the OA receives an order and request from another OA or Region, the OA Coordinator has the authority to move the resources following the California State Mutual Aid Plan and normal day to day ordering processes. </a:t>
            </a:r>
            <a:r>
              <a:rPr lang="en-US" dirty="0" smtClean="0">
                <a:hlinkClick r:id="rId3"/>
              </a:rPr>
              <a:t>(Cal OES Operations Bulletin #1)</a:t>
            </a:r>
            <a:endParaRPr lang="en-US" dirty="0" smtClean="0"/>
          </a:p>
          <a:p>
            <a:pPr>
              <a:spcAft>
                <a:spcPts val="1200"/>
              </a:spcAft>
            </a:pPr>
            <a:r>
              <a:rPr lang="en-US" dirty="0" smtClean="0"/>
              <a:t>If the prepositioned threat still exists, backfill of the prepositioned re-assigned resources may be considered. </a:t>
            </a:r>
          </a:p>
          <a:p>
            <a:pPr marL="114303" indent="0">
              <a:spcAft>
                <a:spcPts val="1200"/>
              </a:spcAft>
              <a:buNone/>
            </a:pPr>
            <a:endParaRPr lang="en-US" dirty="0"/>
          </a:p>
          <a:p>
            <a:pPr marL="114303" indent="0">
              <a:spcAft>
                <a:spcPts val="1200"/>
              </a:spcAft>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33</a:t>
            </a:fld>
            <a:endParaRPr lang="en"/>
          </a:p>
        </p:txBody>
      </p:sp>
    </p:spTree>
    <p:extLst>
      <p:ext uri="{BB962C8B-B14F-4D97-AF65-F5344CB8AC3E}">
        <p14:creationId xmlns:p14="http://schemas.microsoft.com/office/powerpoint/2010/main" val="311435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title"/>
          </p:nvPr>
        </p:nvSpPr>
        <p:spPr>
          <a:prstGeom prst="rect">
            <a:avLst/>
          </a:prstGeom>
        </p:spPr>
        <p:txBody>
          <a:bodyPr spcFirstLastPara="1" wrap="square" lIns="91425" tIns="91425" rIns="91425" bIns="91425" anchor="t" anchorCtr="0">
            <a:noAutofit/>
          </a:bodyPr>
          <a:lstStyle/>
          <a:p>
            <a:r>
              <a:rPr lang="en-US" dirty="0"/>
              <a:t>Reassignment of </a:t>
            </a:r>
            <a:r>
              <a:rPr lang="en-US" dirty="0" smtClean="0"/>
              <a:t/>
            </a:r>
            <a:br>
              <a:rPr lang="en-US" dirty="0" smtClean="0"/>
            </a:br>
            <a:r>
              <a:rPr lang="en-US" dirty="0" smtClean="0"/>
              <a:t>Preparedness/Mobilization Resources cont’d.</a:t>
            </a:r>
            <a:endParaRPr dirty="0"/>
          </a:p>
        </p:txBody>
      </p:sp>
      <p:sp>
        <p:nvSpPr>
          <p:cNvPr id="203" name="Google Shape;203;p42"/>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 dirty="0" smtClean="0"/>
              <a:t>Preposition </a:t>
            </a:r>
            <a:r>
              <a:rPr lang="en" dirty="0"/>
              <a:t>funding will be approved for resources re-dispatched to and from </a:t>
            </a:r>
            <a:r>
              <a:rPr lang="en" dirty="0" smtClean="0"/>
              <a:t>a preposition/mobilization incident(s) </a:t>
            </a:r>
            <a:r>
              <a:rPr lang="en" dirty="0"/>
              <a:t>with the exception of </a:t>
            </a:r>
            <a:r>
              <a:rPr lang="en" dirty="0" smtClean="0"/>
              <a:t>state and federal </a:t>
            </a:r>
            <a:r>
              <a:rPr lang="en" u="sng" dirty="0" smtClean="0"/>
              <a:t>responsibilty</a:t>
            </a:r>
            <a:r>
              <a:rPr lang="en" dirty="0" smtClean="0"/>
              <a:t> incident(s) </a:t>
            </a:r>
            <a:r>
              <a:rPr lang="en" dirty="0"/>
              <a:t>that are within/or outside the OA and within the approved 12 hour period</a:t>
            </a:r>
            <a:r>
              <a:rPr lang="en" dirty="0" smtClean="0"/>
              <a:t>.</a:t>
            </a:r>
            <a:endParaRPr lang="en" dirty="0"/>
          </a:p>
          <a:p>
            <a:pPr>
              <a:spcAft>
                <a:spcPts val="1200"/>
              </a:spcAft>
            </a:pPr>
            <a:r>
              <a:rPr lang="en-US" dirty="0"/>
              <a:t>If responses involve re-dispatch orders and requests to </a:t>
            </a:r>
            <a:r>
              <a:rPr lang="en-US" dirty="0" smtClean="0"/>
              <a:t>a state </a:t>
            </a:r>
            <a:r>
              <a:rPr lang="en-US" dirty="0"/>
              <a:t>or </a:t>
            </a:r>
            <a:r>
              <a:rPr lang="en-US" dirty="0" smtClean="0"/>
              <a:t>federal </a:t>
            </a:r>
            <a:r>
              <a:rPr lang="en-US" u="sng" dirty="0" smtClean="0"/>
              <a:t>responsibility</a:t>
            </a:r>
            <a:r>
              <a:rPr lang="en-US" dirty="0" smtClean="0"/>
              <a:t> incident(s) </a:t>
            </a:r>
            <a:r>
              <a:rPr lang="en-US" dirty="0"/>
              <a:t>through the CFAA, reimbursement is at 100%. (Preposition funding source stop/start)</a:t>
            </a:r>
          </a:p>
          <a:p>
            <a:pPr>
              <a:spcAft>
                <a:spcPts val="1200"/>
              </a:spcAft>
            </a:pP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34</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Reassignment of </a:t>
            </a:r>
            <a:r>
              <a:rPr lang="en-US" dirty="0" smtClean="0"/>
              <a:t/>
            </a:r>
            <a:br>
              <a:rPr lang="en-US" dirty="0" smtClean="0"/>
            </a:br>
            <a:r>
              <a:rPr lang="en-US" dirty="0" smtClean="0"/>
              <a:t>Preparedness/Mobilization Resources cont’d. </a:t>
            </a:r>
            <a:endParaRPr lang="en-US" dirty="0">
              <a:solidFill>
                <a:srgbClr val="FF0000"/>
              </a:solidFill>
            </a:endParaRPr>
          </a:p>
        </p:txBody>
      </p:sp>
      <p:sp>
        <p:nvSpPr>
          <p:cNvPr id="3" name="Text Placeholder 2"/>
          <p:cNvSpPr>
            <a:spLocks noGrp="1"/>
          </p:cNvSpPr>
          <p:nvPr>
            <p:ph type="body" idx="1"/>
          </p:nvPr>
        </p:nvSpPr>
        <p:spPr/>
        <p:txBody>
          <a:bodyPr/>
          <a:lstStyle/>
          <a:p>
            <a:pPr>
              <a:spcAft>
                <a:spcPts val="1800"/>
              </a:spcAft>
            </a:pPr>
            <a:r>
              <a:rPr lang="en-US" dirty="0" smtClean="0"/>
              <a:t>If </a:t>
            </a:r>
            <a:r>
              <a:rPr lang="en-US" dirty="0"/>
              <a:t>the resources are assigned outside the 12 hour period and there is no extension, more than likely these resources will be considered MMA unless other funding sources support the request, i.e., FMAG, CDAA, Presidential Declaration etc., generally approved for 75% reimbursement. </a:t>
            </a:r>
            <a:endParaRPr lang="en-US" dirty="0" smtClean="0"/>
          </a:p>
          <a:p>
            <a:pPr lvl="2">
              <a:spcBef>
                <a:spcPts val="0"/>
              </a:spcBef>
              <a:spcAft>
                <a:spcPts val="1200"/>
              </a:spcAft>
              <a:buFont typeface="Wingdings" panose="05000000000000000000" pitchFamily="2" charset="2"/>
              <a:buChar char="§"/>
            </a:pPr>
            <a:endParaRPr lang="en-US"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35</a:t>
            </a:fld>
            <a:endParaRPr lang="en"/>
          </a:p>
        </p:txBody>
      </p:sp>
    </p:spTree>
    <p:extLst>
      <p:ext uri="{BB962C8B-B14F-4D97-AF65-F5344CB8AC3E}">
        <p14:creationId xmlns:p14="http://schemas.microsoft.com/office/powerpoint/2010/main" val="31558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Reassignment of </a:t>
            </a:r>
            <a:br>
              <a:rPr lang="en-US" dirty="0"/>
            </a:br>
            <a:r>
              <a:rPr lang="en-US" dirty="0"/>
              <a:t>Preparedness/Mobilization Resources cont’d</a:t>
            </a:r>
            <a:r>
              <a:rPr lang="en-US" dirty="0" smtClean="0"/>
              <a:t>.  </a:t>
            </a:r>
            <a:endParaRPr lang="en-US" dirty="0"/>
          </a:p>
        </p:txBody>
      </p:sp>
      <p:sp>
        <p:nvSpPr>
          <p:cNvPr id="3" name="Text Placeholder 2"/>
          <p:cNvSpPr>
            <a:spLocks noGrp="1"/>
          </p:cNvSpPr>
          <p:nvPr>
            <p:ph type="body" idx="1"/>
          </p:nvPr>
        </p:nvSpPr>
        <p:spPr/>
        <p:txBody>
          <a:bodyPr/>
          <a:lstStyle/>
          <a:p>
            <a:pPr>
              <a:spcAft>
                <a:spcPts val="1200"/>
              </a:spcAft>
            </a:pPr>
            <a:r>
              <a:rPr lang="en-US" dirty="0"/>
              <a:t>Prepositioned resources will not be re-dispatched for orders and requests involving:</a:t>
            </a:r>
          </a:p>
          <a:p>
            <a:pPr lvl="2">
              <a:spcBef>
                <a:spcPts val="0"/>
              </a:spcBef>
              <a:spcAft>
                <a:spcPts val="1200"/>
              </a:spcAft>
              <a:buFont typeface="Wingdings" panose="05000000000000000000" pitchFamily="2" charset="2"/>
              <a:buChar char="Ø"/>
            </a:pPr>
            <a:r>
              <a:rPr lang="en-US" dirty="0">
                <a:solidFill>
                  <a:schemeClr val="tx1"/>
                </a:solidFill>
              </a:rPr>
              <a:t>Assistance by Hire (ABH</a:t>
            </a:r>
            <a:r>
              <a:rPr lang="en-US" dirty="0" smtClean="0">
                <a:solidFill>
                  <a:schemeClr val="tx1"/>
                </a:solidFill>
              </a:rPr>
              <a:t>) *</a:t>
            </a:r>
            <a:endParaRPr lang="en-US" dirty="0">
              <a:solidFill>
                <a:schemeClr val="tx1"/>
              </a:solidFill>
            </a:endParaRPr>
          </a:p>
          <a:p>
            <a:pPr lvl="2">
              <a:spcBef>
                <a:spcPts val="0"/>
              </a:spcBef>
              <a:spcAft>
                <a:spcPts val="1200"/>
              </a:spcAft>
              <a:buFont typeface="Wingdings" panose="05000000000000000000" pitchFamily="2" charset="2"/>
              <a:buChar char="Ø"/>
            </a:pPr>
            <a:r>
              <a:rPr lang="en-US" dirty="0">
                <a:solidFill>
                  <a:schemeClr val="tx1"/>
                </a:solidFill>
              </a:rPr>
              <a:t>Local Forest Agreements (LFA</a:t>
            </a:r>
            <a:r>
              <a:rPr lang="en-US" dirty="0" smtClean="0">
                <a:solidFill>
                  <a:schemeClr val="tx1"/>
                </a:solidFill>
              </a:rPr>
              <a:t>) *</a:t>
            </a:r>
            <a:endParaRPr lang="en-US" dirty="0" smtClean="0"/>
          </a:p>
          <a:p>
            <a:pPr marL="571513" lvl="1" indent="0">
              <a:buNone/>
            </a:pPr>
            <a:r>
              <a:rPr lang="en-US" dirty="0" smtClean="0"/>
              <a:t>* </a:t>
            </a:r>
            <a:r>
              <a:rPr lang="en-US" i="1" dirty="0" smtClean="0"/>
              <a:t>With </a:t>
            </a:r>
            <a:r>
              <a:rPr lang="en-US" i="1" dirty="0"/>
              <a:t>the exception of engines, water tenders and overhead, other resources such </a:t>
            </a:r>
            <a:r>
              <a:rPr lang="en-US" i="1" dirty="0" smtClean="0"/>
              <a:t>as dozers </a:t>
            </a:r>
            <a:r>
              <a:rPr lang="en-US" i="1" dirty="0"/>
              <a:t>and hand crews may qualify for a re-dispatch using ABH or LFA</a:t>
            </a:r>
            <a:r>
              <a:rPr lang="en-US" dirty="0"/>
              <a:t>. </a:t>
            </a:r>
            <a:endParaRPr lang="en-US" dirty="0" smtClean="0"/>
          </a:p>
          <a:p>
            <a:endParaRPr lang="en-US" dirty="0" smtClean="0"/>
          </a:p>
          <a:p>
            <a:r>
              <a:rPr lang="en-US" dirty="0" smtClean="0"/>
              <a:t>These circumstances </a:t>
            </a:r>
            <a:r>
              <a:rPr lang="en-US" dirty="0"/>
              <a:t>will need to be discussed prior to a re-dispatch with your OA </a:t>
            </a:r>
            <a:r>
              <a:rPr lang="en-US" dirty="0" smtClean="0"/>
              <a:t>Coordinator and </a:t>
            </a:r>
            <a:r>
              <a:rPr lang="en-US" dirty="0"/>
              <a:t>the Cal OES Fire Duty Chief.</a:t>
            </a:r>
          </a:p>
        </p:txBody>
      </p:sp>
      <p:sp>
        <p:nvSpPr>
          <p:cNvPr id="4" name="Slide Number Placeholder 3"/>
          <p:cNvSpPr>
            <a:spLocks noGrp="1"/>
          </p:cNvSpPr>
          <p:nvPr>
            <p:ph type="sldNum" idx="12"/>
          </p:nvPr>
        </p:nvSpPr>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18079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a:t>Demobilization of </a:t>
            </a:r>
            <a:r>
              <a:rPr lang="en" dirty="0" smtClean="0"/>
              <a:t/>
            </a:r>
            <a:br>
              <a:rPr lang="en" dirty="0" smtClean="0"/>
            </a:br>
            <a:r>
              <a:rPr lang="en" dirty="0" smtClean="0"/>
              <a:t>Preparedness/Mobilization Resources</a:t>
            </a:r>
            <a:endParaRPr dirty="0"/>
          </a:p>
        </p:txBody>
      </p:sp>
      <p:sp>
        <p:nvSpPr>
          <p:cNvPr id="185" name="Google Shape;185;p39"/>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US" dirty="0" smtClean="0">
                <a:solidFill>
                  <a:schemeClr val="tx1"/>
                </a:solidFill>
              </a:rPr>
              <a:t>Once it has been decided that the event will be terminated, the Cal </a:t>
            </a:r>
            <a:r>
              <a:rPr lang="en-US" dirty="0">
                <a:solidFill>
                  <a:schemeClr val="tx1"/>
                </a:solidFill>
              </a:rPr>
              <a:t>OES Fire and Rescue Duty Chief will be </a:t>
            </a:r>
            <a:r>
              <a:rPr lang="en-US" dirty="0" smtClean="0">
                <a:solidFill>
                  <a:schemeClr val="tx1"/>
                </a:solidFill>
              </a:rPr>
              <a:t>notified.</a:t>
            </a:r>
            <a:endParaRPr lang="en" dirty="0"/>
          </a:p>
          <a:p>
            <a:pPr>
              <a:spcAft>
                <a:spcPts val="1200"/>
              </a:spcAft>
            </a:pPr>
            <a:r>
              <a:rPr lang="en" dirty="0" smtClean="0"/>
              <a:t>Concurrent </a:t>
            </a:r>
            <a:r>
              <a:rPr lang="en" dirty="0"/>
              <a:t>notification to </a:t>
            </a:r>
            <a:r>
              <a:rPr lang="en" dirty="0" smtClean="0"/>
              <a:t>the Cal OES OA </a:t>
            </a:r>
            <a:r>
              <a:rPr lang="en" dirty="0"/>
              <a:t>Fire and Rescue Coordinator, </a:t>
            </a:r>
            <a:r>
              <a:rPr lang="en" dirty="0" smtClean="0"/>
              <a:t>Cal </a:t>
            </a:r>
            <a:r>
              <a:rPr lang="en" dirty="0"/>
              <a:t>OES Fire and Rescue Operations Deputy Chief, and </a:t>
            </a:r>
            <a:r>
              <a:rPr lang="en" dirty="0" smtClean="0"/>
              <a:t>Cal OES Regional </a:t>
            </a:r>
            <a:r>
              <a:rPr lang="en" dirty="0"/>
              <a:t>Fire and Rescue </a:t>
            </a:r>
            <a:r>
              <a:rPr lang="en" dirty="0" smtClean="0"/>
              <a:t>Coordinator.</a:t>
            </a:r>
          </a:p>
        </p:txBody>
      </p:sp>
      <p:sp>
        <p:nvSpPr>
          <p:cNvPr id="2" name="Slide Number Placeholder 1"/>
          <p:cNvSpPr>
            <a:spLocks noGrp="1"/>
          </p:cNvSpPr>
          <p:nvPr>
            <p:ph type="sldNum" idx="12"/>
          </p:nvPr>
        </p:nvSpPr>
        <p:spPr/>
        <p:txBody>
          <a:bodyPr/>
          <a:lstStyle/>
          <a:p>
            <a:fld id="{00000000-1234-1234-1234-123412341234}" type="slidenum">
              <a:rPr lang="en" smtClean="0"/>
              <a:pPr/>
              <a:t>37</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a:off x="311699" y="108155"/>
            <a:ext cx="8520601" cy="687746"/>
          </a:xfrm>
          <a:prstGeom prst="rect">
            <a:avLst/>
          </a:prstGeom>
        </p:spPr>
        <p:txBody>
          <a:bodyPr spcFirstLastPara="1" wrap="square" lIns="91425" tIns="91425" rIns="91425" bIns="91425" anchor="t" anchorCtr="0">
            <a:noAutofit/>
          </a:bodyPr>
          <a:lstStyle/>
          <a:p>
            <a:r>
              <a:rPr lang="en" dirty="0" smtClean="0"/>
              <a:t>Frequently Asked Questions</a:t>
            </a:r>
            <a:endParaRPr dirty="0"/>
          </a:p>
        </p:txBody>
      </p:sp>
      <p:sp>
        <p:nvSpPr>
          <p:cNvPr id="197" name="Google Shape;197;p41"/>
          <p:cNvSpPr txBox="1">
            <a:spLocks noGrp="1"/>
          </p:cNvSpPr>
          <p:nvPr>
            <p:ph type="body" idx="1"/>
          </p:nvPr>
        </p:nvSpPr>
        <p:spPr>
          <a:xfrm>
            <a:off x="311701" y="795901"/>
            <a:ext cx="8520601" cy="3678142"/>
          </a:xfrm>
          <a:prstGeom prst="rect">
            <a:avLst/>
          </a:prstGeom>
        </p:spPr>
        <p:txBody>
          <a:bodyPr spcFirstLastPara="1" wrap="square" lIns="91425" tIns="91425" rIns="91425" bIns="91425" anchor="t" anchorCtr="0">
            <a:noAutofit/>
          </a:bodyPr>
          <a:lstStyle/>
          <a:p>
            <a:pPr marL="114302" lvl="0" indent="0">
              <a:spcAft>
                <a:spcPts val="0"/>
              </a:spcAft>
              <a:buNone/>
            </a:pPr>
            <a:r>
              <a:rPr lang="en-US" dirty="0" smtClean="0"/>
              <a:t>Q:	Should </a:t>
            </a:r>
            <a:r>
              <a:rPr lang="en-US" dirty="0"/>
              <a:t>OA Coordinator collect and mail F-42? </a:t>
            </a:r>
            <a:endParaRPr lang="en-US" dirty="0" smtClean="0"/>
          </a:p>
          <a:p>
            <a:pPr marL="114302" lvl="0" indent="0">
              <a:spcAft>
                <a:spcPts val="0"/>
              </a:spcAft>
              <a:buNone/>
            </a:pPr>
            <a:r>
              <a:rPr lang="en-US" dirty="0" smtClean="0"/>
              <a:t>A:  	</a:t>
            </a:r>
            <a:r>
              <a:rPr lang="en-US" dirty="0" smtClean="0">
                <a:solidFill>
                  <a:srgbClr val="FF0000"/>
                </a:solidFill>
              </a:rPr>
              <a:t>If </a:t>
            </a:r>
            <a:r>
              <a:rPr lang="en-US" dirty="0">
                <a:solidFill>
                  <a:srgbClr val="FF0000"/>
                </a:solidFill>
              </a:rPr>
              <a:t>AC not available, need to coordinate w/AC and mail to </a:t>
            </a:r>
            <a:r>
              <a:rPr lang="en-US" dirty="0" smtClean="0">
                <a:solidFill>
                  <a:srgbClr val="FF0000"/>
                </a:solidFill>
              </a:rPr>
              <a:t>OESH</a:t>
            </a:r>
          </a:p>
          <a:p>
            <a:pPr marL="114302" lvl="0" indent="0">
              <a:lnSpc>
                <a:spcPct val="50000"/>
              </a:lnSpc>
              <a:spcAft>
                <a:spcPts val="0"/>
              </a:spcAft>
              <a:buNone/>
            </a:pPr>
            <a:endParaRPr lang="en-US" dirty="0">
              <a:solidFill>
                <a:srgbClr val="FF0000"/>
              </a:solidFill>
            </a:endParaRPr>
          </a:p>
          <a:p>
            <a:pPr marL="114302" indent="0">
              <a:spcAft>
                <a:spcPts val="0"/>
              </a:spcAft>
              <a:buNone/>
            </a:pPr>
            <a:r>
              <a:rPr lang="en-US" dirty="0" smtClean="0"/>
              <a:t>Q:	Communication </a:t>
            </a:r>
            <a:r>
              <a:rPr lang="en-US" dirty="0"/>
              <a:t>expectations (VHF) </a:t>
            </a:r>
            <a:endParaRPr lang="en-US" dirty="0" smtClean="0"/>
          </a:p>
          <a:p>
            <a:pPr marL="114302" indent="0">
              <a:spcAft>
                <a:spcPts val="0"/>
              </a:spcAft>
              <a:buNone/>
            </a:pPr>
            <a:r>
              <a:rPr lang="en-US" dirty="0" smtClean="0"/>
              <a:t>A:</a:t>
            </a:r>
            <a:r>
              <a:rPr lang="en-US" dirty="0" smtClean="0">
                <a:solidFill>
                  <a:srgbClr val="FF0000"/>
                </a:solidFill>
              </a:rPr>
              <a:t> 	Statewide Plan</a:t>
            </a:r>
          </a:p>
          <a:p>
            <a:pPr marL="114302" indent="0">
              <a:lnSpc>
                <a:spcPct val="50000"/>
              </a:lnSpc>
              <a:spcAft>
                <a:spcPts val="0"/>
              </a:spcAft>
              <a:buNone/>
            </a:pPr>
            <a:endParaRPr lang="en-US" dirty="0" smtClean="0">
              <a:solidFill>
                <a:srgbClr val="FF0000"/>
              </a:solidFill>
            </a:endParaRPr>
          </a:p>
          <a:p>
            <a:pPr marL="114302" indent="0">
              <a:spcAft>
                <a:spcPts val="0"/>
              </a:spcAft>
              <a:buNone/>
            </a:pPr>
            <a:r>
              <a:rPr lang="en-US" dirty="0" smtClean="0"/>
              <a:t>Q:	Lodging </a:t>
            </a:r>
            <a:r>
              <a:rPr lang="en-US" dirty="0"/>
              <a:t>Issue (over state per diem, unable to cancel, etc.) </a:t>
            </a:r>
            <a:endParaRPr lang="en-US" dirty="0" smtClean="0"/>
          </a:p>
          <a:p>
            <a:pPr marL="114302" indent="0">
              <a:spcAft>
                <a:spcPts val="0"/>
              </a:spcAft>
              <a:buNone/>
            </a:pPr>
            <a:r>
              <a:rPr lang="en-US" dirty="0" smtClean="0"/>
              <a:t>A: 	</a:t>
            </a:r>
            <a:r>
              <a:rPr lang="en-US" dirty="0" smtClean="0">
                <a:solidFill>
                  <a:srgbClr val="FF0000"/>
                </a:solidFill>
              </a:rPr>
              <a:t>Due </a:t>
            </a:r>
            <a:r>
              <a:rPr lang="en-US" dirty="0">
                <a:solidFill>
                  <a:srgbClr val="FF0000"/>
                </a:solidFill>
              </a:rPr>
              <a:t>diligence in securing state </a:t>
            </a:r>
            <a:r>
              <a:rPr lang="en-US" dirty="0" smtClean="0">
                <a:solidFill>
                  <a:srgbClr val="FF0000"/>
                </a:solidFill>
              </a:rPr>
              <a:t>rate</a:t>
            </a:r>
          </a:p>
          <a:p>
            <a:pPr marL="114302" indent="0">
              <a:lnSpc>
                <a:spcPct val="50000"/>
              </a:lnSpc>
              <a:spcAft>
                <a:spcPts val="0"/>
              </a:spcAft>
              <a:buNone/>
            </a:pPr>
            <a:endParaRPr lang="en-US" dirty="0" smtClean="0">
              <a:solidFill>
                <a:srgbClr val="FF0000"/>
              </a:solidFill>
            </a:endParaRPr>
          </a:p>
          <a:p>
            <a:pPr marL="114302" indent="0">
              <a:spcAft>
                <a:spcPts val="0"/>
              </a:spcAft>
              <a:buNone/>
            </a:pPr>
            <a:r>
              <a:rPr lang="en-US" dirty="0" smtClean="0"/>
              <a:t>Q:	Lodging </a:t>
            </a:r>
            <a:r>
              <a:rPr lang="en-US" dirty="0"/>
              <a:t>in </a:t>
            </a:r>
            <a:r>
              <a:rPr lang="en-US" dirty="0" smtClean="0"/>
              <a:t>hotel </a:t>
            </a:r>
            <a:r>
              <a:rPr lang="en-US" dirty="0"/>
              <a:t>or </a:t>
            </a:r>
            <a:r>
              <a:rPr lang="en-US" dirty="0" smtClean="0"/>
              <a:t>lodging </a:t>
            </a:r>
            <a:r>
              <a:rPr lang="en-US" dirty="0"/>
              <a:t>in stations? (expense in lodging) </a:t>
            </a:r>
            <a:endParaRPr lang="en-US" dirty="0" smtClean="0"/>
          </a:p>
          <a:p>
            <a:pPr marL="114302" indent="0">
              <a:spcAft>
                <a:spcPts val="0"/>
              </a:spcAft>
              <a:buNone/>
            </a:pPr>
            <a:r>
              <a:rPr lang="en-US" dirty="0" smtClean="0"/>
              <a:t>A: 	</a:t>
            </a:r>
            <a:r>
              <a:rPr lang="en-US" dirty="0" smtClean="0">
                <a:solidFill>
                  <a:srgbClr val="FF0000"/>
                </a:solidFill>
              </a:rPr>
              <a:t>Will be discussed at the time of approval based on the need of the OA</a:t>
            </a:r>
          </a:p>
          <a:p>
            <a:pPr marL="114302" indent="0">
              <a:lnSpc>
                <a:spcPct val="50000"/>
              </a:lnSpc>
              <a:spcAft>
                <a:spcPts val="0"/>
              </a:spcAft>
              <a:buNone/>
            </a:pPr>
            <a:endParaRPr lang="en-US" dirty="0" smtClean="0">
              <a:solidFill>
                <a:srgbClr val="FF0000"/>
              </a:solidFill>
            </a:endParaRPr>
          </a:p>
          <a:p>
            <a:pPr marL="114302" indent="0">
              <a:spcAft>
                <a:spcPts val="0"/>
              </a:spcAft>
              <a:buClr>
                <a:srgbClr val="595959"/>
              </a:buClr>
              <a:buNone/>
            </a:pPr>
            <a:r>
              <a:rPr lang="en-US" dirty="0" smtClean="0"/>
              <a:t>Q:	Why </a:t>
            </a:r>
            <a:r>
              <a:rPr lang="en-US" dirty="0"/>
              <a:t>are OES engines preferred </a:t>
            </a:r>
          </a:p>
          <a:p>
            <a:pPr marL="114302" indent="0">
              <a:spcAft>
                <a:spcPts val="1200"/>
              </a:spcAft>
              <a:buClr>
                <a:srgbClr val="595959"/>
              </a:buClr>
              <a:buNone/>
            </a:pPr>
            <a:r>
              <a:rPr lang="en-US" dirty="0"/>
              <a:t>A: 	</a:t>
            </a:r>
            <a:r>
              <a:rPr lang="en-US" dirty="0">
                <a:solidFill>
                  <a:srgbClr val="FF0000"/>
                </a:solidFill>
              </a:rPr>
              <a:t>Cost saving as it is a state resource, ability to improve surge capacity of 	own local government resources</a:t>
            </a:r>
            <a:endParaRPr lang="en" dirty="0">
              <a:solidFill>
                <a:srgbClr val="595959"/>
              </a:solidFill>
            </a:endParaRPr>
          </a:p>
          <a:p>
            <a:pPr marL="114302" indent="0">
              <a:spcAft>
                <a:spcPts val="0"/>
              </a:spcAft>
              <a:buNone/>
            </a:pPr>
            <a:endParaRPr lang="en-US" dirty="0" smtClean="0">
              <a:solidFill>
                <a:srgbClr val="FF0000"/>
              </a:solidFill>
            </a:endParaRPr>
          </a:p>
          <a:p>
            <a:pPr marL="114302" indent="0">
              <a:spcAft>
                <a:spcPts val="0"/>
              </a:spcAft>
              <a:buNone/>
            </a:pPr>
            <a:endParaRPr lang="en-US" dirty="0" smtClean="0">
              <a:solidFill>
                <a:srgbClr val="FF0000"/>
              </a:solidFill>
            </a:endParaRPr>
          </a:p>
          <a:p>
            <a:pPr marL="114302" indent="0">
              <a:spcAft>
                <a:spcPts val="0"/>
              </a:spcAft>
              <a:buNone/>
            </a:pPr>
            <a:endParaRPr lang="en-US" dirty="0">
              <a:solidFill>
                <a:srgbClr val="FF0000"/>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38</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smtClean="0"/>
              <a:t>Frequently Asked Questions </a:t>
            </a:r>
            <a:endParaRPr dirty="0"/>
          </a:p>
        </p:txBody>
      </p:sp>
      <p:sp>
        <p:nvSpPr>
          <p:cNvPr id="191" name="Google Shape;191;p40"/>
          <p:cNvSpPr txBox="1">
            <a:spLocks noGrp="1"/>
          </p:cNvSpPr>
          <p:nvPr>
            <p:ph type="body" idx="1"/>
          </p:nvPr>
        </p:nvSpPr>
        <p:spPr>
          <a:prstGeom prst="rect">
            <a:avLst/>
          </a:prstGeom>
        </p:spPr>
        <p:txBody>
          <a:bodyPr spcFirstLastPara="1" wrap="square" lIns="91425" tIns="91425" rIns="91425" bIns="91425" anchor="t" anchorCtr="0">
            <a:noAutofit/>
          </a:bodyPr>
          <a:lstStyle/>
          <a:p>
            <a:pPr marL="114302" indent="0">
              <a:spcAft>
                <a:spcPts val="0"/>
              </a:spcAft>
              <a:buClr>
                <a:srgbClr val="595959"/>
              </a:buClr>
              <a:buNone/>
            </a:pPr>
            <a:r>
              <a:rPr lang="en-US" dirty="0" smtClean="0"/>
              <a:t>Q:	Who is responsible for obtaining logistical support for the approved 	resources?</a:t>
            </a:r>
            <a:endParaRPr lang="en-US" dirty="0"/>
          </a:p>
          <a:p>
            <a:pPr marL="114302" indent="0">
              <a:spcAft>
                <a:spcPts val="0"/>
              </a:spcAft>
              <a:buClr>
                <a:srgbClr val="595959"/>
              </a:buClr>
              <a:buNone/>
            </a:pPr>
            <a:r>
              <a:rPr lang="en-US" dirty="0" smtClean="0"/>
              <a:t>A: 	</a:t>
            </a:r>
            <a:r>
              <a:rPr lang="en-US" dirty="0" smtClean="0">
                <a:solidFill>
                  <a:srgbClr val="FF0000"/>
                </a:solidFill>
              </a:rPr>
              <a:t>Generally the requesting fire agency/OA is responsible for logistical 	support for any mutual aid requested on their behalf, however, this can 	be negotiated between the OA and responding resources. </a:t>
            </a:r>
          </a:p>
          <a:p>
            <a:pPr marL="114302" indent="0">
              <a:lnSpc>
                <a:spcPct val="50000"/>
              </a:lnSpc>
              <a:spcAft>
                <a:spcPts val="0"/>
              </a:spcAft>
              <a:buClr>
                <a:srgbClr val="595959"/>
              </a:buClr>
              <a:buNone/>
            </a:pPr>
            <a:endParaRPr lang="en" dirty="0" smtClean="0">
              <a:solidFill>
                <a:srgbClr val="595959"/>
              </a:solidFill>
            </a:endParaRPr>
          </a:p>
          <a:p>
            <a:pPr marL="114302" indent="0">
              <a:lnSpc>
                <a:spcPct val="150000"/>
              </a:lnSpc>
              <a:spcAft>
                <a:spcPts val="0"/>
              </a:spcAft>
              <a:buClr>
                <a:srgbClr val="595959"/>
              </a:buClr>
              <a:buNone/>
            </a:pPr>
            <a:r>
              <a:rPr lang="en" dirty="0" smtClean="0"/>
              <a:t>Q:	What </a:t>
            </a:r>
            <a:r>
              <a:rPr lang="en" dirty="0"/>
              <a:t>are crews expected to be doing during the </a:t>
            </a:r>
            <a:r>
              <a:rPr lang="en" dirty="0" smtClean="0"/>
              <a:t>preposition </a:t>
            </a:r>
            <a:r>
              <a:rPr lang="en" dirty="0"/>
              <a:t>assignment</a:t>
            </a:r>
            <a:r>
              <a:rPr lang="en" dirty="0" smtClean="0"/>
              <a:t>?</a:t>
            </a:r>
          </a:p>
          <a:p>
            <a:pPr marL="114302" indent="0">
              <a:lnSpc>
                <a:spcPct val="100000"/>
              </a:lnSpc>
              <a:spcAft>
                <a:spcPts val="1200"/>
              </a:spcAft>
              <a:buClr>
                <a:srgbClr val="595959"/>
              </a:buClr>
              <a:buNone/>
            </a:pPr>
            <a:r>
              <a:rPr lang="en" dirty="0" smtClean="0"/>
              <a:t>A: 	</a:t>
            </a:r>
            <a:r>
              <a:rPr lang="en" dirty="0" smtClean="0">
                <a:solidFill>
                  <a:srgbClr val="FF0000"/>
                </a:solidFill>
              </a:rPr>
              <a:t>Project </a:t>
            </a:r>
            <a:r>
              <a:rPr lang="en" dirty="0">
                <a:solidFill>
                  <a:srgbClr val="FF0000"/>
                </a:solidFill>
              </a:rPr>
              <a:t>work will be developed by Cal OES and Fire Service leadership </a:t>
            </a:r>
            <a:r>
              <a:rPr lang="en" dirty="0" smtClean="0">
                <a:solidFill>
                  <a:srgbClr val="FF0000"/>
                </a:solidFill>
              </a:rPr>
              <a:t>	published </a:t>
            </a:r>
            <a:r>
              <a:rPr lang="en" dirty="0">
                <a:solidFill>
                  <a:srgbClr val="FF0000"/>
                </a:solidFill>
              </a:rPr>
              <a:t>in an Cal OES Ops </a:t>
            </a:r>
            <a:r>
              <a:rPr lang="en" dirty="0" smtClean="0">
                <a:solidFill>
                  <a:srgbClr val="FF0000"/>
                </a:solidFill>
              </a:rPr>
              <a:t>Bulletin</a:t>
            </a:r>
            <a:endParaRPr lang="en" dirty="0">
              <a:solidFill>
                <a:srgbClr val="FF0000"/>
              </a:solidFill>
            </a:endParaRPr>
          </a:p>
          <a:p>
            <a:pPr marL="114302" indent="0">
              <a:spcAft>
                <a:spcPts val="0"/>
              </a:spcAft>
              <a:buClr>
                <a:srgbClr val="595959"/>
              </a:buClr>
              <a:buNone/>
            </a:pPr>
            <a:r>
              <a:rPr lang="en" dirty="0" smtClean="0"/>
              <a:t>Q:	Strike </a:t>
            </a:r>
            <a:r>
              <a:rPr lang="en" dirty="0"/>
              <a:t>team formation or split resources among OA? </a:t>
            </a:r>
          </a:p>
          <a:p>
            <a:pPr marL="114302" indent="0">
              <a:spcAft>
                <a:spcPts val="0"/>
              </a:spcAft>
              <a:buClr>
                <a:srgbClr val="595959"/>
              </a:buClr>
              <a:buNone/>
            </a:pPr>
            <a:r>
              <a:rPr lang="en" dirty="0" smtClean="0"/>
              <a:t>A:</a:t>
            </a:r>
            <a:r>
              <a:rPr lang="en" dirty="0" smtClean="0">
                <a:solidFill>
                  <a:srgbClr val="FF0000"/>
                </a:solidFill>
              </a:rPr>
              <a:t> 	Will be determined at the time of approval based on the needs of the 	state and OA. </a:t>
            </a:r>
          </a:p>
        </p:txBody>
      </p:sp>
      <p:sp>
        <p:nvSpPr>
          <p:cNvPr id="2" name="Slide Number Placeholder 1"/>
          <p:cNvSpPr>
            <a:spLocks noGrp="1"/>
          </p:cNvSpPr>
          <p:nvPr>
            <p:ph type="sldNum" idx="12"/>
          </p:nvPr>
        </p:nvSpPr>
        <p:spPr/>
        <p:txBody>
          <a:bodyPr/>
          <a:lstStyle/>
          <a:p>
            <a:fld id="{00000000-1234-1234-1234-123412341234}" type="slidenum">
              <a:rPr lang="en" smtClean="0"/>
              <a:pPr/>
              <a:t>39</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Cap and Trade History</a:t>
            </a:r>
            <a:br>
              <a:rPr lang="en" dirty="0"/>
            </a:br>
            <a:r>
              <a:rPr lang="en" dirty="0"/>
              <a:t>How did we get </a:t>
            </a:r>
            <a:r>
              <a:rPr lang="en" dirty="0" smtClean="0"/>
              <a:t>here cont’d.</a:t>
            </a:r>
            <a:endParaRPr lang="en-US" sz="2400" dirty="0"/>
          </a:p>
        </p:txBody>
      </p:sp>
      <p:sp>
        <p:nvSpPr>
          <p:cNvPr id="3" name="Text Placeholder 2"/>
          <p:cNvSpPr>
            <a:spLocks noGrp="1"/>
          </p:cNvSpPr>
          <p:nvPr>
            <p:ph type="body" idx="1"/>
          </p:nvPr>
        </p:nvSpPr>
        <p:spPr/>
        <p:txBody>
          <a:bodyPr/>
          <a:lstStyle/>
          <a:p>
            <a:pPr>
              <a:spcAft>
                <a:spcPts val="1200"/>
              </a:spcAft>
            </a:pPr>
            <a:r>
              <a:rPr lang="en-US" dirty="0"/>
              <a:t>SB 1018 (Chapter 39, Statutes of 2012) enacted the Greenhouse Gas Reduction Fund (GGRF) which is where all auction revenue is deposited</a:t>
            </a:r>
            <a:r>
              <a:rPr lang="en-US" dirty="0" smtClean="0"/>
              <a:t>.</a:t>
            </a:r>
          </a:p>
          <a:p>
            <a:pPr>
              <a:spcAft>
                <a:spcPts val="1200"/>
              </a:spcAft>
            </a:pPr>
            <a:r>
              <a:rPr lang="en-US" dirty="0" smtClean="0"/>
              <a:t>AB 1522 </a:t>
            </a:r>
            <a:r>
              <a:rPr lang="en-US" dirty="0"/>
              <a:t>requires </a:t>
            </a:r>
            <a:r>
              <a:rPr lang="en-US" dirty="0" smtClean="0"/>
              <a:t>that Cap and Trade </a:t>
            </a:r>
            <a:r>
              <a:rPr lang="en-US" dirty="0"/>
              <a:t>auction revenues </a:t>
            </a:r>
            <a:r>
              <a:rPr lang="en-US" dirty="0" smtClean="0"/>
              <a:t>are used for: </a:t>
            </a:r>
          </a:p>
          <a:p>
            <a:pPr lvl="1">
              <a:lnSpc>
                <a:spcPct val="100000"/>
              </a:lnSpc>
              <a:spcBef>
                <a:spcPts val="0"/>
              </a:spcBef>
              <a:spcAft>
                <a:spcPts val="1200"/>
              </a:spcAft>
              <a:buFont typeface="Wingdings" panose="05000000000000000000" pitchFamily="2" charset="2"/>
              <a:buChar char="Ø"/>
            </a:pPr>
            <a:r>
              <a:rPr lang="en-US" dirty="0" smtClean="0">
                <a:solidFill>
                  <a:schemeClr val="tx1"/>
                </a:solidFill>
              </a:rPr>
              <a:t>reducing </a:t>
            </a:r>
            <a:r>
              <a:rPr lang="en-US" dirty="0">
                <a:solidFill>
                  <a:schemeClr val="tx1"/>
                </a:solidFill>
              </a:rPr>
              <a:t>GHG </a:t>
            </a:r>
            <a:r>
              <a:rPr lang="en-US" dirty="0" smtClean="0">
                <a:solidFill>
                  <a:schemeClr val="tx1"/>
                </a:solidFill>
              </a:rPr>
              <a:t>emissions</a:t>
            </a:r>
          </a:p>
          <a:p>
            <a:pPr lvl="1">
              <a:lnSpc>
                <a:spcPct val="100000"/>
              </a:lnSpc>
              <a:spcBef>
                <a:spcPts val="0"/>
              </a:spcBef>
              <a:spcAft>
                <a:spcPts val="1200"/>
              </a:spcAft>
              <a:buFont typeface="Wingdings" panose="05000000000000000000" pitchFamily="2" charset="2"/>
              <a:buChar char="Ø"/>
            </a:pPr>
            <a:r>
              <a:rPr lang="en-US" dirty="0" smtClean="0">
                <a:solidFill>
                  <a:schemeClr val="tx1"/>
                </a:solidFill>
              </a:rPr>
              <a:t>achieving </a:t>
            </a:r>
            <a:r>
              <a:rPr lang="en-US" dirty="0">
                <a:solidFill>
                  <a:schemeClr val="tx1"/>
                </a:solidFill>
              </a:rPr>
              <a:t>co-benefits such as job creation, air quality improvements, and public health </a:t>
            </a:r>
            <a:r>
              <a:rPr lang="en-US" dirty="0" smtClean="0">
                <a:solidFill>
                  <a:schemeClr val="tx1"/>
                </a:solidFill>
              </a:rPr>
              <a:t>benefits</a:t>
            </a:r>
            <a:endParaRPr lang="en-US" dirty="0">
              <a:solidFill>
                <a:schemeClr val="tx1"/>
              </a:solidFill>
            </a:endParaRPr>
          </a:p>
          <a:p>
            <a:pPr>
              <a:spcAft>
                <a:spcPts val="1200"/>
              </a:spcAft>
            </a:pPr>
            <a:r>
              <a:rPr lang="en-US" dirty="0"/>
              <a:t>Wildland fires release carbon in the air and our ability to suppress these fires early on will reduce the carbon released into the atmosphere</a:t>
            </a:r>
            <a:r>
              <a:rPr lang="en-US" dirty="0" smtClean="0"/>
              <a:t>.</a:t>
            </a:r>
          </a:p>
        </p:txBody>
      </p:sp>
      <p:sp>
        <p:nvSpPr>
          <p:cNvPr id="4" name="Slide Number Placeholder 3"/>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404314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40</a:t>
            </a:fld>
            <a:endParaRPr lang="en"/>
          </a:p>
        </p:txBody>
      </p:sp>
      <p:pic>
        <p:nvPicPr>
          <p:cNvPr id="5" name="Picture 4" descr="Map of California titled Cal O E S Fire and Rescue Division Regional Assistant Chief Map. The map is divided into six regions with corresponding contact point(s). The regions are presented in a list starting from the top.&#10;Region III. Assistant Chief - North. Patrick Titus, 6105 Airport Road, Redding, C A 96002, Cell: (916) 634-9225, e-mail: patrick.titus@caloes.ca.gov. Assistant Chief - South. Ken Hood, 6105 Airport Road, Redding, C A 96002, Office: (530) 224-2441, FAX: (530) 224-4842, Cell: (916) 642-3887, e-mail: ken.hood@caloes.ca.gov.&#10;Region IV. Assistant Chief - North. Corey Zander, P.O. Box 10673, Truckee, C A 96162, Office: (916) 712-6771, FAX: (916) 845-8396, Cell: (916) 712-6771, e-mail: corey.zander@caloes.ca.gov. Assistant Chief - South. Kit Bailey, 3650 Schneider Ave, Mather, C A 95655, Office: (916) 845-8715, FAX: (916) 845-8396, Cell: (530) 307-1307, e-mail: kit.bailey@caloes.ca.gov.&#10;Region V. Assistant Chief - North. Bill Bondshu, P.O. Box 1429, Mariposa, C A 95338, Office: (559) 284-1580, FAX: (916) 845-8396, Cell: (559) 284-1580, e-mail: bill.bondshu@caloes.ca.gov. Assistant Chief - South. Javier Lara, P.O. Box 3492, Pinedale, C A 93650-3492, Office: (559) 412-1016, FAX: (916) 845-8396, Cell: (559) 412-1016, e-mail: javier.lara@caloes.ca.gov.&#10;Region II. Assistant Chief - North. Mark Courson, 534 Clyne Court, Benicia, C A 94510, Cell: (916) 281-4484, e-mail: mark.couson@caloes.ca.gov. Assistant Chief - South. Dave Franklin, P.O. Box 6445, San Mateo, C A 94403, Office: (650) 436-2185, FAX: (916) 845-8396, Cell: (650) 436-2185, e-mail: dave.franklin@caloes.ca.gov.&#10;Region I. Assistant Chief - North. John Salvate, Office: (707) 853-6150, FAX: (916) 845-8396, Cell: (707) 853-6150, e-mail: john.salvate@caloes.ca.gov. Assistant Chief - South. Dave Stone, P.O. Box 27148, Anaheim, C A 92809, Office: (916) 642-3837, FAX: (916) 845-8396, Cell: (916) 642-3837, e-mail: david.stone@caloes.ca.gov.&#10;Region VI. Assistant Chief - North. Randy Unkovich, 2524 Mulberry St., Riverside, C A 92501, Office: (951) 276-6725, Cell: (909) 451-1835, e-mail: randy.unkovich@caloes.ca.gov. Assistant Chief - North. Pete Mercado, P.O. Box 5119, Calexico, C A 92232, Office: (916) 302-5350, FAX: (916) 845-8396, Cell: (619) 302-5360, e-mail: pete.mercado@caloes.ca.gov.">
            <a:hlinkClick r:id="rId3"/>
          </p:cNvPr>
          <p:cNvPicPr>
            <a:picLocks noChangeAspect="1"/>
          </p:cNvPicPr>
          <p:nvPr/>
        </p:nvPicPr>
        <p:blipFill rotWithShape="1">
          <a:blip r:embed="rId4"/>
          <a:srcRect l="30626" t="6974" r="31944" b="6852"/>
          <a:stretch/>
        </p:blipFill>
        <p:spPr>
          <a:xfrm>
            <a:off x="2646948" y="0"/>
            <a:ext cx="3850104" cy="4986019"/>
          </a:xfrm>
          <a:prstGeom prst="rect">
            <a:avLst/>
          </a:prstGeom>
        </p:spPr>
      </p:pic>
      <p:sp>
        <p:nvSpPr>
          <p:cNvPr id="2" name="Title 1"/>
          <p:cNvSpPr>
            <a:spLocks noGrp="1"/>
          </p:cNvSpPr>
          <p:nvPr>
            <p:ph type="title"/>
          </p:nvPr>
        </p:nvSpPr>
        <p:spPr>
          <a:xfrm>
            <a:off x="311701" y="-1941378"/>
            <a:ext cx="8520601" cy="572700"/>
          </a:xfrm>
        </p:spPr>
        <p:txBody>
          <a:bodyPr/>
          <a:lstStyle/>
          <a:p>
            <a:r>
              <a:rPr lang="en-US" dirty="0" smtClean="0">
                <a:solidFill>
                  <a:schemeClr val="bg1"/>
                </a:solidFill>
              </a:rPr>
              <a:t>Cal OES Fire &amp; Rescue Division </a:t>
            </a:r>
            <a:r>
              <a:rPr lang="en-US" dirty="0" err="1" smtClean="0">
                <a:solidFill>
                  <a:schemeClr val="bg1"/>
                </a:solidFill>
              </a:rPr>
              <a:t>Regiona</a:t>
            </a:r>
            <a:r>
              <a:rPr lang="en-US" dirty="0" smtClean="0">
                <a:solidFill>
                  <a:schemeClr val="bg1"/>
                </a:solidFill>
              </a:rPr>
              <a:t> Assistant Chief Map</a:t>
            </a:r>
            <a:endParaRPr lang="en-US" dirty="0">
              <a:solidFill>
                <a:schemeClr val="bg1"/>
              </a:solidFill>
            </a:endParaRPr>
          </a:p>
        </p:txBody>
      </p:sp>
    </p:spTree>
    <p:extLst>
      <p:ext uri="{BB962C8B-B14F-4D97-AF65-F5344CB8AC3E}">
        <p14:creationId xmlns:p14="http://schemas.microsoft.com/office/powerpoint/2010/main" val="138458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California State Mutual Aid </a:t>
            </a:r>
            <a:r>
              <a:rPr lang="en-US" b="1" dirty="0" smtClean="0"/>
              <a:t>Pre-Incident/ </a:t>
            </a:r>
            <a:r>
              <a:rPr lang="en-US" b="1" dirty="0"/>
              <a:t>Mobilization </a:t>
            </a:r>
            <a:r>
              <a:rPr lang="en-US" b="1" dirty="0" smtClean="0"/>
              <a:t>Preparedness</a:t>
            </a:r>
            <a:r>
              <a:rPr lang="en-US" b="1" dirty="0"/>
              <a:t> </a:t>
            </a:r>
            <a:r>
              <a:rPr lang="en-US" b="1" dirty="0" smtClean="0"/>
              <a:t>Link</a:t>
            </a:r>
            <a:br>
              <a:rPr lang="en-US" b="1" dirty="0" smtClean="0"/>
            </a:br>
            <a:endParaRPr lang="en-US" dirty="0"/>
          </a:p>
        </p:txBody>
      </p:sp>
      <p:sp>
        <p:nvSpPr>
          <p:cNvPr id="3" name="Text Placeholder 2"/>
          <p:cNvSpPr>
            <a:spLocks noGrp="1"/>
          </p:cNvSpPr>
          <p:nvPr>
            <p:ph type="body" idx="1"/>
          </p:nvPr>
        </p:nvSpPr>
        <p:spPr/>
        <p:txBody>
          <a:bodyPr/>
          <a:lstStyle/>
          <a:p>
            <a:endParaRPr lang="en-US" dirty="0" smtClean="0">
              <a:hlinkClick r:id="rId3" tooltip="Please visit http://www.caloes.ca.gov/cal-oes-divisions/fire-rescue/fire-operations for more information"/>
            </a:endParaRPr>
          </a:p>
          <a:p>
            <a:endParaRPr lang="en-US" dirty="0">
              <a:hlinkClick r:id="rId3" tooltip="Please visit http://www.caloes.ca.gov/cal-oes-divisions/fire-rescue/fire-operations for more information"/>
            </a:endParaRPr>
          </a:p>
          <a:p>
            <a:r>
              <a:rPr lang="en-US" dirty="0" smtClean="0">
                <a:hlinkClick r:id="rId3" tooltip="Please visit http://www.caloes.ca.gov/cal-oes-divisions/fire-rescue/fire-operations for more information"/>
              </a:rPr>
              <a:t>http</a:t>
            </a:r>
            <a:r>
              <a:rPr lang="en-US" dirty="0">
                <a:hlinkClick r:id="rId3" tooltip="Please visit http://www.caloes.ca.gov/cal-oes-divisions/fire-rescue/fire-operations for more information"/>
              </a:rPr>
              <a:t>://</a:t>
            </a:r>
            <a:r>
              <a:rPr lang="en-US" dirty="0" smtClean="0">
                <a:hlinkClick r:id="rId3" tooltip="Please visit http://www.caloes.ca.gov/cal-oes-divisions/fire-rescue/fire-operations for more information"/>
              </a:rPr>
              <a:t>www.caloes.ca.gov/cal-oes-divisions/fire-rescue/fire-operations</a:t>
            </a:r>
            <a:endParaRPr lang="en-US" dirty="0" smtClean="0"/>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41</a:t>
            </a:fld>
            <a:endParaRPr lang="en"/>
          </a:p>
        </p:txBody>
      </p:sp>
    </p:spTree>
    <p:extLst>
      <p:ext uri="{BB962C8B-B14F-4D97-AF65-F5344CB8AC3E}">
        <p14:creationId xmlns:p14="http://schemas.microsoft.com/office/powerpoint/2010/main" val="24628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5" name="Title 4"/>
          <p:cNvSpPr>
            <a:spLocks noGrp="1"/>
          </p:cNvSpPr>
          <p:nvPr>
            <p:ph type="title"/>
          </p:nvPr>
        </p:nvSpPr>
        <p:spPr>
          <a:xfrm>
            <a:off x="301136" y="2063558"/>
            <a:ext cx="8520601" cy="572700"/>
          </a:xfrm>
        </p:spPr>
        <p:txBody>
          <a:bodyPr/>
          <a:lstStyle/>
          <a:p>
            <a:pPr algn="ctr"/>
            <a:r>
              <a:rPr lang="en-PH" sz="4800" dirty="0" smtClean="0"/>
              <a:t>Questions</a:t>
            </a:r>
            <a:endParaRPr lang="en-US" sz="4800" dirty="0"/>
          </a:p>
        </p:txBody>
      </p:sp>
      <p:sp>
        <p:nvSpPr>
          <p:cNvPr id="2" name="Slide Number Placeholder 1"/>
          <p:cNvSpPr>
            <a:spLocks noGrp="1"/>
          </p:cNvSpPr>
          <p:nvPr>
            <p:ph type="sldNum" idx="12"/>
          </p:nvPr>
        </p:nvSpPr>
        <p:spPr/>
        <p:txBody>
          <a:bodyPr/>
          <a:lstStyle/>
          <a:p>
            <a:fld id="{00000000-1234-1234-1234-123412341234}" type="slidenum">
              <a:rPr lang="en" smtClean="0"/>
              <a:pPr/>
              <a:t>42</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 dirty="0"/>
              <a:t>Cap and Trade History</a:t>
            </a:r>
            <a:br>
              <a:rPr lang="en" dirty="0"/>
            </a:br>
            <a:r>
              <a:rPr lang="en" dirty="0"/>
              <a:t>How did we get </a:t>
            </a:r>
            <a:r>
              <a:rPr lang="en" dirty="0" smtClean="0"/>
              <a:t>here cont’d</a:t>
            </a:r>
            <a:endParaRPr sz="2400" dirty="0">
              <a:solidFill>
                <a:srgbClr val="FF0000"/>
              </a:solidFill>
            </a:endParaRPr>
          </a:p>
        </p:txBody>
      </p:sp>
      <p:sp>
        <p:nvSpPr>
          <p:cNvPr id="112" name="Google Shape;112;p27"/>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200"/>
              </a:spcAft>
              <a:buClr>
                <a:srgbClr val="595959"/>
              </a:buClr>
            </a:pPr>
            <a:r>
              <a:rPr lang="en" dirty="0" smtClean="0"/>
              <a:t>The </a:t>
            </a:r>
            <a:r>
              <a:rPr lang="en-US" dirty="0" smtClean="0"/>
              <a:t>Cap and Trade</a:t>
            </a:r>
            <a:r>
              <a:rPr lang="en" dirty="0" smtClean="0"/>
              <a:t> program is one of the state’s key policies intended to reduce statewide greenhouse gas (GHG) emissions.</a:t>
            </a:r>
            <a:endParaRPr dirty="0" smtClean="0"/>
          </a:p>
          <a:p>
            <a:pPr>
              <a:spcAft>
                <a:spcPts val="1200"/>
              </a:spcAft>
              <a:buClr>
                <a:srgbClr val="595959"/>
              </a:buClr>
            </a:pPr>
            <a:r>
              <a:rPr lang="en" dirty="0" smtClean="0"/>
              <a:t>Therefore, in FY 2017/18 budget year California Professional Firefighters used the Cap and Trade program to obtain the initial $25 million for preposition via AB 109 Budget Bill Jr.</a:t>
            </a:r>
            <a:endParaRPr dirty="0" smtClean="0"/>
          </a:p>
          <a:p>
            <a:pPr>
              <a:spcAft>
                <a:spcPts val="1200"/>
              </a:spcAft>
              <a:buClr>
                <a:srgbClr val="595959"/>
              </a:buClr>
            </a:pPr>
            <a:r>
              <a:rPr lang="en" dirty="0" smtClean="0"/>
              <a:t>Additionally</a:t>
            </a:r>
            <a:r>
              <a:rPr lang="en" dirty="0"/>
              <a:t>, the California Fire Service Leadership obtained $25 million more for FY </a:t>
            </a:r>
            <a:r>
              <a:rPr lang="en" dirty="0" smtClean="0"/>
              <a:t>2018/19 </a:t>
            </a:r>
            <a:r>
              <a:rPr lang="en" dirty="0"/>
              <a:t>budget year to support ongoing efforts</a:t>
            </a:r>
            <a:r>
              <a:rPr lang="en" dirty="0" smtClean="0"/>
              <a:t>.</a:t>
            </a: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5</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a:t>Pre-Incident </a:t>
            </a:r>
            <a:r>
              <a:rPr lang="en" dirty="0" smtClean="0"/>
              <a:t>Preparedness/Mobilization </a:t>
            </a:r>
            <a:r>
              <a:rPr lang="en" dirty="0"/>
              <a:t>Guideline</a:t>
            </a:r>
            <a:endParaRPr dirty="0"/>
          </a:p>
        </p:txBody>
      </p:sp>
      <p:sp>
        <p:nvSpPr>
          <p:cNvPr id="125" name="Google Shape;125;p29"/>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200"/>
              </a:spcAft>
            </a:pPr>
            <a:r>
              <a:rPr lang="en" dirty="0"/>
              <a:t>The California State Mutual Aid Pre-Incident </a:t>
            </a:r>
            <a:r>
              <a:rPr lang="en" dirty="0" smtClean="0"/>
              <a:t>Preparedness/Mobilization </a:t>
            </a:r>
            <a:r>
              <a:rPr lang="en" dirty="0"/>
              <a:t>Guideline has been developed to address resource augmentation for anticipated significant fire or other disaster events.</a:t>
            </a:r>
            <a:endParaRPr dirty="0"/>
          </a:p>
          <a:p>
            <a:pPr>
              <a:spcAft>
                <a:spcPts val="1200"/>
              </a:spcAft>
            </a:pPr>
            <a:r>
              <a:rPr lang="en" dirty="0"/>
              <a:t>It is a preparation tool and meant to be used as a guideline that can assist the </a:t>
            </a:r>
            <a:r>
              <a:rPr lang="en" dirty="0" smtClean="0"/>
              <a:t>Operational </a:t>
            </a:r>
            <a:r>
              <a:rPr lang="en" dirty="0"/>
              <a:t>A</a:t>
            </a:r>
            <a:r>
              <a:rPr lang="en" dirty="0" smtClean="0"/>
              <a:t>reas (OA) and Cal OES Fire and Rescue Mutual Aid Regions </a:t>
            </a:r>
            <a:r>
              <a:rPr lang="en" dirty="0"/>
              <a:t>in determining the level of augmentation for personnel and equipment</a:t>
            </a:r>
            <a:r>
              <a:rPr lang="en" dirty="0" smtClean="0"/>
              <a:t>.</a:t>
            </a:r>
          </a:p>
          <a:p>
            <a:pPr>
              <a:spcAft>
                <a:spcPts val="1200"/>
              </a:spcAft>
            </a:pPr>
            <a:r>
              <a:rPr lang="en-US" dirty="0"/>
              <a:t>The process allows us to evaluate the needs of the California Fire and Rescue Mutual Aid System given the severity of each of the factors contained in the guideline. </a:t>
            </a:r>
          </a:p>
        </p:txBody>
      </p:sp>
      <p:sp>
        <p:nvSpPr>
          <p:cNvPr id="2" name="Slide Number Placeholder 1"/>
          <p:cNvSpPr>
            <a:spLocks noGrp="1"/>
          </p:cNvSpPr>
          <p:nvPr>
            <p:ph type="sldNum" idx="12"/>
          </p:nvPr>
        </p:nvSpPr>
        <p:spPr/>
        <p:txBody>
          <a:bodyPr/>
          <a:lstStyle/>
          <a:p>
            <a:fld id="{00000000-1234-1234-1234-123412341234}" type="slidenum">
              <a:rPr lang="en" smtClean="0"/>
              <a:pPr/>
              <a:t>6</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prstGeom prst="rect">
            <a:avLst/>
          </a:prstGeom>
        </p:spPr>
        <p:txBody>
          <a:bodyPr spcFirstLastPara="1" wrap="square" lIns="91425" tIns="91425" rIns="91425" bIns="91425" anchor="t" anchorCtr="0">
            <a:noAutofit/>
          </a:bodyPr>
          <a:lstStyle/>
          <a:p>
            <a:r>
              <a:rPr lang="en" dirty="0"/>
              <a:t>Pre-Incident </a:t>
            </a:r>
            <a:r>
              <a:rPr lang="en" dirty="0" smtClean="0"/>
              <a:t>Preparedness/Mobilization </a:t>
            </a:r>
            <a:br>
              <a:rPr lang="en" dirty="0" smtClean="0"/>
            </a:br>
            <a:r>
              <a:rPr lang="en" dirty="0" smtClean="0"/>
              <a:t>Guideline cont’d.</a:t>
            </a:r>
            <a:endParaRPr dirty="0"/>
          </a:p>
        </p:txBody>
      </p:sp>
      <p:sp>
        <p:nvSpPr>
          <p:cNvPr id="131" name="Google Shape;131;p30"/>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 dirty="0"/>
              <a:t>The guideline assumes resource augmentations are in addition to normal staffing. </a:t>
            </a:r>
            <a:endParaRPr dirty="0"/>
          </a:p>
          <a:p>
            <a:pPr>
              <a:spcAft>
                <a:spcPts val="1800"/>
              </a:spcAft>
            </a:pPr>
            <a:r>
              <a:rPr lang="en" dirty="0" smtClean="0"/>
              <a:t>It </a:t>
            </a:r>
            <a:r>
              <a:rPr lang="en" dirty="0"/>
              <a:t>is also designed to ensure that in no way funding to be provided for </a:t>
            </a:r>
            <a:r>
              <a:rPr lang="en-US" dirty="0"/>
              <a:t>p</a:t>
            </a:r>
            <a:r>
              <a:rPr lang="en-US" dirty="0" smtClean="0"/>
              <a:t>repositioning</a:t>
            </a:r>
            <a:r>
              <a:rPr lang="en" dirty="0" smtClean="0"/>
              <a:t> </a:t>
            </a:r>
            <a:r>
              <a:rPr lang="en" dirty="0"/>
              <a:t>resources will be used to supplant local government costs for normal staffing</a:t>
            </a:r>
            <a:r>
              <a:rPr lang="en" dirty="0" smtClean="0"/>
              <a:t>.</a:t>
            </a:r>
          </a:p>
          <a:p>
            <a:pPr>
              <a:spcAft>
                <a:spcPts val="1800"/>
              </a:spcAft>
            </a:pPr>
            <a:r>
              <a:rPr lang="en" dirty="0" smtClean="0">
                <a:solidFill>
                  <a:schemeClr val="tx1"/>
                </a:solidFill>
              </a:rPr>
              <a:t>Intent: Only when your local fire agency or OA determines there is a need to exceed above normal staffing and equipment to combat a pre-determined threat that meets the criteria within the guideline to augment. </a:t>
            </a:r>
            <a:endParaRPr dirty="0">
              <a:solidFill>
                <a:schemeClr val="tx1"/>
              </a:solidFill>
            </a:endParaRPr>
          </a:p>
        </p:txBody>
      </p:sp>
      <p:sp>
        <p:nvSpPr>
          <p:cNvPr id="2" name="Slide Number Placeholder 1"/>
          <p:cNvSpPr>
            <a:spLocks noGrp="1"/>
          </p:cNvSpPr>
          <p:nvPr>
            <p:ph type="sldNum" idx="12"/>
          </p:nvPr>
        </p:nvSpPr>
        <p:spPr/>
        <p:txBody>
          <a:bodyPr/>
          <a:lstStyle/>
          <a:p>
            <a:fld id="{00000000-1234-1234-1234-123412341234}" type="slidenum">
              <a:rPr lang="en" smtClean="0"/>
              <a:pPr/>
              <a:t>7</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and Request Processes</a:t>
            </a:r>
            <a:endParaRPr lang="en-US" dirty="0"/>
          </a:p>
        </p:txBody>
      </p:sp>
      <p:sp>
        <p:nvSpPr>
          <p:cNvPr id="3" name="Text Placeholder 2"/>
          <p:cNvSpPr>
            <a:spLocks noGrp="1"/>
          </p:cNvSpPr>
          <p:nvPr>
            <p:ph type="body" idx="1"/>
          </p:nvPr>
        </p:nvSpPr>
        <p:spPr/>
        <p:txBody>
          <a:bodyPr/>
          <a:lstStyle/>
          <a:p>
            <a:pPr>
              <a:spcAft>
                <a:spcPts val="1800"/>
              </a:spcAft>
            </a:pPr>
            <a:r>
              <a:rPr lang="en-US" dirty="0" smtClean="0"/>
              <a:t>All </a:t>
            </a:r>
            <a:r>
              <a:rPr lang="en-US" dirty="0"/>
              <a:t>decisions and processes developed are based on the needs of the </a:t>
            </a:r>
            <a:r>
              <a:rPr lang="en-US" b="1" i="1" dirty="0"/>
              <a:t>entire </a:t>
            </a:r>
            <a:r>
              <a:rPr lang="en-US" dirty="0"/>
              <a:t>California Fire and Rescue Mutual Aid System</a:t>
            </a:r>
            <a:r>
              <a:rPr lang="en-US" dirty="0" smtClean="0"/>
              <a:t>.</a:t>
            </a:r>
            <a:endParaRPr lang="en-US" dirty="0"/>
          </a:p>
          <a:p>
            <a:pPr>
              <a:spcAft>
                <a:spcPts val="1200"/>
              </a:spcAft>
            </a:pPr>
            <a:r>
              <a:rPr lang="en-US" dirty="0"/>
              <a:t>California Governor’s Office of Emergency Services (Cal OES) has the fiscal management and oversight of prepositioning local government fire agency resources for approved qualifying event/incidents. </a:t>
            </a:r>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23939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prstGeom prst="rect">
            <a:avLst/>
          </a:prstGeom>
        </p:spPr>
        <p:txBody>
          <a:bodyPr spcFirstLastPara="1" wrap="square" lIns="91425" tIns="91425" rIns="91425" bIns="91425" anchor="t" anchorCtr="0">
            <a:noAutofit/>
          </a:bodyPr>
          <a:lstStyle/>
          <a:p>
            <a:pPr>
              <a:buSzPts val="1100"/>
            </a:pPr>
            <a:r>
              <a:rPr lang="en-US" dirty="0" smtClean="0"/>
              <a:t>Decisions and Request Processes cont’d.</a:t>
            </a:r>
            <a:endParaRPr dirty="0"/>
          </a:p>
          <a:p>
            <a:endParaRPr dirty="0"/>
          </a:p>
        </p:txBody>
      </p:sp>
      <p:sp>
        <p:nvSpPr>
          <p:cNvPr id="137" name="Google Shape;137;p31"/>
          <p:cNvSpPr txBox="1">
            <a:spLocks noGrp="1"/>
          </p:cNvSpPr>
          <p:nvPr>
            <p:ph type="body" idx="1"/>
          </p:nvPr>
        </p:nvSpPr>
        <p:spPr>
          <a:prstGeom prst="rect">
            <a:avLst/>
          </a:prstGeom>
        </p:spPr>
        <p:txBody>
          <a:bodyPr spcFirstLastPara="1" wrap="square" lIns="91425" tIns="91425" rIns="91425" bIns="91425" anchor="t" anchorCtr="0">
            <a:noAutofit/>
          </a:bodyPr>
          <a:lstStyle/>
          <a:p>
            <a:pPr>
              <a:spcAft>
                <a:spcPts val="1800"/>
              </a:spcAft>
            </a:pPr>
            <a:r>
              <a:rPr lang="en" dirty="0"/>
              <a:t>The process for </a:t>
            </a:r>
            <a:r>
              <a:rPr lang="en-US" dirty="0"/>
              <a:t>p</a:t>
            </a:r>
            <a:r>
              <a:rPr lang="en-US" dirty="0" smtClean="0"/>
              <a:t>repositioning</a:t>
            </a:r>
            <a:r>
              <a:rPr lang="en" dirty="0" smtClean="0"/>
              <a:t> </a:t>
            </a:r>
            <a:r>
              <a:rPr lang="en" dirty="0"/>
              <a:t>resources will require continuous improvement and we have committed to allow for flexibility according to the needs of the </a:t>
            </a:r>
            <a:r>
              <a:rPr lang="en" dirty="0" smtClean="0"/>
              <a:t>California Fire </a:t>
            </a:r>
            <a:r>
              <a:rPr lang="en" dirty="0"/>
              <a:t>and </a:t>
            </a:r>
            <a:r>
              <a:rPr lang="en" dirty="0" smtClean="0"/>
              <a:t>Rescue Mutual </a:t>
            </a:r>
            <a:r>
              <a:rPr lang="en" dirty="0"/>
              <a:t>A</a:t>
            </a:r>
            <a:r>
              <a:rPr lang="en" dirty="0" smtClean="0"/>
              <a:t>id </a:t>
            </a:r>
            <a:r>
              <a:rPr lang="en" dirty="0"/>
              <a:t>S</a:t>
            </a:r>
            <a:r>
              <a:rPr lang="en" dirty="0" smtClean="0"/>
              <a:t>ystem </a:t>
            </a:r>
            <a:r>
              <a:rPr lang="en" dirty="0"/>
              <a:t>and through lessons learned. </a:t>
            </a:r>
            <a:endParaRPr dirty="0"/>
          </a:p>
          <a:p>
            <a:pPr>
              <a:spcAft>
                <a:spcPts val="1200"/>
              </a:spcAft>
            </a:pPr>
            <a:r>
              <a:rPr lang="en" dirty="0"/>
              <a:t>The method of evaluating </a:t>
            </a:r>
            <a:r>
              <a:rPr lang="en-US" dirty="0" smtClean="0"/>
              <a:t>prepositioning</a:t>
            </a:r>
            <a:r>
              <a:rPr lang="en" dirty="0" smtClean="0"/>
              <a:t> </a:t>
            </a:r>
            <a:r>
              <a:rPr lang="en" dirty="0"/>
              <a:t>requests is a sound and tried system that </a:t>
            </a:r>
            <a:r>
              <a:rPr lang="en" dirty="0" smtClean="0"/>
              <a:t>includes </a:t>
            </a:r>
            <a:r>
              <a:rPr lang="en" dirty="0"/>
              <a:t>scientific analysis from </a:t>
            </a:r>
            <a:r>
              <a:rPr lang="en" dirty="0" smtClean="0"/>
              <a:t>Predictive </a:t>
            </a:r>
            <a:r>
              <a:rPr lang="en" dirty="0"/>
              <a:t>S</a:t>
            </a:r>
            <a:r>
              <a:rPr lang="en" dirty="0" smtClean="0"/>
              <a:t>ervices </a:t>
            </a:r>
            <a:r>
              <a:rPr lang="en" dirty="0"/>
              <a:t>and has been utilized for many years within the state. </a:t>
            </a:r>
            <a:endParaRPr dirty="0"/>
          </a:p>
        </p:txBody>
      </p:sp>
      <p:sp>
        <p:nvSpPr>
          <p:cNvPr id="2" name="Slide Number Placeholder 1"/>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uiExpand="1"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esRollupDescription xmlns="0a8bad6b-f581-42d1-a937-dbda95349e24">OA Presentation for Guideline as of 2/04/19 </oesRollupDescription>
    <oesGroupBy xmlns="0a8bad6b-f581-42d1-a937-dbda95349e24">Fire Operations</oesGroupBy>
    <h91dd47120624aa8a205903f7dc28ad4 xmlns="0a8bad6b-f581-42d1-a937-dbda95349e24">
      <Terms xmlns="http://schemas.microsoft.com/office/infopath/2007/PartnerControls">
        <TermInfo xmlns="http://schemas.microsoft.com/office/infopath/2007/PartnerControls">
          <TermName xmlns="http://schemas.microsoft.com/office/infopath/2007/PartnerControls">Fire ＆ Rescue</TermName>
          <TermId xmlns="http://schemas.microsoft.com/office/infopath/2007/PartnerControls">8956b78c-ade5-4aa1-b9a6-2981aed508bc</TermId>
        </TermInfo>
      </Terms>
    </h91dd47120624aa8a205903f7dc28ad4>
    <TaxCatchAll xmlns="0a8bad6b-f581-42d1-a937-dbda95349e24">
      <Value>48</Value>
    </TaxCatchAll>
    <oesDisplayOn xmlns="80694d95-66a9-4d6f-a1a7-86a2c6f208a0">
      <Value>3</Value>
    </oesDisplayOn>
  </documentManagement>
</p:properties>
</file>

<file path=customXml/item2.xml><?xml version="1.0" encoding="utf-8"?>
<ct:contentTypeSchema xmlns:ct="http://schemas.microsoft.com/office/2006/metadata/contentType" xmlns:ma="http://schemas.microsoft.com/office/2006/metadata/properties/metaAttributes" ct:_="" ma:_="" ma:contentTypeName="General Doc" ma:contentTypeID="0x010100A3C0AE248FC7AE4A8F6A9800E77547E60100F806D95A189A8D4A90262832F4E2BA4B" ma:contentTypeVersion="13" ma:contentTypeDescription="Cal OES General Document" ma:contentTypeScope="" ma:versionID="5f75f61d667a17092a159b7b4bf73743">
  <xsd:schema xmlns:xsd="http://www.w3.org/2001/XMLSchema" xmlns:xs="http://www.w3.org/2001/XMLSchema" xmlns:p="http://schemas.microsoft.com/office/2006/metadata/properties" xmlns:ns2="0a8bad6b-f581-42d1-a937-dbda95349e24" xmlns:ns3="80694d95-66a9-4d6f-a1a7-86a2c6f208a0" targetNamespace="http://schemas.microsoft.com/office/2006/metadata/properties" ma:root="true" ma:fieldsID="6754a0c51658b01ce071a158f575d204" ns2:_="" ns3:_="">
    <xsd:import namespace="0a8bad6b-f581-42d1-a937-dbda95349e24"/>
    <xsd:import namespace="80694d95-66a9-4d6f-a1a7-86a2c6f208a0"/>
    <xsd:element name="properties">
      <xsd:complexType>
        <xsd:sequence>
          <xsd:element name="documentManagement">
            <xsd:complexType>
              <xsd:all>
                <xsd:element ref="ns2:oesRollupDescription" minOccurs="0"/>
                <xsd:element ref="ns2:h91dd47120624aa8a205903f7dc28ad4" minOccurs="0"/>
                <xsd:element ref="ns2:TaxCatchAll" minOccurs="0"/>
                <xsd:element ref="ns2:TaxCatchAllLabel" minOccurs="0"/>
                <xsd:element ref="ns2:oesGroupBy"/>
                <xsd:element ref="ns3:oesDisplay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bad6b-f581-42d1-a937-dbda95349e24" elementFormDefault="qualified">
    <xsd:import namespace="http://schemas.microsoft.com/office/2006/documentManagement/types"/>
    <xsd:import namespace="http://schemas.microsoft.com/office/infopath/2007/PartnerControls"/>
    <xsd:element name="oesRollupDescription" ma:index="8" nillable="true" ma:displayName="Rollup Description" ma:description="Use this for a brief description of the item, which will be displayed on the page." ma:internalName="oesRollupDescription" ma:readOnly="false">
      <xsd:simpleType>
        <xsd:restriction base="dms:Note">
          <xsd:maxLength value="255"/>
        </xsd:restriction>
      </xsd:simpleType>
    </xsd:element>
    <xsd:element name="h91dd47120624aa8a205903f7dc28ad4" ma:index="9" ma:taxonomy="true" ma:internalName="h91dd47120624aa8a205903f7dc28ad4" ma:taxonomyFieldName="oesDivision" ma:displayName="Cal OES Division" ma:default="" ma:fieldId="{191dd471-2062-4aa8-a205-903f7dc28ad4}" ma:sspId="ed650271-3da9-459d-b38c-75915af8c2ed" ma:termSetId="35129ea4-2b69-4523-92bc-aa23dc2aa4f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eb0fb86-bc12-4cb3-92ad-dd6aef4c6903}" ma:internalName="TaxCatchAll" ma:showField="CatchAllData"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eb0fb86-bc12-4cb3-92ad-dd6aef4c6903}" ma:internalName="TaxCatchAllLabel" ma:readOnly="true" ma:showField="CatchAllDataLabel"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oesGroupBy" ma:index="13" ma:displayName="Group By" ma:description="Use this field to group items together based on a common group name." ma:internalName="oesGroup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94d95-66a9-4d6f-a1a7-86a2c6f208a0" elementFormDefault="qualified">
    <xsd:import namespace="http://schemas.microsoft.com/office/2006/documentManagement/types"/>
    <xsd:import namespace="http://schemas.microsoft.com/office/infopath/2007/PartnerControls"/>
    <xsd:element name="oesDisplayOn" ma:index="14" nillable="true" ma:displayName="Display On" ma:list="{1ae78d89-1083-4723-a363-f44dab62cf44}" ma:internalName="oesDisplayOn"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4F5DC-0BD0-40B8-A7E0-4FDF1B747FD9}">
  <ds:schemaRefs>
    <ds:schemaRef ds:uri="http://purl.org/dc/terms/"/>
    <ds:schemaRef ds:uri="http://schemas.openxmlformats.org/package/2006/metadata/core-properties"/>
    <ds:schemaRef ds:uri="http://schemas.microsoft.com/office/2006/documentManagement/types"/>
    <ds:schemaRef ds:uri="http://purl.org/dc/dcmitype/"/>
    <ds:schemaRef ds:uri="0a8bad6b-f581-42d1-a937-dbda95349e24"/>
    <ds:schemaRef ds:uri="80694d95-66a9-4d6f-a1a7-86a2c6f208a0"/>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11FB7E2-F1EA-4B8E-8BC9-7C667043B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bad6b-f581-42d1-a937-dbda95349e24"/>
    <ds:schemaRef ds:uri="80694d95-66a9-4d6f-a1a7-86a2c6f20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9FCDEC-F189-46F2-B670-B5F196FB42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7026</TotalTime>
  <Words>2825</Words>
  <Application>Microsoft Office PowerPoint</Application>
  <PresentationFormat>On-screen Show (16:9)</PresentationFormat>
  <Paragraphs>253</Paragraphs>
  <Slides>42</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Courier New</vt:lpstr>
      <vt:lpstr>Wingdings</vt:lpstr>
      <vt:lpstr>Simple Light</vt:lpstr>
      <vt:lpstr>1_Simple Light</vt:lpstr>
      <vt:lpstr>California State Mutual Aid Pre-Incident Preparedness/Mobilization Guideline</vt:lpstr>
      <vt:lpstr>California State Mutual Aid Pre-Incident Preparedness/Mobilization Topics</vt:lpstr>
      <vt:lpstr>Cap and Trade History How did we get here?</vt:lpstr>
      <vt:lpstr>Cap and Trade History How did we get here cont’d.</vt:lpstr>
      <vt:lpstr>Cap and Trade History How did we get here cont’d</vt:lpstr>
      <vt:lpstr>Pre-Incident Preparedness/Mobilization Guideline</vt:lpstr>
      <vt:lpstr>Pre-Incident Preparedness/Mobilization  Guideline cont’d.</vt:lpstr>
      <vt:lpstr>Decisions and Request Processes</vt:lpstr>
      <vt:lpstr>Decisions and Request Processes cont’d. </vt:lpstr>
      <vt:lpstr>Decisions and Request Processes cont’d.</vt:lpstr>
      <vt:lpstr>Decisions and Request Processes cont’d. </vt:lpstr>
      <vt:lpstr>Decisions and Request Processes cont’d.  </vt:lpstr>
      <vt:lpstr>Decisions and Request Processes cont’d.   </vt:lpstr>
      <vt:lpstr> Decisions and Request Processes cont’d.  </vt:lpstr>
      <vt:lpstr>Decisions and Request Processes cont’d.    </vt:lpstr>
      <vt:lpstr>Decisions and Request Processes cont’d.     </vt:lpstr>
      <vt:lpstr>Decisions and Request Processes cont’d.      </vt:lpstr>
      <vt:lpstr> Decisions and Request Processes cont’d.</vt:lpstr>
      <vt:lpstr> Decisions and Request Processes cont’d.   </vt:lpstr>
      <vt:lpstr>Decisions and Request Processes cont’d.       </vt:lpstr>
      <vt:lpstr>Decisions and Request Processes cont’d.        </vt:lpstr>
      <vt:lpstr>Decisions and Request Processes cont’d.         </vt:lpstr>
      <vt:lpstr>  Decisions and Request Processes cont’d. </vt:lpstr>
      <vt:lpstr>Decisions and Request Processes cont’d.          </vt:lpstr>
      <vt:lpstr>PREPAREDNESS GUIDELINE</vt:lpstr>
      <vt:lpstr>Wildland Fire Mobilization Score Sheet</vt:lpstr>
      <vt:lpstr>PREPAREDNESS GUIDELINE </vt:lpstr>
      <vt:lpstr>Decisions and Request Processes cont’d.           </vt:lpstr>
      <vt:lpstr>PREPAREDNESS GUIDELINE  </vt:lpstr>
      <vt:lpstr>Needs of Retaining  Preparedness/Mobilization Order</vt:lpstr>
      <vt:lpstr>Needs of Retaining  Preparedness/Mobilization Order cont’d.</vt:lpstr>
      <vt:lpstr>Needs of Retaining  Preparedness/Mobilization Order cont’d. </vt:lpstr>
      <vt:lpstr>Reassignment of  Preparedness/Mobilization Resources</vt:lpstr>
      <vt:lpstr>Reassignment of  Preparedness/Mobilization Resources cont’d.</vt:lpstr>
      <vt:lpstr>Reassignment of  Preparedness/Mobilization Resources cont’d. </vt:lpstr>
      <vt:lpstr>Reassignment of  Preparedness/Mobilization Resources cont’d.  </vt:lpstr>
      <vt:lpstr>Demobilization of  Preparedness/Mobilization Resources</vt:lpstr>
      <vt:lpstr>Frequently Asked Questions</vt:lpstr>
      <vt:lpstr>Frequently Asked Questions </vt:lpstr>
      <vt:lpstr>Cal OES Fire &amp; Rescue Division Regiona Assistant Chief Map</vt:lpstr>
      <vt:lpstr>California State Mutual Aid Pre-Incident/ Mobilization Preparedness Link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OA_Presentation</dc:title>
  <dc:creator>Chan, Stephen@CalOES</dc:creator>
  <cp:lastModifiedBy>Oliver B. Pitchuela</cp:lastModifiedBy>
  <cp:revision>164</cp:revision>
  <cp:lastPrinted>2018-10-24T19:22:50Z</cp:lastPrinted>
  <dcterms:modified xsi:type="dcterms:W3CDTF">2019-11-15T04:44:30Z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0x010100A3C0AE248FC7AE4A8F6A9800E77547E60100F806D95A189A8D4A90262832F4E2BA4B</vt:lpwstr>
  </property>
  <property fmtid="{D5CDD505-2E9C-101B-9397-08002B2CF9AE}" pid="3" name="oesDivision">
    <vt:lpwstr>48;#Fire ＆ Rescue|8956b78c-ade5-4aa1-b9a6-2981aed508bc</vt:lpwstr>
  </property>
</Properties>
</file>