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7" r:id="rId5"/>
    <p:sldId id="258" r:id="rId6"/>
    <p:sldId id="284" r:id="rId7"/>
    <p:sldId id="269" r:id="rId8"/>
    <p:sldId id="270" r:id="rId9"/>
    <p:sldId id="259" r:id="rId10"/>
    <p:sldId id="271" r:id="rId11"/>
    <p:sldId id="272" r:id="rId12"/>
    <p:sldId id="273" r:id="rId13"/>
    <p:sldId id="274" r:id="rId14"/>
    <p:sldId id="275" r:id="rId15"/>
    <p:sldId id="276" r:id="rId16"/>
    <p:sldId id="277" r:id="rId17"/>
    <p:sldId id="281" r:id="rId18"/>
    <p:sldId id="278" r:id="rId19"/>
    <p:sldId id="279" r:id="rId20"/>
    <p:sldId id="280" r:id="rId21"/>
    <p:sldId id="283" r:id="rId22"/>
    <p:sldId id="282"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Book"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Book"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Book"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Boo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E8"/>
    <a:srgbClr val="FFFCE9"/>
    <a:srgbClr val="003064"/>
    <a:srgbClr val="003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03" d="100"/>
          <a:sy n="103" d="100"/>
        </p:scale>
        <p:origin x="48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98364-C5CF-4BB6-B836-97E085E2B0CE}" type="datetimeFigureOut">
              <a:rPr lang="en-US" smtClean="0"/>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EED99-7701-42BE-9399-0DD0B5D4D2B4}" type="slidenum">
              <a:rPr lang="en-US" smtClean="0"/>
              <a:t>‹#›</a:t>
            </a:fld>
            <a:endParaRPr lang="en-US"/>
          </a:p>
        </p:txBody>
      </p:sp>
    </p:spTree>
    <p:extLst>
      <p:ext uri="{BB962C8B-B14F-4D97-AF65-F5344CB8AC3E}">
        <p14:creationId xmlns:p14="http://schemas.microsoft.com/office/powerpoint/2010/main" val="140203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descr="Titl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609600"/>
            <a:ext cx="6858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635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654570" y="6356589"/>
            <a:ext cx="490803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
          <p:cNvSpPr>
            <a:spLocks noGrp="1"/>
          </p:cNvSpPr>
          <p:nvPr>
            <p:ph type="ctrTitle"/>
          </p:nvPr>
        </p:nvSpPr>
        <p:spPr>
          <a:xfrm>
            <a:off x="654570" y="762002"/>
            <a:ext cx="7848600" cy="1069975"/>
          </a:xfrm>
        </p:spPr>
        <p:txBody>
          <a:bodyPr/>
          <a:lstStyle>
            <a:lvl1pPr algn="l">
              <a:defRPr b="0">
                <a:solidFill>
                  <a:srgbClr val="003F78"/>
                </a:solidFill>
              </a:defRPr>
            </a:lvl1pPr>
          </a:lstStyle>
          <a:p>
            <a:r>
              <a:rPr lang="en-US"/>
              <a:t>Click to edit Master title style</a:t>
            </a:r>
            <a:endParaRPr lang="en-US" dirty="0"/>
          </a:p>
        </p:txBody>
      </p:sp>
      <p:sp>
        <p:nvSpPr>
          <p:cNvPr id="13" name="Content Placeholder 2"/>
          <p:cNvSpPr>
            <a:spLocks noGrp="1"/>
          </p:cNvSpPr>
          <p:nvPr>
            <p:ph sz="half" idx="1"/>
          </p:nvPr>
        </p:nvSpPr>
        <p:spPr>
          <a:xfrm>
            <a:off x="654570" y="1984377"/>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2"/>
          <p:cNvSpPr>
            <a:spLocks noGrp="1"/>
          </p:cNvSpPr>
          <p:nvPr>
            <p:ph type="pic" idx="12"/>
          </p:nvPr>
        </p:nvSpPr>
        <p:spPr>
          <a:xfrm>
            <a:off x="5988570" y="1984377"/>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1916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1"/>
          </p:nvPr>
        </p:nvSpPr>
        <p:spPr>
          <a:xfrm>
            <a:off x="457200" y="6356589"/>
            <a:ext cx="5105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4" name="Content Placeholder 2"/>
          <p:cNvSpPr>
            <a:spLocks noGrp="1"/>
          </p:cNvSpPr>
          <p:nvPr>
            <p:ph sz="half" idx="1"/>
          </p:nvPr>
        </p:nvSpPr>
        <p:spPr>
          <a:xfrm>
            <a:off x="457200" y="808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2"/>
          </p:nvPr>
        </p:nvSpPr>
        <p:spPr>
          <a:xfrm>
            <a:off x="4648200" y="80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666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762000" y="6356589"/>
            <a:ext cx="48006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6348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3429000" y="6314407"/>
            <a:ext cx="5410200" cy="369332"/>
          </a:xfrm>
        </p:spPr>
        <p:txBody>
          <a:bodyPr>
            <a:normAutofit/>
          </a:bodyPr>
          <a:lstStyle>
            <a:lvl1pPr marL="0" indent="0" algn="r">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4572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ectionStartSlid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1701"/>
            <a:ext cx="9144000"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85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4343400"/>
            <a:ext cx="8229600" cy="1143000"/>
          </a:xfrm>
        </p:spPr>
        <p:txBody>
          <a:bodyPr/>
          <a:lstStyle>
            <a:lvl1pPr>
              <a:defRPr>
                <a:solidFill>
                  <a:schemeClr val="bg1"/>
                </a:solidFill>
                <a:effectLst>
                  <a:outerShdw blurRad="25400" dist="38100" dir="2700000">
                    <a:srgbClr val="000000">
                      <a:alpha val="47000"/>
                    </a:srgbClr>
                  </a:outerShdw>
                </a:effectLst>
              </a:defRPr>
            </a:lvl1pPr>
          </a:lstStyle>
          <a:p>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endParaRPr lang="en-US"/>
          </a:p>
        </p:txBody>
      </p:sp>
      <p:sp>
        <p:nvSpPr>
          <p:cNvPr id="8" name="Slide Number Placeholder 3"/>
          <p:cNvSpPr>
            <a:spLocks noGrp="1"/>
          </p:cNvSpPr>
          <p:nvPr>
            <p:ph type="sldNum" sz="quarter" idx="11"/>
          </p:nvPr>
        </p:nvSpPr>
        <p:spPr/>
        <p:txBody>
          <a:bodyPr/>
          <a:lstStyle>
            <a:lvl1pPr>
              <a:defRPr/>
            </a:lvl1pPr>
          </a:lstStyle>
          <a:p>
            <a:pPr>
              <a:defRPr/>
            </a:pPr>
            <a:fld id="{85871316-7731-7044-A5C5-2BB683044D82}" type="slidenum">
              <a:rPr lang="en-US"/>
              <a:pPr>
                <a:defRPr/>
              </a:pPr>
              <a:t>‹#›</a:t>
            </a:fld>
            <a:endParaRPr lang="en-US"/>
          </a:p>
        </p:txBody>
      </p:sp>
      <p:sp>
        <p:nvSpPr>
          <p:cNvPr id="9" name="Footer Placeholder 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23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752602"/>
            <a:ext cx="77724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70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descr="GoldBack.c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756920" y="73025"/>
            <a:ext cx="7620000" cy="1069975"/>
          </a:xfrm>
        </p:spPr>
        <p:txBody>
          <a:bodyPr anchor="b" anchorCtr="0"/>
          <a:lstStyle>
            <a:lvl1pPr algn="l">
              <a:defRPr b="0">
                <a:solidFill>
                  <a:srgbClr val="003F78"/>
                </a:solidFill>
              </a:defRPr>
            </a:lvl1pPr>
          </a:lstStyle>
          <a:p>
            <a:r>
              <a:rPr lang="en-US" dirty="0"/>
              <a:t>Click to edit Master title style</a:t>
            </a:r>
          </a:p>
        </p:txBody>
      </p:sp>
      <p:sp>
        <p:nvSpPr>
          <p:cNvPr id="7" name="Content Placeholder 2"/>
          <p:cNvSpPr>
            <a:spLocks noGrp="1"/>
          </p:cNvSpPr>
          <p:nvPr>
            <p:ph sz="half" idx="1"/>
          </p:nvPr>
        </p:nvSpPr>
        <p:spPr>
          <a:xfrm>
            <a:off x="756920" y="1295400"/>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Slide Number Placeholder 3"/>
          <p:cNvSpPr>
            <a:spLocks noGrp="1"/>
          </p:cNvSpPr>
          <p:nvPr>
            <p:ph type="sldNum" sz="quarter" idx="11"/>
          </p:nvPr>
        </p:nvSpPr>
        <p:spPr>
          <a:xfrm>
            <a:off x="6843757" y="6236710"/>
            <a:ext cx="2133600" cy="365125"/>
          </a:xfrm>
        </p:spPr>
        <p:txBody>
          <a:bodyPr/>
          <a:lstStyle>
            <a:lvl1pPr>
              <a:defRPr/>
            </a:lvl1pPr>
          </a:lstStyle>
          <a:p>
            <a:pPr>
              <a:defRPr/>
            </a:pPr>
            <a:fld id="{85871316-7731-7044-A5C5-2BB683044D82}" type="slidenum">
              <a:rPr lang="en-US"/>
              <a:pPr>
                <a:defRPr/>
              </a:pPr>
              <a:t>‹#›</a:t>
            </a:fld>
            <a:endParaRPr lang="en-US"/>
          </a:p>
        </p:txBody>
      </p:sp>
    </p:spTree>
    <p:extLst>
      <p:ext uri="{BB962C8B-B14F-4D97-AF65-F5344CB8AC3E}">
        <p14:creationId xmlns:p14="http://schemas.microsoft.com/office/powerpoint/2010/main" val="371876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31300"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2"/>
          <p:cNvSpPr>
            <a:spLocks noGrp="1"/>
          </p:cNvSpPr>
          <p:nvPr>
            <p:ph type="body" idx="12"/>
          </p:nvPr>
        </p:nvSpPr>
        <p:spPr>
          <a:xfrm>
            <a:off x="654570" y="6205205"/>
            <a:ext cx="490803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Title 1"/>
          <p:cNvSpPr>
            <a:spLocks noGrp="1"/>
          </p:cNvSpPr>
          <p:nvPr>
            <p:ph type="ctrTitle"/>
          </p:nvPr>
        </p:nvSpPr>
        <p:spPr>
          <a:xfrm>
            <a:off x="654570" y="762002"/>
            <a:ext cx="7848600" cy="1069975"/>
          </a:xfrm>
        </p:spPr>
        <p:txBody>
          <a:bodyPr/>
          <a:lstStyle>
            <a:lvl1pPr algn="l">
              <a:defRPr b="0">
                <a:solidFill>
                  <a:srgbClr val="003F78"/>
                </a:solidFill>
              </a:defRPr>
            </a:lvl1pPr>
          </a:lstStyle>
          <a:p>
            <a:r>
              <a:rPr lang="en-US"/>
              <a:t>Click to edit Master title style</a:t>
            </a:r>
            <a:endParaRPr lang="en-US" dirty="0"/>
          </a:p>
        </p:txBody>
      </p:sp>
      <p:sp>
        <p:nvSpPr>
          <p:cNvPr id="7" name="Content Placeholder 2"/>
          <p:cNvSpPr>
            <a:spLocks noGrp="1"/>
          </p:cNvSpPr>
          <p:nvPr>
            <p:ph sz="half" idx="1"/>
          </p:nvPr>
        </p:nvSpPr>
        <p:spPr>
          <a:xfrm>
            <a:off x="654570" y="1984377"/>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6" name="Picture Placeholder 2"/>
          <p:cNvSpPr>
            <a:spLocks noGrp="1"/>
          </p:cNvSpPr>
          <p:nvPr>
            <p:ph type="pic" idx="11"/>
          </p:nvPr>
        </p:nvSpPr>
        <p:spPr>
          <a:xfrm>
            <a:off x="5988570" y="1984377"/>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43360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13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1"/>
          </p:nvPr>
        </p:nvSpPr>
        <p:spPr>
          <a:xfrm>
            <a:off x="457200" y="6205205"/>
            <a:ext cx="5105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Content Placeholder 2"/>
          <p:cNvSpPr>
            <a:spLocks noGrp="1"/>
          </p:cNvSpPr>
          <p:nvPr>
            <p:ph sz="half" idx="1"/>
          </p:nvPr>
        </p:nvSpPr>
        <p:spPr>
          <a:xfrm>
            <a:off x="457200" y="6118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73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Text Placeholder 2"/>
          <p:cNvSpPr>
            <a:spLocks noGrp="1"/>
          </p:cNvSpPr>
          <p:nvPr>
            <p:ph type="body" idx="11"/>
          </p:nvPr>
        </p:nvSpPr>
        <p:spPr>
          <a:xfrm>
            <a:off x="533400" y="6205205"/>
            <a:ext cx="50292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3"/>
          <p:cNvSpPr>
            <a:spLocks noGrp="1"/>
          </p:cNvSpPr>
          <p:nvPr>
            <p:ph type="sldNum" sz="quarter" idx="12"/>
          </p:nvPr>
        </p:nvSpPr>
        <p:spPr>
          <a:xfrm>
            <a:off x="6852302" y="6279706"/>
            <a:ext cx="2133600" cy="365125"/>
          </a:xfrm>
        </p:spPr>
        <p:txBody>
          <a:bodyPr/>
          <a:lstStyle>
            <a:lvl1pPr>
              <a:defRPr/>
            </a:lvl1pPr>
          </a:lstStyle>
          <a:p>
            <a:pPr>
              <a:defRPr/>
            </a:pPr>
            <a:fld id="{85871316-7731-7044-A5C5-2BB683044D82}" type="slidenum">
              <a:rPr lang="en-US"/>
              <a:pPr>
                <a:defRPr/>
              </a:pPr>
              <a:t>‹#›</a:t>
            </a:fld>
            <a:endParaRPr lang="en-US"/>
          </a:p>
        </p:txBody>
      </p:sp>
    </p:spTree>
    <p:extLst>
      <p:ext uri="{BB962C8B-B14F-4D97-AF65-F5344CB8AC3E}">
        <p14:creationId xmlns:p14="http://schemas.microsoft.com/office/powerpoint/2010/main" val="23558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ctrTitle"/>
          </p:nvPr>
        </p:nvSpPr>
        <p:spPr>
          <a:xfrm>
            <a:off x="685800" y="1752602"/>
            <a:ext cx="77724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14"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721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838200" y="914402"/>
            <a:ext cx="7620000" cy="1069975"/>
          </a:xfrm>
        </p:spPr>
        <p:txBody>
          <a:bodyPr/>
          <a:lstStyle>
            <a:lvl1pPr algn="l">
              <a:defRPr b="0">
                <a:solidFill>
                  <a:srgbClr val="003F78"/>
                </a:solidFill>
              </a:defRPr>
            </a:lvl1pPr>
          </a:lstStyle>
          <a:p>
            <a:r>
              <a:rPr lang="en-US"/>
              <a:t>Click to edit Master title style</a:t>
            </a:r>
            <a:endParaRPr lang="en-US" dirty="0"/>
          </a:p>
        </p:txBody>
      </p:sp>
      <p:sp>
        <p:nvSpPr>
          <p:cNvPr id="8" name="Content Placeholder 2"/>
          <p:cNvSpPr>
            <a:spLocks noGrp="1"/>
          </p:cNvSpPr>
          <p:nvPr>
            <p:ph sz="half" idx="1"/>
          </p:nvPr>
        </p:nvSpPr>
        <p:spPr>
          <a:xfrm>
            <a:off x="838200" y="2136776"/>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3" name="Text Placeholder 2"/>
          <p:cNvSpPr>
            <a:spLocks noGrp="1"/>
          </p:cNvSpPr>
          <p:nvPr>
            <p:ph type="body" idx="11"/>
          </p:nvPr>
        </p:nvSpPr>
        <p:spPr>
          <a:xfrm>
            <a:off x="838200" y="6356589"/>
            <a:ext cx="4724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0193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BD59A4E-B7F4-9B4D-BCDC-A9EDB6521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loes.ca.gov/FireRescueSite/Documents/California_State_Mutual_Aid_Pre-Incident_Mobilization_Preparedness_Guideline.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loes.ca.gov/FireRescueSite/Documents/California_State_Mutual_Aid_Pre-Incident_Mobilization_Preparedness_Guideline.PDF#page=1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0"/>
            <a:ext cx="8229600" cy="1143000"/>
          </a:xfrm>
        </p:spPr>
        <p:txBody>
          <a:bodyPr rtlCol="0">
            <a:normAutofit fontScale="90000"/>
          </a:bodyPr>
          <a:lstStyle/>
          <a:p>
            <a:pPr fontAlgn="auto">
              <a:spcAft>
                <a:spcPts val="0"/>
              </a:spcAft>
              <a:defRPr/>
            </a:pPr>
            <a:r>
              <a:rPr lang="en" dirty="0"/>
              <a:t>California State Mutual Aid Pre-Incident Preparedness/Mobilization </a:t>
            </a:r>
            <a:endParaRPr lang="en-US" dirty="0">
              <a:ea typeface="+mj-ea"/>
              <a:cs typeface="+mj-cs"/>
            </a:endParaRPr>
          </a:p>
        </p:txBody>
      </p:sp>
      <p:sp>
        <p:nvSpPr>
          <p:cNvPr id="3" name="Title 3"/>
          <p:cNvSpPr txBox="1">
            <a:spLocks/>
          </p:cNvSpPr>
          <p:nvPr/>
        </p:nvSpPr>
        <p:spPr bwMode="auto">
          <a:xfrm>
            <a:off x="457200" y="4724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1" fontAlgn="base" hangingPunct="1">
              <a:spcBef>
                <a:spcPct val="0"/>
              </a:spcBef>
              <a:spcAft>
                <a:spcPct val="0"/>
              </a:spcAft>
              <a:defRPr sz="4400" kern="1200">
                <a:solidFill>
                  <a:schemeClr val="bg1"/>
                </a:solidFill>
                <a:effectLst>
                  <a:outerShdw blurRad="25400" dist="38100" dir="2700000">
                    <a:srgbClr val="000000">
                      <a:alpha val="47000"/>
                    </a:srgbClr>
                  </a:outerShdw>
                </a:effectLst>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pPr lvl="0">
              <a:spcBef>
                <a:spcPts val="0"/>
              </a:spcBef>
              <a:spcAft>
                <a:spcPts val="0"/>
              </a:spcAft>
            </a:pPr>
            <a:r>
              <a:rPr lang="en-US" sz="3200" dirty="0"/>
              <a:t>Operational Area (OA) Dispatch Center  </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1347844" y="4313"/>
            <a:ext cx="6448313" cy="6679793"/>
          </a:xfrm>
          <a:prstGeom prst="rect">
            <a:avLst/>
          </a:prstGeom>
        </p:spPr>
      </p:pic>
      <p:sp>
        <p:nvSpPr>
          <p:cNvPr id="3" name="Slide Number Placeholder 2"/>
          <p:cNvSpPr>
            <a:spLocks noGrp="1"/>
          </p:cNvSpPr>
          <p:nvPr>
            <p:ph type="sldNum" sz="quarter" idx="11"/>
          </p:nvPr>
        </p:nvSpPr>
        <p:spPr/>
        <p:txBody>
          <a:bodyPr/>
          <a:lstStyle/>
          <a:p>
            <a:pPr>
              <a:defRPr/>
            </a:pPr>
            <a:fld id="{85871316-7731-7044-A5C5-2BB683044D82}" type="slidenum">
              <a:rPr lang="en-US" smtClean="0"/>
              <a:pPr>
                <a:defRPr/>
              </a:pPr>
              <a:t>10</a:t>
            </a:fld>
            <a:endParaRPr lang="en-US"/>
          </a:p>
        </p:txBody>
      </p:sp>
    </p:spTree>
    <p:extLst>
      <p:ext uri="{BB962C8B-B14F-4D97-AF65-F5344CB8AC3E}">
        <p14:creationId xmlns:p14="http://schemas.microsoft.com/office/powerpoint/2010/main" val="36232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518"/>
          <a:stretch/>
        </p:blipFill>
        <p:spPr>
          <a:xfrm>
            <a:off x="764320" y="3061537"/>
            <a:ext cx="7615360" cy="2103090"/>
          </a:xfrm>
          <a:prstGeom prst="rect">
            <a:avLst/>
          </a:prstGeom>
        </p:spPr>
      </p:pic>
      <p:sp>
        <p:nvSpPr>
          <p:cNvPr id="4" name="Google Shape;136;p31"/>
          <p:cNvSpPr txBox="1">
            <a:spLocks/>
          </p:cNvSpPr>
          <p:nvPr/>
        </p:nvSpPr>
        <p:spPr>
          <a:xfrm>
            <a:off x="207034" y="1181678"/>
            <a:ext cx="8625266" cy="7337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mn-lt"/>
              </a:rPr>
              <a:t>Attach Approved Cal OES Preposition/Mobilization Form to the Incident in IROC</a:t>
            </a:r>
          </a:p>
        </p:txBody>
      </p:sp>
      <p:cxnSp>
        <p:nvCxnSpPr>
          <p:cNvPr id="5" name="Straight Arrow Connector 4"/>
          <p:cNvCxnSpPr/>
          <p:nvPr/>
        </p:nvCxnSpPr>
        <p:spPr>
          <a:xfrm>
            <a:off x="1595887" y="2102670"/>
            <a:ext cx="189781" cy="9588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215" y="1764116"/>
            <a:ext cx="2568811" cy="338554"/>
          </a:xfrm>
          <a:prstGeom prst="rect">
            <a:avLst/>
          </a:prstGeom>
          <a:noFill/>
        </p:spPr>
        <p:txBody>
          <a:bodyPr wrap="square" rtlCol="0">
            <a:spAutoFit/>
          </a:bodyPr>
          <a:lstStyle/>
          <a:p>
            <a:r>
              <a:rPr lang="en-US" sz="1600" dirty="0"/>
              <a:t>Click on the paperclip</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11</a:t>
            </a:fld>
            <a:endParaRPr lang="en-US"/>
          </a:p>
        </p:txBody>
      </p:sp>
    </p:spTree>
    <p:extLst>
      <p:ext uri="{BB962C8B-B14F-4D97-AF65-F5344CB8AC3E}">
        <p14:creationId xmlns:p14="http://schemas.microsoft.com/office/powerpoint/2010/main" val="168890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8700" y="1533525"/>
            <a:ext cx="7086600" cy="3790950"/>
          </a:xfrm>
          <a:prstGeom prst="rect">
            <a:avLst/>
          </a:prstGeom>
        </p:spPr>
      </p:pic>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12</a:t>
            </a:fld>
            <a:endParaRPr lang="en-US"/>
          </a:p>
        </p:txBody>
      </p:sp>
    </p:spTree>
    <p:extLst>
      <p:ext uri="{BB962C8B-B14F-4D97-AF65-F5344CB8AC3E}">
        <p14:creationId xmlns:p14="http://schemas.microsoft.com/office/powerpoint/2010/main" val="298982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r>
              <a:rPr lang="en" sz="2800" dirty="0">
                <a:sym typeface="Arial"/>
              </a:rPr>
              <a:t>OA Dispatch Center - Generating Request</a:t>
            </a:r>
            <a:endParaRPr lang="en-US" sz="2800" dirty="0"/>
          </a:p>
        </p:txBody>
      </p:sp>
      <p:sp>
        <p:nvSpPr>
          <p:cNvPr id="18435" name="Content Placeholder 10"/>
          <p:cNvSpPr>
            <a:spLocks noGrp="1"/>
          </p:cNvSpPr>
          <p:nvPr>
            <p:ph sz="half" idx="1"/>
          </p:nvPr>
        </p:nvSpPr>
        <p:spPr>
          <a:xfrm>
            <a:off x="757238" y="1080041"/>
            <a:ext cx="8005762" cy="4111624"/>
          </a:xfrm>
        </p:spPr>
        <p:txBody>
          <a:bodyPr/>
          <a:lstStyle/>
          <a:p>
            <a:pPr marL="0" lvl="0" indent="0">
              <a:spcBef>
                <a:spcPts val="0"/>
              </a:spcBef>
              <a:spcAft>
                <a:spcPts val="0"/>
              </a:spcAft>
              <a:buNone/>
            </a:pPr>
            <a:r>
              <a:rPr lang="en-US" sz="2000" dirty="0"/>
              <a:t>Use the California IROC Business Practices to generate request(s):</a:t>
            </a:r>
          </a:p>
          <a:p>
            <a:pPr marL="457200" lvl="0">
              <a:spcBef>
                <a:spcPts val="1600"/>
              </a:spcBef>
              <a:spcAft>
                <a:spcPts val="0"/>
              </a:spcAft>
              <a:buSzPts val="1800"/>
              <a:buChar char="●"/>
            </a:pPr>
            <a:r>
              <a:rPr lang="en-US" sz="2000" dirty="0"/>
              <a:t>For the items listed below, use the information provided on the Cal OES Preparedness/Mobilization Resource Approval Form. </a:t>
            </a:r>
          </a:p>
          <a:p>
            <a:pPr marL="914400" lvl="1" indent="-317500">
              <a:spcBef>
                <a:spcPts val="1600"/>
              </a:spcBef>
              <a:spcAft>
                <a:spcPts val="0"/>
              </a:spcAft>
              <a:buSzPts val="1400"/>
              <a:buChar char="➢"/>
            </a:pPr>
            <a:r>
              <a:rPr lang="en-US" sz="1800" dirty="0"/>
              <a:t>Reporting Instruction:  Location as listed on the approval form (Resource Specific)</a:t>
            </a:r>
          </a:p>
          <a:p>
            <a:pPr marL="914400" lvl="1" indent="-317500">
              <a:spcBef>
                <a:spcPts val="0"/>
              </a:spcBef>
              <a:spcAft>
                <a:spcPts val="0"/>
              </a:spcAft>
              <a:buSzPts val="1400"/>
              <a:buChar char="➢"/>
            </a:pPr>
            <a:r>
              <a:rPr lang="en-US" sz="1800" dirty="0"/>
              <a:t>Financial Code:  </a:t>
            </a:r>
            <a:r>
              <a:rPr lang="en-US" sz="1800" b="1" dirty="0"/>
              <a:t>Cal OES Pre-Po 2020</a:t>
            </a:r>
          </a:p>
          <a:p>
            <a:pPr marL="914400" lvl="1" indent="-317500">
              <a:spcBef>
                <a:spcPts val="0"/>
              </a:spcBef>
              <a:spcAft>
                <a:spcPts val="0"/>
              </a:spcAft>
              <a:buSzPts val="1400"/>
              <a:buChar char="➢"/>
            </a:pPr>
            <a:r>
              <a:rPr lang="en-US" sz="1800" dirty="0"/>
              <a:t>Ordering Contact: Requesting Op Area point of contact as listed on approval form</a:t>
            </a:r>
          </a:p>
          <a:p>
            <a:pPr marL="457200" lvl="0">
              <a:spcBef>
                <a:spcPts val="1000"/>
              </a:spcBef>
              <a:spcAft>
                <a:spcPts val="0"/>
              </a:spcAft>
              <a:buSzPts val="1800"/>
              <a:buChar char="●"/>
            </a:pPr>
            <a:r>
              <a:rPr lang="en-US" sz="2000" dirty="0"/>
              <a:t>Cal OES may re-evaluate and approve an extension or additional resource(s).</a:t>
            </a:r>
          </a:p>
          <a:p>
            <a:pPr marL="914400" lvl="1" indent="-317500">
              <a:spcBef>
                <a:spcPts val="1600"/>
              </a:spcBef>
              <a:spcAft>
                <a:spcPts val="0"/>
              </a:spcAft>
              <a:buSzPts val="1400"/>
              <a:buChar char="➢"/>
            </a:pPr>
            <a:r>
              <a:rPr lang="en-US" sz="1800" dirty="0"/>
              <a:t>Resources that are extended will remain on their original request number. </a:t>
            </a:r>
          </a:p>
          <a:p>
            <a:pPr marL="914400" lvl="1" indent="-317500">
              <a:spcBef>
                <a:spcPts val="1600"/>
              </a:spcBef>
              <a:spcAft>
                <a:spcPts val="0"/>
              </a:spcAft>
              <a:buSzPts val="1400"/>
              <a:buChar char="➢"/>
            </a:pPr>
            <a:r>
              <a:rPr lang="en-US" sz="1800" dirty="0"/>
              <a:t>If it is determined there is a need for additional resources, a new approval form will be provided and IROC request will be generated.</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13</a:t>
            </a:fld>
            <a:endParaRPr lang="en-US"/>
          </a:p>
        </p:txBody>
      </p:sp>
    </p:spTree>
    <p:extLst>
      <p:ext uri="{BB962C8B-B14F-4D97-AF65-F5344CB8AC3E}">
        <p14:creationId xmlns:p14="http://schemas.microsoft.com/office/powerpoint/2010/main" val="338719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9189" y="0"/>
            <a:ext cx="5450134" cy="6556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5090" r="1899"/>
          <a:stretch/>
        </p:blipFill>
        <p:spPr>
          <a:xfrm>
            <a:off x="1839189" y="0"/>
            <a:ext cx="5369972" cy="36127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190" y="3578238"/>
            <a:ext cx="2684986" cy="297856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84" r="3088" b="-1251"/>
          <a:stretch/>
        </p:blipFill>
        <p:spPr>
          <a:xfrm>
            <a:off x="4618285" y="3604027"/>
            <a:ext cx="2567522" cy="2913123"/>
          </a:xfrm>
          <a:prstGeom prst="rect">
            <a:avLst/>
          </a:prstGeom>
          <a:effectLst/>
        </p:spPr>
      </p:pic>
      <p:sp>
        <p:nvSpPr>
          <p:cNvPr id="8" name="Slide Number Placeholder 7"/>
          <p:cNvSpPr>
            <a:spLocks noGrp="1"/>
          </p:cNvSpPr>
          <p:nvPr>
            <p:ph type="sldNum" sz="quarter" idx="11"/>
          </p:nvPr>
        </p:nvSpPr>
        <p:spPr/>
        <p:txBody>
          <a:bodyPr/>
          <a:lstStyle/>
          <a:p>
            <a:pPr>
              <a:defRPr/>
            </a:pPr>
            <a:fld id="{85871316-7731-7044-A5C5-2BB683044D82}" type="slidenum">
              <a:rPr lang="en-US" smtClean="0"/>
              <a:pPr>
                <a:defRPr/>
              </a:pPr>
              <a:t>14</a:t>
            </a:fld>
            <a:endParaRPr lang="en-US"/>
          </a:p>
        </p:txBody>
      </p:sp>
    </p:spTree>
    <p:extLst>
      <p:ext uri="{BB962C8B-B14F-4D97-AF65-F5344CB8AC3E}">
        <p14:creationId xmlns:p14="http://schemas.microsoft.com/office/powerpoint/2010/main" val="27097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r>
              <a:rPr lang="en-US" sz="2800" dirty="0"/>
              <a:t>OA Dispatch Center - Filling the Request</a:t>
            </a:r>
          </a:p>
        </p:txBody>
      </p:sp>
      <p:sp>
        <p:nvSpPr>
          <p:cNvPr id="18435" name="Content Placeholder 10"/>
          <p:cNvSpPr>
            <a:spLocks noGrp="1"/>
          </p:cNvSpPr>
          <p:nvPr>
            <p:ph sz="half" idx="1"/>
          </p:nvPr>
        </p:nvSpPr>
        <p:spPr>
          <a:xfrm>
            <a:off x="757238" y="1080041"/>
            <a:ext cx="8005762" cy="4111624"/>
          </a:xfrm>
        </p:spPr>
        <p:txBody>
          <a:bodyPr/>
          <a:lstStyle/>
          <a:p>
            <a:pPr marL="114300" lvl="0" indent="0" defTabSz="914400" fontAlgn="auto">
              <a:lnSpc>
                <a:spcPct val="115000"/>
              </a:lnSpc>
              <a:spcBef>
                <a:spcPts val="0"/>
              </a:spcBef>
              <a:spcAft>
                <a:spcPts val="0"/>
              </a:spcAft>
              <a:buClr>
                <a:srgbClr val="595959"/>
              </a:buClr>
              <a:buSzPts val="1800"/>
              <a:buNone/>
            </a:pPr>
            <a:r>
              <a:rPr lang="en-US" sz="2400" kern="0" dirty="0">
                <a:cs typeface="Arial"/>
                <a:sym typeface="Arial"/>
              </a:rPr>
              <a:t>Use the California IROC Business Practices to fill requests:</a:t>
            </a:r>
          </a:p>
          <a:p>
            <a:pPr marL="114300" lvl="0" indent="0" defTabSz="914400" fontAlgn="auto">
              <a:lnSpc>
                <a:spcPct val="115000"/>
              </a:lnSpc>
              <a:spcBef>
                <a:spcPts val="0"/>
              </a:spcBef>
              <a:spcAft>
                <a:spcPts val="0"/>
              </a:spcAft>
              <a:buClr>
                <a:srgbClr val="595959"/>
              </a:buClr>
              <a:buSzPts val="1800"/>
              <a:buNone/>
            </a:pPr>
            <a:endParaRPr lang="en-US" sz="2400" kern="0" dirty="0">
              <a:cs typeface="Arial"/>
              <a:sym typeface="Arial"/>
            </a:endParaRPr>
          </a:p>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Fill or place request as directed by OA Fire and Rescue Coordinator.</a:t>
            </a:r>
          </a:p>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If unable to fill within the OA, place request(s) to the respective Cal OES Fire and Rescue Mutual Aid Region.</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15</a:t>
            </a:fld>
            <a:endParaRPr lang="en-US"/>
          </a:p>
        </p:txBody>
      </p:sp>
    </p:spTree>
    <p:extLst>
      <p:ext uri="{BB962C8B-B14F-4D97-AF65-F5344CB8AC3E}">
        <p14:creationId xmlns:p14="http://schemas.microsoft.com/office/powerpoint/2010/main" val="124634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r>
              <a:rPr lang="en-US" sz="2800" dirty="0"/>
              <a:t>Reassignment of Preparedness/Mobilization Resources</a:t>
            </a:r>
            <a:endParaRPr lang="en-US" sz="2800" dirty="0">
              <a:latin typeface="Franklin Gothic Medium" charset="0"/>
            </a:endParaRPr>
          </a:p>
        </p:txBody>
      </p:sp>
      <p:sp>
        <p:nvSpPr>
          <p:cNvPr id="18435" name="Content Placeholder 10"/>
          <p:cNvSpPr>
            <a:spLocks noGrp="1"/>
          </p:cNvSpPr>
          <p:nvPr>
            <p:ph sz="half" idx="1"/>
          </p:nvPr>
        </p:nvSpPr>
        <p:spPr>
          <a:xfrm>
            <a:off x="757238" y="1080041"/>
            <a:ext cx="8005762" cy="4111624"/>
          </a:xfrm>
        </p:spPr>
        <p:txBody>
          <a:bodyPr/>
          <a:lstStyle/>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Reassignment of Preparedness/Mobilization resources require OA Fire and Rescue Coordinator approval.</a:t>
            </a:r>
          </a:p>
          <a:p>
            <a:pPr marL="457200" lvl="0" defTabSz="914400" fontAlgn="auto">
              <a:lnSpc>
                <a:spcPct val="115000"/>
              </a:lnSpc>
              <a:spcBef>
                <a:spcPts val="1000"/>
              </a:spcBef>
              <a:spcAft>
                <a:spcPts val="0"/>
              </a:spcAft>
              <a:buClr>
                <a:srgbClr val="595959"/>
              </a:buClr>
              <a:buSzPts val="1800"/>
              <a:buFont typeface="Arial"/>
              <a:buChar char="●"/>
            </a:pPr>
            <a:r>
              <a:rPr lang="en-US" sz="2400" kern="0" dirty="0">
                <a:cs typeface="Arial"/>
                <a:sym typeface="Arial"/>
              </a:rPr>
              <a:t>Reassignment will occur in IROC.</a:t>
            </a:r>
          </a:p>
          <a:p>
            <a:pPr marL="457200" lvl="0" defTabSz="914400" fontAlgn="auto">
              <a:spcBef>
                <a:spcPts val="1600"/>
              </a:spcBef>
              <a:spcAft>
                <a:spcPts val="0"/>
              </a:spcAft>
              <a:buClr>
                <a:srgbClr val="595959"/>
              </a:buClr>
              <a:buSzPts val="1800"/>
              <a:buFont typeface="Arial"/>
              <a:buChar char="●"/>
            </a:pPr>
            <a:r>
              <a:rPr lang="en-US" sz="2400" kern="0" dirty="0">
                <a:cs typeface="Arial"/>
                <a:sym typeface="Arial"/>
              </a:rPr>
              <a:t>Dispatch center will need to ensure that the appropriate financial code is selected/provided in the IROC request.</a:t>
            </a:r>
          </a:p>
          <a:p>
            <a:pPr marL="914400" lvl="1" indent="-317500" defTabSz="914400" fontAlgn="auto">
              <a:spcBef>
                <a:spcPts val="1600"/>
              </a:spcBef>
              <a:spcAft>
                <a:spcPts val="0"/>
              </a:spcAft>
              <a:buClr>
                <a:srgbClr val="595959"/>
              </a:buClr>
              <a:buSzPts val="1400"/>
              <a:buFont typeface="Arial"/>
              <a:buChar char="➢"/>
            </a:pPr>
            <a:r>
              <a:rPr lang="en-US" sz="1800" kern="0" dirty="0">
                <a:cs typeface="Arial"/>
                <a:sym typeface="Arial"/>
              </a:rPr>
              <a:t>For state or federal requests (CFAA only)</a:t>
            </a:r>
          </a:p>
          <a:p>
            <a:pPr marL="914400" lvl="1" indent="-317500" defTabSz="914400" fontAlgn="auto">
              <a:spcBef>
                <a:spcPts val="1600"/>
              </a:spcBef>
              <a:spcAft>
                <a:spcPts val="0"/>
              </a:spcAft>
              <a:buClr>
                <a:srgbClr val="595959"/>
              </a:buClr>
              <a:buSzPts val="1400"/>
              <a:buFont typeface="Arial"/>
              <a:buChar char="➢"/>
            </a:pPr>
            <a:r>
              <a:rPr lang="en-US" sz="1800" kern="0" dirty="0">
                <a:cs typeface="Arial"/>
                <a:sym typeface="Arial"/>
              </a:rPr>
              <a:t>For local requests (MMA, CFAA - only if local entity is willing to pay) </a:t>
            </a:r>
          </a:p>
          <a:p>
            <a:pPr marL="457200" lvl="0" defTabSz="914400" fontAlgn="auto">
              <a:lnSpc>
                <a:spcPct val="115000"/>
              </a:lnSpc>
              <a:spcBef>
                <a:spcPts val="1600"/>
              </a:spcBef>
              <a:spcAft>
                <a:spcPts val="0"/>
              </a:spcAft>
              <a:buClr>
                <a:srgbClr val="595959"/>
              </a:buClr>
              <a:buSzPts val="1800"/>
              <a:buFont typeface="Arial"/>
              <a:buChar char="●"/>
            </a:pPr>
            <a:r>
              <a:rPr lang="en-US" sz="2400" kern="0" dirty="0">
                <a:cs typeface="Arial"/>
                <a:sym typeface="Arial"/>
              </a:rPr>
              <a:t>Once released, the Preparedness/Mobilization resource(s) will return to the preposition incident in IROC.</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16</a:t>
            </a:fld>
            <a:endParaRPr lang="en-US"/>
          </a:p>
        </p:txBody>
      </p:sp>
    </p:spTree>
    <p:extLst>
      <p:ext uri="{BB962C8B-B14F-4D97-AF65-F5344CB8AC3E}">
        <p14:creationId xmlns:p14="http://schemas.microsoft.com/office/powerpoint/2010/main" val="186921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r>
              <a:rPr lang="en-US" sz="2800" dirty="0"/>
              <a:t>Demobilization of Preparedness/Mobilization Resources</a:t>
            </a:r>
          </a:p>
        </p:txBody>
      </p:sp>
      <p:sp>
        <p:nvSpPr>
          <p:cNvPr id="18435" name="Content Placeholder 10"/>
          <p:cNvSpPr>
            <a:spLocks noGrp="1"/>
          </p:cNvSpPr>
          <p:nvPr>
            <p:ph sz="half" idx="1"/>
          </p:nvPr>
        </p:nvSpPr>
        <p:spPr>
          <a:xfrm>
            <a:off x="757238" y="1080041"/>
            <a:ext cx="8005762" cy="4111624"/>
          </a:xfrm>
        </p:spPr>
        <p:txBody>
          <a:bodyPr/>
          <a:lstStyle/>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OA Fire and Rescue Coordinator will notify OA Dispatch Center when resources are released and provide demobilization travel information.</a:t>
            </a:r>
          </a:p>
          <a:p>
            <a:pPr marL="457200" lvl="0" defTabSz="914400" fontAlgn="auto">
              <a:lnSpc>
                <a:spcPct val="115000"/>
              </a:lnSpc>
              <a:spcBef>
                <a:spcPts val="1000"/>
              </a:spcBef>
              <a:spcAft>
                <a:spcPts val="1600"/>
              </a:spcAft>
              <a:buClr>
                <a:srgbClr val="595959"/>
              </a:buClr>
              <a:buSzPts val="1800"/>
              <a:buFont typeface="Arial"/>
              <a:buChar char="●"/>
            </a:pPr>
            <a:r>
              <a:rPr lang="en-US" sz="2400" kern="0" dirty="0">
                <a:cs typeface="Arial"/>
                <a:sym typeface="Arial"/>
              </a:rPr>
              <a:t>OA Dispatch Center will release resource(s) as per the California IROC Business Practices.</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17</a:t>
            </a:fld>
            <a:endParaRPr lang="en-US"/>
          </a:p>
        </p:txBody>
      </p:sp>
    </p:spTree>
    <p:extLst>
      <p:ext uri="{BB962C8B-B14F-4D97-AF65-F5344CB8AC3E}">
        <p14:creationId xmlns:p14="http://schemas.microsoft.com/office/powerpoint/2010/main" val="258769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pPr algn="ctr"/>
            <a:r>
              <a:rPr lang="en-US" sz="2800" dirty="0"/>
              <a:t>For More Information: </a:t>
            </a:r>
          </a:p>
        </p:txBody>
      </p:sp>
      <p:sp>
        <p:nvSpPr>
          <p:cNvPr id="18435" name="Content Placeholder 10"/>
          <p:cNvSpPr>
            <a:spLocks noGrp="1"/>
          </p:cNvSpPr>
          <p:nvPr>
            <p:ph sz="half" idx="1"/>
          </p:nvPr>
        </p:nvSpPr>
        <p:spPr>
          <a:xfrm>
            <a:off x="757238" y="1080041"/>
            <a:ext cx="8005762" cy="4111624"/>
          </a:xfrm>
        </p:spPr>
        <p:txBody>
          <a:bodyPr/>
          <a:lstStyle/>
          <a:p>
            <a:pPr marL="0" lvl="0" indent="0" algn="ctr" defTabSz="914400" fontAlgn="auto">
              <a:lnSpc>
                <a:spcPct val="115000"/>
              </a:lnSpc>
              <a:spcBef>
                <a:spcPts val="0"/>
              </a:spcBef>
              <a:spcAft>
                <a:spcPts val="0"/>
              </a:spcAft>
              <a:buClr>
                <a:srgbClr val="595959"/>
              </a:buClr>
              <a:buSzPts val="1800"/>
              <a:buNone/>
            </a:pPr>
            <a:r>
              <a:rPr lang="en-US" sz="3200" kern="0" dirty="0">
                <a:solidFill>
                  <a:srgbClr val="000000"/>
                </a:solidFill>
                <a:cs typeface="Arial"/>
                <a:sym typeface="Arial"/>
              </a:rPr>
              <a:t>California State Mutual Aid Pre-Incident Preparedness/Mobilization Guideline</a:t>
            </a:r>
          </a:p>
          <a:p>
            <a:pPr marL="0" lvl="0" indent="0" defTabSz="914400" fontAlgn="auto">
              <a:lnSpc>
                <a:spcPct val="115000"/>
              </a:lnSpc>
              <a:spcBef>
                <a:spcPts val="1600"/>
              </a:spcBef>
              <a:spcAft>
                <a:spcPts val="0"/>
              </a:spcAft>
              <a:buClr>
                <a:srgbClr val="595959"/>
              </a:buClr>
              <a:buSzPts val="1800"/>
              <a:buNone/>
            </a:pPr>
            <a:r>
              <a:rPr lang="en-US" sz="2000" kern="0" dirty="0">
                <a:solidFill>
                  <a:srgbClr val="595959"/>
                </a:solidFill>
                <a:cs typeface="Arial"/>
                <a:sym typeface="Arial"/>
                <a:hlinkClick r:id="rId2" tooltip="Original URL: https://www.caloes.ca.gov/FireRescueSite/Documents/California_State_Mutual_Aid_Pre-Incident_Mobilization_Preparedness_Guideline.PDF. Click or tap if you trust this link."/>
              </a:rPr>
              <a:t>https://www.caloes.ca.gov/FireRescueSite/Documents/California_State_Mutual_Aid_Pre-Incident_Mobilization_Preparedness_Guideline.PDF</a:t>
            </a:r>
            <a:endParaRPr lang="en-US" sz="2000" kern="0" dirty="0">
              <a:solidFill>
                <a:srgbClr val="595959"/>
              </a:solidFill>
              <a:cs typeface="Arial"/>
              <a:sym typeface="Arial"/>
            </a:endParaRP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18</a:t>
            </a:fld>
            <a:endParaRPr lang="en-US"/>
          </a:p>
        </p:txBody>
      </p:sp>
    </p:spTree>
    <p:extLst>
      <p:ext uri="{BB962C8B-B14F-4D97-AF65-F5344CB8AC3E}">
        <p14:creationId xmlns:p14="http://schemas.microsoft.com/office/powerpoint/2010/main" val="78141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10"/>
          <p:cNvSpPr>
            <a:spLocks noGrp="1"/>
          </p:cNvSpPr>
          <p:nvPr>
            <p:ph sz="half" idx="1"/>
          </p:nvPr>
        </p:nvSpPr>
        <p:spPr>
          <a:xfrm>
            <a:off x="2893691" y="3012776"/>
            <a:ext cx="3356619" cy="832449"/>
          </a:xfrm>
        </p:spPr>
        <p:txBody>
          <a:bodyPr/>
          <a:lstStyle/>
          <a:p>
            <a:pPr marL="0" lvl="0" indent="0" algn="ctr" defTabSz="914400" fontAlgn="auto">
              <a:lnSpc>
                <a:spcPct val="115000"/>
              </a:lnSpc>
              <a:spcBef>
                <a:spcPts val="0"/>
              </a:spcBef>
              <a:spcAft>
                <a:spcPts val="0"/>
              </a:spcAft>
              <a:buClr>
                <a:srgbClr val="595959"/>
              </a:buClr>
              <a:buSzPts val="1800"/>
              <a:buNone/>
            </a:pPr>
            <a:r>
              <a:rPr lang="en-US" sz="4800" b="1" dirty="0"/>
              <a:t>Questions?</a:t>
            </a:r>
            <a:endParaRPr lang="en-US" sz="3600" b="1" kern="0" dirty="0">
              <a:solidFill>
                <a:srgbClr val="595959"/>
              </a:solidFill>
              <a:cs typeface="Arial"/>
              <a:sym typeface="Arial"/>
            </a:endParaRPr>
          </a:p>
        </p:txBody>
      </p:sp>
      <p:sp>
        <p:nvSpPr>
          <p:cNvPr id="3" name="Slide Number Placeholder 2"/>
          <p:cNvSpPr>
            <a:spLocks noGrp="1"/>
          </p:cNvSpPr>
          <p:nvPr>
            <p:ph type="sldNum" sz="quarter" idx="11"/>
          </p:nvPr>
        </p:nvSpPr>
        <p:spPr/>
        <p:txBody>
          <a:bodyPr/>
          <a:lstStyle/>
          <a:p>
            <a:pPr>
              <a:defRPr/>
            </a:pPr>
            <a:fld id="{85871316-7731-7044-A5C5-2BB683044D82}" type="slidenum">
              <a:rPr lang="en-US" smtClean="0"/>
              <a:pPr>
                <a:defRPr/>
              </a:pPr>
              <a:t>19</a:t>
            </a:fld>
            <a:endParaRPr lang="en-US"/>
          </a:p>
        </p:txBody>
      </p:sp>
    </p:spTree>
    <p:extLst>
      <p:ext uri="{BB962C8B-B14F-4D97-AF65-F5344CB8AC3E}">
        <p14:creationId xmlns:p14="http://schemas.microsoft.com/office/powerpoint/2010/main" val="146794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p:txBody>
          <a:bodyPr/>
          <a:lstStyle/>
          <a:p>
            <a:r>
              <a:rPr lang="en" sz="2800" dirty="0"/>
              <a:t>Intent of </a:t>
            </a:r>
            <a:r>
              <a:rPr lang="en" sz="2800" dirty="0">
                <a:solidFill>
                  <a:schemeClr val="dk2"/>
                </a:solidFill>
              </a:rPr>
              <a:t>California State Mutual Aid Pre-Incident Preparedness/Mobilization Program</a:t>
            </a:r>
            <a:endParaRPr lang="en-US" sz="2800" dirty="0">
              <a:latin typeface="Franklin Gothic Medium" charset="0"/>
            </a:endParaRPr>
          </a:p>
        </p:txBody>
      </p:sp>
      <p:sp>
        <p:nvSpPr>
          <p:cNvPr id="18435" name="Content Placeholder 10"/>
          <p:cNvSpPr>
            <a:spLocks noGrp="1"/>
          </p:cNvSpPr>
          <p:nvPr>
            <p:ph sz="half" idx="1"/>
          </p:nvPr>
        </p:nvSpPr>
        <p:spPr/>
        <p:txBody>
          <a:bodyPr/>
          <a:lstStyle/>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The California State Mutual Aid Pre-Incident Preparedness/Mobilization program is designed to assist the operational areas and mutual aid regions with resource augmentation for anticipated significant fire or other disaster events.</a:t>
            </a:r>
          </a:p>
          <a:p>
            <a:pPr marL="457200" lvl="0" defTabSz="914400" fontAlgn="auto">
              <a:lnSpc>
                <a:spcPct val="115000"/>
              </a:lnSpc>
              <a:spcBef>
                <a:spcPts val="1000"/>
              </a:spcBef>
              <a:spcAft>
                <a:spcPts val="1600"/>
              </a:spcAft>
              <a:buClr>
                <a:srgbClr val="595959"/>
              </a:buClr>
              <a:buSzPts val="1800"/>
              <a:buFont typeface="Arial"/>
              <a:buChar char="●"/>
            </a:pPr>
            <a:r>
              <a:rPr lang="en-US" sz="2400" kern="0" dirty="0">
                <a:cs typeface="Arial"/>
                <a:sym typeface="Arial"/>
              </a:rPr>
              <a:t>California Governor’s Office of Emergency Services (Cal OES) has the fiscal management and oversight of pre-positioning local government fire agency resources for approved qualifying event/incidents. </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p:txBody>
          <a:bodyPr/>
          <a:lstStyle/>
          <a:p>
            <a:r>
              <a:rPr lang="en-US" sz="2800" dirty="0"/>
              <a:t>Preposition program history - Cap and Trade</a:t>
            </a:r>
            <a:endParaRPr lang="en-US" sz="2800" dirty="0">
              <a:latin typeface="Franklin Gothic Medium" charset="0"/>
            </a:endParaRPr>
          </a:p>
        </p:txBody>
      </p:sp>
      <p:sp>
        <p:nvSpPr>
          <p:cNvPr id="18435" name="Content Placeholder 10"/>
          <p:cNvSpPr>
            <a:spLocks noGrp="1"/>
          </p:cNvSpPr>
          <p:nvPr>
            <p:ph sz="half" idx="1"/>
          </p:nvPr>
        </p:nvSpPr>
        <p:spPr/>
        <p:txBody>
          <a:bodyPr/>
          <a:lstStyle/>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Wildland fires release carbon in the air and our ability to suppress these fires early on will reduce the carbon released into the atmosphere.</a:t>
            </a:r>
          </a:p>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The cap and trade program is one of the state’s key policies intended to reduce statewide greenhouse gas (GHG) emissions.</a:t>
            </a:r>
          </a:p>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Therefore, in FY 17/18 budget year, California Professional Firefighters used the Cap and Trade program to obtain the initial $25 million for pre-position.</a:t>
            </a:r>
          </a:p>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To date, the preposition program has obtained an ongoing budget of $25 million.</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3</a:t>
            </a:fld>
            <a:endParaRPr lang="en-US"/>
          </a:p>
        </p:txBody>
      </p:sp>
    </p:spTree>
    <p:extLst>
      <p:ext uri="{BB962C8B-B14F-4D97-AF65-F5344CB8AC3E}">
        <p14:creationId xmlns:p14="http://schemas.microsoft.com/office/powerpoint/2010/main" val="115741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p:txBody>
          <a:bodyPr/>
          <a:lstStyle/>
          <a:p>
            <a:r>
              <a:rPr lang="en" sz="2800" dirty="0"/>
              <a:t>Process Overview</a:t>
            </a:r>
            <a:endParaRPr lang="en-US" sz="2800" dirty="0">
              <a:latin typeface="Franklin Gothic Medium" charset="0"/>
            </a:endParaRPr>
          </a:p>
        </p:txBody>
      </p:sp>
      <p:sp>
        <p:nvSpPr>
          <p:cNvPr id="18435" name="Content Placeholder 10"/>
          <p:cNvSpPr>
            <a:spLocks noGrp="1"/>
          </p:cNvSpPr>
          <p:nvPr>
            <p:ph sz="half" idx="1"/>
          </p:nvPr>
        </p:nvSpPr>
        <p:spPr>
          <a:xfrm>
            <a:off x="756920" y="1295400"/>
            <a:ext cx="7620000" cy="4699958"/>
          </a:xfrm>
        </p:spPr>
        <p:txBody>
          <a:bodyPr/>
          <a:lstStyle/>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Local Fire Chief and Operational Area (OA) Coordinator determine there is a need to preposition resources. </a:t>
            </a:r>
          </a:p>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Cal OES approves requests for a specified time period (occurs at OESH level).</a:t>
            </a:r>
          </a:p>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Resources are ordered by the OA.</a:t>
            </a:r>
          </a:p>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Resources are mobilized.</a:t>
            </a:r>
          </a:p>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At the end of the specified time period the need is re-evaluated.</a:t>
            </a:r>
          </a:p>
          <a:p>
            <a:pPr marL="571500" lvl="0" indent="-457200" defTabSz="914400" fontAlgn="auto">
              <a:lnSpc>
                <a:spcPct val="115000"/>
              </a:lnSpc>
              <a:spcBef>
                <a:spcPts val="0"/>
              </a:spcBef>
              <a:spcAft>
                <a:spcPts val="0"/>
              </a:spcAft>
              <a:buClr>
                <a:srgbClr val="595959"/>
              </a:buClr>
              <a:buSzPts val="1800"/>
              <a:buAutoNum type="arabicPeriod"/>
            </a:pPr>
            <a:r>
              <a:rPr lang="en-US" sz="2400" kern="0" dirty="0">
                <a:cs typeface="Arial"/>
                <a:sym typeface="Arial"/>
              </a:rPr>
              <a:t>Once the pre-positioned resources are no longer needed demobilization will occur.</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4</a:t>
            </a:fld>
            <a:endParaRPr lang="en-US"/>
          </a:p>
        </p:txBody>
      </p:sp>
    </p:spTree>
    <p:extLst>
      <p:ext uri="{BB962C8B-B14F-4D97-AF65-F5344CB8AC3E}">
        <p14:creationId xmlns:p14="http://schemas.microsoft.com/office/powerpoint/2010/main" val="276807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p:txBody>
          <a:bodyPr/>
          <a:lstStyle/>
          <a:p>
            <a:r>
              <a:rPr lang="en-US" sz="2800" dirty="0"/>
              <a:t>Cal OES Approval Process</a:t>
            </a:r>
            <a:endParaRPr lang="en-US" sz="2800" dirty="0">
              <a:latin typeface="Franklin Gothic Medium" charset="0"/>
            </a:endParaRPr>
          </a:p>
        </p:txBody>
      </p:sp>
      <p:sp>
        <p:nvSpPr>
          <p:cNvPr id="18435" name="Content Placeholder 10"/>
          <p:cNvSpPr>
            <a:spLocks noGrp="1"/>
          </p:cNvSpPr>
          <p:nvPr>
            <p:ph sz="half" idx="1"/>
          </p:nvPr>
        </p:nvSpPr>
        <p:spPr/>
        <p:txBody>
          <a:bodyPr/>
          <a:lstStyle/>
          <a:p>
            <a:pPr marL="457200" lvl="0" defTabSz="914400" fontAlgn="auto">
              <a:lnSpc>
                <a:spcPct val="115000"/>
              </a:lnSpc>
              <a:spcBef>
                <a:spcPts val="0"/>
              </a:spcBef>
              <a:spcAft>
                <a:spcPts val="0"/>
              </a:spcAft>
              <a:buClr>
                <a:srgbClr val="595959"/>
              </a:buClr>
              <a:buSzPts val="1800"/>
              <a:buFont typeface="Arial"/>
              <a:buChar char="●"/>
            </a:pPr>
            <a:r>
              <a:rPr lang="en-US" sz="2400" kern="0" dirty="0">
                <a:cs typeface="Arial"/>
                <a:sym typeface="Arial"/>
              </a:rPr>
              <a:t>Request to preposition resources will begin at the local level within the OA. </a:t>
            </a:r>
          </a:p>
          <a:p>
            <a:pPr marL="457200" lvl="0" defTabSz="914400" fontAlgn="auto">
              <a:lnSpc>
                <a:spcPct val="115000"/>
              </a:lnSpc>
              <a:spcBef>
                <a:spcPts val="1000"/>
              </a:spcBef>
              <a:spcAft>
                <a:spcPts val="0"/>
              </a:spcAft>
              <a:buClr>
                <a:srgbClr val="595959"/>
              </a:buClr>
              <a:buSzPts val="1800"/>
              <a:buFont typeface="Arial"/>
              <a:buChar char="●"/>
            </a:pPr>
            <a:r>
              <a:rPr lang="en-US" sz="2400" kern="0" dirty="0">
                <a:cs typeface="Arial"/>
                <a:sym typeface="Arial"/>
              </a:rPr>
              <a:t>If it is determined there is a need, and meets the criteria, the OA Fire and Rescue Coordinator will contact the Cal OES Regional Fire and Rescue Coordinator and Cal OES Fire and Rescue Duty Chief to obtain approval.  </a:t>
            </a:r>
          </a:p>
          <a:p>
            <a:pPr marL="457200" lvl="0" defTabSz="914400" fontAlgn="auto">
              <a:spcBef>
                <a:spcPts val="1600"/>
              </a:spcBef>
              <a:spcAft>
                <a:spcPts val="0"/>
              </a:spcAft>
              <a:buClr>
                <a:srgbClr val="595959"/>
              </a:buClr>
              <a:buSzPts val="1800"/>
              <a:buFont typeface="Arial"/>
              <a:buChar char="●"/>
            </a:pPr>
            <a:r>
              <a:rPr lang="en-US" sz="2400" kern="0" dirty="0">
                <a:cs typeface="Arial"/>
                <a:sym typeface="Arial"/>
              </a:rPr>
              <a:t>If approved, the OA Fire and Rescue Coordinator will provide the OA Dispatch Center a copy of the </a:t>
            </a:r>
            <a:r>
              <a:rPr lang="en-US" sz="2400" b="1" kern="0" dirty="0">
                <a:cs typeface="Arial"/>
                <a:sym typeface="Arial"/>
              </a:rPr>
              <a:t>Cal OES Preparedness/Mobilization Resource Approval Form.</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5</a:t>
            </a:fld>
            <a:endParaRPr lang="en-US"/>
          </a:p>
        </p:txBody>
      </p:sp>
    </p:spTree>
    <p:extLst>
      <p:ext uri="{BB962C8B-B14F-4D97-AF65-F5344CB8AC3E}">
        <p14:creationId xmlns:p14="http://schemas.microsoft.com/office/powerpoint/2010/main" val="204594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rotWithShape="1">
          <a:blip r:embed="rId3"/>
          <a:srcRect r="1072"/>
          <a:stretch/>
        </p:blipFill>
        <p:spPr>
          <a:xfrm>
            <a:off x="1710955" y="0"/>
            <a:ext cx="5722090" cy="6705600"/>
          </a:xfrm>
          <a:prstGeom prst="rect">
            <a:avLst/>
          </a:prstGeom>
        </p:spPr>
      </p:pic>
      <p:sp>
        <p:nvSpPr>
          <p:cNvPr id="5" name="Slide Number Placeholder 4"/>
          <p:cNvSpPr>
            <a:spLocks noGrp="1"/>
          </p:cNvSpPr>
          <p:nvPr>
            <p:ph type="sldNum" sz="quarter" idx="12"/>
          </p:nvPr>
        </p:nvSpPr>
        <p:spPr>
          <a:xfrm>
            <a:off x="6852302" y="6213186"/>
            <a:ext cx="2133600" cy="365125"/>
          </a:xfrm>
        </p:spPr>
        <p:txBody>
          <a:bodyPr/>
          <a:lstStyle/>
          <a:p>
            <a:pPr>
              <a:defRPr/>
            </a:pPr>
            <a:fld id="{85871316-7731-7044-A5C5-2BB683044D82}"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a:xfrm>
            <a:off x="757238" y="11504"/>
            <a:ext cx="7620000" cy="1069975"/>
          </a:xfrm>
        </p:spPr>
        <p:txBody>
          <a:bodyPr/>
          <a:lstStyle/>
          <a:p>
            <a:r>
              <a:rPr lang="en-US" sz="2800" dirty="0"/>
              <a:t>OA Dispatch Center - Incident Creation</a:t>
            </a:r>
            <a:endParaRPr lang="en-US" sz="2800" dirty="0">
              <a:latin typeface="Franklin Gothic Medium" charset="0"/>
            </a:endParaRPr>
          </a:p>
        </p:txBody>
      </p:sp>
      <p:sp>
        <p:nvSpPr>
          <p:cNvPr id="18435" name="Content Placeholder 10"/>
          <p:cNvSpPr>
            <a:spLocks noGrp="1"/>
          </p:cNvSpPr>
          <p:nvPr>
            <p:ph sz="half" idx="1"/>
          </p:nvPr>
        </p:nvSpPr>
        <p:spPr>
          <a:xfrm>
            <a:off x="757238" y="1080041"/>
            <a:ext cx="8386762" cy="4787359"/>
          </a:xfrm>
        </p:spPr>
        <p:txBody>
          <a:bodyPr/>
          <a:lstStyle/>
          <a:p>
            <a:pPr marL="0" lvl="0" indent="0" defTabSz="914400" fontAlgn="auto">
              <a:lnSpc>
                <a:spcPct val="115000"/>
              </a:lnSpc>
              <a:spcBef>
                <a:spcPts val="0"/>
              </a:spcBef>
              <a:spcAft>
                <a:spcPts val="0"/>
              </a:spcAft>
              <a:buClr>
                <a:srgbClr val="595959"/>
              </a:buClr>
              <a:buSzPts val="1800"/>
              <a:buNone/>
            </a:pPr>
            <a:r>
              <a:rPr lang="en-US" sz="2000" kern="0" dirty="0">
                <a:cs typeface="Arial"/>
                <a:sym typeface="Arial"/>
              </a:rPr>
              <a:t>Use the California IROC Business Practices to create a new incident: </a:t>
            </a:r>
          </a:p>
          <a:p>
            <a:pPr marL="457200" lvl="0" defTabSz="914400" fontAlgn="auto">
              <a:lnSpc>
                <a:spcPct val="115000"/>
              </a:lnSpc>
              <a:spcBef>
                <a:spcPts val="1600"/>
              </a:spcBef>
              <a:spcAft>
                <a:spcPts val="0"/>
              </a:spcAft>
              <a:buClr>
                <a:srgbClr val="595959"/>
              </a:buClr>
              <a:buSzPts val="1800"/>
              <a:buFont typeface="Arial"/>
              <a:buChar char="●"/>
            </a:pPr>
            <a:r>
              <a:rPr lang="en-US" sz="2000" kern="0" dirty="0">
                <a:cs typeface="Arial"/>
                <a:sym typeface="Arial"/>
              </a:rPr>
              <a:t>For the items listed below, use the information provided on the </a:t>
            </a:r>
            <a:r>
              <a:rPr lang="en-US" sz="2000" i="1" kern="0" dirty="0">
                <a:cs typeface="Arial"/>
                <a:sym typeface="Arial"/>
              </a:rPr>
              <a:t>Cal OES Preparedness/Mobilization Resource Approval Form</a:t>
            </a:r>
            <a:r>
              <a:rPr lang="en-US" sz="2000" kern="0" dirty="0">
                <a:cs typeface="Arial"/>
                <a:sym typeface="Arial"/>
              </a:rPr>
              <a:t>. </a:t>
            </a:r>
          </a:p>
          <a:p>
            <a:pPr marL="114300" lvl="0" indent="0" defTabSz="914400" fontAlgn="auto">
              <a:lnSpc>
                <a:spcPct val="115000"/>
              </a:lnSpc>
              <a:spcBef>
                <a:spcPts val="1600"/>
              </a:spcBef>
              <a:spcAft>
                <a:spcPts val="0"/>
              </a:spcAft>
              <a:buClr>
                <a:srgbClr val="595959"/>
              </a:buClr>
              <a:buSzPts val="1800"/>
              <a:buNone/>
            </a:pPr>
            <a:r>
              <a:rPr lang="en-US" sz="2400" kern="0" dirty="0">
                <a:cs typeface="Arial"/>
                <a:sym typeface="Arial"/>
              </a:rPr>
              <a:t>	</a:t>
            </a:r>
            <a:r>
              <a:rPr lang="en-US" sz="1800" u="sng" kern="0" dirty="0">
                <a:cs typeface="Arial"/>
                <a:sym typeface="Arial"/>
              </a:rPr>
              <a:t>Follow the below process in order as numbered: </a:t>
            </a:r>
          </a:p>
          <a:p>
            <a:pPr marL="939800" lvl="1" indent="-342900" defTabSz="914400" fontAlgn="auto">
              <a:spcBef>
                <a:spcPts val="0"/>
              </a:spcBef>
              <a:spcAft>
                <a:spcPts val="0"/>
              </a:spcAft>
              <a:buClr>
                <a:srgbClr val="595959"/>
              </a:buClr>
              <a:buSzPts val="1400"/>
              <a:buFont typeface="+mj-lt"/>
              <a:buAutoNum type="arabicPeriod"/>
            </a:pPr>
            <a:r>
              <a:rPr lang="en-US" sz="1800" kern="0" dirty="0">
                <a:cs typeface="Arial"/>
                <a:sym typeface="Arial"/>
              </a:rPr>
              <a:t>Protecting Unit:  OA requesting Preposition</a:t>
            </a:r>
          </a:p>
          <a:p>
            <a:pPr marL="939800" lvl="1" indent="-342900" defTabSz="914400" fontAlgn="auto">
              <a:spcBef>
                <a:spcPts val="0"/>
              </a:spcBef>
              <a:spcAft>
                <a:spcPts val="0"/>
              </a:spcAft>
              <a:buClr>
                <a:srgbClr val="595959"/>
              </a:buClr>
              <a:buSzPts val="1400"/>
              <a:buFont typeface="+mj-lt"/>
              <a:buAutoNum type="arabicPeriod"/>
            </a:pPr>
            <a:r>
              <a:rPr lang="en-US" sz="1800" kern="0" dirty="0">
                <a:cs typeface="Arial"/>
                <a:sym typeface="Arial"/>
              </a:rPr>
              <a:t>Type:  Preparedness/Preposition</a:t>
            </a:r>
          </a:p>
          <a:p>
            <a:pPr marL="939800" lvl="1" indent="-342900" defTabSz="914400" fontAlgn="auto">
              <a:lnSpc>
                <a:spcPct val="115000"/>
              </a:lnSpc>
              <a:spcBef>
                <a:spcPts val="0"/>
              </a:spcBef>
              <a:spcAft>
                <a:spcPts val="0"/>
              </a:spcAft>
              <a:buClr>
                <a:srgbClr val="595959"/>
              </a:buClr>
              <a:buSzPts val="1400"/>
              <a:buFont typeface="+mj-lt"/>
              <a:buAutoNum type="arabicPeriod"/>
            </a:pPr>
            <a:r>
              <a:rPr lang="en-US" sz="1800" kern="0" dirty="0">
                <a:cs typeface="Arial"/>
                <a:sym typeface="Arial"/>
              </a:rPr>
              <a:t>Incident Number: Use only the numbers from the Cal OES control number on the approval form (e.g. 20XXXX)</a:t>
            </a:r>
          </a:p>
          <a:p>
            <a:pPr marL="939800" lvl="1" indent="-342900" defTabSz="914400" fontAlgn="auto">
              <a:lnSpc>
                <a:spcPct val="115000"/>
              </a:lnSpc>
              <a:spcBef>
                <a:spcPts val="0"/>
              </a:spcBef>
              <a:spcAft>
                <a:spcPts val="0"/>
              </a:spcAft>
              <a:buClr>
                <a:srgbClr val="595959"/>
              </a:buClr>
              <a:buSzPts val="1400"/>
              <a:buFont typeface="+mj-lt"/>
              <a:buAutoNum type="arabicPeriod"/>
            </a:pPr>
            <a:r>
              <a:rPr lang="en-US" sz="1800" kern="0" dirty="0">
                <a:cs typeface="Arial"/>
                <a:sym typeface="Arial"/>
              </a:rPr>
              <a:t>Incident Name: </a:t>
            </a:r>
            <a:r>
              <a:rPr lang="en-US" sz="1800" b="1" i="1" kern="0" dirty="0">
                <a:cs typeface="Arial"/>
                <a:sym typeface="Arial"/>
              </a:rPr>
              <a:t> </a:t>
            </a:r>
            <a:r>
              <a:rPr lang="en-US" sz="1800" kern="0" dirty="0">
                <a:cs typeface="Arial"/>
                <a:sym typeface="Arial"/>
              </a:rPr>
              <a:t>As Identified on approval form</a:t>
            </a:r>
          </a:p>
          <a:p>
            <a:pPr marL="939800" lvl="1" indent="-342900" defTabSz="914400" fontAlgn="auto">
              <a:lnSpc>
                <a:spcPct val="115000"/>
              </a:lnSpc>
              <a:spcBef>
                <a:spcPts val="0"/>
              </a:spcBef>
              <a:spcAft>
                <a:spcPts val="0"/>
              </a:spcAft>
              <a:buClr>
                <a:srgbClr val="595959"/>
              </a:buClr>
              <a:buSzPts val="1400"/>
              <a:buFont typeface="+mj-lt"/>
              <a:buAutoNum type="arabicPeriod"/>
            </a:pPr>
            <a:r>
              <a:rPr lang="en-US" sz="1800" kern="0" dirty="0">
                <a:cs typeface="Arial"/>
                <a:sym typeface="Arial"/>
              </a:rPr>
              <a:t>Financial Code:  </a:t>
            </a:r>
            <a:r>
              <a:rPr lang="en-US" sz="1800" b="1" kern="0" dirty="0">
                <a:cs typeface="Arial"/>
                <a:sym typeface="Arial"/>
              </a:rPr>
              <a:t>Cal OES Pre-Po 2020</a:t>
            </a:r>
          </a:p>
          <a:p>
            <a:pPr marL="939800" lvl="1" indent="-342900" defTabSz="914400" fontAlgn="auto">
              <a:lnSpc>
                <a:spcPct val="115000"/>
              </a:lnSpc>
              <a:spcBef>
                <a:spcPts val="0"/>
              </a:spcBef>
              <a:spcAft>
                <a:spcPts val="0"/>
              </a:spcAft>
              <a:buClr>
                <a:srgbClr val="595959"/>
              </a:buClr>
              <a:buSzPts val="1400"/>
              <a:buFont typeface="+mj-lt"/>
              <a:buAutoNum type="arabicPeriod"/>
            </a:pPr>
            <a:r>
              <a:rPr lang="en-US" sz="1800" kern="0" dirty="0">
                <a:cs typeface="Arial"/>
                <a:sym typeface="Arial"/>
              </a:rPr>
              <a:t>Incident Location:  OA Fire and Rescue Coordinator will provide location</a:t>
            </a:r>
          </a:p>
          <a:p>
            <a:pPr marL="0" lvl="0" indent="0" algn="ctr" defTabSz="914400" fontAlgn="auto">
              <a:spcBef>
                <a:spcPts val="1600"/>
              </a:spcBef>
              <a:spcAft>
                <a:spcPts val="0"/>
              </a:spcAft>
              <a:buClr>
                <a:srgbClr val="595959"/>
              </a:buClr>
              <a:buSzPts val="1800"/>
              <a:buNone/>
            </a:pPr>
            <a:r>
              <a:rPr lang="en-US" sz="2000" kern="0" dirty="0">
                <a:cs typeface="Arial"/>
                <a:sym typeface="Arial"/>
              </a:rPr>
              <a:t>* Only resources approved by Cal OES will be assigned to the incident.</a:t>
            </a:r>
            <a:endParaRPr lang="en-US" sz="2400" kern="0" dirty="0">
              <a:cs typeface="Arial"/>
              <a:sym typeface="Arial"/>
            </a:endParaRPr>
          </a:p>
          <a:p>
            <a:pPr marL="0" lvl="0" indent="0" defTabSz="914400" fontAlgn="auto">
              <a:lnSpc>
                <a:spcPct val="115000"/>
              </a:lnSpc>
              <a:spcBef>
                <a:spcPts val="1600"/>
              </a:spcBef>
              <a:spcAft>
                <a:spcPts val="1600"/>
              </a:spcAft>
              <a:buClr>
                <a:srgbClr val="595959"/>
              </a:buClr>
              <a:buSzPts val="1800"/>
              <a:buNone/>
            </a:pPr>
            <a:endParaRPr lang="en-US" sz="2400" kern="0" dirty="0">
              <a:cs typeface="Arial"/>
              <a:sym typeface="Arial"/>
            </a:endParaRP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7</a:t>
            </a:fld>
            <a:endParaRPr lang="en-US"/>
          </a:p>
        </p:txBody>
      </p:sp>
    </p:spTree>
    <p:extLst>
      <p:ext uri="{BB962C8B-B14F-4D97-AF65-F5344CB8AC3E}">
        <p14:creationId xmlns:p14="http://schemas.microsoft.com/office/powerpoint/2010/main" val="62150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715"/>
          <a:stretch/>
        </p:blipFill>
        <p:spPr>
          <a:xfrm>
            <a:off x="454717" y="3760368"/>
            <a:ext cx="8362334" cy="2014304"/>
          </a:xfrm>
          <a:prstGeom prst="rect">
            <a:avLst/>
          </a:prstGeom>
        </p:spPr>
      </p:pic>
      <p:pic>
        <p:nvPicPr>
          <p:cNvPr id="9" name="Picture 8"/>
          <p:cNvPicPr>
            <a:picLocks noChangeAspect="1"/>
          </p:cNvPicPr>
          <p:nvPr/>
        </p:nvPicPr>
        <p:blipFill rotWithShape="1">
          <a:blip r:embed="rId3"/>
          <a:srcRect t="35125" b="37151"/>
          <a:stretch/>
        </p:blipFill>
        <p:spPr>
          <a:xfrm>
            <a:off x="266675" y="801038"/>
            <a:ext cx="8480322" cy="737420"/>
          </a:xfrm>
          <a:prstGeom prst="rect">
            <a:avLst/>
          </a:prstGeom>
        </p:spPr>
      </p:pic>
      <p:sp>
        <p:nvSpPr>
          <p:cNvPr id="10" name="TextBox 9"/>
          <p:cNvSpPr txBox="1"/>
          <p:nvPr/>
        </p:nvSpPr>
        <p:spPr>
          <a:xfrm>
            <a:off x="569042" y="2277399"/>
            <a:ext cx="8030497" cy="999313"/>
          </a:xfrm>
          <a:prstGeom prst="rect">
            <a:avLst/>
          </a:prstGeom>
          <a:noFill/>
        </p:spPr>
        <p:txBody>
          <a:bodyPr wrap="square" rtlCol="0">
            <a:spAutoFit/>
          </a:bodyPr>
          <a:lstStyle/>
          <a:p>
            <a:pPr marL="342900" indent="-342900">
              <a:lnSpc>
                <a:spcPct val="107000"/>
              </a:lnSpc>
              <a:buClr>
                <a:srgbClr val="FF0000"/>
              </a:buClr>
              <a:buFont typeface="+mj-lt"/>
              <a:buAutoNum type="alphaUcPeriod"/>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‘Protecting Unit’ will be the Operational Area requesting the preposition</a:t>
            </a:r>
          </a:p>
          <a:p>
            <a:pPr marL="342900" lvl="0" indent="-342900">
              <a:lnSpc>
                <a:spcPct val="107000"/>
              </a:lnSpc>
              <a:buClr>
                <a:srgbClr val="FF0000"/>
              </a:buClr>
              <a:buFont typeface="+mj-lt"/>
              <a:buAutoNum type="alphaUcPeriod"/>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‘Incident Name’ listed on the approval form will be the ‘Incident Name’ in IROC</a:t>
            </a:r>
          </a:p>
          <a:p>
            <a:pPr marL="342900" lvl="0" indent="-342900">
              <a:lnSpc>
                <a:spcPct val="107000"/>
              </a:lnSpc>
              <a:buClr>
                <a:srgbClr val="FF0000"/>
              </a:buClr>
              <a:buFont typeface="+mj-lt"/>
              <a:buAutoNum type="alphaUcPeriod"/>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‘Type of Event’ on the approval form will be the ‘Incident Type’ in IROC</a:t>
            </a:r>
          </a:p>
          <a:p>
            <a:endParaRPr lang="en-US" dirty="0"/>
          </a:p>
        </p:txBody>
      </p:sp>
      <p:pic>
        <p:nvPicPr>
          <p:cNvPr id="11" name="Picture 10"/>
          <p:cNvPicPr>
            <a:picLocks noChangeAspect="1"/>
          </p:cNvPicPr>
          <p:nvPr/>
        </p:nvPicPr>
        <p:blipFill rotWithShape="1">
          <a:blip r:embed="rId4"/>
          <a:srcRect t="82270"/>
          <a:stretch/>
        </p:blipFill>
        <p:spPr>
          <a:xfrm>
            <a:off x="325694" y="1573442"/>
            <a:ext cx="8480271" cy="305894"/>
          </a:xfrm>
          <a:prstGeom prst="rect">
            <a:avLst/>
          </a:prstGeom>
        </p:spPr>
      </p:pic>
      <p:grpSp>
        <p:nvGrpSpPr>
          <p:cNvPr id="12" name="Group 11"/>
          <p:cNvGrpSpPr/>
          <p:nvPr/>
        </p:nvGrpSpPr>
        <p:grpSpPr>
          <a:xfrm>
            <a:off x="38101" y="4842095"/>
            <a:ext cx="457174" cy="307777"/>
            <a:chOff x="44271" y="4107425"/>
            <a:chExt cx="457174" cy="307777"/>
          </a:xfrm>
        </p:grpSpPr>
        <p:sp>
          <p:nvSpPr>
            <p:cNvPr id="13" name="TextBox 12"/>
            <p:cNvSpPr txBox="1"/>
            <p:nvPr/>
          </p:nvSpPr>
          <p:spPr>
            <a:xfrm>
              <a:off x="44271" y="4107425"/>
              <a:ext cx="287593" cy="307777"/>
            </a:xfrm>
            <a:prstGeom prst="rect">
              <a:avLst/>
            </a:prstGeom>
            <a:noFill/>
          </p:spPr>
          <p:txBody>
            <a:bodyPr wrap="square" rtlCol="0">
              <a:spAutoFit/>
            </a:bodyPr>
            <a:lstStyle/>
            <a:p>
              <a:r>
                <a:rPr lang="en-US" b="1" dirty="0">
                  <a:solidFill>
                    <a:srgbClr val="FF0000"/>
                  </a:solidFill>
                </a:rPr>
                <a:t>A</a:t>
              </a:r>
            </a:p>
          </p:txBody>
        </p:sp>
        <p:cxnSp>
          <p:nvCxnSpPr>
            <p:cNvPr id="14" name="Straight Arrow Connector 13"/>
            <p:cNvCxnSpPr>
              <a:stCxn id="13" idx="3"/>
            </p:cNvCxnSpPr>
            <p:nvPr/>
          </p:nvCxnSpPr>
          <p:spPr>
            <a:xfrm flipV="1">
              <a:off x="331864" y="4261312"/>
              <a:ext cx="169581" cy="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7107" y="1550052"/>
            <a:ext cx="457067" cy="369332"/>
            <a:chOff x="44271" y="4107425"/>
            <a:chExt cx="457067" cy="369332"/>
          </a:xfrm>
        </p:grpSpPr>
        <p:sp>
          <p:nvSpPr>
            <p:cNvPr id="16" name="TextBox 15"/>
            <p:cNvSpPr txBox="1"/>
            <p:nvPr/>
          </p:nvSpPr>
          <p:spPr>
            <a:xfrm>
              <a:off x="44271" y="4107425"/>
              <a:ext cx="287593" cy="369332"/>
            </a:xfrm>
            <a:prstGeom prst="rect">
              <a:avLst/>
            </a:prstGeom>
            <a:noFill/>
          </p:spPr>
          <p:txBody>
            <a:bodyPr wrap="square" rtlCol="0">
              <a:spAutoFit/>
            </a:bodyPr>
            <a:lstStyle/>
            <a:p>
              <a:r>
                <a:rPr lang="en-US" b="1" dirty="0">
                  <a:solidFill>
                    <a:srgbClr val="FF0000"/>
                  </a:solidFill>
                </a:rPr>
                <a:t>C</a:t>
              </a:r>
            </a:p>
          </p:txBody>
        </p:sp>
        <p:cxnSp>
          <p:nvCxnSpPr>
            <p:cNvPr id="17" name="Straight Arrow Connector 16"/>
            <p:cNvCxnSpPr>
              <a:stCxn id="16" idx="3"/>
            </p:cNvCxnSpPr>
            <p:nvPr/>
          </p:nvCxnSpPr>
          <p:spPr>
            <a:xfrm>
              <a:off x="331864" y="4292091"/>
              <a:ext cx="169474" cy="69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97000" y="1287038"/>
            <a:ext cx="457174" cy="307777"/>
            <a:chOff x="44271" y="4107425"/>
            <a:chExt cx="457174" cy="307777"/>
          </a:xfrm>
        </p:grpSpPr>
        <p:sp>
          <p:nvSpPr>
            <p:cNvPr id="19" name="TextBox 18"/>
            <p:cNvSpPr txBox="1"/>
            <p:nvPr/>
          </p:nvSpPr>
          <p:spPr>
            <a:xfrm>
              <a:off x="44271" y="4107425"/>
              <a:ext cx="287593" cy="307777"/>
            </a:xfrm>
            <a:prstGeom prst="rect">
              <a:avLst/>
            </a:prstGeom>
            <a:noFill/>
          </p:spPr>
          <p:txBody>
            <a:bodyPr wrap="square" rtlCol="0">
              <a:spAutoFit/>
            </a:bodyPr>
            <a:lstStyle/>
            <a:p>
              <a:r>
                <a:rPr lang="en-US" b="1" dirty="0">
                  <a:solidFill>
                    <a:srgbClr val="FF0000"/>
                  </a:solidFill>
                </a:rPr>
                <a:t>A</a:t>
              </a:r>
            </a:p>
          </p:txBody>
        </p:sp>
        <p:cxnSp>
          <p:nvCxnSpPr>
            <p:cNvPr id="20" name="Straight Arrow Connector 19"/>
            <p:cNvCxnSpPr>
              <a:stCxn id="19" idx="3"/>
            </p:cNvCxnSpPr>
            <p:nvPr/>
          </p:nvCxnSpPr>
          <p:spPr>
            <a:xfrm flipV="1">
              <a:off x="331864" y="4261312"/>
              <a:ext cx="169581" cy="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032934" y="1252017"/>
            <a:ext cx="433369" cy="369332"/>
            <a:chOff x="44271" y="4107425"/>
            <a:chExt cx="433369" cy="369332"/>
          </a:xfrm>
        </p:grpSpPr>
        <p:sp>
          <p:nvSpPr>
            <p:cNvPr id="22" name="TextBox 21"/>
            <p:cNvSpPr txBox="1"/>
            <p:nvPr/>
          </p:nvSpPr>
          <p:spPr>
            <a:xfrm>
              <a:off x="44271" y="4107425"/>
              <a:ext cx="287593" cy="369332"/>
            </a:xfrm>
            <a:prstGeom prst="rect">
              <a:avLst/>
            </a:prstGeom>
            <a:noFill/>
          </p:spPr>
          <p:txBody>
            <a:bodyPr wrap="square" rtlCol="0">
              <a:spAutoFit/>
            </a:bodyPr>
            <a:lstStyle/>
            <a:p>
              <a:r>
                <a:rPr lang="en-US" b="1" dirty="0">
                  <a:solidFill>
                    <a:srgbClr val="FF0000"/>
                  </a:solidFill>
                </a:rPr>
                <a:t>B</a:t>
              </a:r>
            </a:p>
          </p:txBody>
        </p:sp>
        <p:cxnSp>
          <p:nvCxnSpPr>
            <p:cNvPr id="23" name="Straight Arrow Connector 22"/>
            <p:cNvCxnSpPr>
              <a:stCxn id="22" idx="3"/>
            </p:cNvCxnSpPr>
            <p:nvPr/>
          </p:nvCxnSpPr>
          <p:spPr>
            <a:xfrm flipV="1">
              <a:off x="331864" y="4285292"/>
              <a:ext cx="145776" cy="67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1838" y="5372261"/>
            <a:ext cx="457174" cy="307777"/>
            <a:chOff x="48008" y="4107425"/>
            <a:chExt cx="457174" cy="307777"/>
          </a:xfrm>
        </p:grpSpPr>
        <p:sp>
          <p:nvSpPr>
            <p:cNvPr id="25" name="TextBox 24"/>
            <p:cNvSpPr txBox="1"/>
            <p:nvPr/>
          </p:nvSpPr>
          <p:spPr>
            <a:xfrm>
              <a:off x="48008" y="4107425"/>
              <a:ext cx="287593" cy="307777"/>
            </a:xfrm>
            <a:prstGeom prst="rect">
              <a:avLst/>
            </a:prstGeom>
            <a:noFill/>
          </p:spPr>
          <p:txBody>
            <a:bodyPr wrap="square" rtlCol="0">
              <a:spAutoFit/>
            </a:bodyPr>
            <a:lstStyle/>
            <a:p>
              <a:r>
                <a:rPr lang="en-US" b="1" dirty="0">
                  <a:solidFill>
                    <a:srgbClr val="FF0000"/>
                  </a:solidFill>
                </a:rPr>
                <a:t>B</a:t>
              </a:r>
            </a:p>
          </p:txBody>
        </p:sp>
        <p:cxnSp>
          <p:nvCxnSpPr>
            <p:cNvPr id="26" name="Straight Arrow Connector 25"/>
            <p:cNvCxnSpPr>
              <a:stCxn id="25" idx="3"/>
            </p:cNvCxnSpPr>
            <p:nvPr/>
          </p:nvCxnSpPr>
          <p:spPr>
            <a:xfrm flipV="1">
              <a:off x="335601" y="4261312"/>
              <a:ext cx="169581" cy="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178710" y="4619380"/>
            <a:ext cx="457174" cy="307777"/>
            <a:chOff x="44271" y="4107425"/>
            <a:chExt cx="457174" cy="307777"/>
          </a:xfrm>
        </p:grpSpPr>
        <p:sp>
          <p:nvSpPr>
            <p:cNvPr id="28" name="TextBox 27"/>
            <p:cNvSpPr txBox="1"/>
            <p:nvPr/>
          </p:nvSpPr>
          <p:spPr>
            <a:xfrm>
              <a:off x="44271" y="4107425"/>
              <a:ext cx="287593" cy="307777"/>
            </a:xfrm>
            <a:prstGeom prst="rect">
              <a:avLst/>
            </a:prstGeom>
            <a:noFill/>
          </p:spPr>
          <p:txBody>
            <a:bodyPr wrap="square" rtlCol="0">
              <a:spAutoFit/>
            </a:bodyPr>
            <a:lstStyle/>
            <a:p>
              <a:r>
                <a:rPr lang="en-US" b="1" dirty="0">
                  <a:solidFill>
                    <a:srgbClr val="FF0000"/>
                  </a:solidFill>
                </a:rPr>
                <a:t>C</a:t>
              </a:r>
            </a:p>
          </p:txBody>
        </p:sp>
        <p:cxnSp>
          <p:nvCxnSpPr>
            <p:cNvPr id="29" name="Straight Arrow Connector 28"/>
            <p:cNvCxnSpPr>
              <a:stCxn id="28" idx="3"/>
            </p:cNvCxnSpPr>
            <p:nvPr/>
          </p:nvCxnSpPr>
          <p:spPr>
            <a:xfrm flipV="1">
              <a:off x="331864" y="4261312"/>
              <a:ext cx="169581" cy="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5"/>
          <a:stretch>
            <a:fillRect/>
          </a:stretch>
        </p:blipFill>
        <p:spPr>
          <a:xfrm>
            <a:off x="6890" y="3518636"/>
            <a:ext cx="9130940" cy="557108"/>
          </a:xfrm>
          <a:prstGeom prst="rect">
            <a:avLst/>
          </a:prstGeom>
        </p:spPr>
      </p:pic>
      <p:sp>
        <p:nvSpPr>
          <p:cNvPr id="4" name="Slide Number Placeholder 3"/>
          <p:cNvSpPr>
            <a:spLocks noGrp="1"/>
          </p:cNvSpPr>
          <p:nvPr>
            <p:ph type="sldNum" sz="quarter" idx="11"/>
          </p:nvPr>
        </p:nvSpPr>
        <p:spPr/>
        <p:txBody>
          <a:bodyPr/>
          <a:lstStyle/>
          <a:p>
            <a:pPr>
              <a:defRPr/>
            </a:pPr>
            <a:fld id="{85871316-7731-7044-A5C5-2BB683044D82}" type="slidenum">
              <a:rPr lang="en-US" smtClean="0"/>
              <a:pPr>
                <a:defRPr/>
              </a:pPr>
              <a:t>8</a:t>
            </a:fld>
            <a:endParaRPr lang="en-US"/>
          </a:p>
        </p:txBody>
      </p:sp>
    </p:spTree>
    <p:extLst>
      <p:ext uri="{BB962C8B-B14F-4D97-AF65-F5344CB8AC3E}">
        <p14:creationId xmlns:p14="http://schemas.microsoft.com/office/powerpoint/2010/main" val="129749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2"/>
          <a:srcRect l="26529"/>
          <a:stretch/>
        </p:blipFill>
        <p:spPr>
          <a:xfrm>
            <a:off x="2829464" y="339885"/>
            <a:ext cx="5454588" cy="697011"/>
          </a:xfrm>
          <a:prstGeom prst="rect">
            <a:avLst/>
          </a:prstGeom>
        </p:spPr>
      </p:pic>
      <p:sp>
        <p:nvSpPr>
          <p:cNvPr id="38" name="TextBox 37"/>
          <p:cNvSpPr txBox="1"/>
          <p:nvPr/>
        </p:nvSpPr>
        <p:spPr>
          <a:xfrm>
            <a:off x="731461" y="2315675"/>
            <a:ext cx="4196005" cy="369332"/>
          </a:xfrm>
          <a:prstGeom prst="rect">
            <a:avLst/>
          </a:prstGeom>
          <a:noFill/>
        </p:spPr>
        <p:txBody>
          <a:bodyPr wrap="square" rtlCol="0">
            <a:spAutoFit/>
          </a:bodyPr>
          <a:lstStyle/>
          <a:p>
            <a:r>
              <a:rPr lang="en-US" u="sng" dirty="0"/>
              <a:t>IROC Change Incident Number Screen</a:t>
            </a:r>
          </a:p>
        </p:txBody>
      </p:sp>
      <p:sp>
        <p:nvSpPr>
          <p:cNvPr id="39" name="Rectangle 38"/>
          <p:cNvSpPr/>
          <p:nvPr/>
        </p:nvSpPr>
        <p:spPr>
          <a:xfrm>
            <a:off x="859949" y="5516188"/>
            <a:ext cx="7365928" cy="646331"/>
          </a:xfrm>
          <a:prstGeom prst="rect">
            <a:avLst/>
          </a:prstGeom>
        </p:spPr>
        <p:txBody>
          <a:bodyPr wrap="square">
            <a:spAutoFit/>
          </a:bodyPr>
          <a:lstStyle/>
          <a:p>
            <a:pPr marL="882650" lvl="1" indent="-285750">
              <a:buSzPts val="1400"/>
              <a:buFont typeface="Arial" panose="020B0604020202020204" pitchFamily="34" charset="0"/>
              <a:buChar char="•"/>
            </a:pPr>
            <a:r>
              <a:rPr lang="en" dirty="0"/>
              <a:t>For the Incident #, use only the numbers from the OES Control Number listed on the approval form. </a:t>
            </a:r>
            <a:endParaRPr lang="en-US" dirty="0">
              <a:latin typeface="Calibri" panose="020F0502020204030204" pitchFamily="34" charset="0"/>
            </a:endParaRPr>
          </a:p>
        </p:txBody>
      </p:sp>
      <p:pic>
        <p:nvPicPr>
          <p:cNvPr id="40" name="Picture 39"/>
          <p:cNvPicPr>
            <a:picLocks noChangeAspect="1"/>
          </p:cNvPicPr>
          <p:nvPr/>
        </p:nvPicPr>
        <p:blipFill>
          <a:blip r:embed="rId3"/>
          <a:stretch>
            <a:fillRect/>
          </a:stretch>
        </p:blipFill>
        <p:spPr>
          <a:xfrm>
            <a:off x="1933959" y="1111087"/>
            <a:ext cx="6350093" cy="449102"/>
          </a:xfrm>
          <a:prstGeom prst="rect">
            <a:avLst/>
          </a:prstGeom>
        </p:spPr>
      </p:pic>
      <p:pic>
        <p:nvPicPr>
          <p:cNvPr id="41" name="Picture 40"/>
          <p:cNvPicPr>
            <a:picLocks noChangeAspect="1"/>
          </p:cNvPicPr>
          <p:nvPr/>
        </p:nvPicPr>
        <p:blipFill rotWithShape="1">
          <a:blip r:embed="rId4"/>
          <a:srcRect b="8077"/>
          <a:stretch/>
        </p:blipFill>
        <p:spPr>
          <a:xfrm>
            <a:off x="1830226" y="2774725"/>
            <a:ext cx="5497014" cy="2529907"/>
          </a:xfrm>
          <a:prstGeom prst="rect">
            <a:avLst/>
          </a:prstGeom>
        </p:spPr>
      </p:pic>
      <p:cxnSp>
        <p:nvCxnSpPr>
          <p:cNvPr id="42" name="Straight Arrow Connector 41"/>
          <p:cNvCxnSpPr>
            <a:stCxn id="40" idx="2"/>
          </p:cNvCxnSpPr>
          <p:nvPr/>
        </p:nvCxnSpPr>
        <p:spPr>
          <a:xfrm flipH="1">
            <a:off x="3950898" y="1560189"/>
            <a:ext cx="1158108" cy="244239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fld id="{85871316-7731-7044-A5C5-2BB683044D82}" type="slidenum">
              <a:rPr lang="en-US" smtClean="0"/>
              <a:pPr>
                <a:defRPr/>
              </a:pPr>
              <a:t>9</a:t>
            </a:fld>
            <a:endParaRPr lang="en-US"/>
          </a:p>
        </p:txBody>
      </p:sp>
      <p:sp>
        <p:nvSpPr>
          <p:cNvPr id="4" name="Rectangle 3"/>
          <p:cNvSpPr/>
          <p:nvPr/>
        </p:nvSpPr>
        <p:spPr>
          <a:xfrm>
            <a:off x="2780416" y="284144"/>
            <a:ext cx="207034" cy="596949"/>
          </a:xfrm>
          <a:prstGeom prst="rect">
            <a:avLst/>
          </a:prstGeom>
          <a:solidFill>
            <a:srgbClr val="FAF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656" y="358335"/>
            <a:ext cx="824277" cy="604370"/>
          </a:xfrm>
          <a:prstGeom prst="rect">
            <a:avLst/>
          </a:prstGeom>
        </p:spPr>
      </p:pic>
    </p:spTree>
    <p:extLst>
      <p:ext uri="{BB962C8B-B14F-4D97-AF65-F5344CB8AC3E}">
        <p14:creationId xmlns:p14="http://schemas.microsoft.com/office/powerpoint/2010/main" val="3328411290"/>
      </p:ext>
    </p:extLst>
  </p:cSld>
  <p:clrMapOvr>
    <a:masterClrMapping/>
  </p:clrMapOvr>
</p:sld>
</file>

<file path=ppt/theme/theme1.xml><?xml version="1.0" encoding="utf-8"?>
<a:theme xmlns:a="http://schemas.openxmlformats.org/drawingml/2006/main" name="CalEMA_PowerPoint_Template">
  <a:themeElements>
    <a:clrScheme name="Custom 1">
      <a:dk1>
        <a:sysClr val="windowText" lastClr="000000"/>
      </a:dk1>
      <a:lt1>
        <a:sysClr val="window" lastClr="FFFFFF"/>
      </a:lt1>
      <a:dk2>
        <a:srgbClr val="1F497D"/>
      </a:dk2>
      <a:lt2>
        <a:srgbClr val="EEECE1"/>
      </a:lt2>
      <a:accent1>
        <a:srgbClr val="001B6A"/>
      </a:accent1>
      <a:accent2>
        <a:srgbClr val="A20704"/>
      </a:accent2>
      <a:accent3>
        <a:srgbClr val="C19807"/>
      </a:accent3>
      <a:accent4>
        <a:srgbClr val="094800"/>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 ma:contentTypeID="0x010100A3C0AE248FC7AE4A8F6A9800E77547E60100F806D95A189A8D4A90262832F4E2BA4B" ma:contentTypeVersion="13" ma:contentTypeDescription="Cal OES General Document" ma:contentTypeScope="" ma:versionID="5f75f61d667a17092a159b7b4bf73743">
  <xsd:schema xmlns:xsd="http://www.w3.org/2001/XMLSchema" xmlns:xs="http://www.w3.org/2001/XMLSchema" xmlns:p="http://schemas.microsoft.com/office/2006/metadata/properties" xmlns:ns2="0a8bad6b-f581-42d1-a937-dbda95349e24" xmlns:ns3="80694d95-66a9-4d6f-a1a7-86a2c6f208a0" targetNamespace="http://schemas.microsoft.com/office/2006/metadata/properties" ma:root="true" ma:fieldsID="6754a0c51658b01ce071a158f575d204" ns2:_="" ns3:_="">
    <xsd:import namespace="0a8bad6b-f581-42d1-a937-dbda95349e24"/>
    <xsd:import namespace="80694d95-66a9-4d6f-a1a7-86a2c6f208a0"/>
    <xsd:element name="properties">
      <xsd:complexType>
        <xsd:sequence>
          <xsd:element name="documentManagement">
            <xsd:complexType>
              <xsd:all>
                <xsd:element ref="ns2:oesRollupDescription" minOccurs="0"/>
                <xsd:element ref="ns2:h91dd47120624aa8a205903f7dc28ad4" minOccurs="0"/>
                <xsd:element ref="ns2:TaxCatchAll" minOccurs="0"/>
                <xsd:element ref="ns2:TaxCatchAllLabel" minOccurs="0"/>
                <xsd:element ref="ns2:oesGroupBy"/>
                <xsd:element ref="ns3:oesDisplay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bad6b-f581-42d1-a937-dbda95349e24" elementFormDefault="qualified">
    <xsd:import namespace="http://schemas.microsoft.com/office/2006/documentManagement/types"/>
    <xsd:import namespace="http://schemas.microsoft.com/office/infopath/2007/PartnerControls"/>
    <xsd:element name="oesRollupDescription" ma:index="8" nillable="true" ma:displayName="Rollup Description" ma:description="Use this for a brief description of the item, which will be displayed on the page." ma:internalName="oesRollupDescription" ma:readOnly="false">
      <xsd:simpleType>
        <xsd:restriction base="dms:Note">
          <xsd:maxLength value="255"/>
        </xsd:restriction>
      </xsd:simpleType>
    </xsd:element>
    <xsd:element name="h91dd47120624aa8a205903f7dc28ad4" ma:index="9" ma:taxonomy="true" ma:internalName="h91dd47120624aa8a205903f7dc28ad4" ma:taxonomyFieldName="oesDivision" ma:displayName="Cal OES Division" ma:default="" ma:fieldId="{191dd471-2062-4aa8-a205-903f7dc28ad4}" ma:sspId="ed650271-3da9-459d-b38c-75915af8c2ed" ma:termSetId="35129ea4-2b69-4523-92bc-aa23dc2aa4f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eb0fb86-bc12-4cb3-92ad-dd6aef4c6903}" ma:internalName="TaxCatchAll" ma:showField="CatchAllData"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eb0fb86-bc12-4cb3-92ad-dd6aef4c6903}" ma:internalName="TaxCatchAllLabel" ma:readOnly="true" ma:showField="CatchAllDataLabel"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oesGroupBy" ma:index="13" ma:displayName="Group By" ma:description="Use this field to group items together based on a common group name." ma:internalName="oesGroup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94d95-66a9-4d6f-a1a7-86a2c6f208a0" elementFormDefault="qualified">
    <xsd:import namespace="http://schemas.microsoft.com/office/2006/documentManagement/types"/>
    <xsd:import namespace="http://schemas.microsoft.com/office/infopath/2007/PartnerControls"/>
    <xsd:element name="oesDisplayOn" ma:index="14" nillable="true" ma:displayName="Display On" ma:list="{1ae78d89-1083-4723-a363-f44dab62cf44}" ma:internalName="oesDisplayOn"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8bad6b-f581-42d1-a937-dbda95349e24">
      <Value>48</Value>
    </TaxCatchAll>
    <oesRollupDescription xmlns="0a8bad6b-f581-42d1-a937-dbda95349e24">Cal OES - Fire Operations - ECC Powerpoint</oesRollupDescription>
    <oesGroupBy xmlns="0a8bad6b-f581-42d1-a937-dbda95349e24">Fire Operations</oesGroupBy>
    <h91dd47120624aa8a205903f7dc28ad4 xmlns="0a8bad6b-f581-42d1-a937-dbda95349e24">
      <Terms xmlns="http://schemas.microsoft.com/office/infopath/2007/PartnerControls">
        <TermInfo xmlns="http://schemas.microsoft.com/office/infopath/2007/PartnerControls">
          <TermName xmlns="http://schemas.microsoft.com/office/infopath/2007/PartnerControls">Fire ＆ Rescue</TermName>
          <TermId xmlns="http://schemas.microsoft.com/office/infopath/2007/PartnerControls">8956b78c-ade5-4aa1-b9a6-2981aed508bc</TermId>
        </TermInfo>
      </Terms>
    </h91dd47120624aa8a205903f7dc28ad4>
    <oesDisplayOn xmlns="80694d95-66a9-4d6f-a1a7-86a2c6f208a0">
      <Value>3</Value>
      <Value>19</Value>
    </oesDisplay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EC285-8678-4931-838B-1DE1468A966E}"/>
</file>

<file path=customXml/itemProps2.xml><?xml version="1.0" encoding="utf-8"?>
<ds:datastoreItem xmlns:ds="http://schemas.openxmlformats.org/officeDocument/2006/customXml" ds:itemID="{A9F3E16B-4793-43D0-8195-E56967FD69BD}">
  <ds:schemaRefs>
    <ds:schemaRef ds:uri="76bdb9c2-3652-4bd5-b330-1eb3d8127efd"/>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schemas.microsoft.com/sharepoint/v3/fields"/>
    <ds:schemaRef ds:uri="http://schemas.microsoft.com/sharepoint/v4"/>
    <ds:schemaRef ds:uri="4c1aa4ab-b346-4c5e-a947-94d908be376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5CE20BF-24EB-4BBE-9AB4-4BAB48372B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Cal OES Powerpoint Template (2)</Template>
  <TotalTime>286</TotalTime>
  <Words>799</Words>
  <Application>Microsoft Office PowerPoint</Application>
  <PresentationFormat>On-screen Show (4:3)</PresentationFormat>
  <Paragraphs>92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Franklin Gothic Book</vt:lpstr>
      <vt:lpstr>Franklin Gothic Medium</vt:lpstr>
      <vt:lpstr>Times New Roman</vt:lpstr>
      <vt:lpstr>CalEMA_PowerPoint_Template</vt:lpstr>
      <vt:lpstr>California State Mutual Aid Pre-Incident Preparedness/Mobilization </vt:lpstr>
      <vt:lpstr>Intent of California State Mutual Aid Pre-Incident Preparedness/Mobilization Program</vt:lpstr>
      <vt:lpstr>Preposition program history - Cap and Trade</vt:lpstr>
      <vt:lpstr>Process Overview</vt:lpstr>
      <vt:lpstr>Cal OES Approval Process</vt:lpstr>
      <vt:lpstr>PowerPoint Presentation</vt:lpstr>
      <vt:lpstr>OA Dispatch Center - Incident Creation</vt:lpstr>
      <vt:lpstr>PowerPoint Presentation</vt:lpstr>
      <vt:lpstr>PowerPoint Presentation</vt:lpstr>
      <vt:lpstr>PowerPoint Presentation</vt:lpstr>
      <vt:lpstr>PowerPoint Presentation</vt:lpstr>
      <vt:lpstr>PowerPoint Presentation</vt:lpstr>
      <vt:lpstr>OA Dispatch Center - Generating Request</vt:lpstr>
      <vt:lpstr>PowerPoint Presentation</vt:lpstr>
      <vt:lpstr>OA Dispatch Center - Filling the Request</vt:lpstr>
      <vt:lpstr>Reassignment of Preparedness/Mobilization Resources</vt:lpstr>
      <vt:lpstr>Demobilization of Preparedness/Mobilization Resources</vt:lpstr>
      <vt:lpstr>For More Information: </vt:lpstr>
      <vt:lpstr>PowerPoint Presentation</vt:lpstr>
    </vt:vector>
  </TitlesOfParts>
  <Company>CalOES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Powerpoint</dc:title>
  <dc:creator>Chan, Garett@CalOES</dc:creator>
  <cp:lastModifiedBy>Eshnaur, Danell@CALFIRE</cp:lastModifiedBy>
  <cp:revision>16</cp:revision>
  <dcterms:created xsi:type="dcterms:W3CDTF">2020-06-24T17:58:35Z</dcterms:created>
  <dcterms:modified xsi:type="dcterms:W3CDTF">2020-06-30T16:15:30Z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0x010100A3C0AE248FC7AE4A8F6A9800E77547E60100F806D95A189A8D4A90262832F4E2BA4B</vt:lpwstr>
  </property>
  <property fmtid="{D5CDD505-2E9C-101B-9397-08002B2CF9AE}" pid="3" name="insideDocKeyword">
    <vt:lpwstr>10;#Information Technology|8a8f158f-137e-4e3f-b0d2-0ff286b6a669</vt:lpwstr>
  </property>
  <property fmtid="{D5CDD505-2E9C-101B-9397-08002B2CF9AE}" pid="4" name="scDocCategory">
    <vt:lpwstr/>
  </property>
  <property fmtid="{D5CDD505-2E9C-101B-9397-08002B2CF9AE}" pid="5" name="scEntity">
    <vt:lpwstr>2;#Logistics_Information Technology|4f414fc4-6021-4aaf-8d9a-6f0fc47c3386</vt:lpwstr>
  </property>
  <property fmtid="{D5CDD505-2E9C-101B-9397-08002B2CF9AE}" pid="6" name="insideDocType">
    <vt:lpwstr>24;#Templates|05ee8a5c-b042-4546-bcfd-c12be5aa41c7</vt:lpwstr>
  </property>
  <property fmtid="{D5CDD505-2E9C-101B-9397-08002B2CF9AE}" pid="7" name="c700ff25e99e4baaab6915db9322d896">
    <vt:lpwstr>Logistics_Information Technology|4f414fc4-6021-4aaf-8d9a-6f0fc47c3386</vt:lpwstr>
  </property>
  <property fmtid="{D5CDD505-2E9C-101B-9397-08002B2CF9AE}" pid="8" name="insideDirectorate">
    <vt:lpwstr>81;#Executive Office of the Director|3e04e2d6-15a7-49de-b0e0-2741f9ef7392</vt:lpwstr>
  </property>
  <property fmtid="{D5CDD505-2E9C-101B-9397-08002B2CF9AE}" pid="9" name="oesDivision">
    <vt:lpwstr>48;#Fire ＆ Rescue|8956b78c-ade5-4aa1-b9a6-2981aed508bc</vt:lpwstr>
  </property>
</Properties>
</file>