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4154" r:id="rId4"/>
  </p:sldMasterIdLst>
  <p:notesMasterIdLst>
    <p:notesMasterId r:id="rId74"/>
  </p:notesMasterIdLst>
  <p:handoutMasterIdLst>
    <p:handoutMasterId r:id="rId75"/>
  </p:handoutMasterIdLst>
  <p:sldIdLst>
    <p:sldId id="503" r:id="rId5"/>
    <p:sldId id="257" r:id="rId6"/>
    <p:sldId id="471" r:id="rId7"/>
    <p:sldId id="258" r:id="rId8"/>
    <p:sldId id="446" r:id="rId9"/>
    <p:sldId id="468" r:id="rId10"/>
    <p:sldId id="469" r:id="rId11"/>
    <p:sldId id="434" r:id="rId12"/>
    <p:sldId id="472" r:id="rId13"/>
    <p:sldId id="474" r:id="rId14"/>
    <p:sldId id="513" r:id="rId15"/>
    <p:sldId id="473" r:id="rId16"/>
    <p:sldId id="476" r:id="rId17"/>
    <p:sldId id="504" r:id="rId18"/>
    <p:sldId id="477" r:id="rId19"/>
    <p:sldId id="478" r:id="rId20"/>
    <p:sldId id="515" r:id="rId21"/>
    <p:sldId id="479" r:id="rId22"/>
    <p:sldId id="481" r:id="rId23"/>
    <p:sldId id="482" r:id="rId24"/>
    <p:sldId id="483" r:id="rId25"/>
    <p:sldId id="486" r:id="rId26"/>
    <p:sldId id="488" r:id="rId27"/>
    <p:sldId id="497" r:id="rId28"/>
    <p:sldId id="505" r:id="rId29"/>
    <p:sldId id="475" r:id="rId30"/>
    <p:sldId id="430" r:id="rId31"/>
    <p:sldId id="489" r:id="rId32"/>
    <p:sldId id="501" r:id="rId33"/>
    <p:sldId id="506" r:id="rId34"/>
    <p:sldId id="507" r:id="rId35"/>
    <p:sldId id="493" r:id="rId36"/>
    <p:sldId id="492" r:id="rId37"/>
    <p:sldId id="498" r:id="rId38"/>
    <p:sldId id="450" r:id="rId39"/>
    <p:sldId id="451" r:id="rId40"/>
    <p:sldId id="499" r:id="rId41"/>
    <p:sldId id="494" r:id="rId42"/>
    <p:sldId id="500" r:id="rId43"/>
    <p:sldId id="509" r:id="rId44"/>
    <p:sldId id="458" r:id="rId45"/>
    <p:sldId id="514" r:id="rId46"/>
    <p:sldId id="464" r:id="rId47"/>
    <p:sldId id="467" r:id="rId48"/>
    <p:sldId id="422" r:id="rId49"/>
    <p:sldId id="393" r:id="rId50"/>
    <p:sldId id="410" r:id="rId51"/>
    <p:sldId id="411" r:id="rId52"/>
    <p:sldId id="416" r:id="rId53"/>
    <p:sldId id="412" r:id="rId54"/>
    <p:sldId id="413" r:id="rId55"/>
    <p:sldId id="414" r:id="rId56"/>
    <p:sldId id="394" r:id="rId57"/>
    <p:sldId id="407" r:id="rId58"/>
    <p:sldId id="408" r:id="rId59"/>
    <p:sldId id="409" r:id="rId60"/>
    <p:sldId id="415" r:id="rId61"/>
    <p:sldId id="439" r:id="rId62"/>
    <p:sldId id="440" r:id="rId63"/>
    <p:sldId id="508" r:id="rId64"/>
    <p:sldId id="510" r:id="rId65"/>
    <p:sldId id="511" r:id="rId66"/>
    <p:sldId id="495" r:id="rId67"/>
    <p:sldId id="502" r:id="rId68"/>
    <p:sldId id="403" r:id="rId69"/>
    <p:sldId id="404" r:id="rId70"/>
    <p:sldId id="418" r:id="rId71"/>
    <p:sldId id="437" r:id="rId72"/>
    <p:sldId id="512" r:id="rId73"/>
  </p:sldIdLst>
  <p:sldSz cx="9144000" cy="6858000" type="screen4x3"/>
  <p:notesSz cx="6858000" cy="9296400"/>
  <p:defaultTextStyle>
    <a:defPPr>
      <a:defRPr lang="en-US"/>
    </a:defPPr>
    <a:lvl1pPr algn="l" rtl="0" fontAlgn="base">
      <a:spcBef>
        <a:spcPct val="0"/>
      </a:spcBef>
      <a:spcAft>
        <a:spcPct val="0"/>
      </a:spcAft>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1pPr>
    <a:lvl2pPr marL="457200" algn="l" rtl="0" fontAlgn="base">
      <a:spcBef>
        <a:spcPct val="0"/>
      </a:spcBef>
      <a:spcAft>
        <a:spcPct val="0"/>
      </a:spcAft>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2pPr>
    <a:lvl3pPr marL="914400" algn="l" rtl="0" fontAlgn="base">
      <a:spcBef>
        <a:spcPct val="0"/>
      </a:spcBef>
      <a:spcAft>
        <a:spcPct val="0"/>
      </a:spcAft>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3pPr>
    <a:lvl4pPr marL="1371600" algn="l" rtl="0" fontAlgn="base">
      <a:spcBef>
        <a:spcPct val="0"/>
      </a:spcBef>
      <a:spcAft>
        <a:spcPct val="0"/>
      </a:spcAft>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4pPr>
    <a:lvl5pPr marL="1828800" algn="l" rtl="0" fontAlgn="base">
      <a:spcBef>
        <a:spcPct val="0"/>
      </a:spcBef>
      <a:spcAft>
        <a:spcPct val="0"/>
      </a:spcAft>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5pPr>
    <a:lvl6pPr marL="2286000" algn="l" defTabSz="914400" rtl="0" eaLnBrk="1" latinLnBrk="0" hangingPunct="1">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6pPr>
    <a:lvl7pPr marL="2743200" algn="l" defTabSz="914400" rtl="0" eaLnBrk="1" latinLnBrk="0" hangingPunct="1">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7pPr>
    <a:lvl8pPr marL="3200400" algn="l" defTabSz="914400" rtl="0" eaLnBrk="1" latinLnBrk="0" hangingPunct="1">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8pPr>
    <a:lvl9pPr marL="3657600" algn="l" defTabSz="914400" rtl="0" eaLnBrk="1" latinLnBrk="0" hangingPunct="1">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93">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lopezl" initials="l" lastIdx="0"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000099"/>
    <a:srgbClr val="FFFFFF"/>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743" autoAdjust="0"/>
    <p:restoredTop sz="86502" autoAdjust="0"/>
  </p:normalViewPr>
  <p:slideViewPr>
    <p:cSldViewPr>
      <p:cViewPr varScale="1">
        <p:scale>
          <a:sx n="80" d="100"/>
          <a:sy n="80" d="100"/>
        </p:scale>
        <p:origin x="84" y="78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21542"/>
    </p:cViewPr>
  </p:sorterViewPr>
  <p:notesViewPr>
    <p:cSldViewPr>
      <p:cViewPr>
        <p:scale>
          <a:sx n="66" d="100"/>
          <a:sy n="66" d="100"/>
        </p:scale>
        <p:origin x="-1518" y="-18"/>
      </p:cViewPr>
      <p:guideLst>
        <p:guide orient="horz" pos="2193"/>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slide" Target="slides/slide51.xml"/><Relationship Id="rId63" Type="http://schemas.openxmlformats.org/officeDocument/2006/relationships/slide" Target="slides/slide59.xml"/><Relationship Id="rId68" Type="http://schemas.openxmlformats.org/officeDocument/2006/relationships/slide" Target="slides/slide64.xml"/><Relationship Id="rId76" Type="http://schemas.openxmlformats.org/officeDocument/2006/relationships/commentAuthors" Target="commentAuthors.xml"/><Relationship Id="rId7" Type="http://schemas.openxmlformats.org/officeDocument/2006/relationships/slide" Target="slides/slide3.xml"/><Relationship Id="rId71" Type="http://schemas.openxmlformats.org/officeDocument/2006/relationships/slide" Target="slides/slide67.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slide" Target="slides/slide54.xml"/><Relationship Id="rId66" Type="http://schemas.openxmlformats.org/officeDocument/2006/relationships/slide" Target="slides/slide62.xml"/><Relationship Id="rId74" Type="http://schemas.openxmlformats.org/officeDocument/2006/relationships/notesMaster" Target="notesMasters/notesMaster1.xml"/><Relationship Id="rId79" Type="http://schemas.openxmlformats.org/officeDocument/2006/relationships/theme" Target="theme/theme1.xml"/><Relationship Id="rId5" Type="http://schemas.openxmlformats.org/officeDocument/2006/relationships/slide" Target="slides/slide1.xml"/><Relationship Id="rId61" Type="http://schemas.openxmlformats.org/officeDocument/2006/relationships/slide" Target="slides/slide57.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slide" Target="slides/slide56.xml"/><Relationship Id="rId65" Type="http://schemas.openxmlformats.org/officeDocument/2006/relationships/slide" Target="slides/slide61.xml"/><Relationship Id="rId73" Type="http://schemas.openxmlformats.org/officeDocument/2006/relationships/slide" Target="slides/slide69.xml"/><Relationship Id="rId78"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64" Type="http://schemas.openxmlformats.org/officeDocument/2006/relationships/slide" Target="slides/slide60.xml"/><Relationship Id="rId69" Type="http://schemas.openxmlformats.org/officeDocument/2006/relationships/slide" Target="slides/slide65.xml"/><Relationship Id="rId77" Type="http://schemas.openxmlformats.org/officeDocument/2006/relationships/presProps" Target="presProps.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slide" Target="slides/slide68.xml"/><Relationship Id="rId80" Type="http://schemas.openxmlformats.org/officeDocument/2006/relationships/tableStyles" Target="tableStyles.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slide" Target="slides/slide55.xml"/><Relationship Id="rId67" Type="http://schemas.openxmlformats.org/officeDocument/2006/relationships/slide" Target="slides/slide63.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slide" Target="slides/slide58.xml"/><Relationship Id="rId70" Type="http://schemas.openxmlformats.org/officeDocument/2006/relationships/slide" Target="slides/slide66.xml"/><Relationship Id="rId75"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1586"/>
            <a:ext cx="2971800" cy="465138"/>
          </a:xfrm>
          <a:prstGeom prst="rect">
            <a:avLst/>
          </a:prstGeom>
          <a:noFill/>
          <a:ln w="9525">
            <a:noFill/>
            <a:miter lim="800000"/>
            <a:headEnd/>
            <a:tailEnd/>
          </a:ln>
          <a:effectLst/>
        </p:spPr>
        <p:txBody>
          <a:bodyPr vert="horz" wrap="square" lIns="19046" tIns="0" rIns="19046" bIns="0" numCol="1" anchor="t" anchorCtr="0" compatLnSpc="1">
            <a:prstTxWarp prst="textNoShape">
              <a:avLst/>
            </a:prstTxWarp>
          </a:bodyPr>
          <a:lstStyle>
            <a:lvl1pPr eaLnBrk="0" hangingPunct="0">
              <a:defRPr sz="1000" i="1">
                <a:effectLst/>
                <a:latin typeface="Arial" pitchFamily="34" charset="0"/>
              </a:defRPr>
            </a:lvl1pPr>
          </a:lstStyle>
          <a:p>
            <a:r>
              <a:rPr lang="en-US" smtClean="0"/>
              <a:t>2015 California Fire Assistance Agreement Rates and Reimbursement Workshop</a:t>
            </a:r>
            <a:endParaRPr lang="en-US" dirty="0"/>
          </a:p>
        </p:txBody>
      </p:sp>
      <p:sp>
        <p:nvSpPr>
          <p:cNvPr id="4099" name="Rectangle 3"/>
          <p:cNvSpPr>
            <a:spLocks noGrp="1" noChangeArrowheads="1"/>
          </p:cNvSpPr>
          <p:nvPr>
            <p:ph type="dt" sz="quarter" idx="1"/>
          </p:nvPr>
        </p:nvSpPr>
        <p:spPr bwMode="auto">
          <a:xfrm>
            <a:off x="3886202" y="-1586"/>
            <a:ext cx="2971800" cy="465138"/>
          </a:xfrm>
          <a:prstGeom prst="rect">
            <a:avLst/>
          </a:prstGeom>
          <a:noFill/>
          <a:ln w="9525">
            <a:noFill/>
            <a:miter lim="800000"/>
            <a:headEnd/>
            <a:tailEnd/>
          </a:ln>
          <a:effectLst/>
        </p:spPr>
        <p:txBody>
          <a:bodyPr vert="horz" wrap="square" lIns="19046" tIns="0" rIns="19046" bIns="0" numCol="1" anchor="t" anchorCtr="0" compatLnSpc="1">
            <a:prstTxWarp prst="textNoShape">
              <a:avLst/>
            </a:prstTxWarp>
          </a:bodyPr>
          <a:lstStyle>
            <a:lvl1pPr algn="r" eaLnBrk="0" hangingPunct="0">
              <a:defRPr sz="1000" i="1">
                <a:effectLst/>
                <a:latin typeface="Arial" pitchFamily="34" charset="0"/>
              </a:defRPr>
            </a:lvl1pPr>
          </a:lstStyle>
          <a:p>
            <a:endParaRPr lang="en-US" dirty="0"/>
          </a:p>
        </p:txBody>
      </p:sp>
      <p:sp>
        <p:nvSpPr>
          <p:cNvPr id="4100" name="Rectangle 4"/>
          <p:cNvSpPr>
            <a:spLocks noGrp="1" noChangeArrowheads="1"/>
          </p:cNvSpPr>
          <p:nvPr>
            <p:ph type="ftr" sz="quarter" idx="2"/>
          </p:nvPr>
        </p:nvSpPr>
        <p:spPr bwMode="auto">
          <a:xfrm>
            <a:off x="0" y="8831273"/>
            <a:ext cx="2971800" cy="465137"/>
          </a:xfrm>
          <a:prstGeom prst="rect">
            <a:avLst/>
          </a:prstGeom>
          <a:noFill/>
          <a:ln w="9525">
            <a:noFill/>
            <a:miter lim="800000"/>
            <a:headEnd/>
            <a:tailEnd/>
          </a:ln>
          <a:effectLst/>
        </p:spPr>
        <p:txBody>
          <a:bodyPr vert="horz" wrap="square" lIns="19046" tIns="0" rIns="19046" bIns="0" numCol="1" anchor="b" anchorCtr="0" compatLnSpc="1">
            <a:prstTxWarp prst="textNoShape">
              <a:avLst/>
            </a:prstTxWarp>
          </a:bodyPr>
          <a:lstStyle>
            <a:lvl1pPr eaLnBrk="0" hangingPunct="0">
              <a:defRPr sz="1000" i="1">
                <a:effectLst/>
                <a:latin typeface="Arial" pitchFamily="34" charset="0"/>
              </a:defRPr>
            </a:lvl1pPr>
          </a:lstStyle>
          <a:p>
            <a:r>
              <a:rPr lang="en-US" smtClean="0"/>
              <a:t>2015</a:t>
            </a:r>
            <a:endParaRPr lang="en-US" dirty="0"/>
          </a:p>
        </p:txBody>
      </p:sp>
      <p:sp>
        <p:nvSpPr>
          <p:cNvPr id="4101" name="Rectangle 5"/>
          <p:cNvSpPr>
            <a:spLocks noGrp="1" noChangeArrowheads="1"/>
          </p:cNvSpPr>
          <p:nvPr>
            <p:ph type="sldNum" sz="quarter" idx="3"/>
          </p:nvPr>
        </p:nvSpPr>
        <p:spPr bwMode="auto">
          <a:xfrm>
            <a:off x="3886202" y="8831273"/>
            <a:ext cx="2971800" cy="465137"/>
          </a:xfrm>
          <a:prstGeom prst="rect">
            <a:avLst/>
          </a:prstGeom>
          <a:noFill/>
          <a:ln w="9525">
            <a:noFill/>
            <a:miter lim="800000"/>
            <a:headEnd/>
            <a:tailEnd/>
          </a:ln>
          <a:effectLst/>
        </p:spPr>
        <p:txBody>
          <a:bodyPr vert="horz" wrap="square" lIns="19046" tIns="0" rIns="19046" bIns="0" numCol="1" anchor="b" anchorCtr="0" compatLnSpc="1">
            <a:prstTxWarp prst="textNoShape">
              <a:avLst/>
            </a:prstTxWarp>
          </a:bodyPr>
          <a:lstStyle>
            <a:lvl1pPr algn="r" eaLnBrk="0" hangingPunct="0">
              <a:defRPr sz="1000" i="1">
                <a:effectLst/>
                <a:latin typeface="Arial" pitchFamily="34" charset="0"/>
              </a:defRPr>
            </a:lvl1pPr>
          </a:lstStyle>
          <a:p>
            <a:fld id="{8D982BF5-95FC-40D1-B50A-7D8A944C1626}" type="slidenum">
              <a:rPr lang="en-US"/>
              <a:pPr/>
              <a:t>‹#›</a:t>
            </a:fld>
            <a:endParaRPr lang="en-US" dirty="0"/>
          </a:p>
        </p:txBody>
      </p:sp>
    </p:spTree>
    <p:extLst>
      <p:ext uri="{BB962C8B-B14F-4D97-AF65-F5344CB8AC3E}">
        <p14:creationId xmlns:p14="http://schemas.microsoft.com/office/powerpoint/2010/main" val="311901124"/>
      </p:ext>
    </p:extLst>
  </p:cSld>
  <p:clrMap bg1="lt1" tx1="dk1" bg2="lt2" tx2="dk2" accent1="accent1" accent2="accent2" accent3="accent3" accent4="accent4" accent5="accent5" accent6="accent6" hlink="hlink" folHlink="folHlink"/>
  <p:hf sldNum="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0" y="-1586"/>
            <a:ext cx="2971800" cy="465138"/>
          </a:xfrm>
          <a:prstGeom prst="rect">
            <a:avLst/>
          </a:prstGeom>
          <a:noFill/>
          <a:ln w="9525">
            <a:noFill/>
            <a:miter lim="800000"/>
            <a:headEnd/>
            <a:tailEnd/>
          </a:ln>
          <a:effectLst/>
        </p:spPr>
        <p:txBody>
          <a:bodyPr vert="horz" wrap="square" lIns="19046" tIns="0" rIns="19046" bIns="0" numCol="1" anchor="t" anchorCtr="0" compatLnSpc="1">
            <a:prstTxWarp prst="textNoShape">
              <a:avLst/>
            </a:prstTxWarp>
          </a:bodyPr>
          <a:lstStyle>
            <a:lvl1pPr eaLnBrk="0" hangingPunct="0">
              <a:defRPr sz="1000" i="1">
                <a:effectLst/>
                <a:latin typeface="Arial" pitchFamily="34" charset="0"/>
              </a:defRPr>
            </a:lvl1pPr>
          </a:lstStyle>
          <a:p>
            <a:r>
              <a:rPr lang="en-US" smtClean="0"/>
              <a:t>2015 California Fire Assistance Agreement Rates and Reimbursement Workshop</a:t>
            </a:r>
            <a:endParaRPr lang="en-US" dirty="0"/>
          </a:p>
        </p:txBody>
      </p:sp>
      <p:sp>
        <p:nvSpPr>
          <p:cNvPr id="2051" name="Rectangle 3"/>
          <p:cNvSpPr>
            <a:spLocks noGrp="1" noChangeArrowheads="1"/>
          </p:cNvSpPr>
          <p:nvPr>
            <p:ph type="dt" idx="1"/>
          </p:nvPr>
        </p:nvSpPr>
        <p:spPr bwMode="auto">
          <a:xfrm>
            <a:off x="3886202" y="-1586"/>
            <a:ext cx="2971800" cy="465138"/>
          </a:xfrm>
          <a:prstGeom prst="rect">
            <a:avLst/>
          </a:prstGeom>
          <a:noFill/>
          <a:ln w="9525">
            <a:noFill/>
            <a:miter lim="800000"/>
            <a:headEnd/>
            <a:tailEnd/>
          </a:ln>
          <a:effectLst/>
        </p:spPr>
        <p:txBody>
          <a:bodyPr vert="horz" wrap="square" lIns="19046" tIns="0" rIns="19046" bIns="0" numCol="1" anchor="t" anchorCtr="0" compatLnSpc="1">
            <a:prstTxWarp prst="textNoShape">
              <a:avLst/>
            </a:prstTxWarp>
          </a:bodyPr>
          <a:lstStyle>
            <a:lvl1pPr algn="r" eaLnBrk="0" hangingPunct="0">
              <a:defRPr sz="1000" i="1">
                <a:effectLst/>
                <a:latin typeface="Arial" pitchFamily="34" charset="0"/>
              </a:defRPr>
            </a:lvl1pPr>
          </a:lstStyle>
          <a:p>
            <a:endParaRPr lang="en-US" dirty="0"/>
          </a:p>
        </p:txBody>
      </p:sp>
      <p:sp>
        <p:nvSpPr>
          <p:cNvPr id="2052" name="Rectangle 4"/>
          <p:cNvSpPr>
            <a:spLocks noGrp="1" noRot="1" noChangeAspect="1" noChangeArrowheads="1" noTextEdit="1"/>
          </p:cNvSpPr>
          <p:nvPr>
            <p:ph type="sldImg" idx="2"/>
          </p:nvPr>
        </p:nvSpPr>
        <p:spPr bwMode="auto">
          <a:xfrm>
            <a:off x="1114425" y="703263"/>
            <a:ext cx="4630738" cy="3473450"/>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14401" y="4414838"/>
            <a:ext cx="5029200" cy="4183062"/>
          </a:xfrm>
          <a:prstGeom prst="rect">
            <a:avLst/>
          </a:prstGeom>
          <a:noFill/>
          <a:ln w="9525">
            <a:noFill/>
            <a:miter lim="800000"/>
            <a:headEnd/>
            <a:tailEnd/>
          </a:ln>
          <a:effectLst/>
        </p:spPr>
        <p:txBody>
          <a:bodyPr vert="horz" wrap="square" lIns="92055" tIns="46030" rIns="92055" bIns="4603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0" y="8831273"/>
            <a:ext cx="2971800" cy="465137"/>
          </a:xfrm>
          <a:prstGeom prst="rect">
            <a:avLst/>
          </a:prstGeom>
          <a:noFill/>
          <a:ln w="9525">
            <a:noFill/>
            <a:miter lim="800000"/>
            <a:headEnd/>
            <a:tailEnd/>
          </a:ln>
          <a:effectLst/>
        </p:spPr>
        <p:txBody>
          <a:bodyPr vert="horz" wrap="square" lIns="19046" tIns="0" rIns="19046" bIns="0" numCol="1" anchor="b" anchorCtr="0" compatLnSpc="1">
            <a:prstTxWarp prst="textNoShape">
              <a:avLst/>
            </a:prstTxWarp>
          </a:bodyPr>
          <a:lstStyle>
            <a:lvl1pPr eaLnBrk="0" hangingPunct="0">
              <a:defRPr sz="1000" i="1">
                <a:effectLst/>
                <a:latin typeface="Arial" pitchFamily="34" charset="0"/>
              </a:defRPr>
            </a:lvl1pPr>
          </a:lstStyle>
          <a:p>
            <a:r>
              <a:rPr lang="en-US" smtClean="0"/>
              <a:t>2015</a:t>
            </a:r>
            <a:endParaRPr lang="en-US" dirty="0"/>
          </a:p>
        </p:txBody>
      </p:sp>
      <p:sp>
        <p:nvSpPr>
          <p:cNvPr id="2055" name="Rectangle 7"/>
          <p:cNvSpPr>
            <a:spLocks noGrp="1" noChangeArrowheads="1"/>
          </p:cNvSpPr>
          <p:nvPr>
            <p:ph type="sldNum" sz="quarter" idx="5"/>
          </p:nvPr>
        </p:nvSpPr>
        <p:spPr bwMode="auto">
          <a:xfrm>
            <a:off x="3886202" y="8831273"/>
            <a:ext cx="2971800" cy="465137"/>
          </a:xfrm>
          <a:prstGeom prst="rect">
            <a:avLst/>
          </a:prstGeom>
          <a:noFill/>
          <a:ln w="9525">
            <a:noFill/>
            <a:miter lim="800000"/>
            <a:headEnd/>
            <a:tailEnd/>
          </a:ln>
          <a:effectLst/>
        </p:spPr>
        <p:txBody>
          <a:bodyPr vert="horz" wrap="square" lIns="19046" tIns="0" rIns="19046" bIns="0" numCol="1" anchor="b" anchorCtr="0" compatLnSpc="1">
            <a:prstTxWarp prst="textNoShape">
              <a:avLst/>
            </a:prstTxWarp>
          </a:bodyPr>
          <a:lstStyle>
            <a:lvl1pPr algn="r" eaLnBrk="0" hangingPunct="0">
              <a:defRPr sz="1000" i="1">
                <a:effectLst/>
                <a:latin typeface="Arial" pitchFamily="34" charset="0"/>
              </a:defRPr>
            </a:lvl1pPr>
          </a:lstStyle>
          <a:p>
            <a:fld id="{CA696B13-6D93-40B9-A116-AB08F9E0F8F4}" type="slidenum">
              <a:rPr lang="en-US"/>
              <a:pPr/>
              <a:t>‹#›</a:t>
            </a:fld>
            <a:endParaRPr lang="en-US" dirty="0"/>
          </a:p>
        </p:txBody>
      </p:sp>
    </p:spTree>
    <p:extLst>
      <p:ext uri="{BB962C8B-B14F-4D97-AF65-F5344CB8AC3E}">
        <p14:creationId xmlns:p14="http://schemas.microsoft.com/office/powerpoint/2010/main" val="3923877768"/>
      </p:ext>
    </p:extLst>
  </p:cSld>
  <p:clrMap bg1="lt1" tx1="dk1" bg2="lt2" tx2="dk2" accent1="accent1" accent2="accent2" accent3="accent3" accent4="accent4" accent5="accent5" accent6="accent6" hlink="hlink" folHlink="folHlink"/>
  <p:hf sldNum="0" dt="0"/>
  <p:notesStyle>
    <a:lvl1pPr algn="l" rtl="0" eaLnBrk="0" fontAlgn="base" hangingPunct="0">
      <a:spcBef>
        <a:spcPct val="30000"/>
      </a:spcBef>
      <a:spcAft>
        <a:spcPct val="0"/>
      </a:spcAft>
      <a:defRPr sz="1200" kern="1200">
        <a:solidFill>
          <a:schemeClr val="tx1"/>
        </a:solidFill>
        <a:latin typeface="Arial"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smtClean="0"/>
              <a:t>2015 California Fire Assistance Agreement Rates and Reimbursement Workshop</a:t>
            </a:r>
            <a:endParaRPr lang="en-US" dirty="0"/>
          </a:p>
        </p:txBody>
      </p:sp>
      <p:sp>
        <p:nvSpPr>
          <p:cNvPr id="5" name="Footer Placeholder 4"/>
          <p:cNvSpPr>
            <a:spLocks noGrp="1"/>
          </p:cNvSpPr>
          <p:nvPr>
            <p:ph type="ftr" sz="quarter" idx="11"/>
          </p:nvPr>
        </p:nvSpPr>
        <p:spPr/>
        <p:txBody>
          <a:bodyPr/>
          <a:lstStyle/>
          <a:p>
            <a:r>
              <a:rPr lang="en-US" smtClean="0"/>
              <a:t>2015</a:t>
            </a:r>
            <a:endParaRPr lang="en-US" dirty="0"/>
          </a:p>
        </p:txBody>
      </p:sp>
    </p:spTree>
    <p:extLst>
      <p:ext uri="{BB962C8B-B14F-4D97-AF65-F5344CB8AC3E}">
        <p14:creationId xmlns:p14="http://schemas.microsoft.com/office/powerpoint/2010/main" val="307463719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a:t>
            </a:r>
            <a:r>
              <a:rPr lang="en-US" baseline="0" dirty="0" smtClean="0"/>
              <a:t> rate will need to accompany a signed salary survey including the rate and the administrative rate calculation sheet is required and now part of the salary survey. </a:t>
            </a:r>
          </a:p>
          <a:p>
            <a:endParaRPr lang="en-US" dirty="0"/>
          </a:p>
        </p:txBody>
      </p:sp>
      <p:sp>
        <p:nvSpPr>
          <p:cNvPr id="4" name="Header Placeholder 3"/>
          <p:cNvSpPr>
            <a:spLocks noGrp="1"/>
          </p:cNvSpPr>
          <p:nvPr>
            <p:ph type="hdr" sz="quarter" idx="10"/>
          </p:nvPr>
        </p:nvSpPr>
        <p:spPr/>
        <p:txBody>
          <a:bodyPr/>
          <a:lstStyle/>
          <a:p>
            <a:r>
              <a:rPr lang="en-US" smtClean="0"/>
              <a:t>2015 California Fire Assistance Agreement Rates and Reimbursement Workshop</a:t>
            </a:r>
            <a:endParaRPr lang="en-US" dirty="0"/>
          </a:p>
        </p:txBody>
      </p:sp>
      <p:sp>
        <p:nvSpPr>
          <p:cNvPr id="5" name="Footer Placeholder 4"/>
          <p:cNvSpPr>
            <a:spLocks noGrp="1"/>
          </p:cNvSpPr>
          <p:nvPr>
            <p:ph type="ftr" sz="quarter" idx="11"/>
          </p:nvPr>
        </p:nvSpPr>
        <p:spPr/>
        <p:txBody>
          <a:bodyPr/>
          <a:lstStyle/>
          <a:p>
            <a:r>
              <a:rPr lang="en-US" smtClean="0"/>
              <a:t>2015</a:t>
            </a:r>
            <a:endParaRPr lang="en-US" dirty="0"/>
          </a:p>
        </p:txBody>
      </p:sp>
    </p:spTree>
    <p:extLst>
      <p:ext uri="{BB962C8B-B14F-4D97-AF65-F5344CB8AC3E}">
        <p14:creationId xmlns:p14="http://schemas.microsoft.com/office/powerpoint/2010/main" val="160982713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2015 California Fire Assistance Agreement Rates and Reimbursement Workshop</a:t>
            </a:r>
            <a:endParaRPr lang="en-US" dirty="0"/>
          </a:p>
        </p:txBody>
      </p:sp>
      <p:sp>
        <p:nvSpPr>
          <p:cNvPr id="5" name="Footer Placeholder 4"/>
          <p:cNvSpPr>
            <a:spLocks noGrp="1"/>
          </p:cNvSpPr>
          <p:nvPr>
            <p:ph type="ftr" sz="quarter" idx="11"/>
          </p:nvPr>
        </p:nvSpPr>
        <p:spPr/>
        <p:txBody>
          <a:bodyPr/>
          <a:lstStyle/>
          <a:p>
            <a:r>
              <a:rPr lang="en-US" smtClean="0"/>
              <a:t>2015</a:t>
            </a:r>
            <a:endParaRPr lang="en-US" dirty="0"/>
          </a:p>
        </p:txBody>
      </p:sp>
    </p:spTree>
    <p:extLst>
      <p:ext uri="{BB962C8B-B14F-4D97-AF65-F5344CB8AC3E}">
        <p14:creationId xmlns:p14="http://schemas.microsoft.com/office/powerpoint/2010/main" val="163390978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2015 California Fire Assistance Agreement Rates and Reimbursement Workshop</a:t>
            </a:r>
            <a:endParaRPr lang="en-US" dirty="0"/>
          </a:p>
        </p:txBody>
      </p:sp>
      <p:sp>
        <p:nvSpPr>
          <p:cNvPr id="5" name="Footer Placeholder 4"/>
          <p:cNvSpPr>
            <a:spLocks noGrp="1"/>
          </p:cNvSpPr>
          <p:nvPr>
            <p:ph type="ftr" sz="quarter" idx="11"/>
          </p:nvPr>
        </p:nvSpPr>
        <p:spPr/>
        <p:txBody>
          <a:bodyPr/>
          <a:lstStyle/>
          <a:p>
            <a:r>
              <a:rPr lang="en-US" smtClean="0"/>
              <a:t>2015</a:t>
            </a:r>
            <a:endParaRPr lang="en-US" dirty="0"/>
          </a:p>
        </p:txBody>
      </p:sp>
    </p:spTree>
    <p:extLst>
      <p:ext uri="{BB962C8B-B14F-4D97-AF65-F5344CB8AC3E}">
        <p14:creationId xmlns:p14="http://schemas.microsoft.com/office/powerpoint/2010/main" val="403122266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smtClean="0"/>
              <a:t>2015 California Fire Assistance Agreement Rates and Reimbursement Workshop</a:t>
            </a:r>
            <a:endParaRPr lang="en-US" dirty="0"/>
          </a:p>
        </p:txBody>
      </p:sp>
      <p:sp>
        <p:nvSpPr>
          <p:cNvPr id="5" name="Footer Placeholder 4"/>
          <p:cNvSpPr>
            <a:spLocks noGrp="1"/>
          </p:cNvSpPr>
          <p:nvPr>
            <p:ph type="ftr" sz="quarter" idx="11"/>
          </p:nvPr>
        </p:nvSpPr>
        <p:spPr/>
        <p:txBody>
          <a:bodyPr/>
          <a:lstStyle/>
          <a:p>
            <a:r>
              <a:rPr lang="en-US" smtClean="0"/>
              <a:t>2015</a:t>
            </a:r>
            <a:endParaRPr lang="en-US" dirty="0"/>
          </a:p>
        </p:txBody>
      </p:sp>
    </p:spTree>
    <p:extLst>
      <p:ext uri="{BB962C8B-B14F-4D97-AF65-F5344CB8AC3E}">
        <p14:creationId xmlns:p14="http://schemas.microsoft.com/office/powerpoint/2010/main" val="165627114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smtClean="0"/>
              <a:t>2015 California Fire Assistance Agreement Rates and Reimbursement Workshop</a:t>
            </a:r>
            <a:endParaRPr lang="en-US" dirty="0"/>
          </a:p>
        </p:txBody>
      </p:sp>
      <p:sp>
        <p:nvSpPr>
          <p:cNvPr id="5" name="Footer Placeholder 4"/>
          <p:cNvSpPr>
            <a:spLocks noGrp="1"/>
          </p:cNvSpPr>
          <p:nvPr>
            <p:ph type="ftr" sz="quarter" idx="11"/>
          </p:nvPr>
        </p:nvSpPr>
        <p:spPr/>
        <p:txBody>
          <a:bodyPr/>
          <a:lstStyle/>
          <a:p>
            <a:r>
              <a:rPr lang="en-US" smtClean="0"/>
              <a:t>2015</a:t>
            </a:r>
            <a:endParaRPr lang="en-US" dirty="0"/>
          </a:p>
        </p:txBody>
      </p:sp>
    </p:spTree>
    <p:extLst>
      <p:ext uri="{BB962C8B-B14F-4D97-AF65-F5344CB8AC3E}">
        <p14:creationId xmlns:p14="http://schemas.microsoft.com/office/powerpoint/2010/main" val="2052864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smtClean="0"/>
              <a:t>2015 California Fire Assistance Agreement Rates and Reimbursement Workshop</a:t>
            </a:r>
            <a:endParaRPr lang="en-US" dirty="0"/>
          </a:p>
        </p:txBody>
      </p:sp>
      <p:sp>
        <p:nvSpPr>
          <p:cNvPr id="5" name="Footer Placeholder 4"/>
          <p:cNvSpPr>
            <a:spLocks noGrp="1"/>
          </p:cNvSpPr>
          <p:nvPr>
            <p:ph type="ftr" sz="quarter" idx="11"/>
          </p:nvPr>
        </p:nvSpPr>
        <p:spPr/>
        <p:txBody>
          <a:bodyPr/>
          <a:lstStyle/>
          <a:p>
            <a:r>
              <a:rPr lang="en-US" smtClean="0"/>
              <a:t>2015</a:t>
            </a:r>
            <a:endParaRPr lang="en-US" dirty="0"/>
          </a:p>
        </p:txBody>
      </p:sp>
    </p:spTree>
    <p:extLst>
      <p:ext uri="{BB962C8B-B14F-4D97-AF65-F5344CB8AC3E}">
        <p14:creationId xmlns:p14="http://schemas.microsoft.com/office/powerpoint/2010/main" val="242962101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smtClean="0"/>
              <a:t>2015 California Fire Assistance Agreement Rates and Reimbursement Workshop</a:t>
            </a:r>
            <a:endParaRPr lang="en-US" dirty="0"/>
          </a:p>
        </p:txBody>
      </p:sp>
      <p:sp>
        <p:nvSpPr>
          <p:cNvPr id="5" name="Footer Placeholder 4"/>
          <p:cNvSpPr>
            <a:spLocks noGrp="1"/>
          </p:cNvSpPr>
          <p:nvPr>
            <p:ph type="ftr" sz="quarter" idx="11"/>
          </p:nvPr>
        </p:nvSpPr>
        <p:spPr/>
        <p:txBody>
          <a:bodyPr/>
          <a:lstStyle/>
          <a:p>
            <a:r>
              <a:rPr lang="en-US" smtClean="0"/>
              <a:t>2015</a:t>
            </a:r>
            <a:endParaRPr lang="en-US" dirty="0"/>
          </a:p>
        </p:txBody>
      </p:sp>
    </p:spTree>
    <p:extLst>
      <p:ext uri="{BB962C8B-B14F-4D97-AF65-F5344CB8AC3E}">
        <p14:creationId xmlns:p14="http://schemas.microsoft.com/office/powerpoint/2010/main" val="233505677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2015 California Fire Assistance Agreement Rates and Reimbursement Workshop</a:t>
            </a:r>
            <a:endParaRPr lang="en-US" dirty="0"/>
          </a:p>
        </p:txBody>
      </p:sp>
      <p:sp>
        <p:nvSpPr>
          <p:cNvPr id="5" name="Footer Placeholder 4"/>
          <p:cNvSpPr>
            <a:spLocks noGrp="1"/>
          </p:cNvSpPr>
          <p:nvPr>
            <p:ph type="ftr" sz="quarter" idx="11"/>
          </p:nvPr>
        </p:nvSpPr>
        <p:spPr/>
        <p:txBody>
          <a:bodyPr/>
          <a:lstStyle/>
          <a:p>
            <a:r>
              <a:rPr lang="en-US" smtClean="0"/>
              <a:t>2015</a:t>
            </a:r>
            <a:endParaRPr lang="en-US" dirty="0"/>
          </a:p>
        </p:txBody>
      </p:sp>
    </p:spTree>
    <p:extLst>
      <p:ext uri="{BB962C8B-B14F-4D97-AF65-F5344CB8AC3E}">
        <p14:creationId xmlns:p14="http://schemas.microsoft.com/office/powerpoint/2010/main" val="139295138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smtClean="0"/>
              <a:t>2015 California Fire Assistance Agreement Rates and Reimbursement Workshop</a:t>
            </a:r>
            <a:endParaRPr lang="en-US" dirty="0"/>
          </a:p>
        </p:txBody>
      </p:sp>
      <p:sp>
        <p:nvSpPr>
          <p:cNvPr id="5" name="Footer Placeholder 4"/>
          <p:cNvSpPr>
            <a:spLocks noGrp="1"/>
          </p:cNvSpPr>
          <p:nvPr>
            <p:ph type="ftr" sz="quarter" idx="11"/>
          </p:nvPr>
        </p:nvSpPr>
        <p:spPr/>
        <p:txBody>
          <a:bodyPr/>
          <a:lstStyle/>
          <a:p>
            <a:r>
              <a:rPr lang="en-US" smtClean="0"/>
              <a:t>2015</a:t>
            </a:r>
            <a:endParaRPr lang="en-US" dirty="0"/>
          </a:p>
        </p:txBody>
      </p:sp>
    </p:spTree>
    <p:extLst>
      <p:ext uri="{BB962C8B-B14F-4D97-AF65-F5344CB8AC3E}">
        <p14:creationId xmlns:p14="http://schemas.microsoft.com/office/powerpoint/2010/main" val="287913905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Suppression</a:t>
            </a:r>
            <a:r>
              <a:rPr lang="en-US" baseline="0" dirty="0" smtClean="0"/>
              <a:t> formerly referred to as routine responders</a:t>
            </a:r>
          </a:p>
          <a:p>
            <a:r>
              <a:rPr lang="en-US" baseline="0" dirty="0" smtClean="0"/>
              <a:t>Non Suppression formerly referred to as Civilian</a:t>
            </a:r>
            <a:endParaRPr lang="en-US" dirty="0"/>
          </a:p>
        </p:txBody>
      </p:sp>
      <p:sp>
        <p:nvSpPr>
          <p:cNvPr id="4" name="Header Placeholder 3"/>
          <p:cNvSpPr>
            <a:spLocks noGrp="1"/>
          </p:cNvSpPr>
          <p:nvPr>
            <p:ph type="hdr" sz="quarter" idx="10"/>
          </p:nvPr>
        </p:nvSpPr>
        <p:spPr/>
        <p:txBody>
          <a:bodyPr/>
          <a:lstStyle/>
          <a:p>
            <a:r>
              <a:rPr lang="en-US" smtClean="0"/>
              <a:t>2015 California Fire Assistance Agreement Rates and Reimbursement Workshop</a:t>
            </a:r>
            <a:endParaRPr lang="en-US" dirty="0"/>
          </a:p>
        </p:txBody>
      </p:sp>
      <p:sp>
        <p:nvSpPr>
          <p:cNvPr id="5" name="Footer Placeholder 4"/>
          <p:cNvSpPr>
            <a:spLocks noGrp="1"/>
          </p:cNvSpPr>
          <p:nvPr>
            <p:ph type="ftr" sz="quarter" idx="11"/>
          </p:nvPr>
        </p:nvSpPr>
        <p:spPr/>
        <p:txBody>
          <a:bodyPr/>
          <a:lstStyle/>
          <a:p>
            <a:r>
              <a:rPr lang="en-US" smtClean="0"/>
              <a:t>2015</a:t>
            </a:r>
            <a:endParaRPr lang="en-US" dirty="0"/>
          </a:p>
        </p:txBody>
      </p:sp>
    </p:spTree>
    <p:extLst>
      <p:ext uri="{BB962C8B-B14F-4D97-AF65-F5344CB8AC3E}">
        <p14:creationId xmlns:p14="http://schemas.microsoft.com/office/powerpoint/2010/main" val="12740398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Rot="1" noChangeAspect="1" noChangeArrowheads="1" noTextEdit="1"/>
          </p:cNvSpPr>
          <p:nvPr>
            <p:ph type="sldImg"/>
          </p:nvPr>
        </p:nvSpPr>
        <p:spPr>
          <a:xfrm>
            <a:off x="1114425" y="703263"/>
            <a:ext cx="4630738" cy="3473450"/>
          </a:xfrm>
          <a:ln cap="flat"/>
        </p:spPr>
      </p:sp>
      <p:sp>
        <p:nvSpPr>
          <p:cNvPr id="8195" name="Rectangle 3"/>
          <p:cNvSpPr>
            <a:spLocks noGrp="1" noChangeArrowheads="1"/>
          </p:cNvSpPr>
          <p:nvPr>
            <p:ph type="body" idx="1"/>
          </p:nvPr>
        </p:nvSpPr>
        <p:spPr>
          <a:noFill/>
          <a:ln/>
        </p:spPr>
        <p:txBody>
          <a:bodyPr/>
          <a:lstStyle/>
          <a:p>
            <a:pPr marL="457104" indent="-457104">
              <a:spcBef>
                <a:spcPts val="1200"/>
              </a:spcBef>
              <a:buClr>
                <a:schemeClr val="accent3">
                  <a:lumMod val="75000"/>
                </a:schemeClr>
              </a:buClr>
              <a:buFont typeface="Wingdings" pitchFamily="2" charset="2"/>
              <a:buChar char="Ø"/>
            </a:pPr>
            <a:r>
              <a:rPr lang="en-US" dirty="0"/>
              <a:t>In 2010, the legislature requested an audit of the CA Mutual Aid System and the reimbursement process.</a:t>
            </a:r>
          </a:p>
          <a:p>
            <a:pPr marL="457104" indent="-457104">
              <a:spcBef>
                <a:spcPts val="1200"/>
              </a:spcBef>
              <a:buClr>
                <a:schemeClr val="accent3">
                  <a:lumMod val="75000"/>
                </a:schemeClr>
              </a:buClr>
              <a:buFont typeface="Wingdings" pitchFamily="2" charset="2"/>
              <a:buChar char="Ø"/>
            </a:pPr>
            <a:r>
              <a:rPr lang="en-US" dirty="0"/>
              <a:t>The audit was conducted during 2011, involving local, state, and federal agencies.</a:t>
            </a:r>
          </a:p>
          <a:p>
            <a:pPr marL="457104" indent="-457104">
              <a:spcBef>
                <a:spcPts val="1200"/>
              </a:spcBef>
              <a:buClr>
                <a:schemeClr val="accent3">
                  <a:lumMod val="75000"/>
                </a:schemeClr>
              </a:buClr>
              <a:buFont typeface="Wingdings" pitchFamily="2" charset="2"/>
              <a:buChar char="Ø"/>
            </a:pPr>
            <a:r>
              <a:rPr lang="en-US" dirty="0"/>
              <a:t>The CA State Auditor released the report findings on January 31, 2012.</a:t>
            </a:r>
          </a:p>
          <a:p>
            <a:pPr marL="457104" indent="-457104">
              <a:spcBef>
                <a:spcPts val="1200"/>
              </a:spcBef>
              <a:buClr>
                <a:schemeClr val="accent3">
                  <a:lumMod val="75000"/>
                </a:schemeClr>
              </a:buClr>
              <a:buFont typeface="Wingdings" pitchFamily="2" charset="2"/>
              <a:buChar char="Ø"/>
            </a:pPr>
            <a:r>
              <a:rPr lang="en-US" dirty="0"/>
              <a:t>Cal </a:t>
            </a:r>
            <a:r>
              <a:rPr lang="en-US" dirty="0" smtClean="0"/>
              <a:t>OES</a:t>
            </a:r>
            <a:r>
              <a:rPr lang="en-US" baseline="0" dirty="0" smtClean="0"/>
              <a:t> </a:t>
            </a:r>
            <a:r>
              <a:rPr lang="en-US" dirty="0" smtClean="0"/>
              <a:t>was </a:t>
            </a:r>
            <a:r>
              <a:rPr lang="en-US" dirty="0"/>
              <a:t>directed </a:t>
            </a:r>
            <a:r>
              <a:rPr lang="en-US" dirty="0" smtClean="0"/>
              <a:t>through this audit to </a:t>
            </a:r>
            <a:r>
              <a:rPr lang="en-US" dirty="0"/>
              <a:t>perform </a:t>
            </a:r>
            <a:r>
              <a:rPr lang="en-US" dirty="0" smtClean="0"/>
              <a:t>sample audits each year to ensure Cal OES and the committee are</a:t>
            </a:r>
            <a:r>
              <a:rPr lang="en-US" baseline="0" dirty="0" smtClean="0"/>
              <a:t> sharing and providing all information </a:t>
            </a:r>
            <a:endParaRPr lang="en-US" dirty="0" smtClean="0"/>
          </a:p>
          <a:p>
            <a:endParaRPr lang="en-US" dirty="0"/>
          </a:p>
        </p:txBody>
      </p:sp>
      <p:sp>
        <p:nvSpPr>
          <p:cNvPr id="5" name="Footer Placeholder 4"/>
          <p:cNvSpPr>
            <a:spLocks noGrp="1"/>
          </p:cNvSpPr>
          <p:nvPr>
            <p:ph type="ftr" sz="quarter" idx="10"/>
          </p:nvPr>
        </p:nvSpPr>
        <p:spPr/>
        <p:txBody>
          <a:bodyPr/>
          <a:lstStyle/>
          <a:p>
            <a:r>
              <a:rPr lang="en-US" smtClean="0"/>
              <a:t>2015</a:t>
            </a:r>
            <a:endParaRPr lang="en-US" dirty="0"/>
          </a:p>
        </p:txBody>
      </p:sp>
      <p:sp>
        <p:nvSpPr>
          <p:cNvPr id="6" name="Header Placeholder 5"/>
          <p:cNvSpPr>
            <a:spLocks noGrp="1"/>
          </p:cNvSpPr>
          <p:nvPr>
            <p:ph type="hdr" sz="quarter" idx="11"/>
          </p:nvPr>
        </p:nvSpPr>
        <p:spPr/>
        <p:txBody>
          <a:bodyPr/>
          <a:lstStyle/>
          <a:p>
            <a:r>
              <a:rPr lang="en-US" smtClean="0"/>
              <a:t>2015 California Fire Assistance Agreement Rates and Reimbursement Workshop</a:t>
            </a:r>
            <a:endParaRPr lang="en-US" dirty="0"/>
          </a:p>
        </p:txBody>
      </p:sp>
    </p:spTree>
    <p:extLst>
      <p:ext uri="{BB962C8B-B14F-4D97-AF65-F5344CB8AC3E}">
        <p14:creationId xmlns:p14="http://schemas.microsoft.com/office/powerpoint/2010/main" val="298907581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Formerly referred</a:t>
            </a:r>
            <a:r>
              <a:rPr lang="en-US" baseline="0" dirty="0" smtClean="0"/>
              <a:t> to as retired annuitants/employee </a:t>
            </a:r>
            <a:r>
              <a:rPr lang="en-US" baseline="0" dirty="0" err="1" smtClean="0"/>
              <a:t>etc</a:t>
            </a:r>
            <a:endParaRPr lang="en-US" dirty="0"/>
          </a:p>
        </p:txBody>
      </p:sp>
      <p:sp>
        <p:nvSpPr>
          <p:cNvPr id="4" name="Header Placeholder 3"/>
          <p:cNvSpPr>
            <a:spLocks noGrp="1"/>
          </p:cNvSpPr>
          <p:nvPr>
            <p:ph type="hdr" sz="quarter" idx="10"/>
          </p:nvPr>
        </p:nvSpPr>
        <p:spPr/>
        <p:txBody>
          <a:bodyPr/>
          <a:lstStyle/>
          <a:p>
            <a:r>
              <a:rPr lang="en-US" smtClean="0"/>
              <a:t>2015 California Fire Assistance Agreement Rates and Reimbursement Workshop</a:t>
            </a:r>
            <a:endParaRPr lang="en-US" dirty="0"/>
          </a:p>
        </p:txBody>
      </p:sp>
      <p:sp>
        <p:nvSpPr>
          <p:cNvPr id="5" name="Footer Placeholder 4"/>
          <p:cNvSpPr>
            <a:spLocks noGrp="1"/>
          </p:cNvSpPr>
          <p:nvPr>
            <p:ph type="ftr" sz="quarter" idx="11"/>
          </p:nvPr>
        </p:nvSpPr>
        <p:spPr/>
        <p:txBody>
          <a:bodyPr/>
          <a:lstStyle/>
          <a:p>
            <a:r>
              <a:rPr lang="en-US" smtClean="0"/>
              <a:t>2015</a:t>
            </a:r>
            <a:endParaRPr lang="en-US" dirty="0"/>
          </a:p>
        </p:txBody>
      </p:sp>
    </p:spTree>
    <p:extLst>
      <p:ext uri="{BB962C8B-B14F-4D97-AF65-F5344CB8AC3E}">
        <p14:creationId xmlns:p14="http://schemas.microsoft.com/office/powerpoint/2010/main" val="3762098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30738" cy="3473450"/>
          </a:xfrm>
        </p:spPr>
      </p:sp>
      <p:sp>
        <p:nvSpPr>
          <p:cNvPr id="3" name="Notes Placeholder 2"/>
          <p:cNvSpPr>
            <a:spLocks noGrp="1"/>
          </p:cNvSpPr>
          <p:nvPr>
            <p:ph type="body" idx="1"/>
          </p:nvPr>
        </p:nvSpPr>
        <p:spPr/>
        <p:txBody>
          <a:bodyPr>
            <a:normAutofit/>
          </a:bodyPr>
          <a:lstStyle/>
          <a:p>
            <a:r>
              <a:rPr lang="en-US" dirty="0" smtClean="0"/>
              <a:t>If document expires</a:t>
            </a:r>
            <a:r>
              <a:rPr lang="en-US" baseline="0" dirty="0" smtClean="0"/>
              <a:t> and they do not notify office within the 30 days of negotiations by providing a new document it will expire and you will lose the provisions for OT/Portal to Portal pay</a:t>
            </a:r>
            <a:endParaRPr lang="en-US" dirty="0"/>
          </a:p>
        </p:txBody>
      </p:sp>
      <p:sp>
        <p:nvSpPr>
          <p:cNvPr id="4" name="Header Placeholder 3"/>
          <p:cNvSpPr>
            <a:spLocks noGrp="1"/>
          </p:cNvSpPr>
          <p:nvPr>
            <p:ph type="hdr" sz="quarter" idx="10"/>
          </p:nvPr>
        </p:nvSpPr>
        <p:spPr/>
        <p:txBody>
          <a:bodyPr/>
          <a:lstStyle/>
          <a:p>
            <a:r>
              <a:rPr lang="en-US" smtClean="0"/>
              <a:t>2015 California Fire Assistance Agreement Rates and Reimbursement Workshop</a:t>
            </a:r>
            <a:endParaRPr lang="en-US" dirty="0"/>
          </a:p>
        </p:txBody>
      </p:sp>
      <p:sp>
        <p:nvSpPr>
          <p:cNvPr id="5" name="Footer Placeholder 4"/>
          <p:cNvSpPr>
            <a:spLocks noGrp="1"/>
          </p:cNvSpPr>
          <p:nvPr>
            <p:ph type="ftr" sz="quarter" idx="11"/>
          </p:nvPr>
        </p:nvSpPr>
        <p:spPr/>
        <p:txBody>
          <a:bodyPr/>
          <a:lstStyle/>
          <a:p>
            <a:r>
              <a:rPr lang="en-US" smtClean="0"/>
              <a:t>2015</a:t>
            </a:r>
            <a:endParaRPr lang="en-US" dirty="0"/>
          </a:p>
        </p:txBody>
      </p:sp>
    </p:spTree>
    <p:extLst>
      <p:ext uri="{BB962C8B-B14F-4D97-AF65-F5344CB8AC3E}">
        <p14:creationId xmlns:p14="http://schemas.microsoft.com/office/powerpoint/2010/main" val="245047375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smtClean="0"/>
              <a:t>2015 California Fire Assistance Agreement Rates and Reimbursement Workshop</a:t>
            </a:r>
            <a:endParaRPr lang="en-US" dirty="0"/>
          </a:p>
        </p:txBody>
      </p:sp>
      <p:sp>
        <p:nvSpPr>
          <p:cNvPr id="5" name="Footer Placeholder 4"/>
          <p:cNvSpPr>
            <a:spLocks noGrp="1"/>
          </p:cNvSpPr>
          <p:nvPr>
            <p:ph type="ftr" sz="quarter" idx="11"/>
          </p:nvPr>
        </p:nvSpPr>
        <p:spPr/>
        <p:txBody>
          <a:bodyPr/>
          <a:lstStyle/>
          <a:p>
            <a:r>
              <a:rPr lang="en-US" smtClean="0"/>
              <a:t>2015</a:t>
            </a:r>
            <a:endParaRPr lang="en-US" dirty="0"/>
          </a:p>
        </p:txBody>
      </p:sp>
    </p:spTree>
    <p:extLst>
      <p:ext uri="{BB962C8B-B14F-4D97-AF65-F5344CB8AC3E}">
        <p14:creationId xmlns:p14="http://schemas.microsoft.com/office/powerpoint/2010/main" val="37253573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smtClean="0"/>
              <a:t>2015 California Fire Assistance Agreement Rates and Reimbursement Workshop</a:t>
            </a:r>
            <a:endParaRPr lang="en-US" dirty="0"/>
          </a:p>
        </p:txBody>
      </p:sp>
      <p:sp>
        <p:nvSpPr>
          <p:cNvPr id="5" name="Footer Placeholder 4"/>
          <p:cNvSpPr>
            <a:spLocks noGrp="1"/>
          </p:cNvSpPr>
          <p:nvPr>
            <p:ph type="ftr" sz="quarter" idx="11"/>
          </p:nvPr>
        </p:nvSpPr>
        <p:spPr/>
        <p:txBody>
          <a:bodyPr/>
          <a:lstStyle/>
          <a:p>
            <a:r>
              <a:rPr lang="en-US" smtClean="0"/>
              <a:t>2015</a:t>
            </a:r>
            <a:endParaRPr lang="en-US" dirty="0"/>
          </a:p>
        </p:txBody>
      </p:sp>
    </p:spTree>
    <p:extLst>
      <p:ext uri="{BB962C8B-B14F-4D97-AF65-F5344CB8AC3E}">
        <p14:creationId xmlns:p14="http://schemas.microsoft.com/office/powerpoint/2010/main" val="271220942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The established</a:t>
            </a:r>
            <a:r>
              <a:rPr lang="en-US" baseline="0" dirty="0" smtClean="0"/>
              <a:t> base rate is based on the average of the CAL FIRE </a:t>
            </a:r>
            <a:r>
              <a:rPr lang="en-US" baseline="0" dirty="0" err="1" smtClean="0"/>
              <a:t>Fire</a:t>
            </a:r>
            <a:r>
              <a:rPr lang="en-US" baseline="0" dirty="0" smtClean="0"/>
              <a:t> </a:t>
            </a:r>
            <a:r>
              <a:rPr lang="en-US" baseline="0" dirty="0" err="1" smtClean="0"/>
              <a:t>Capt</a:t>
            </a:r>
            <a:r>
              <a:rPr lang="en-US" baseline="0" dirty="0" smtClean="0"/>
              <a:t> or Fire Apparatus Engineer base rates and the USDA Forest Service emergency hire rates for these positions applied to a 168 hour week, with 40 hours at straight time and 128 hours at overtime.  The total amount is divided by 168 hours resulting in a blended rate.</a:t>
            </a:r>
            <a:endParaRPr lang="en-US" dirty="0" smtClean="0"/>
          </a:p>
          <a:p>
            <a:endParaRPr lang="en-US" dirty="0"/>
          </a:p>
        </p:txBody>
      </p:sp>
      <p:sp>
        <p:nvSpPr>
          <p:cNvPr id="4" name="Header Placeholder 3"/>
          <p:cNvSpPr>
            <a:spLocks noGrp="1"/>
          </p:cNvSpPr>
          <p:nvPr>
            <p:ph type="hdr" sz="quarter" idx="10"/>
          </p:nvPr>
        </p:nvSpPr>
        <p:spPr/>
        <p:txBody>
          <a:bodyPr/>
          <a:lstStyle/>
          <a:p>
            <a:r>
              <a:rPr lang="en-US" smtClean="0"/>
              <a:t>2015 California Fire Assistance Agreement Rates and Reimbursement Workshop</a:t>
            </a:r>
            <a:endParaRPr lang="en-US" dirty="0"/>
          </a:p>
        </p:txBody>
      </p:sp>
      <p:sp>
        <p:nvSpPr>
          <p:cNvPr id="5" name="Footer Placeholder 4"/>
          <p:cNvSpPr>
            <a:spLocks noGrp="1"/>
          </p:cNvSpPr>
          <p:nvPr>
            <p:ph type="ftr" sz="quarter" idx="11"/>
          </p:nvPr>
        </p:nvSpPr>
        <p:spPr/>
        <p:txBody>
          <a:bodyPr/>
          <a:lstStyle/>
          <a:p>
            <a:r>
              <a:rPr lang="en-US" smtClean="0"/>
              <a:t>2015</a:t>
            </a:r>
            <a:endParaRPr lang="en-US" dirty="0"/>
          </a:p>
        </p:txBody>
      </p:sp>
    </p:spTree>
    <p:extLst>
      <p:ext uri="{BB962C8B-B14F-4D97-AF65-F5344CB8AC3E}">
        <p14:creationId xmlns:p14="http://schemas.microsoft.com/office/powerpoint/2010/main" val="425201632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2015 California Fire Assistance Agreement Rates and Reimbursement Workshop</a:t>
            </a:r>
            <a:endParaRPr lang="en-US" dirty="0"/>
          </a:p>
        </p:txBody>
      </p:sp>
      <p:sp>
        <p:nvSpPr>
          <p:cNvPr id="5" name="Footer Placeholder 4"/>
          <p:cNvSpPr>
            <a:spLocks noGrp="1"/>
          </p:cNvSpPr>
          <p:nvPr>
            <p:ph type="ftr" sz="quarter" idx="11"/>
          </p:nvPr>
        </p:nvSpPr>
        <p:spPr/>
        <p:txBody>
          <a:bodyPr/>
          <a:lstStyle/>
          <a:p>
            <a:r>
              <a:rPr lang="en-US" smtClean="0"/>
              <a:t>2015</a:t>
            </a:r>
            <a:endParaRPr lang="en-US" dirty="0"/>
          </a:p>
        </p:txBody>
      </p:sp>
    </p:spTree>
    <p:extLst>
      <p:ext uri="{BB962C8B-B14F-4D97-AF65-F5344CB8AC3E}">
        <p14:creationId xmlns:p14="http://schemas.microsoft.com/office/powerpoint/2010/main" val="400516808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2015 California Fire Assistance Agreement Rates and Reimbursement Workshop</a:t>
            </a:r>
            <a:endParaRPr lang="en-US" dirty="0"/>
          </a:p>
        </p:txBody>
      </p:sp>
      <p:sp>
        <p:nvSpPr>
          <p:cNvPr id="5" name="Footer Placeholder 4"/>
          <p:cNvSpPr>
            <a:spLocks noGrp="1"/>
          </p:cNvSpPr>
          <p:nvPr>
            <p:ph type="ftr" sz="quarter" idx="11"/>
          </p:nvPr>
        </p:nvSpPr>
        <p:spPr/>
        <p:txBody>
          <a:bodyPr/>
          <a:lstStyle/>
          <a:p>
            <a:r>
              <a:rPr lang="en-US" smtClean="0"/>
              <a:t>2015</a:t>
            </a:r>
            <a:endParaRPr lang="en-US" dirty="0"/>
          </a:p>
        </p:txBody>
      </p:sp>
    </p:spTree>
    <p:extLst>
      <p:ext uri="{BB962C8B-B14F-4D97-AF65-F5344CB8AC3E}">
        <p14:creationId xmlns:p14="http://schemas.microsoft.com/office/powerpoint/2010/main" val="114051220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2015 California Fire Assistance Agreement Rates and Reimbursement Workshop</a:t>
            </a:r>
            <a:endParaRPr lang="en-US" dirty="0"/>
          </a:p>
        </p:txBody>
      </p:sp>
      <p:sp>
        <p:nvSpPr>
          <p:cNvPr id="5" name="Footer Placeholder 4"/>
          <p:cNvSpPr>
            <a:spLocks noGrp="1"/>
          </p:cNvSpPr>
          <p:nvPr>
            <p:ph type="ftr" sz="quarter" idx="11"/>
          </p:nvPr>
        </p:nvSpPr>
        <p:spPr/>
        <p:txBody>
          <a:bodyPr/>
          <a:lstStyle/>
          <a:p>
            <a:r>
              <a:rPr lang="en-US" smtClean="0"/>
              <a:t>2015</a:t>
            </a:r>
            <a:endParaRPr lang="en-US" dirty="0"/>
          </a:p>
        </p:txBody>
      </p:sp>
    </p:spTree>
    <p:extLst>
      <p:ext uri="{BB962C8B-B14F-4D97-AF65-F5344CB8AC3E}">
        <p14:creationId xmlns:p14="http://schemas.microsoft.com/office/powerpoint/2010/main" val="73530636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2015 California Fire Assistance Agreement Rates and Reimbursement Workshop</a:t>
            </a:r>
            <a:endParaRPr lang="en-US" dirty="0"/>
          </a:p>
        </p:txBody>
      </p:sp>
      <p:sp>
        <p:nvSpPr>
          <p:cNvPr id="5" name="Footer Placeholder 4"/>
          <p:cNvSpPr>
            <a:spLocks noGrp="1"/>
          </p:cNvSpPr>
          <p:nvPr>
            <p:ph type="ftr" sz="quarter" idx="11"/>
          </p:nvPr>
        </p:nvSpPr>
        <p:spPr/>
        <p:txBody>
          <a:bodyPr/>
          <a:lstStyle/>
          <a:p>
            <a:r>
              <a:rPr lang="en-US" smtClean="0"/>
              <a:t>2015</a:t>
            </a:r>
            <a:endParaRPr lang="en-US" dirty="0"/>
          </a:p>
        </p:txBody>
      </p:sp>
    </p:spTree>
    <p:extLst>
      <p:ext uri="{BB962C8B-B14F-4D97-AF65-F5344CB8AC3E}">
        <p14:creationId xmlns:p14="http://schemas.microsoft.com/office/powerpoint/2010/main" val="415796861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2015 California Fire Assistance Agreement Rates and Reimbursement Workshop</a:t>
            </a:r>
            <a:endParaRPr lang="en-US" dirty="0"/>
          </a:p>
        </p:txBody>
      </p:sp>
      <p:sp>
        <p:nvSpPr>
          <p:cNvPr id="5" name="Footer Placeholder 4"/>
          <p:cNvSpPr>
            <a:spLocks noGrp="1"/>
          </p:cNvSpPr>
          <p:nvPr>
            <p:ph type="ftr" sz="quarter" idx="11"/>
          </p:nvPr>
        </p:nvSpPr>
        <p:spPr/>
        <p:txBody>
          <a:bodyPr/>
          <a:lstStyle/>
          <a:p>
            <a:r>
              <a:rPr lang="en-US" smtClean="0"/>
              <a:t>2015</a:t>
            </a:r>
            <a:endParaRPr lang="en-US" dirty="0"/>
          </a:p>
        </p:txBody>
      </p:sp>
    </p:spTree>
    <p:extLst>
      <p:ext uri="{BB962C8B-B14F-4D97-AF65-F5344CB8AC3E}">
        <p14:creationId xmlns:p14="http://schemas.microsoft.com/office/powerpoint/2010/main" val="18076909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Rot="1" noChangeAspect="1" noChangeArrowheads="1" noTextEdit="1"/>
          </p:cNvSpPr>
          <p:nvPr>
            <p:ph type="sldImg"/>
          </p:nvPr>
        </p:nvSpPr>
        <p:spPr>
          <a:xfrm>
            <a:off x="1114425" y="703263"/>
            <a:ext cx="4630738" cy="3473450"/>
          </a:xfrm>
          <a:ln cap="flat"/>
        </p:spPr>
      </p:sp>
      <p:sp>
        <p:nvSpPr>
          <p:cNvPr id="8195" name="Rectangle 3"/>
          <p:cNvSpPr>
            <a:spLocks noGrp="1" noChangeArrowheads="1"/>
          </p:cNvSpPr>
          <p:nvPr>
            <p:ph type="body" idx="1"/>
          </p:nvPr>
        </p:nvSpPr>
        <p:spPr>
          <a:noFill/>
          <a:ln/>
        </p:spPr>
        <p:txBody>
          <a:bodyPr/>
          <a:lstStyle/>
          <a:p>
            <a:endParaRPr lang="en-US" dirty="0"/>
          </a:p>
        </p:txBody>
      </p:sp>
      <p:sp>
        <p:nvSpPr>
          <p:cNvPr id="5" name="Footer Placeholder 4"/>
          <p:cNvSpPr>
            <a:spLocks noGrp="1"/>
          </p:cNvSpPr>
          <p:nvPr>
            <p:ph type="ftr" sz="quarter" idx="10"/>
          </p:nvPr>
        </p:nvSpPr>
        <p:spPr/>
        <p:txBody>
          <a:bodyPr/>
          <a:lstStyle/>
          <a:p>
            <a:r>
              <a:rPr lang="en-US" smtClean="0"/>
              <a:t>2015</a:t>
            </a:r>
            <a:endParaRPr lang="en-US" dirty="0"/>
          </a:p>
        </p:txBody>
      </p:sp>
      <p:sp>
        <p:nvSpPr>
          <p:cNvPr id="6" name="Header Placeholder 5"/>
          <p:cNvSpPr>
            <a:spLocks noGrp="1"/>
          </p:cNvSpPr>
          <p:nvPr>
            <p:ph type="hdr" sz="quarter" idx="11"/>
          </p:nvPr>
        </p:nvSpPr>
        <p:spPr/>
        <p:txBody>
          <a:bodyPr/>
          <a:lstStyle/>
          <a:p>
            <a:r>
              <a:rPr lang="en-US" smtClean="0"/>
              <a:t>2015 California Fire Assistance Agreement Rates and Reimbursement Workshop</a:t>
            </a:r>
            <a:endParaRPr lang="en-US" dirty="0"/>
          </a:p>
        </p:txBody>
      </p:sp>
    </p:spTree>
    <p:extLst>
      <p:ext uri="{BB962C8B-B14F-4D97-AF65-F5344CB8AC3E}">
        <p14:creationId xmlns:p14="http://schemas.microsoft.com/office/powerpoint/2010/main" val="41299090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2015 California Fire Assistance Agreement Rates and Reimbursement Workshop</a:t>
            </a:r>
            <a:endParaRPr lang="en-US" dirty="0"/>
          </a:p>
        </p:txBody>
      </p:sp>
      <p:sp>
        <p:nvSpPr>
          <p:cNvPr id="5" name="Footer Placeholder 4"/>
          <p:cNvSpPr>
            <a:spLocks noGrp="1"/>
          </p:cNvSpPr>
          <p:nvPr>
            <p:ph type="ftr" sz="quarter" idx="11"/>
          </p:nvPr>
        </p:nvSpPr>
        <p:spPr/>
        <p:txBody>
          <a:bodyPr/>
          <a:lstStyle/>
          <a:p>
            <a:r>
              <a:rPr lang="en-US" smtClean="0"/>
              <a:t>2015</a:t>
            </a:r>
            <a:endParaRPr lang="en-US" dirty="0"/>
          </a:p>
        </p:txBody>
      </p:sp>
    </p:spTree>
    <p:extLst>
      <p:ext uri="{BB962C8B-B14F-4D97-AF65-F5344CB8AC3E}">
        <p14:creationId xmlns:p14="http://schemas.microsoft.com/office/powerpoint/2010/main" val="2625808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2015 California Fire Assistance Agreement Rates and Reimbursement Workshop</a:t>
            </a:r>
            <a:endParaRPr lang="en-US" dirty="0"/>
          </a:p>
        </p:txBody>
      </p:sp>
      <p:sp>
        <p:nvSpPr>
          <p:cNvPr id="5" name="Footer Placeholder 4"/>
          <p:cNvSpPr>
            <a:spLocks noGrp="1"/>
          </p:cNvSpPr>
          <p:nvPr>
            <p:ph type="ftr" sz="quarter" idx="11"/>
          </p:nvPr>
        </p:nvSpPr>
        <p:spPr/>
        <p:txBody>
          <a:bodyPr/>
          <a:lstStyle/>
          <a:p>
            <a:r>
              <a:rPr lang="en-US" smtClean="0"/>
              <a:t>2015</a:t>
            </a:r>
            <a:endParaRPr lang="en-US" dirty="0"/>
          </a:p>
        </p:txBody>
      </p:sp>
    </p:spTree>
    <p:extLst>
      <p:ext uri="{BB962C8B-B14F-4D97-AF65-F5344CB8AC3E}">
        <p14:creationId xmlns:p14="http://schemas.microsoft.com/office/powerpoint/2010/main" val="165892622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30738" cy="3473450"/>
          </a:xfrm>
        </p:spPr>
      </p:sp>
      <p:sp>
        <p:nvSpPr>
          <p:cNvPr id="3" name="Notes Placeholder 2"/>
          <p:cNvSpPr>
            <a:spLocks noGrp="1"/>
          </p:cNvSpPr>
          <p:nvPr>
            <p:ph type="body" idx="1"/>
          </p:nvPr>
        </p:nvSpPr>
        <p:spPr/>
        <p:txBody>
          <a:bodyPr>
            <a:normAutofit/>
          </a:bodyPr>
          <a:lstStyle/>
          <a:p>
            <a:r>
              <a:rPr lang="en-US" dirty="0" smtClean="0"/>
              <a:t>www.sam.gov</a:t>
            </a:r>
            <a:endParaRPr lang="en-US" dirty="0"/>
          </a:p>
        </p:txBody>
      </p:sp>
      <p:sp>
        <p:nvSpPr>
          <p:cNvPr id="4" name="Header Placeholder 3"/>
          <p:cNvSpPr>
            <a:spLocks noGrp="1"/>
          </p:cNvSpPr>
          <p:nvPr>
            <p:ph type="hdr" sz="quarter" idx="10"/>
          </p:nvPr>
        </p:nvSpPr>
        <p:spPr/>
        <p:txBody>
          <a:bodyPr/>
          <a:lstStyle/>
          <a:p>
            <a:r>
              <a:rPr lang="en-US" smtClean="0"/>
              <a:t>2015 California Fire Assistance Agreement Rates and Reimbursement Workshop</a:t>
            </a:r>
            <a:endParaRPr lang="en-US" dirty="0"/>
          </a:p>
        </p:txBody>
      </p:sp>
      <p:sp>
        <p:nvSpPr>
          <p:cNvPr id="5" name="Footer Placeholder 4"/>
          <p:cNvSpPr>
            <a:spLocks noGrp="1"/>
          </p:cNvSpPr>
          <p:nvPr>
            <p:ph type="ftr" sz="quarter" idx="11"/>
          </p:nvPr>
        </p:nvSpPr>
        <p:spPr/>
        <p:txBody>
          <a:bodyPr/>
          <a:lstStyle/>
          <a:p>
            <a:r>
              <a:rPr lang="en-US" smtClean="0"/>
              <a:t>2015</a:t>
            </a:r>
            <a:endParaRPr lang="en-US" dirty="0"/>
          </a:p>
        </p:txBody>
      </p:sp>
    </p:spTree>
    <p:extLst>
      <p:ext uri="{BB962C8B-B14F-4D97-AF65-F5344CB8AC3E}">
        <p14:creationId xmlns:p14="http://schemas.microsoft.com/office/powerpoint/2010/main" val="594283549"/>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2015 California Fire Assistance Agreement Rates and Reimbursement Workshop</a:t>
            </a:r>
            <a:endParaRPr lang="en-US" dirty="0"/>
          </a:p>
        </p:txBody>
      </p:sp>
      <p:sp>
        <p:nvSpPr>
          <p:cNvPr id="5" name="Footer Placeholder 4"/>
          <p:cNvSpPr>
            <a:spLocks noGrp="1"/>
          </p:cNvSpPr>
          <p:nvPr>
            <p:ph type="ftr" sz="quarter" idx="11"/>
          </p:nvPr>
        </p:nvSpPr>
        <p:spPr/>
        <p:txBody>
          <a:bodyPr/>
          <a:lstStyle/>
          <a:p>
            <a:r>
              <a:rPr lang="en-US" smtClean="0"/>
              <a:t>2015</a:t>
            </a:r>
            <a:endParaRPr lang="en-US" dirty="0"/>
          </a:p>
        </p:txBody>
      </p:sp>
    </p:spTree>
    <p:extLst>
      <p:ext uri="{BB962C8B-B14F-4D97-AF65-F5344CB8AC3E}">
        <p14:creationId xmlns:p14="http://schemas.microsoft.com/office/powerpoint/2010/main" val="2297255453"/>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2015 California Fire Assistance Agreement Rates and Reimbursement Workshop</a:t>
            </a:r>
            <a:endParaRPr lang="en-US" dirty="0"/>
          </a:p>
        </p:txBody>
      </p:sp>
      <p:sp>
        <p:nvSpPr>
          <p:cNvPr id="5" name="Footer Placeholder 4"/>
          <p:cNvSpPr>
            <a:spLocks noGrp="1"/>
          </p:cNvSpPr>
          <p:nvPr>
            <p:ph type="ftr" sz="quarter" idx="11"/>
          </p:nvPr>
        </p:nvSpPr>
        <p:spPr/>
        <p:txBody>
          <a:bodyPr/>
          <a:lstStyle/>
          <a:p>
            <a:r>
              <a:rPr lang="en-US" smtClean="0"/>
              <a:t>2015</a:t>
            </a:r>
            <a:endParaRPr lang="en-US" dirty="0"/>
          </a:p>
        </p:txBody>
      </p:sp>
    </p:spTree>
    <p:extLst>
      <p:ext uri="{BB962C8B-B14F-4D97-AF65-F5344CB8AC3E}">
        <p14:creationId xmlns:p14="http://schemas.microsoft.com/office/powerpoint/2010/main" val="4213143499"/>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smtClean="0"/>
              <a:t>2015 California Fire Assistance Agreement Rates and Reimbursement Workshop</a:t>
            </a:r>
            <a:endParaRPr lang="en-US" dirty="0"/>
          </a:p>
        </p:txBody>
      </p:sp>
      <p:sp>
        <p:nvSpPr>
          <p:cNvPr id="5" name="Footer Placeholder 4"/>
          <p:cNvSpPr>
            <a:spLocks noGrp="1"/>
          </p:cNvSpPr>
          <p:nvPr>
            <p:ph type="ftr" sz="quarter" idx="11"/>
          </p:nvPr>
        </p:nvSpPr>
        <p:spPr/>
        <p:txBody>
          <a:bodyPr/>
          <a:lstStyle/>
          <a:p>
            <a:r>
              <a:rPr lang="en-US" smtClean="0"/>
              <a:t>2015</a:t>
            </a:r>
            <a:endParaRPr lang="en-US" dirty="0"/>
          </a:p>
        </p:txBody>
      </p:sp>
    </p:spTree>
    <p:extLst>
      <p:ext uri="{BB962C8B-B14F-4D97-AF65-F5344CB8AC3E}">
        <p14:creationId xmlns:p14="http://schemas.microsoft.com/office/powerpoint/2010/main" val="2219221851"/>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2015 California Fire Assistance Agreement Rates and Reimbursement Workshop</a:t>
            </a:r>
            <a:endParaRPr lang="en-US" dirty="0"/>
          </a:p>
        </p:txBody>
      </p:sp>
      <p:sp>
        <p:nvSpPr>
          <p:cNvPr id="5" name="Footer Placeholder 4"/>
          <p:cNvSpPr>
            <a:spLocks noGrp="1"/>
          </p:cNvSpPr>
          <p:nvPr>
            <p:ph type="ftr" sz="quarter" idx="11"/>
          </p:nvPr>
        </p:nvSpPr>
        <p:spPr/>
        <p:txBody>
          <a:bodyPr/>
          <a:lstStyle/>
          <a:p>
            <a:r>
              <a:rPr lang="en-US" smtClean="0"/>
              <a:t>2015</a:t>
            </a:r>
            <a:endParaRPr lang="en-US" dirty="0"/>
          </a:p>
        </p:txBody>
      </p:sp>
    </p:spTree>
    <p:extLst>
      <p:ext uri="{BB962C8B-B14F-4D97-AF65-F5344CB8AC3E}">
        <p14:creationId xmlns:p14="http://schemas.microsoft.com/office/powerpoint/2010/main" val="1228324992"/>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2015 California Fire Assistance Agreement Rates and Reimbursement Workshop</a:t>
            </a:r>
            <a:endParaRPr lang="en-US" dirty="0"/>
          </a:p>
        </p:txBody>
      </p:sp>
      <p:sp>
        <p:nvSpPr>
          <p:cNvPr id="5" name="Footer Placeholder 4"/>
          <p:cNvSpPr>
            <a:spLocks noGrp="1"/>
          </p:cNvSpPr>
          <p:nvPr>
            <p:ph type="ftr" sz="quarter" idx="11"/>
          </p:nvPr>
        </p:nvSpPr>
        <p:spPr/>
        <p:txBody>
          <a:bodyPr/>
          <a:lstStyle/>
          <a:p>
            <a:r>
              <a:rPr lang="en-US" smtClean="0"/>
              <a:t>2015</a:t>
            </a:r>
            <a:endParaRPr lang="en-US" dirty="0"/>
          </a:p>
        </p:txBody>
      </p:sp>
    </p:spTree>
    <p:extLst>
      <p:ext uri="{BB962C8B-B14F-4D97-AF65-F5344CB8AC3E}">
        <p14:creationId xmlns:p14="http://schemas.microsoft.com/office/powerpoint/2010/main" val="1224291730"/>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2015 California Fire Assistance Agreement Rates and Reimbursement Workshop</a:t>
            </a:r>
            <a:endParaRPr lang="en-US" dirty="0"/>
          </a:p>
        </p:txBody>
      </p:sp>
      <p:sp>
        <p:nvSpPr>
          <p:cNvPr id="5" name="Footer Placeholder 4"/>
          <p:cNvSpPr>
            <a:spLocks noGrp="1"/>
          </p:cNvSpPr>
          <p:nvPr>
            <p:ph type="ftr" sz="quarter" idx="11"/>
          </p:nvPr>
        </p:nvSpPr>
        <p:spPr/>
        <p:txBody>
          <a:bodyPr/>
          <a:lstStyle/>
          <a:p>
            <a:r>
              <a:rPr lang="en-US" smtClean="0"/>
              <a:t>2015</a:t>
            </a:r>
            <a:endParaRPr lang="en-US" dirty="0"/>
          </a:p>
        </p:txBody>
      </p:sp>
    </p:spTree>
    <p:extLst>
      <p:ext uri="{BB962C8B-B14F-4D97-AF65-F5344CB8AC3E}">
        <p14:creationId xmlns:p14="http://schemas.microsoft.com/office/powerpoint/2010/main" val="3467567655"/>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2015 California Fire Assistance Agreement Rates and Reimbursement Workshop</a:t>
            </a:r>
            <a:endParaRPr lang="en-US" dirty="0"/>
          </a:p>
        </p:txBody>
      </p:sp>
      <p:sp>
        <p:nvSpPr>
          <p:cNvPr id="5" name="Footer Placeholder 4"/>
          <p:cNvSpPr>
            <a:spLocks noGrp="1"/>
          </p:cNvSpPr>
          <p:nvPr>
            <p:ph type="ftr" sz="quarter" idx="11"/>
          </p:nvPr>
        </p:nvSpPr>
        <p:spPr/>
        <p:txBody>
          <a:bodyPr/>
          <a:lstStyle/>
          <a:p>
            <a:r>
              <a:rPr lang="en-US" smtClean="0"/>
              <a:t>2015</a:t>
            </a:r>
            <a:endParaRPr lang="en-US" dirty="0"/>
          </a:p>
        </p:txBody>
      </p:sp>
    </p:spTree>
    <p:extLst>
      <p:ext uri="{BB962C8B-B14F-4D97-AF65-F5344CB8AC3E}">
        <p14:creationId xmlns:p14="http://schemas.microsoft.com/office/powerpoint/2010/main" val="42693009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Rot="1" noChangeAspect="1" noChangeArrowheads="1" noTextEdit="1"/>
          </p:cNvSpPr>
          <p:nvPr>
            <p:ph type="sldImg"/>
          </p:nvPr>
        </p:nvSpPr>
        <p:spPr>
          <a:xfrm>
            <a:off x="1114425" y="703263"/>
            <a:ext cx="4630738" cy="3473450"/>
          </a:xfrm>
          <a:ln cap="flat"/>
        </p:spPr>
      </p:sp>
      <p:sp>
        <p:nvSpPr>
          <p:cNvPr id="10243" name="Rectangle 3"/>
          <p:cNvSpPr>
            <a:spLocks noGrp="1" noChangeArrowheads="1"/>
          </p:cNvSpPr>
          <p:nvPr>
            <p:ph type="body" idx="1"/>
          </p:nvPr>
        </p:nvSpPr>
        <p:spPr>
          <a:ln/>
        </p:spPr>
        <p:txBody>
          <a:bodyPr/>
          <a:lstStyle/>
          <a:p>
            <a:endParaRPr lang="en-US" dirty="0"/>
          </a:p>
        </p:txBody>
      </p:sp>
      <p:sp>
        <p:nvSpPr>
          <p:cNvPr id="5" name="Footer Placeholder 4"/>
          <p:cNvSpPr>
            <a:spLocks noGrp="1"/>
          </p:cNvSpPr>
          <p:nvPr>
            <p:ph type="ftr" sz="quarter" idx="10"/>
          </p:nvPr>
        </p:nvSpPr>
        <p:spPr/>
        <p:txBody>
          <a:bodyPr/>
          <a:lstStyle/>
          <a:p>
            <a:r>
              <a:rPr lang="en-US" smtClean="0"/>
              <a:t>2015</a:t>
            </a:r>
            <a:endParaRPr lang="en-US" dirty="0"/>
          </a:p>
        </p:txBody>
      </p:sp>
      <p:sp>
        <p:nvSpPr>
          <p:cNvPr id="6" name="Header Placeholder 5"/>
          <p:cNvSpPr>
            <a:spLocks noGrp="1"/>
          </p:cNvSpPr>
          <p:nvPr>
            <p:ph type="hdr" sz="quarter" idx="11"/>
          </p:nvPr>
        </p:nvSpPr>
        <p:spPr/>
        <p:txBody>
          <a:bodyPr/>
          <a:lstStyle/>
          <a:p>
            <a:r>
              <a:rPr lang="en-US" smtClean="0"/>
              <a:t>2015 California Fire Assistance Agreement Rates and Reimbursement Workshop</a:t>
            </a:r>
            <a:endParaRPr lang="en-US" dirty="0"/>
          </a:p>
        </p:txBody>
      </p:sp>
    </p:spTree>
    <p:extLst>
      <p:ext uri="{BB962C8B-B14F-4D97-AF65-F5344CB8AC3E}">
        <p14:creationId xmlns:p14="http://schemas.microsoft.com/office/powerpoint/2010/main" val="3579024613"/>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30738" cy="3473450"/>
          </a:xfrm>
        </p:spPr>
      </p:sp>
      <p:sp>
        <p:nvSpPr>
          <p:cNvPr id="3" name="Notes Placeholder 2"/>
          <p:cNvSpPr>
            <a:spLocks noGrp="1"/>
          </p:cNvSpPr>
          <p:nvPr>
            <p:ph type="body" idx="1"/>
          </p:nvPr>
        </p:nvSpPr>
        <p:spPr/>
        <p:txBody>
          <a:bodyPr>
            <a:normAutofit/>
          </a:bodyPr>
          <a:lstStyle/>
          <a:p>
            <a:r>
              <a:rPr lang="en-US" dirty="0" smtClean="0"/>
              <a:t>Provide handout</a:t>
            </a:r>
            <a:r>
              <a:rPr lang="en-US" baseline="0" dirty="0" smtClean="0"/>
              <a:t> and go over the process</a:t>
            </a:r>
            <a:endParaRPr lang="en-US" dirty="0"/>
          </a:p>
        </p:txBody>
      </p:sp>
      <p:sp>
        <p:nvSpPr>
          <p:cNvPr id="4" name="Header Placeholder 3"/>
          <p:cNvSpPr>
            <a:spLocks noGrp="1"/>
          </p:cNvSpPr>
          <p:nvPr>
            <p:ph type="hdr" sz="quarter" idx="10"/>
          </p:nvPr>
        </p:nvSpPr>
        <p:spPr/>
        <p:txBody>
          <a:bodyPr/>
          <a:lstStyle/>
          <a:p>
            <a:r>
              <a:rPr lang="en-US" smtClean="0"/>
              <a:t>2015 California Fire Assistance Agreement Rates and Reimbursement Workshop</a:t>
            </a:r>
            <a:endParaRPr lang="en-US" dirty="0"/>
          </a:p>
        </p:txBody>
      </p:sp>
      <p:sp>
        <p:nvSpPr>
          <p:cNvPr id="5" name="Footer Placeholder 4"/>
          <p:cNvSpPr>
            <a:spLocks noGrp="1"/>
          </p:cNvSpPr>
          <p:nvPr>
            <p:ph type="ftr" sz="quarter" idx="11"/>
          </p:nvPr>
        </p:nvSpPr>
        <p:spPr/>
        <p:txBody>
          <a:bodyPr/>
          <a:lstStyle/>
          <a:p>
            <a:r>
              <a:rPr lang="en-US" smtClean="0"/>
              <a:t>2015</a:t>
            </a:r>
            <a:endParaRPr lang="en-US" dirty="0"/>
          </a:p>
        </p:txBody>
      </p:sp>
    </p:spTree>
    <p:extLst>
      <p:ext uri="{BB962C8B-B14F-4D97-AF65-F5344CB8AC3E}">
        <p14:creationId xmlns:p14="http://schemas.microsoft.com/office/powerpoint/2010/main" val="1396118298"/>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30738" cy="3473450"/>
          </a:xfrm>
        </p:spPr>
      </p:sp>
      <p:sp>
        <p:nvSpPr>
          <p:cNvPr id="3" name="Notes Placeholder 2"/>
          <p:cNvSpPr>
            <a:spLocks noGrp="1"/>
          </p:cNvSpPr>
          <p:nvPr>
            <p:ph type="body" idx="1"/>
          </p:nvPr>
        </p:nvSpPr>
        <p:spPr/>
        <p:txBody>
          <a:bodyPr>
            <a:normAutofit/>
          </a:bodyPr>
          <a:lstStyle/>
          <a:p>
            <a:r>
              <a:rPr lang="en-US" dirty="0" smtClean="0"/>
              <a:t>Provide handout</a:t>
            </a:r>
            <a:r>
              <a:rPr lang="en-US" baseline="0" dirty="0" smtClean="0"/>
              <a:t> and go over the process</a:t>
            </a:r>
            <a:endParaRPr lang="en-US" dirty="0"/>
          </a:p>
        </p:txBody>
      </p:sp>
      <p:sp>
        <p:nvSpPr>
          <p:cNvPr id="4" name="Header Placeholder 3"/>
          <p:cNvSpPr>
            <a:spLocks noGrp="1"/>
          </p:cNvSpPr>
          <p:nvPr>
            <p:ph type="hdr" sz="quarter" idx="10"/>
          </p:nvPr>
        </p:nvSpPr>
        <p:spPr/>
        <p:txBody>
          <a:bodyPr/>
          <a:lstStyle/>
          <a:p>
            <a:r>
              <a:rPr lang="en-US" smtClean="0"/>
              <a:t>2015 California Fire Assistance Agreement Rates and Reimbursement Workshop</a:t>
            </a:r>
            <a:endParaRPr lang="en-US" dirty="0"/>
          </a:p>
        </p:txBody>
      </p:sp>
      <p:sp>
        <p:nvSpPr>
          <p:cNvPr id="5" name="Footer Placeholder 4"/>
          <p:cNvSpPr>
            <a:spLocks noGrp="1"/>
          </p:cNvSpPr>
          <p:nvPr>
            <p:ph type="ftr" sz="quarter" idx="11"/>
          </p:nvPr>
        </p:nvSpPr>
        <p:spPr/>
        <p:txBody>
          <a:bodyPr/>
          <a:lstStyle/>
          <a:p>
            <a:r>
              <a:rPr lang="en-US" smtClean="0"/>
              <a:t>2015</a:t>
            </a:r>
            <a:endParaRPr lang="en-US" dirty="0"/>
          </a:p>
        </p:txBody>
      </p:sp>
    </p:spTree>
    <p:extLst>
      <p:ext uri="{BB962C8B-B14F-4D97-AF65-F5344CB8AC3E}">
        <p14:creationId xmlns:p14="http://schemas.microsoft.com/office/powerpoint/2010/main" val="3751030634"/>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30738" cy="3473450"/>
          </a:xfrm>
        </p:spPr>
      </p:sp>
      <p:sp>
        <p:nvSpPr>
          <p:cNvPr id="3" name="Notes Placeholder 2"/>
          <p:cNvSpPr>
            <a:spLocks noGrp="1"/>
          </p:cNvSpPr>
          <p:nvPr>
            <p:ph type="body" idx="1"/>
          </p:nvPr>
        </p:nvSpPr>
        <p:spPr/>
        <p:txBody>
          <a:bodyPr>
            <a:normAutofit/>
          </a:bodyPr>
          <a:lstStyle/>
          <a:p>
            <a:r>
              <a:rPr lang="en-US" dirty="0" smtClean="0"/>
              <a:t>Provide handout</a:t>
            </a:r>
            <a:r>
              <a:rPr lang="en-US" baseline="0" dirty="0" smtClean="0"/>
              <a:t> and go over the process</a:t>
            </a:r>
            <a:endParaRPr lang="en-US" dirty="0"/>
          </a:p>
        </p:txBody>
      </p:sp>
      <p:sp>
        <p:nvSpPr>
          <p:cNvPr id="4" name="Header Placeholder 3"/>
          <p:cNvSpPr>
            <a:spLocks noGrp="1"/>
          </p:cNvSpPr>
          <p:nvPr>
            <p:ph type="hdr" sz="quarter" idx="10"/>
          </p:nvPr>
        </p:nvSpPr>
        <p:spPr/>
        <p:txBody>
          <a:bodyPr/>
          <a:lstStyle/>
          <a:p>
            <a:r>
              <a:rPr lang="en-US" smtClean="0"/>
              <a:t>2015 California Fire Assistance Agreement Rates and Reimbursement Workshop</a:t>
            </a:r>
            <a:endParaRPr lang="en-US" dirty="0"/>
          </a:p>
        </p:txBody>
      </p:sp>
      <p:sp>
        <p:nvSpPr>
          <p:cNvPr id="5" name="Footer Placeholder 4"/>
          <p:cNvSpPr>
            <a:spLocks noGrp="1"/>
          </p:cNvSpPr>
          <p:nvPr>
            <p:ph type="ftr" sz="quarter" idx="11"/>
          </p:nvPr>
        </p:nvSpPr>
        <p:spPr/>
        <p:txBody>
          <a:bodyPr/>
          <a:lstStyle/>
          <a:p>
            <a:r>
              <a:rPr lang="en-US" smtClean="0"/>
              <a:t>2015</a:t>
            </a:r>
            <a:endParaRPr lang="en-US" dirty="0"/>
          </a:p>
        </p:txBody>
      </p:sp>
    </p:spTree>
    <p:extLst>
      <p:ext uri="{BB962C8B-B14F-4D97-AF65-F5344CB8AC3E}">
        <p14:creationId xmlns:p14="http://schemas.microsoft.com/office/powerpoint/2010/main" val="3965573926"/>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2015 California Fire Assistance Agreement Rates and Reimbursement Workshop</a:t>
            </a:r>
            <a:endParaRPr lang="en-US" dirty="0"/>
          </a:p>
        </p:txBody>
      </p:sp>
      <p:sp>
        <p:nvSpPr>
          <p:cNvPr id="5" name="Footer Placeholder 4"/>
          <p:cNvSpPr>
            <a:spLocks noGrp="1"/>
          </p:cNvSpPr>
          <p:nvPr>
            <p:ph type="ftr" sz="quarter" idx="11"/>
          </p:nvPr>
        </p:nvSpPr>
        <p:spPr/>
        <p:txBody>
          <a:bodyPr/>
          <a:lstStyle/>
          <a:p>
            <a:r>
              <a:rPr lang="en-US" smtClean="0"/>
              <a:t>2015</a:t>
            </a:r>
            <a:endParaRPr lang="en-US" dirty="0"/>
          </a:p>
        </p:txBody>
      </p:sp>
    </p:spTree>
    <p:extLst>
      <p:ext uri="{BB962C8B-B14F-4D97-AF65-F5344CB8AC3E}">
        <p14:creationId xmlns:p14="http://schemas.microsoft.com/office/powerpoint/2010/main" val="1311072819"/>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30738" cy="3473450"/>
          </a:xfrm>
        </p:spPr>
      </p:sp>
      <p:sp>
        <p:nvSpPr>
          <p:cNvPr id="3" name="Notes Placeholder 2"/>
          <p:cNvSpPr>
            <a:spLocks noGrp="1"/>
          </p:cNvSpPr>
          <p:nvPr>
            <p:ph type="body" idx="1"/>
          </p:nvPr>
        </p:nvSpPr>
        <p:spPr/>
        <p:txBody>
          <a:bodyPr/>
          <a:lstStyle/>
          <a:p>
            <a:r>
              <a:rPr lang="en-US" dirty="0" smtClean="0"/>
              <a:t>Again must be submitted each year by July 1 or will</a:t>
            </a:r>
            <a:r>
              <a:rPr lang="en-US" baseline="0" dirty="0" smtClean="0"/>
              <a:t> default to the base 10%</a:t>
            </a:r>
            <a:endParaRPr lang="en-US" dirty="0"/>
          </a:p>
        </p:txBody>
      </p:sp>
      <p:sp>
        <p:nvSpPr>
          <p:cNvPr id="4" name="Header Placeholder 3"/>
          <p:cNvSpPr>
            <a:spLocks noGrp="1"/>
          </p:cNvSpPr>
          <p:nvPr>
            <p:ph type="hdr" sz="quarter" idx="10"/>
          </p:nvPr>
        </p:nvSpPr>
        <p:spPr/>
        <p:txBody>
          <a:bodyPr/>
          <a:lstStyle/>
          <a:p>
            <a:r>
              <a:rPr lang="en-US" smtClean="0"/>
              <a:t>2015 California Fire Assistance Agreement Rates and Reimbursement Workshop</a:t>
            </a:r>
            <a:endParaRPr lang="en-US" dirty="0"/>
          </a:p>
        </p:txBody>
      </p:sp>
      <p:sp>
        <p:nvSpPr>
          <p:cNvPr id="5" name="Footer Placeholder 4"/>
          <p:cNvSpPr>
            <a:spLocks noGrp="1"/>
          </p:cNvSpPr>
          <p:nvPr>
            <p:ph type="ftr" sz="quarter" idx="11"/>
          </p:nvPr>
        </p:nvSpPr>
        <p:spPr/>
        <p:txBody>
          <a:bodyPr/>
          <a:lstStyle/>
          <a:p>
            <a:r>
              <a:rPr lang="en-US" smtClean="0"/>
              <a:t>2015</a:t>
            </a:r>
            <a:endParaRPr lang="en-US" dirty="0"/>
          </a:p>
        </p:txBody>
      </p:sp>
    </p:spTree>
    <p:extLst>
      <p:ext uri="{BB962C8B-B14F-4D97-AF65-F5344CB8AC3E}">
        <p14:creationId xmlns:p14="http://schemas.microsoft.com/office/powerpoint/2010/main" val="1470472109"/>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2015 California Fire Assistance Agreement Rates and Reimbursement Workshop</a:t>
            </a:r>
            <a:endParaRPr lang="en-US" dirty="0"/>
          </a:p>
        </p:txBody>
      </p:sp>
      <p:sp>
        <p:nvSpPr>
          <p:cNvPr id="5" name="Footer Placeholder 4"/>
          <p:cNvSpPr>
            <a:spLocks noGrp="1"/>
          </p:cNvSpPr>
          <p:nvPr>
            <p:ph type="ftr" sz="quarter" idx="11"/>
          </p:nvPr>
        </p:nvSpPr>
        <p:spPr/>
        <p:txBody>
          <a:bodyPr/>
          <a:lstStyle/>
          <a:p>
            <a:r>
              <a:rPr lang="en-US" smtClean="0"/>
              <a:t>2015</a:t>
            </a:r>
            <a:endParaRPr lang="en-US" dirty="0"/>
          </a:p>
        </p:txBody>
      </p:sp>
    </p:spTree>
    <p:extLst>
      <p:ext uri="{BB962C8B-B14F-4D97-AF65-F5344CB8AC3E}">
        <p14:creationId xmlns:p14="http://schemas.microsoft.com/office/powerpoint/2010/main" val="394309810"/>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sz="800" kern="1200" dirty="0" smtClean="0">
                <a:solidFill>
                  <a:schemeClr val="tx1"/>
                </a:solidFill>
                <a:latin typeface="Arial" pitchFamily="34" charset="0"/>
                <a:ea typeface="+mn-ea"/>
                <a:cs typeface="+mn-cs"/>
              </a:rPr>
              <a:t>http://www.whitehouse.gov/omb/circulars_default</a:t>
            </a:r>
            <a:endParaRPr lang="en-US" dirty="0"/>
          </a:p>
        </p:txBody>
      </p:sp>
      <p:sp>
        <p:nvSpPr>
          <p:cNvPr id="4" name="Header Placeholder 3"/>
          <p:cNvSpPr>
            <a:spLocks noGrp="1"/>
          </p:cNvSpPr>
          <p:nvPr>
            <p:ph type="hdr" sz="quarter" idx="10"/>
          </p:nvPr>
        </p:nvSpPr>
        <p:spPr/>
        <p:txBody>
          <a:bodyPr/>
          <a:lstStyle/>
          <a:p>
            <a:r>
              <a:rPr lang="en-US" smtClean="0"/>
              <a:t>2015 California Fire Assistance Agreement Rates and Reimbursement Workshop</a:t>
            </a:r>
            <a:endParaRPr lang="en-US" dirty="0"/>
          </a:p>
        </p:txBody>
      </p:sp>
      <p:sp>
        <p:nvSpPr>
          <p:cNvPr id="5" name="Footer Placeholder 4"/>
          <p:cNvSpPr>
            <a:spLocks noGrp="1"/>
          </p:cNvSpPr>
          <p:nvPr>
            <p:ph type="ftr" sz="quarter" idx="11"/>
          </p:nvPr>
        </p:nvSpPr>
        <p:spPr/>
        <p:txBody>
          <a:bodyPr/>
          <a:lstStyle/>
          <a:p>
            <a:r>
              <a:rPr lang="en-US" smtClean="0"/>
              <a:t>2015</a:t>
            </a:r>
            <a:endParaRPr lang="en-US" dirty="0"/>
          </a:p>
        </p:txBody>
      </p:sp>
    </p:spTree>
    <p:extLst>
      <p:ext uri="{BB962C8B-B14F-4D97-AF65-F5344CB8AC3E}">
        <p14:creationId xmlns:p14="http://schemas.microsoft.com/office/powerpoint/2010/main" val="3530166936"/>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2015 California Fire Assistance Agreement Rates and Reimbursement Workshop</a:t>
            </a:r>
            <a:endParaRPr lang="en-US" dirty="0"/>
          </a:p>
        </p:txBody>
      </p:sp>
      <p:sp>
        <p:nvSpPr>
          <p:cNvPr id="5" name="Footer Placeholder 4"/>
          <p:cNvSpPr>
            <a:spLocks noGrp="1"/>
          </p:cNvSpPr>
          <p:nvPr>
            <p:ph type="ftr" sz="quarter" idx="11"/>
          </p:nvPr>
        </p:nvSpPr>
        <p:spPr/>
        <p:txBody>
          <a:bodyPr/>
          <a:lstStyle/>
          <a:p>
            <a:r>
              <a:rPr lang="en-US" smtClean="0"/>
              <a:t>2015</a:t>
            </a:r>
            <a:endParaRPr lang="en-US" dirty="0"/>
          </a:p>
        </p:txBody>
      </p:sp>
    </p:spTree>
    <p:extLst>
      <p:ext uri="{BB962C8B-B14F-4D97-AF65-F5344CB8AC3E}">
        <p14:creationId xmlns:p14="http://schemas.microsoft.com/office/powerpoint/2010/main" val="1994125527"/>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30738" cy="3473450"/>
          </a:xfrm>
        </p:spPr>
      </p:sp>
      <p:sp>
        <p:nvSpPr>
          <p:cNvPr id="3" name="Notes Placeholder 2"/>
          <p:cNvSpPr>
            <a:spLocks noGrp="1"/>
          </p:cNvSpPr>
          <p:nvPr>
            <p:ph type="body" idx="1"/>
          </p:nvPr>
        </p:nvSpPr>
        <p:spPr/>
        <p:txBody>
          <a:bodyPr>
            <a:normAutofit/>
          </a:bodyPr>
          <a:lstStyle/>
          <a:p>
            <a:endParaRPr lang="en-US" dirty="0"/>
          </a:p>
        </p:txBody>
      </p:sp>
      <p:sp>
        <p:nvSpPr>
          <p:cNvPr id="5" name="Footer Placeholder 4"/>
          <p:cNvSpPr>
            <a:spLocks noGrp="1"/>
          </p:cNvSpPr>
          <p:nvPr>
            <p:ph type="ftr" sz="quarter" idx="10"/>
          </p:nvPr>
        </p:nvSpPr>
        <p:spPr/>
        <p:txBody>
          <a:bodyPr/>
          <a:lstStyle/>
          <a:p>
            <a:r>
              <a:rPr lang="en-US" smtClean="0"/>
              <a:t>2015</a:t>
            </a:r>
            <a:endParaRPr lang="en-US" dirty="0"/>
          </a:p>
        </p:txBody>
      </p:sp>
      <p:sp>
        <p:nvSpPr>
          <p:cNvPr id="6" name="Header Placeholder 5"/>
          <p:cNvSpPr>
            <a:spLocks noGrp="1"/>
          </p:cNvSpPr>
          <p:nvPr>
            <p:ph type="hdr" sz="quarter" idx="11"/>
          </p:nvPr>
        </p:nvSpPr>
        <p:spPr/>
        <p:txBody>
          <a:bodyPr/>
          <a:lstStyle/>
          <a:p>
            <a:r>
              <a:rPr lang="en-US" smtClean="0"/>
              <a:t>2015 California Fire Assistance Agreement Rates and Reimbursement Workshop</a:t>
            </a:r>
            <a:endParaRPr lang="en-US" dirty="0"/>
          </a:p>
        </p:txBody>
      </p:sp>
    </p:spTree>
    <p:extLst>
      <p:ext uri="{BB962C8B-B14F-4D97-AF65-F5344CB8AC3E}">
        <p14:creationId xmlns:p14="http://schemas.microsoft.com/office/powerpoint/2010/main" val="3917113783"/>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2015 California Fire Assistance Agreement Rates and Reimbursement Workshop</a:t>
            </a:r>
            <a:endParaRPr lang="en-US" dirty="0"/>
          </a:p>
        </p:txBody>
      </p:sp>
      <p:sp>
        <p:nvSpPr>
          <p:cNvPr id="5" name="Footer Placeholder 4"/>
          <p:cNvSpPr>
            <a:spLocks noGrp="1"/>
          </p:cNvSpPr>
          <p:nvPr>
            <p:ph type="ftr" sz="quarter" idx="11"/>
          </p:nvPr>
        </p:nvSpPr>
        <p:spPr/>
        <p:txBody>
          <a:bodyPr/>
          <a:lstStyle/>
          <a:p>
            <a:r>
              <a:rPr lang="en-US" smtClean="0"/>
              <a:t>2015</a:t>
            </a:r>
            <a:endParaRPr lang="en-US" dirty="0"/>
          </a:p>
        </p:txBody>
      </p:sp>
    </p:spTree>
    <p:extLst>
      <p:ext uri="{BB962C8B-B14F-4D97-AF65-F5344CB8AC3E}">
        <p14:creationId xmlns:p14="http://schemas.microsoft.com/office/powerpoint/2010/main" val="33641478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Rot="1" noChangeAspect="1" noChangeArrowheads="1" noTextEdit="1"/>
          </p:cNvSpPr>
          <p:nvPr>
            <p:ph type="sldImg"/>
          </p:nvPr>
        </p:nvSpPr>
        <p:spPr>
          <a:xfrm>
            <a:off x="1114425" y="703263"/>
            <a:ext cx="4630738" cy="3473450"/>
          </a:xfrm>
          <a:ln cap="flat"/>
        </p:spPr>
      </p:sp>
      <p:sp>
        <p:nvSpPr>
          <p:cNvPr id="10243" name="Rectangle 3"/>
          <p:cNvSpPr>
            <a:spLocks noGrp="1" noChangeArrowheads="1"/>
          </p:cNvSpPr>
          <p:nvPr>
            <p:ph type="body" idx="1"/>
          </p:nvPr>
        </p:nvSpPr>
        <p:spPr>
          <a:ln/>
        </p:spPr>
        <p:txBody>
          <a:bodyPr/>
          <a:lstStyle/>
          <a:p>
            <a:endParaRPr lang="en-US" dirty="0"/>
          </a:p>
        </p:txBody>
      </p:sp>
      <p:sp>
        <p:nvSpPr>
          <p:cNvPr id="5" name="Footer Placeholder 4"/>
          <p:cNvSpPr>
            <a:spLocks noGrp="1"/>
          </p:cNvSpPr>
          <p:nvPr>
            <p:ph type="ftr" sz="quarter" idx="10"/>
          </p:nvPr>
        </p:nvSpPr>
        <p:spPr/>
        <p:txBody>
          <a:bodyPr/>
          <a:lstStyle/>
          <a:p>
            <a:r>
              <a:rPr lang="en-US" smtClean="0"/>
              <a:t>2015</a:t>
            </a:r>
            <a:endParaRPr lang="en-US" dirty="0"/>
          </a:p>
        </p:txBody>
      </p:sp>
      <p:sp>
        <p:nvSpPr>
          <p:cNvPr id="6" name="Header Placeholder 5"/>
          <p:cNvSpPr>
            <a:spLocks noGrp="1"/>
          </p:cNvSpPr>
          <p:nvPr>
            <p:ph type="hdr" sz="quarter" idx="11"/>
          </p:nvPr>
        </p:nvSpPr>
        <p:spPr/>
        <p:txBody>
          <a:bodyPr/>
          <a:lstStyle/>
          <a:p>
            <a:r>
              <a:rPr lang="en-US" smtClean="0"/>
              <a:t>2015 California Fire Assistance Agreement Rates and Reimbursement Workshop</a:t>
            </a:r>
            <a:endParaRPr lang="en-US" dirty="0"/>
          </a:p>
        </p:txBody>
      </p:sp>
    </p:spTree>
    <p:extLst>
      <p:ext uri="{BB962C8B-B14F-4D97-AF65-F5344CB8AC3E}">
        <p14:creationId xmlns:p14="http://schemas.microsoft.com/office/powerpoint/2010/main" val="1252768330"/>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2015 California Fire Assistance Agreement Rates and Reimbursement Workshop</a:t>
            </a:r>
            <a:endParaRPr lang="en-US" dirty="0"/>
          </a:p>
        </p:txBody>
      </p:sp>
      <p:sp>
        <p:nvSpPr>
          <p:cNvPr id="5" name="Footer Placeholder 4"/>
          <p:cNvSpPr>
            <a:spLocks noGrp="1"/>
          </p:cNvSpPr>
          <p:nvPr>
            <p:ph type="ftr" sz="quarter" idx="11"/>
          </p:nvPr>
        </p:nvSpPr>
        <p:spPr/>
        <p:txBody>
          <a:bodyPr/>
          <a:lstStyle/>
          <a:p>
            <a:r>
              <a:rPr lang="en-US" smtClean="0"/>
              <a:t>2015</a:t>
            </a:r>
            <a:endParaRPr lang="en-US" dirty="0"/>
          </a:p>
        </p:txBody>
      </p:sp>
    </p:spTree>
    <p:extLst>
      <p:ext uri="{BB962C8B-B14F-4D97-AF65-F5344CB8AC3E}">
        <p14:creationId xmlns:p14="http://schemas.microsoft.com/office/powerpoint/2010/main" val="412229278"/>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2015 California Fire Assistance Agreement Rates and Reimbursement Workshop</a:t>
            </a:r>
            <a:endParaRPr lang="en-US" dirty="0"/>
          </a:p>
        </p:txBody>
      </p:sp>
      <p:sp>
        <p:nvSpPr>
          <p:cNvPr id="5" name="Footer Placeholder 4"/>
          <p:cNvSpPr>
            <a:spLocks noGrp="1"/>
          </p:cNvSpPr>
          <p:nvPr>
            <p:ph type="ftr" sz="quarter" idx="11"/>
          </p:nvPr>
        </p:nvSpPr>
        <p:spPr/>
        <p:txBody>
          <a:bodyPr/>
          <a:lstStyle/>
          <a:p>
            <a:r>
              <a:rPr lang="en-US" smtClean="0"/>
              <a:t>2015</a:t>
            </a:r>
            <a:endParaRPr lang="en-US" dirty="0"/>
          </a:p>
        </p:txBody>
      </p:sp>
    </p:spTree>
    <p:extLst>
      <p:ext uri="{BB962C8B-B14F-4D97-AF65-F5344CB8AC3E}">
        <p14:creationId xmlns:p14="http://schemas.microsoft.com/office/powerpoint/2010/main" val="4204420165"/>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30738" cy="3473450"/>
          </a:xfrm>
        </p:spPr>
      </p:sp>
      <p:sp>
        <p:nvSpPr>
          <p:cNvPr id="3" name="Notes Placeholder 2"/>
          <p:cNvSpPr>
            <a:spLocks noGrp="1"/>
          </p:cNvSpPr>
          <p:nvPr>
            <p:ph type="body" idx="1"/>
          </p:nvPr>
        </p:nvSpPr>
        <p:spPr/>
        <p:txBody>
          <a:bodyPr>
            <a:normAutofit/>
          </a:bodyPr>
          <a:lstStyle/>
          <a:p>
            <a:r>
              <a:rPr lang="en-US" dirty="0" smtClean="0"/>
              <a:t>The</a:t>
            </a:r>
            <a:r>
              <a:rPr lang="en-US" baseline="0" dirty="0" smtClean="0"/>
              <a:t> average actual personnel rate concept has not changed for Suppression personnel.  However, we have done away with the two rate requirement for non suppression which included a ST rate for ST hours worked and an OT rate for OT hours worked. Now both Suppression and Non Suppression personnel will utilize the same process for developing their rate.  </a:t>
            </a:r>
          </a:p>
          <a:p>
            <a:endParaRPr lang="en-US" baseline="0" dirty="0" smtClean="0"/>
          </a:p>
          <a:p>
            <a:r>
              <a:rPr lang="en-US" baseline="0" dirty="0" smtClean="0"/>
              <a:t>The 1.5 multiplier in the formula for non suppression represents an hourly rate which includes benefits for ST and an overtime rate for OT hours.  </a:t>
            </a:r>
          </a:p>
          <a:p>
            <a:endParaRPr lang="en-US" baseline="0" dirty="0" smtClean="0"/>
          </a:p>
          <a:p>
            <a:r>
              <a:rPr lang="en-US" baseline="0" dirty="0" smtClean="0"/>
              <a:t>The 1.5 multiplier in the formula for suppression represents for all personnel costs associated with assisting the Federal and State agencies within this agreement.  </a:t>
            </a:r>
            <a:r>
              <a:rPr lang="en-US" dirty="0" smtClean="0"/>
              <a:t/>
            </a:r>
            <a:br>
              <a:rPr lang="en-US" dirty="0" smtClean="0"/>
            </a:br>
            <a:endParaRPr lang="en-US" dirty="0"/>
          </a:p>
        </p:txBody>
      </p:sp>
      <p:sp>
        <p:nvSpPr>
          <p:cNvPr id="5" name="Footer Placeholder 4"/>
          <p:cNvSpPr>
            <a:spLocks noGrp="1"/>
          </p:cNvSpPr>
          <p:nvPr>
            <p:ph type="ftr" sz="quarter" idx="10"/>
          </p:nvPr>
        </p:nvSpPr>
        <p:spPr/>
        <p:txBody>
          <a:bodyPr/>
          <a:lstStyle/>
          <a:p>
            <a:r>
              <a:rPr lang="en-US" smtClean="0"/>
              <a:t>2015</a:t>
            </a:r>
            <a:endParaRPr lang="en-US" dirty="0"/>
          </a:p>
        </p:txBody>
      </p:sp>
      <p:sp>
        <p:nvSpPr>
          <p:cNvPr id="6" name="Header Placeholder 5"/>
          <p:cNvSpPr>
            <a:spLocks noGrp="1"/>
          </p:cNvSpPr>
          <p:nvPr>
            <p:ph type="hdr" sz="quarter" idx="11"/>
          </p:nvPr>
        </p:nvSpPr>
        <p:spPr/>
        <p:txBody>
          <a:bodyPr/>
          <a:lstStyle/>
          <a:p>
            <a:r>
              <a:rPr lang="en-US" smtClean="0"/>
              <a:t>2015 California Fire Assistance Agreement Rates and Reimbursement Workshop</a:t>
            </a:r>
            <a:endParaRPr lang="en-US" dirty="0"/>
          </a:p>
        </p:txBody>
      </p:sp>
    </p:spTree>
    <p:extLst>
      <p:ext uri="{BB962C8B-B14F-4D97-AF65-F5344CB8AC3E}">
        <p14:creationId xmlns:p14="http://schemas.microsoft.com/office/powerpoint/2010/main" val="2738618388"/>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30738" cy="3473450"/>
          </a:xfrm>
        </p:spPr>
      </p:sp>
      <p:sp>
        <p:nvSpPr>
          <p:cNvPr id="3" name="Notes Placeholder 2"/>
          <p:cNvSpPr>
            <a:spLocks noGrp="1"/>
          </p:cNvSpPr>
          <p:nvPr>
            <p:ph type="body" idx="1"/>
          </p:nvPr>
        </p:nvSpPr>
        <p:spPr/>
        <p:txBody>
          <a:bodyPr>
            <a:normAutofit/>
          </a:bodyPr>
          <a:lstStyle/>
          <a:p>
            <a:endParaRPr lang="en-US" dirty="0"/>
          </a:p>
        </p:txBody>
      </p:sp>
      <p:sp>
        <p:nvSpPr>
          <p:cNvPr id="5" name="Footer Placeholder 4"/>
          <p:cNvSpPr>
            <a:spLocks noGrp="1"/>
          </p:cNvSpPr>
          <p:nvPr>
            <p:ph type="ftr" sz="quarter" idx="10"/>
          </p:nvPr>
        </p:nvSpPr>
        <p:spPr/>
        <p:txBody>
          <a:bodyPr/>
          <a:lstStyle/>
          <a:p>
            <a:r>
              <a:rPr lang="en-US" smtClean="0"/>
              <a:t>2015</a:t>
            </a:r>
            <a:endParaRPr lang="en-US" dirty="0"/>
          </a:p>
        </p:txBody>
      </p:sp>
      <p:sp>
        <p:nvSpPr>
          <p:cNvPr id="6" name="Header Placeholder 5"/>
          <p:cNvSpPr>
            <a:spLocks noGrp="1"/>
          </p:cNvSpPr>
          <p:nvPr>
            <p:ph type="hdr" sz="quarter" idx="11"/>
          </p:nvPr>
        </p:nvSpPr>
        <p:spPr/>
        <p:txBody>
          <a:bodyPr/>
          <a:lstStyle/>
          <a:p>
            <a:r>
              <a:rPr lang="en-US" smtClean="0"/>
              <a:t>2015 California Fire Assistance Agreement Rates and Reimbursement Workshop</a:t>
            </a:r>
            <a:endParaRPr lang="en-US" dirty="0"/>
          </a:p>
        </p:txBody>
      </p:sp>
    </p:spTree>
    <p:extLst>
      <p:ext uri="{BB962C8B-B14F-4D97-AF65-F5344CB8AC3E}">
        <p14:creationId xmlns:p14="http://schemas.microsoft.com/office/powerpoint/2010/main" val="3961509075"/>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30738" cy="3473450"/>
          </a:xfrm>
        </p:spPr>
      </p:sp>
      <p:sp>
        <p:nvSpPr>
          <p:cNvPr id="3" name="Notes Placeholder 2"/>
          <p:cNvSpPr>
            <a:spLocks noGrp="1"/>
          </p:cNvSpPr>
          <p:nvPr>
            <p:ph type="body" idx="1"/>
          </p:nvPr>
        </p:nvSpPr>
        <p:spPr/>
        <p:txBody>
          <a:bodyPr>
            <a:normAutofit/>
          </a:bodyPr>
          <a:lstStyle/>
          <a:p>
            <a:endParaRPr lang="en-US" dirty="0"/>
          </a:p>
        </p:txBody>
      </p:sp>
      <p:sp>
        <p:nvSpPr>
          <p:cNvPr id="5" name="Footer Placeholder 4"/>
          <p:cNvSpPr>
            <a:spLocks noGrp="1"/>
          </p:cNvSpPr>
          <p:nvPr>
            <p:ph type="ftr" sz="quarter" idx="10"/>
          </p:nvPr>
        </p:nvSpPr>
        <p:spPr/>
        <p:txBody>
          <a:bodyPr/>
          <a:lstStyle/>
          <a:p>
            <a:r>
              <a:rPr lang="en-US" smtClean="0"/>
              <a:t>2015</a:t>
            </a:r>
            <a:endParaRPr lang="en-US" dirty="0"/>
          </a:p>
        </p:txBody>
      </p:sp>
      <p:sp>
        <p:nvSpPr>
          <p:cNvPr id="6" name="Header Placeholder 5"/>
          <p:cNvSpPr>
            <a:spLocks noGrp="1"/>
          </p:cNvSpPr>
          <p:nvPr>
            <p:ph type="hdr" sz="quarter" idx="11"/>
          </p:nvPr>
        </p:nvSpPr>
        <p:spPr/>
        <p:txBody>
          <a:bodyPr/>
          <a:lstStyle/>
          <a:p>
            <a:r>
              <a:rPr lang="en-US" smtClean="0"/>
              <a:t>2015 California Fire Assistance Agreement Rates and Reimbursement Workshop</a:t>
            </a:r>
            <a:endParaRPr lang="en-US" dirty="0"/>
          </a:p>
        </p:txBody>
      </p:sp>
    </p:spTree>
    <p:extLst>
      <p:ext uri="{BB962C8B-B14F-4D97-AF65-F5344CB8AC3E}">
        <p14:creationId xmlns:p14="http://schemas.microsoft.com/office/powerpoint/2010/main" val="3765228279"/>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30738" cy="3473450"/>
          </a:xfrm>
        </p:spPr>
      </p:sp>
      <p:sp>
        <p:nvSpPr>
          <p:cNvPr id="3" name="Notes Placeholder 2"/>
          <p:cNvSpPr>
            <a:spLocks noGrp="1"/>
          </p:cNvSpPr>
          <p:nvPr>
            <p:ph type="body" idx="1"/>
          </p:nvPr>
        </p:nvSpPr>
        <p:spPr/>
        <p:txBody>
          <a:bodyPr>
            <a:normAutofit/>
          </a:bodyPr>
          <a:lstStyle/>
          <a:p>
            <a:r>
              <a:rPr lang="en-US" dirty="0" smtClean="0"/>
              <a:t>Ask Abbe about this????</a:t>
            </a:r>
            <a:endParaRPr lang="en-US" dirty="0"/>
          </a:p>
        </p:txBody>
      </p:sp>
      <p:sp>
        <p:nvSpPr>
          <p:cNvPr id="5" name="Footer Placeholder 4"/>
          <p:cNvSpPr>
            <a:spLocks noGrp="1"/>
          </p:cNvSpPr>
          <p:nvPr>
            <p:ph type="ftr" sz="quarter" idx="10"/>
          </p:nvPr>
        </p:nvSpPr>
        <p:spPr/>
        <p:txBody>
          <a:bodyPr/>
          <a:lstStyle/>
          <a:p>
            <a:r>
              <a:rPr lang="en-US" smtClean="0"/>
              <a:t>2015</a:t>
            </a:r>
            <a:endParaRPr lang="en-US" dirty="0"/>
          </a:p>
        </p:txBody>
      </p:sp>
      <p:sp>
        <p:nvSpPr>
          <p:cNvPr id="6" name="Header Placeholder 5"/>
          <p:cNvSpPr>
            <a:spLocks noGrp="1"/>
          </p:cNvSpPr>
          <p:nvPr>
            <p:ph type="hdr" sz="quarter" idx="11"/>
          </p:nvPr>
        </p:nvSpPr>
        <p:spPr/>
        <p:txBody>
          <a:bodyPr/>
          <a:lstStyle/>
          <a:p>
            <a:r>
              <a:rPr lang="en-US" smtClean="0"/>
              <a:t>2015 California Fire Assistance Agreement Rates and Reimbursement Workshop</a:t>
            </a:r>
            <a:endParaRPr lang="en-US" dirty="0"/>
          </a:p>
        </p:txBody>
      </p:sp>
    </p:spTree>
    <p:extLst>
      <p:ext uri="{BB962C8B-B14F-4D97-AF65-F5344CB8AC3E}">
        <p14:creationId xmlns:p14="http://schemas.microsoft.com/office/powerpoint/2010/main" val="2330746679"/>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30738" cy="3473450"/>
          </a:xfrm>
        </p:spPr>
      </p:sp>
      <p:sp>
        <p:nvSpPr>
          <p:cNvPr id="3" name="Notes Placeholder 2"/>
          <p:cNvSpPr>
            <a:spLocks noGrp="1"/>
          </p:cNvSpPr>
          <p:nvPr>
            <p:ph type="body" idx="1"/>
          </p:nvPr>
        </p:nvSpPr>
        <p:spPr/>
        <p:txBody>
          <a:bodyPr>
            <a:normAutofit/>
          </a:bodyPr>
          <a:lstStyle/>
          <a:p>
            <a:endParaRPr lang="en-US" dirty="0"/>
          </a:p>
        </p:txBody>
      </p:sp>
      <p:sp>
        <p:nvSpPr>
          <p:cNvPr id="5" name="Footer Placeholder 4"/>
          <p:cNvSpPr>
            <a:spLocks noGrp="1"/>
          </p:cNvSpPr>
          <p:nvPr>
            <p:ph type="ftr" sz="quarter" idx="10"/>
          </p:nvPr>
        </p:nvSpPr>
        <p:spPr/>
        <p:txBody>
          <a:bodyPr/>
          <a:lstStyle/>
          <a:p>
            <a:r>
              <a:rPr lang="en-US" smtClean="0"/>
              <a:t>2015</a:t>
            </a:r>
            <a:endParaRPr lang="en-US" dirty="0"/>
          </a:p>
        </p:txBody>
      </p:sp>
      <p:sp>
        <p:nvSpPr>
          <p:cNvPr id="6" name="Header Placeholder 5"/>
          <p:cNvSpPr>
            <a:spLocks noGrp="1"/>
          </p:cNvSpPr>
          <p:nvPr>
            <p:ph type="hdr" sz="quarter" idx="11"/>
          </p:nvPr>
        </p:nvSpPr>
        <p:spPr/>
        <p:txBody>
          <a:bodyPr/>
          <a:lstStyle/>
          <a:p>
            <a:r>
              <a:rPr lang="en-US" smtClean="0"/>
              <a:t>2015 California Fire Assistance Agreement Rates and Reimbursement Workshop</a:t>
            </a:r>
            <a:endParaRPr lang="en-US" dirty="0"/>
          </a:p>
        </p:txBody>
      </p:sp>
    </p:spTree>
    <p:extLst>
      <p:ext uri="{BB962C8B-B14F-4D97-AF65-F5344CB8AC3E}">
        <p14:creationId xmlns:p14="http://schemas.microsoft.com/office/powerpoint/2010/main" val="3944903092"/>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30738" cy="3473450"/>
          </a:xfrm>
        </p:spPr>
      </p:sp>
      <p:sp>
        <p:nvSpPr>
          <p:cNvPr id="3" name="Notes Placeholder 2"/>
          <p:cNvSpPr>
            <a:spLocks noGrp="1"/>
          </p:cNvSpPr>
          <p:nvPr>
            <p:ph type="body" idx="1"/>
          </p:nvPr>
        </p:nvSpPr>
        <p:spPr/>
        <p:txBody>
          <a:bodyPr>
            <a:normAutofit/>
          </a:bodyPr>
          <a:lstStyle/>
          <a:p>
            <a:r>
              <a:rPr lang="en-US" dirty="0" smtClean="0"/>
              <a:t>Do not take</a:t>
            </a:r>
            <a:r>
              <a:rPr lang="en-US" baseline="0" dirty="0" smtClean="0"/>
              <a:t> average all individuals in each step separately, using the average of each step to come up with a total average for the classification. This will give an equal weight to each step, regardless of the number of individuals in each step. This results in an incorrect calculation as per the CFAA Salary Survey Instructions.  </a:t>
            </a:r>
            <a:endParaRPr lang="en-US" dirty="0"/>
          </a:p>
        </p:txBody>
      </p:sp>
      <p:sp>
        <p:nvSpPr>
          <p:cNvPr id="5" name="Footer Placeholder 4"/>
          <p:cNvSpPr>
            <a:spLocks noGrp="1"/>
          </p:cNvSpPr>
          <p:nvPr>
            <p:ph type="ftr" sz="quarter" idx="10"/>
          </p:nvPr>
        </p:nvSpPr>
        <p:spPr/>
        <p:txBody>
          <a:bodyPr/>
          <a:lstStyle/>
          <a:p>
            <a:r>
              <a:rPr lang="en-US" smtClean="0"/>
              <a:t>2015</a:t>
            </a:r>
            <a:endParaRPr lang="en-US" dirty="0"/>
          </a:p>
        </p:txBody>
      </p:sp>
      <p:sp>
        <p:nvSpPr>
          <p:cNvPr id="6" name="Header Placeholder 5"/>
          <p:cNvSpPr>
            <a:spLocks noGrp="1"/>
          </p:cNvSpPr>
          <p:nvPr>
            <p:ph type="hdr" sz="quarter" idx="11"/>
          </p:nvPr>
        </p:nvSpPr>
        <p:spPr/>
        <p:txBody>
          <a:bodyPr/>
          <a:lstStyle/>
          <a:p>
            <a:r>
              <a:rPr lang="en-US" smtClean="0"/>
              <a:t>2015 California Fire Assistance Agreement Rates and Reimbursement Workshop</a:t>
            </a:r>
            <a:endParaRPr lang="en-US" dirty="0"/>
          </a:p>
        </p:txBody>
      </p:sp>
    </p:spTree>
    <p:extLst>
      <p:ext uri="{BB962C8B-B14F-4D97-AF65-F5344CB8AC3E}">
        <p14:creationId xmlns:p14="http://schemas.microsoft.com/office/powerpoint/2010/main" val="1439743144"/>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30738" cy="3473450"/>
          </a:xfrm>
        </p:spPr>
      </p:sp>
      <p:sp>
        <p:nvSpPr>
          <p:cNvPr id="3" name="Notes Placeholder 2"/>
          <p:cNvSpPr>
            <a:spLocks noGrp="1"/>
          </p:cNvSpPr>
          <p:nvPr>
            <p:ph type="body" idx="1"/>
          </p:nvPr>
        </p:nvSpPr>
        <p:spPr/>
        <p:txBody>
          <a:bodyPr>
            <a:normAutofit/>
          </a:bodyPr>
          <a:lstStyle/>
          <a:p>
            <a:r>
              <a:rPr lang="en-US" dirty="0" smtClean="0"/>
              <a:t>Do not average the salary range of each step, using</a:t>
            </a:r>
            <a:r>
              <a:rPr lang="en-US" baseline="0" dirty="0" smtClean="0"/>
              <a:t> the average to compute a total average for the classification.  Each individual’s rate must be used in the calculation of the average actual rate.</a:t>
            </a:r>
            <a:endParaRPr lang="en-US" dirty="0"/>
          </a:p>
        </p:txBody>
      </p:sp>
      <p:sp>
        <p:nvSpPr>
          <p:cNvPr id="5" name="Footer Placeholder 4"/>
          <p:cNvSpPr>
            <a:spLocks noGrp="1"/>
          </p:cNvSpPr>
          <p:nvPr>
            <p:ph type="ftr" sz="quarter" idx="10"/>
          </p:nvPr>
        </p:nvSpPr>
        <p:spPr/>
        <p:txBody>
          <a:bodyPr/>
          <a:lstStyle/>
          <a:p>
            <a:r>
              <a:rPr lang="en-US" smtClean="0"/>
              <a:t>2015</a:t>
            </a:r>
            <a:endParaRPr lang="en-US" dirty="0"/>
          </a:p>
        </p:txBody>
      </p:sp>
      <p:sp>
        <p:nvSpPr>
          <p:cNvPr id="6" name="Header Placeholder 5"/>
          <p:cNvSpPr>
            <a:spLocks noGrp="1"/>
          </p:cNvSpPr>
          <p:nvPr>
            <p:ph type="hdr" sz="quarter" idx="11"/>
          </p:nvPr>
        </p:nvSpPr>
        <p:spPr/>
        <p:txBody>
          <a:bodyPr/>
          <a:lstStyle/>
          <a:p>
            <a:r>
              <a:rPr lang="en-US" smtClean="0"/>
              <a:t>2015 California Fire Assistance Agreement Rates and Reimbursement Workshop</a:t>
            </a:r>
            <a:endParaRPr lang="en-US" dirty="0"/>
          </a:p>
        </p:txBody>
      </p:sp>
    </p:spTree>
    <p:extLst>
      <p:ext uri="{BB962C8B-B14F-4D97-AF65-F5344CB8AC3E}">
        <p14:creationId xmlns:p14="http://schemas.microsoft.com/office/powerpoint/2010/main" val="2141561589"/>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Bring up website to show example</a:t>
            </a:r>
          </a:p>
          <a:p>
            <a:endParaRPr lang="en-PH" dirty="0" smtClean="0"/>
          </a:p>
          <a:p>
            <a:pPr marL="0" marR="0" lvl="1" indent="0" algn="l" defTabSz="914400" rtl="0" eaLnBrk="0" fontAlgn="base" latinLnBrk="0" hangingPunct="0">
              <a:lnSpc>
                <a:spcPct val="100000"/>
              </a:lnSpc>
              <a:spcBef>
                <a:spcPct val="30000"/>
              </a:spcBef>
              <a:spcAft>
                <a:spcPct val="0"/>
              </a:spcAft>
              <a:buClrTx/>
              <a:buSzTx/>
              <a:buFontTx/>
              <a:buNone/>
              <a:tabLst/>
              <a:defRPr/>
            </a:pPr>
            <a:r>
              <a:rPr lang="en-US" sz="2800" kern="1200" dirty="0" smtClean="0">
                <a:solidFill>
                  <a:schemeClr val="tx1"/>
                </a:solidFill>
                <a:latin typeface="Arial" pitchFamily="34" charset="0"/>
                <a:ea typeface="+mn-ea"/>
                <a:cs typeface="+mn-cs"/>
              </a:rPr>
              <a:t>http:www.nwcg.gov/general/memos/nwcg-004-2009.pdf</a:t>
            </a:r>
            <a:endParaRPr lang="en-US" dirty="0"/>
          </a:p>
        </p:txBody>
      </p:sp>
      <p:sp>
        <p:nvSpPr>
          <p:cNvPr id="4" name="Header Placeholder 3"/>
          <p:cNvSpPr>
            <a:spLocks noGrp="1"/>
          </p:cNvSpPr>
          <p:nvPr>
            <p:ph type="hdr" sz="quarter" idx="10"/>
          </p:nvPr>
        </p:nvSpPr>
        <p:spPr/>
        <p:txBody>
          <a:bodyPr/>
          <a:lstStyle/>
          <a:p>
            <a:r>
              <a:rPr lang="en-US" smtClean="0"/>
              <a:t>2015 California Fire Assistance Agreement Rates and Reimbursement Workshop</a:t>
            </a:r>
            <a:endParaRPr lang="en-US" dirty="0"/>
          </a:p>
        </p:txBody>
      </p:sp>
      <p:sp>
        <p:nvSpPr>
          <p:cNvPr id="5" name="Footer Placeholder 4"/>
          <p:cNvSpPr>
            <a:spLocks noGrp="1"/>
          </p:cNvSpPr>
          <p:nvPr>
            <p:ph type="ftr" sz="quarter" idx="11"/>
          </p:nvPr>
        </p:nvSpPr>
        <p:spPr/>
        <p:txBody>
          <a:bodyPr/>
          <a:lstStyle/>
          <a:p>
            <a:r>
              <a:rPr lang="en-US" smtClean="0"/>
              <a:t>2015</a:t>
            </a:r>
            <a:endParaRPr lang="en-US" dirty="0"/>
          </a:p>
        </p:txBody>
      </p:sp>
    </p:spTree>
    <p:extLst>
      <p:ext uri="{BB962C8B-B14F-4D97-AF65-F5344CB8AC3E}">
        <p14:creationId xmlns:p14="http://schemas.microsoft.com/office/powerpoint/2010/main" val="24377174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2015 California Fire Assistance Agreement Rates and Reimbursement Workshop</a:t>
            </a:r>
            <a:endParaRPr lang="en-US" dirty="0"/>
          </a:p>
        </p:txBody>
      </p:sp>
      <p:sp>
        <p:nvSpPr>
          <p:cNvPr id="5" name="Footer Placeholder 4"/>
          <p:cNvSpPr>
            <a:spLocks noGrp="1"/>
          </p:cNvSpPr>
          <p:nvPr>
            <p:ph type="ftr" sz="quarter" idx="11"/>
          </p:nvPr>
        </p:nvSpPr>
        <p:spPr/>
        <p:txBody>
          <a:bodyPr/>
          <a:lstStyle/>
          <a:p>
            <a:r>
              <a:rPr lang="en-US" smtClean="0"/>
              <a:t>2015</a:t>
            </a:r>
            <a:endParaRPr lang="en-US" dirty="0"/>
          </a:p>
        </p:txBody>
      </p:sp>
    </p:spTree>
    <p:extLst>
      <p:ext uri="{BB962C8B-B14F-4D97-AF65-F5344CB8AC3E}">
        <p14:creationId xmlns:p14="http://schemas.microsoft.com/office/powerpoint/2010/main" val="620704943"/>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800" kern="1200" dirty="0" smtClean="0">
                <a:solidFill>
                  <a:schemeClr val="tx1"/>
                </a:solidFill>
                <a:latin typeface="Arial" pitchFamily="34" charset="0"/>
                <a:ea typeface="+mn-ea"/>
                <a:cs typeface="+mn-cs"/>
              </a:rPr>
              <a:t>http://www.opm.gov/policy-data-oversight/pay-leave/salaries-wages/2015/general-schedule/</a:t>
            </a:r>
            <a:endParaRPr lang="en-US" dirty="0"/>
          </a:p>
        </p:txBody>
      </p:sp>
      <p:sp>
        <p:nvSpPr>
          <p:cNvPr id="4" name="Header Placeholder 3"/>
          <p:cNvSpPr>
            <a:spLocks noGrp="1"/>
          </p:cNvSpPr>
          <p:nvPr>
            <p:ph type="hdr" sz="quarter" idx="10"/>
          </p:nvPr>
        </p:nvSpPr>
        <p:spPr/>
        <p:txBody>
          <a:bodyPr/>
          <a:lstStyle/>
          <a:p>
            <a:r>
              <a:rPr lang="en-US" smtClean="0"/>
              <a:t>2015 California Fire Assistance Agreement Rates and Reimbursement Workshop</a:t>
            </a:r>
            <a:endParaRPr lang="en-US" dirty="0"/>
          </a:p>
        </p:txBody>
      </p:sp>
      <p:sp>
        <p:nvSpPr>
          <p:cNvPr id="5" name="Footer Placeholder 4"/>
          <p:cNvSpPr>
            <a:spLocks noGrp="1"/>
          </p:cNvSpPr>
          <p:nvPr>
            <p:ph type="ftr" sz="quarter" idx="11"/>
          </p:nvPr>
        </p:nvSpPr>
        <p:spPr/>
        <p:txBody>
          <a:bodyPr/>
          <a:lstStyle/>
          <a:p>
            <a:r>
              <a:rPr lang="en-US" smtClean="0"/>
              <a:t>2015</a:t>
            </a:r>
            <a:endParaRPr lang="en-US" dirty="0"/>
          </a:p>
        </p:txBody>
      </p:sp>
    </p:spTree>
    <p:extLst>
      <p:ext uri="{BB962C8B-B14F-4D97-AF65-F5344CB8AC3E}">
        <p14:creationId xmlns:p14="http://schemas.microsoft.com/office/powerpoint/2010/main" val="1720909706"/>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2015 California Fire Assistance Agreement Rates and Reimbursement Workshop</a:t>
            </a:r>
            <a:endParaRPr lang="en-US" dirty="0"/>
          </a:p>
        </p:txBody>
      </p:sp>
      <p:sp>
        <p:nvSpPr>
          <p:cNvPr id="5" name="Footer Placeholder 4"/>
          <p:cNvSpPr>
            <a:spLocks noGrp="1"/>
          </p:cNvSpPr>
          <p:nvPr>
            <p:ph type="ftr" sz="quarter" idx="11"/>
          </p:nvPr>
        </p:nvSpPr>
        <p:spPr/>
        <p:txBody>
          <a:bodyPr/>
          <a:lstStyle/>
          <a:p>
            <a:r>
              <a:rPr lang="en-US" smtClean="0"/>
              <a:t>2015</a:t>
            </a:r>
            <a:endParaRPr lang="en-US" dirty="0"/>
          </a:p>
        </p:txBody>
      </p:sp>
    </p:spTree>
    <p:extLst>
      <p:ext uri="{BB962C8B-B14F-4D97-AF65-F5344CB8AC3E}">
        <p14:creationId xmlns:p14="http://schemas.microsoft.com/office/powerpoint/2010/main" val="3426388810"/>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2015 California Fire Assistance Agreement Rates and Reimbursement Workshop</a:t>
            </a:r>
            <a:endParaRPr lang="en-US" dirty="0"/>
          </a:p>
        </p:txBody>
      </p:sp>
      <p:sp>
        <p:nvSpPr>
          <p:cNvPr id="5" name="Footer Placeholder 4"/>
          <p:cNvSpPr>
            <a:spLocks noGrp="1"/>
          </p:cNvSpPr>
          <p:nvPr>
            <p:ph type="ftr" sz="quarter" idx="11"/>
          </p:nvPr>
        </p:nvSpPr>
        <p:spPr/>
        <p:txBody>
          <a:bodyPr/>
          <a:lstStyle/>
          <a:p>
            <a:r>
              <a:rPr lang="en-US" smtClean="0"/>
              <a:t>2015</a:t>
            </a:r>
            <a:endParaRPr lang="en-US" dirty="0"/>
          </a:p>
        </p:txBody>
      </p:sp>
    </p:spTree>
    <p:extLst>
      <p:ext uri="{BB962C8B-B14F-4D97-AF65-F5344CB8AC3E}">
        <p14:creationId xmlns:p14="http://schemas.microsoft.com/office/powerpoint/2010/main" val="3864797109"/>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2015 California Fire Assistance Agreement Rates and Reimbursement Workshop</a:t>
            </a:r>
            <a:endParaRPr lang="en-US" dirty="0"/>
          </a:p>
        </p:txBody>
      </p:sp>
      <p:sp>
        <p:nvSpPr>
          <p:cNvPr id="5" name="Footer Placeholder 4"/>
          <p:cNvSpPr>
            <a:spLocks noGrp="1"/>
          </p:cNvSpPr>
          <p:nvPr>
            <p:ph type="ftr" sz="quarter" idx="11"/>
          </p:nvPr>
        </p:nvSpPr>
        <p:spPr/>
        <p:txBody>
          <a:bodyPr/>
          <a:lstStyle/>
          <a:p>
            <a:r>
              <a:rPr lang="en-US" smtClean="0"/>
              <a:t>2015</a:t>
            </a:r>
            <a:endParaRPr lang="en-US" dirty="0"/>
          </a:p>
        </p:txBody>
      </p:sp>
    </p:spTree>
    <p:extLst>
      <p:ext uri="{BB962C8B-B14F-4D97-AF65-F5344CB8AC3E}">
        <p14:creationId xmlns:p14="http://schemas.microsoft.com/office/powerpoint/2010/main" val="3062654841"/>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30738" cy="3473450"/>
          </a:xfrm>
        </p:spPr>
      </p:sp>
      <p:sp>
        <p:nvSpPr>
          <p:cNvPr id="3" name="Notes Placeholder 2"/>
          <p:cNvSpPr>
            <a:spLocks noGrp="1"/>
          </p:cNvSpPr>
          <p:nvPr>
            <p:ph type="body" idx="1"/>
          </p:nvPr>
        </p:nvSpPr>
        <p:spPr/>
        <p:txBody>
          <a:bodyPr>
            <a:normAutofit/>
          </a:bodyPr>
          <a:lstStyle/>
          <a:p>
            <a:r>
              <a:rPr lang="en-US" dirty="0" smtClean="0"/>
              <a:t>http://www.caloes.ca.gov/FireRescueSite/Pages/Reimbursement.aspx</a:t>
            </a:r>
          </a:p>
          <a:p>
            <a:endParaRPr lang="en-US" dirty="0" smtClean="0"/>
          </a:p>
          <a:p>
            <a:r>
              <a:rPr lang="en-US" dirty="0" smtClean="0"/>
              <a:t>http://www.caloes.ca.gov/Cal-OES-Divisions/Fire-Rescue</a:t>
            </a:r>
          </a:p>
          <a:p>
            <a:endParaRPr lang="en-US" dirty="0" smtClean="0"/>
          </a:p>
          <a:p>
            <a:r>
              <a:rPr lang="en-US" dirty="0" smtClean="0"/>
              <a:t>http://www.fema.gov/government/grant/pa/eqrates.shtm</a:t>
            </a:r>
            <a:endParaRPr lang="en-US" dirty="0"/>
          </a:p>
        </p:txBody>
      </p:sp>
      <p:sp>
        <p:nvSpPr>
          <p:cNvPr id="4" name="Header Placeholder 3"/>
          <p:cNvSpPr>
            <a:spLocks noGrp="1"/>
          </p:cNvSpPr>
          <p:nvPr>
            <p:ph type="hdr" sz="quarter" idx="10"/>
          </p:nvPr>
        </p:nvSpPr>
        <p:spPr/>
        <p:txBody>
          <a:bodyPr/>
          <a:lstStyle/>
          <a:p>
            <a:r>
              <a:rPr lang="en-US" smtClean="0"/>
              <a:t>2015 California Fire Assistance Agreement Rates and Reimbursement Workshop</a:t>
            </a:r>
            <a:endParaRPr lang="en-US" dirty="0"/>
          </a:p>
        </p:txBody>
      </p:sp>
      <p:sp>
        <p:nvSpPr>
          <p:cNvPr id="5" name="Footer Placeholder 4"/>
          <p:cNvSpPr>
            <a:spLocks noGrp="1"/>
          </p:cNvSpPr>
          <p:nvPr>
            <p:ph type="ftr" sz="quarter" idx="11"/>
          </p:nvPr>
        </p:nvSpPr>
        <p:spPr/>
        <p:txBody>
          <a:bodyPr/>
          <a:lstStyle/>
          <a:p>
            <a:r>
              <a:rPr lang="en-US" smtClean="0"/>
              <a:t>2015</a:t>
            </a:r>
            <a:endParaRPr lang="en-US" dirty="0"/>
          </a:p>
        </p:txBody>
      </p:sp>
    </p:spTree>
    <p:extLst>
      <p:ext uri="{BB962C8B-B14F-4D97-AF65-F5344CB8AC3E}">
        <p14:creationId xmlns:p14="http://schemas.microsoft.com/office/powerpoint/2010/main" val="1773621188"/>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30738" cy="3473450"/>
          </a:xfrm>
        </p:spPr>
      </p:sp>
      <p:sp>
        <p:nvSpPr>
          <p:cNvPr id="3" name="Notes Placeholder 2"/>
          <p:cNvSpPr>
            <a:spLocks noGrp="1"/>
          </p:cNvSpPr>
          <p:nvPr>
            <p:ph type="body" idx="1"/>
          </p:nvPr>
        </p:nvSpPr>
        <p:spPr/>
        <p:txBody>
          <a:bodyPr>
            <a:normAutofit/>
          </a:bodyPr>
          <a:lstStyle/>
          <a:p>
            <a:r>
              <a:rPr lang="en-US" baseline="0" dirty="0" smtClean="0"/>
              <a:t>Familiarize yourself with all 8 Exhibits.  </a:t>
            </a:r>
          </a:p>
          <a:p>
            <a:endParaRPr lang="en-US" baseline="0" dirty="0" smtClean="0"/>
          </a:p>
          <a:p>
            <a:r>
              <a:rPr lang="en-US" baseline="0" dirty="0" err="1" smtClean="0"/>
              <a:t>ExA</a:t>
            </a:r>
            <a:r>
              <a:rPr lang="en-US" baseline="0" dirty="0" smtClean="0"/>
              <a:t>-Personnel and Equipment rates, methods and formulas</a:t>
            </a:r>
          </a:p>
          <a:p>
            <a:r>
              <a:rPr lang="en-US" baseline="0" dirty="0" err="1" smtClean="0"/>
              <a:t>ExB</a:t>
            </a:r>
            <a:r>
              <a:rPr lang="en-US" baseline="0" dirty="0" smtClean="0"/>
              <a:t>-Engine, Equipment, Personnel &amp; Training Standards for Fire and Emergency Assistance</a:t>
            </a:r>
          </a:p>
          <a:p>
            <a:r>
              <a:rPr lang="en-US" baseline="0" dirty="0" err="1" smtClean="0"/>
              <a:t>ExC</a:t>
            </a:r>
            <a:r>
              <a:rPr lang="en-US" baseline="0" dirty="0" smtClean="0"/>
              <a:t>-Reimbursement for Personnel Rotation</a:t>
            </a:r>
          </a:p>
          <a:p>
            <a:r>
              <a:rPr lang="en-US" baseline="0" dirty="0" err="1" smtClean="0"/>
              <a:t>ExD</a:t>
            </a:r>
            <a:r>
              <a:rPr lang="en-US" baseline="0" dirty="0" smtClean="0"/>
              <a:t>-Communication Capabilities</a:t>
            </a:r>
          </a:p>
          <a:p>
            <a:r>
              <a:rPr lang="en-US" baseline="0" dirty="0" err="1" smtClean="0"/>
              <a:t>ExE</a:t>
            </a:r>
            <a:r>
              <a:rPr lang="en-US" baseline="0" dirty="0" smtClean="0"/>
              <a:t>-Training Standards for Personnel and Equipment</a:t>
            </a:r>
          </a:p>
          <a:p>
            <a:r>
              <a:rPr lang="en-US" baseline="0" dirty="0" err="1" smtClean="0"/>
              <a:t>ExF</a:t>
            </a:r>
            <a:r>
              <a:rPr lang="en-US" baseline="0" dirty="0" smtClean="0"/>
              <a:t>-FEMA Equipment Rate Formula for equipment not identified in the agreement or within FEMA’s schedule or Equip Rates</a:t>
            </a:r>
          </a:p>
          <a:p>
            <a:r>
              <a:rPr lang="en-US" baseline="0" dirty="0" err="1" smtClean="0"/>
              <a:t>ExG</a:t>
            </a:r>
            <a:r>
              <a:rPr lang="en-US" baseline="0" dirty="0" smtClean="0"/>
              <a:t>-Reimbursement Policy and Procedures for Outside the State of California Assignments</a:t>
            </a:r>
          </a:p>
          <a:p>
            <a:r>
              <a:rPr lang="en-US" baseline="0" dirty="0" err="1" smtClean="0"/>
              <a:t>ExH</a:t>
            </a:r>
            <a:r>
              <a:rPr lang="en-US" baseline="0" dirty="0" smtClean="0"/>
              <a:t>-In State Travel and Incident related expenses</a:t>
            </a:r>
          </a:p>
          <a:p>
            <a:r>
              <a:rPr lang="en-US" baseline="0" dirty="0" err="1" smtClean="0"/>
              <a:t>ExI</a:t>
            </a:r>
            <a:r>
              <a:rPr lang="en-US" baseline="0" dirty="0" smtClean="0"/>
              <a:t>-Definitions </a:t>
            </a:r>
            <a:endParaRPr lang="en-US" dirty="0"/>
          </a:p>
        </p:txBody>
      </p:sp>
      <p:sp>
        <p:nvSpPr>
          <p:cNvPr id="4" name="Header Placeholder 3"/>
          <p:cNvSpPr>
            <a:spLocks noGrp="1"/>
          </p:cNvSpPr>
          <p:nvPr>
            <p:ph type="hdr" sz="quarter" idx="10"/>
          </p:nvPr>
        </p:nvSpPr>
        <p:spPr/>
        <p:txBody>
          <a:bodyPr/>
          <a:lstStyle/>
          <a:p>
            <a:r>
              <a:rPr lang="en-US" smtClean="0"/>
              <a:t>2015 California Fire Assistance Agreement Rates and Reimbursement Workshop</a:t>
            </a:r>
            <a:endParaRPr lang="en-US" dirty="0"/>
          </a:p>
        </p:txBody>
      </p:sp>
      <p:sp>
        <p:nvSpPr>
          <p:cNvPr id="5" name="Footer Placeholder 4"/>
          <p:cNvSpPr>
            <a:spLocks noGrp="1"/>
          </p:cNvSpPr>
          <p:nvPr>
            <p:ph type="ftr" sz="quarter" idx="11"/>
          </p:nvPr>
        </p:nvSpPr>
        <p:spPr/>
        <p:txBody>
          <a:bodyPr/>
          <a:lstStyle/>
          <a:p>
            <a:r>
              <a:rPr lang="en-US" smtClean="0"/>
              <a:t>2015</a:t>
            </a:r>
            <a:endParaRPr lang="en-US" dirty="0"/>
          </a:p>
        </p:txBody>
      </p:sp>
    </p:spTree>
    <p:extLst>
      <p:ext uri="{BB962C8B-B14F-4D97-AF65-F5344CB8AC3E}">
        <p14:creationId xmlns:p14="http://schemas.microsoft.com/office/powerpoint/2010/main" val="2465333865"/>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30738" cy="3473450"/>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smtClean="0"/>
              <a:t>2015 California Fire Assistance Agreement Rates and Reimbursement Workshop</a:t>
            </a:r>
            <a:endParaRPr lang="en-US" dirty="0"/>
          </a:p>
        </p:txBody>
      </p:sp>
      <p:sp>
        <p:nvSpPr>
          <p:cNvPr id="5" name="Footer Placeholder 4"/>
          <p:cNvSpPr>
            <a:spLocks noGrp="1"/>
          </p:cNvSpPr>
          <p:nvPr>
            <p:ph type="ftr" sz="quarter" idx="11"/>
          </p:nvPr>
        </p:nvSpPr>
        <p:spPr/>
        <p:txBody>
          <a:bodyPr/>
          <a:lstStyle/>
          <a:p>
            <a:r>
              <a:rPr lang="en-US" smtClean="0"/>
              <a:t>2015</a:t>
            </a:r>
            <a:endParaRPr lang="en-US" dirty="0"/>
          </a:p>
        </p:txBody>
      </p:sp>
    </p:spTree>
    <p:extLst>
      <p:ext uri="{BB962C8B-B14F-4D97-AF65-F5344CB8AC3E}">
        <p14:creationId xmlns:p14="http://schemas.microsoft.com/office/powerpoint/2010/main" val="868582389"/>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30738" cy="3473450"/>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smtClean="0"/>
              <a:t>2015 California Fire Assistance Agreement Rates and Reimbursement Workshop</a:t>
            </a:r>
            <a:endParaRPr lang="en-US" dirty="0"/>
          </a:p>
        </p:txBody>
      </p:sp>
      <p:sp>
        <p:nvSpPr>
          <p:cNvPr id="5" name="Footer Placeholder 4"/>
          <p:cNvSpPr>
            <a:spLocks noGrp="1"/>
          </p:cNvSpPr>
          <p:nvPr>
            <p:ph type="ftr" sz="quarter" idx="11"/>
          </p:nvPr>
        </p:nvSpPr>
        <p:spPr/>
        <p:txBody>
          <a:bodyPr/>
          <a:lstStyle/>
          <a:p>
            <a:r>
              <a:rPr lang="en-US" smtClean="0"/>
              <a:t>2015</a:t>
            </a:r>
            <a:endParaRPr lang="en-US" dirty="0"/>
          </a:p>
        </p:txBody>
      </p:sp>
    </p:spTree>
    <p:extLst>
      <p:ext uri="{BB962C8B-B14F-4D97-AF65-F5344CB8AC3E}">
        <p14:creationId xmlns:p14="http://schemas.microsoft.com/office/powerpoint/2010/main" val="1990466660"/>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2015 California Fire Assistance Agreement Rates and Reimbursement Workshop</a:t>
            </a:r>
            <a:endParaRPr lang="en-US" dirty="0"/>
          </a:p>
        </p:txBody>
      </p:sp>
      <p:sp>
        <p:nvSpPr>
          <p:cNvPr id="5" name="Footer Placeholder 4"/>
          <p:cNvSpPr>
            <a:spLocks noGrp="1"/>
          </p:cNvSpPr>
          <p:nvPr>
            <p:ph type="ftr" sz="quarter" idx="11"/>
          </p:nvPr>
        </p:nvSpPr>
        <p:spPr/>
        <p:txBody>
          <a:bodyPr/>
          <a:lstStyle/>
          <a:p>
            <a:r>
              <a:rPr lang="en-US" smtClean="0"/>
              <a:t>2015</a:t>
            </a:r>
            <a:endParaRPr lang="en-US" dirty="0"/>
          </a:p>
        </p:txBody>
      </p:sp>
    </p:spTree>
    <p:extLst>
      <p:ext uri="{BB962C8B-B14F-4D97-AF65-F5344CB8AC3E}">
        <p14:creationId xmlns:p14="http://schemas.microsoft.com/office/powerpoint/2010/main" val="138658748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2015 California Fire Assistance Agreement Rates and Reimbursement Workshop</a:t>
            </a:r>
            <a:endParaRPr lang="en-US" dirty="0"/>
          </a:p>
        </p:txBody>
      </p:sp>
      <p:sp>
        <p:nvSpPr>
          <p:cNvPr id="5" name="Footer Placeholder 4"/>
          <p:cNvSpPr>
            <a:spLocks noGrp="1"/>
          </p:cNvSpPr>
          <p:nvPr>
            <p:ph type="ftr" sz="quarter" idx="11"/>
          </p:nvPr>
        </p:nvSpPr>
        <p:spPr/>
        <p:txBody>
          <a:bodyPr/>
          <a:lstStyle/>
          <a:p>
            <a:r>
              <a:rPr lang="en-US" smtClean="0"/>
              <a:t>2015</a:t>
            </a:r>
            <a:endParaRPr lang="en-US" dirty="0"/>
          </a:p>
        </p:txBody>
      </p:sp>
    </p:spTree>
    <p:extLst>
      <p:ext uri="{BB962C8B-B14F-4D97-AF65-F5344CB8AC3E}">
        <p14:creationId xmlns:p14="http://schemas.microsoft.com/office/powerpoint/2010/main" val="25270253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30738" cy="347345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smtClean="0"/>
              <a:t>2015 California Fire Assistance Agreement Rates and Reimbursement Workshop</a:t>
            </a:r>
            <a:endParaRPr lang="en-US" dirty="0"/>
          </a:p>
        </p:txBody>
      </p:sp>
      <p:sp>
        <p:nvSpPr>
          <p:cNvPr id="5" name="Footer Placeholder 4"/>
          <p:cNvSpPr>
            <a:spLocks noGrp="1"/>
          </p:cNvSpPr>
          <p:nvPr>
            <p:ph type="ftr" sz="quarter" idx="11"/>
          </p:nvPr>
        </p:nvSpPr>
        <p:spPr/>
        <p:txBody>
          <a:bodyPr/>
          <a:lstStyle/>
          <a:p>
            <a:r>
              <a:rPr lang="en-US" smtClean="0"/>
              <a:t>2015</a:t>
            </a:r>
            <a:endParaRPr lang="en-US" dirty="0"/>
          </a:p>
        </p:txBody>
      </p:sp>
    </p:spTree>
    <p:extLst>
      <p:ext uri="{BB962C8B-B14F-4D97-AF65-F5344CB8AC3E}">
        <p14:creationId xmlns:p14="http://schemas.microsoft.com/office/powerpoint/2010/main" val="64630403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2015 California Fire Assistance Agreement Rates and Reimbursement Workshop</a:t>
            </a:r>
            <a:endParaRPr lang="en-US" dirty="0"/>
          </a:p>
        </p:txBody>
      </p:sp>
      <p:sp>
        <p:nvSpPr>
          <p:cNvPr id="5" name="Footer Placeholder 4"/>
          <p:cNvSpPr>
            <a:spLocks noGrp="1"/>
          </p:cNvSpPr>
          <p:nvPr>
            <p:ph type="ftr" sz="quarter" idx="11"/>
          </p:nvPr>
        </p:nvSpPr>
        <p:spPr/>
        <p:txBody>
          <a:bodyPr/>
          <a:lstStyle/>
          <a:p>
            <a:r>
              <a:rPr lang="en-US" smtClean="0"/>
              <a:t>2015</a:t>
            </a:r>
            <a:endParaRPr lang="en-US" dirty="0"/>
          </a:p>
        </p:txBody>
      </p:sp>
    </p:spTree>
    <p:extLst>
      <p:ext uri="{BB962C8B-B14F-4D97-AF65-F5344CB8AC3E}">
        <p14:creationId xmlns:p14="http://schemas.microsoft.com/office/powerpoint/2010/main" val="10280367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dirty="0" smtClean="0"/>
              <a:t>Click to edit Master title style</a:t>
            </a:r>
            <a:endParaRPr kumimoji="0" lang="en-US" dirty="0"/>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dirty="0" smtClean="0"/>
              <a:t>Click to edit Master subtitle style</a:t>
            </a:r>
            <a:endParaRPr kumimoji="0" lang="en-US" dirty="0"/>
          </a:p>
        </p:txBody>
      </p:sp>
      <p:sp>
        <p:nvSpPr>
          <p:cNvPr id="30" name="Date Placeholder 29"/>
          <p:cNvSpPr>
            <a:spLocks noGrp="1"/>
          </p:cNvSpPr>
          <p:nvPr>
            <p:ph type="dt" sz="half" idx="10"/>
          </p:nvPr>
        </p:nvSpPr>
        <p:spPr/>
        <p:txBody>
          <a:bodyPr/>
          <a:lstStyle/>
          <a:p>
            <a:endParaRPr lang="en-US" dirty="0"/>
          </a:p>
        </p:txBody>
      </p:sp>
      <p:sp>
        <p:nvSpPr>
          <p:cNvPr id="19" name="Footer Placeholder 18"/>
          <p:cNvSpPr>
            <a:spLocks noGrp="1"/>
          </p:cNvSpPr>
          <p:nvPr>
            <p:ph type="ftr" sz="quarter" idx="11"/>
          </p:nvPr>
        </p:nvSpPr>
        <p:spPr/>
        <p:txBody>
          <a:bodyPr/>
          <a:lstStyle/>
          <a:p>
            <a:endParaRPr lang="en-US" dirty="0"/>
          </a:p>
        </p:txBody>
      </p:sp>
      <p:sp>
        <p:nvSpPr>
          <p:cNvPr id="27" name="Slide Number Placeholder 26"/>
          <p:cNvSpPr>
            <a:spLocks noGrp="1"/>
          </p:cNvSpPr>
          <p:nvPr>
            <p:ph type="sldNum" sz="quarter" idx="12"/>
          </p:nvPr>
        </p:nvSpPr>
        <p:spPr/>
        <p:txBody>
          <a:bodyPr/>
          <a:lstStyle/>
          <a:p>
            <a:fld id="{5CC99F2C-2E88-4739-976A-A5DE8899AF73}"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7A1FEAC-8E54-4AB7-A417-8DCC070E0027}"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2"/>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2"/>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CD70B80-397F-4AFF-9721-6CF397BAAD1B}"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1756BDD-58EF-4F26-A203-629CF85D021F}"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5"/>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2749179-1519-4755-B9F7-67C594ACC1C2}"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81F5A94-36D6-44F2-A71E-68DF0D21BE8C}"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1"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1859758"/>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1" y="2514601"/>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6" y="2514601"/>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56F4660-EEAD-483E-B535-D5D30967472C}"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E374350A-0E44-4991-960D-48396FDC26A3}"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6FA353-0EE0-4549-A432-F5F834C4E7FA}"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1"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E1E80A6-0B32-483D-8F67-DC64AEC5F6AC}"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12" name="Right Triangle 11"/>
          <p:cNvSpPr/>
          <p:nvPr/>
        </p:nvSpPr>
        <p:spPr>
          <a:xfrm rot="420000" flipV="1">
            <a:off x="8004135"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2" name="Title 1"/>
          <p:cNvSpPr>
            <a:spLocks noGrp="1"/>
          </p:cNvSpPr>
          <p:nvPr>
            <p:ph type="title"/>
          </p:nvPr>
        </p:nvSpPr>
        <p:spPr>
          <a:xfrm>
            <a:off x="609600" y="1176997"/>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8077200" y="6356351"/>
            <a:ext cx="609600" cy="365125"/>
          </a:xfrm>
        </p:spPr>
        <p:txBody>
          <a:bodyPr/>
          <a:lstStyle/>
          <a:p>
            <a:fld id="{4556C991-4B1D-4912-8CF7-BEB23DFAD7C0}" type="slidenum">
              <a:rPr lang="en-US" smtClean="0"/>
              <a:pPr/>
              <a:t>‹#›</a:t>
            </a:fld>
            <a:endParaRPr lang="en-US" dirty="0"/>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dirty="0" smtClean="0"/>
              <a:t>Click icon to add picture</a:t>
            </a:r>
            <a:endParaRPr kumimoji="0" lang="en-US" dirty="0"/>
          </a:p>
        </p:txBody>
      </p:sp>
      <p:sp>
        <p:nvSpPr>
          <p:cNvPr id="10" name="Freeform 9"/>
          <p:cNvSpPr>
            <a:spLocks/>
          </p:cNvSpPr>
          <p:nvPr/>
        </p:nvSpPr>
        <p:spPr bwMode="auto">
          <a:xfrm flipV="1">
            <a:off x="-9526" y="5816601"/>
            <a:ext cx="9163051"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11" name="Freeform 10"/>
          <p:cNvSpPr>
            <a:spLocks/>
          </p:cNvSpPr>
          <p:nvPr/>
        </p:nvSpPr>
        <p:spPr bwMode="auto">
          <a:xfrm flipV="1">
            <a:off x="4381501" y="6219826"/>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6" y="-7144"/>
            <a:ext cx="9163051"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8" name="Freeform 7"/>
          <p:cNvSpPr>
            <a:spLocks/>
          </p:cNvSpPr>
          <p:nvPr/>
        </p:nvSpPr>
        <p:spPr bwMode="auto">
          <a:xfrm>
            <a:off x="4381501"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1"/>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dirty="0"/>
          </a:p>
        </p:txBody>
      </p:sp>
      <p:sp>
        <p:nvSpPr>
          <p:cNvPr id="22" name="Footer Placeholder 21"/>
          <p:cNvSpPr>
            <a:spLocks noGrp="1"/>
          </p:cNvSpPr>
          <p:nvPr>
            <p:ph type="ftr" sz="quarter" idx="3"/>
          </p:nvPr>
        </p:nvSpPr>
        <p:spPr>
          <a:xfrm>
            <a:off x="2667000" y="6356351"/>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dirty="0"/>
          </a:p>
        </p:txBody>
      </p:sp>
      <p:sp>
        <p:nvSpPr>
          <p:cNvPr id="18" name="Slide Number Placeholder 17"/>
          <p:cNvSpPr>
            <a:spLocks noGrp="1"/>
          </p:cNvSpPr>
          <p:nvPr>
            <p:ph type="sldNum" sz="quarter" idx="4"/>
          </p:nvPr>
        </p:nvSpPr>
        <p:spPr>
          <a:xfrm>
            <a:off x="7924800" y="6356351"/>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DDC58824-55B8-4624-8168-3A34BBE189AD}" type="slidenum">
              <a:rPr lang="en-US" smtClean="0"/>
              <a:pPr/>
              <a:t>‹#›</a:t>
            </a:fld>
            <a:endParaRPr lang="en-US" dirty="0"/>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grpSp>
    </p:spTree>
  </p:cSld>
  <p:clrMap bg1="lt1" tx1="dk1" bg2="lt2" tx2="dk2" accent1="accent1" accent2="accent2" accent3="accent3" accent4="accent4" accent5="accent5" accent6="accent6" hlink="hlink" folHlink="folHlink"/>
  <p:sldLayoutIdLst>
    <p:sldLayoutId id="2147484155" r:id="rId1"/>
    <p:sldLayoutId id="2147484156" r:id="rId2"/>
    <p:sldLayoutId id="2147484157" r:id="rId3"/>
    <p:sldLayoutId id="2147484158" r:id="rId4"/>
    <p:sldLayoutId id="2147484159" r:id="rId5"/>
    <p:sldLayoutId id="2147484160" r:id="rId6"/>
    <p:sldLayoutId id="2147484161" r:id="rId7"/>
    <p:sldLayoutId id="2147484162" r:id="rId8"/>
    <p:sldLayoutId id="2147484163" r:id="rId9"/>
    <p:sldLayoutId id="2147484164" r:id="rId10"/>
    <p:sldLayoutId id="2147484165" r:id="rId11"/>
  </p:sldLayoutIdLst>
  <p:hf hdr="0" ft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jpg"/><Relationship Id="rId7" Type="http://schemas.openxmlformats.org/officeDocument/2006/relationships/image" Target="../media/image6.png"/><Relationship Id="rId12" Type="http://schemas.openxmlformats.org/officeDocument/2006/relationships/image" Target="../media/image11.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www.caloes.ca.gov/FireRescueSite/Documents/CalOES-2015%20CFAA%20Rate%20Letter%20-%20Jan2015.pdf" TargetMode="External"/><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www.caloes.ca.gov/FireRescueSite/Documents/CalOES-Emergency_Activity_Record-F42-WMARK-Mar2015b45.pdf" TargetMode="External"/><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http://www.sam.gov/" TargetMode="External"/><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hyperlink" Target="http://www.caloes.ca.gov/FireRescueSite/Documents/CalOES-2015%20Exhibit%20H%20In-State%20Trvl%20Expense.pdf" TargetMode="External"/><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hyperlink" Target="http://www.whitehouse.gov/omb/circulars_default" TargetMode="External"/><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hyperlink" Target="http://wwww.caloes.ca.gov/FireRescueSite/Documents/CalOES-2015%20Salary%20Survey%20NOFILL.pdf" TargetMode="External"/><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3" Type="http://schemas.openxmlformats.org/officeDocument/2006/relationships/hyperlink" Target="nwcg-004-2009-MATRIX-ONLY.pdf" TargetMode="External"/><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3" Type="http://schemas.openxmlformats.org/officeDocument/2006/relationships/hyperlink" Target="http://www.opm.gov/policy-data-oversight/pay-leave/salaries-wages/2015/general-schedule/" TargetMode="External"/><Relationship Id="rId2" Type="http://schemas.openxmlformats.org/officeDocument/2006/relationships/notesSlide" Target="../notesSlides/notesSlide60.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3" Type="http://schemas.openxmlformats.org/officeDocument/2006/relationships/hyperlink" Target="http://www.caloes.ca.gov/FireRescueSite/Documents/CalOES-2015%20Salary%20Survey%20FILL.pdf" TargetMode="External"/><Relationship Id="rId2" Type="http://schemas.openxmlformats.org/officeDocument/2006/relationships/notesSlide" Target="../notesSlides/notesSlide62.xml"/><Relationship Id="rId1" Type="http://schemas.openxmlformats.org/officeDocument/2006/relationships/slideLayout" Target="../slideLayouts/slideLayout2.xml"/><Relationship Id="rId5" Type="http://schemas.openxmlformats.org/officeDocument/2006/relationships/hyperlink" Target="http://www.caloes.ca.gov/FireRescueSite/Documents/CalOES-2015%20Attachment%20B%20Suppl%20Personnel%20FILL.pdf" TargetMode="External"/><Relationship Id="rId4" Type="http://schemas.openxmlformats.org/officeDocument/2006/relationships/hyperlink" Target="http://www.caloes.ca.gov/FireRescueSite/Documents/CalOES-2015%20Attachment%20A%20Non-Suppr%20Personnel%20FILL.pdf" TargetMode="External"/></Relationships>
</file>

<file path=ppt/slides/_rels/slide64.xml.rels><?xml version="1.0" encoding="UTF-8" standalone="yes"?>
<Relationships xmlns="http://schemas.openxmlformats.org/package/2006/relationships"><Relationship Id="rId3" Type="http://schemas.openxmlformats.org/officeDocument/2006/relationships/hyperlink" Target="http://www.caloes.ca.gov/FireRescueSite/Documents/CalOES-2015%20CFAA%20Critical%20Date%20Matrix.pdf" TargetMode="External"/><Relationship Id="rId2" Type="http://schemas.openxmlformats.org/officeDocument/2006/relationships/notesSlide" Target="../notesSlides/notesSlide63.xml"/><Relationship Id="rId1" Type="http://schemas.openxmlformats.org/officeDocument/2006/relationships/slideLayout" Target="../slideLayouts/slideLayout2.xml"/><Relationship Id="rId4" Type="http://schemas.openxmlformats.org/officeDocument/2006/relationships/hyperlink" Target="http://www.caloes.ca.gov/FireRescueSite/Documents/CalOES-2015%20CFAA%20Reimbursement%20Timelines.pdf" TargetMode="External"/></Relationships>
</file>

<file path=ppt/slides/_rels/slide65.xml.rels><?xml version="1.0" encoding="UTF-8" standalone="yes"?>
<Relationships xmlns="http://schemas.openxmlformats.org/package/2006/relationships"><Relationship Id="rId3" Type="http://schemas.openxmlformats.org/officeDocument/2006/relationships/hyperlink" Target="http://www.caloes.ca.gov/FireRescueSite/Pages/Reimbursement.aspx" TargetMode="External"/><Relationship Id="rId2" Type="http://schemas.openxmlformats.org/officeDocument/2006/relationships/notesSlide" Target="../notesSlides/notesSlide64.xml"/><Relationship Id="rId1" Type="http://schemas.openxmlformats.org/officeDocument/2006/relationships/slideLayout" Target="../slideLayouts/slideLayout2.xml"/><Relationship Id="rId5" Type="http://schemas.openxmlformats.org/officeDocument/2006/relationships/hyperlink" Target="https://www.fema.gov/pdf/government/grant/pa/eqrates_2010.pdf" TargetMode="External"/><Relationship Id="rId4" Type="http://schemas.openxmlformats.org/officeDocument/2006/relationships/hyperlink" Target="http://www.caloes.ca.gov/Cal-OES-Divisions/Fire-Rescue" TargetMode="Externa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3" Type="http://schemas.openxmlformats.org/officeDocument/2006/relationships/hyperlink" Target="mailto:ythomas@fs.fed.us" TargetMode="External"/><Relationship Id="rId2" Type="http://schemas.openxmlformats.org/officeDocument/2006/relationships/notesSlide" Target="../notesSlides/notesSlide66.xml"/><Relationship Id="rId1" Type="http://schemas.openxmlformats.org/officeDocument/2006/relationships/slideLayout" Target="../slideLayouts/slideLayout2.xml"/><Relationship Id="rId5" Type="http://schemas.openxmlformats.org/officeDocument/2006/relationships/hyperlink" Target="mailto:acarlson@blm.gov" TargetMode="External"/><Relationship Id="rId4" Type="http://schemas.openxmlformats.org/officeDocument/2006/relationships/hyperlink" Target="mailto:anjulie.white@bia.ca.gov" TargetMode="External"/></Relationships>
</file>

<file path=ppt/slides/_rels/slide68.xml.rels><?xml version="1.0" encoding="UTF-8" standalone="yes"?>
<Relationships xmlns="http://schemas.openxmlformats.org/package/2006/relationships"><Relationship Id="rId3" Type="http://schemas.openxmlformats.org/officeDocument/2006/relationships/hyperlink" Target="mailto:lori.lopez@caloes.ca.gov" TargetMode="External"/><Relationship Id="rId2" Type="http://schemas.openxmlformats.org/officeDocument/2006/relationships/notesSlide" Target="../notesSlides/notesSlide67.xml"/><Relationship Id="rId1" Type="http://schemas.openxmlformats.org/officeDocument/2006/relationships/slideLayout" Target="../slideLayouts/slideLayout2.xml"/><Relationship Id="rId5" Type="http://schemas.openxmlformats.org/officeDocument/2006/relationships/hyperlink" Target="mailto:mike.rosales@fire.ca.gov" TargetMode="External"/><Relationship Id="rId4" Type="http://schemas.openxmlformats.org/officeDocument/2006/relationships/hyperlink" Target="mailto:michelle.lawrence@fire.ca.gov" TargetMode="External"/></Relationships>
</file>

<file path=ppt/slides/_rels/slide69.xml.rels><?xml version="1.0" encoding="UTF-8" standalone="yes"?>
<Relationships xmlns="http://schemas.openxmlformats.org/package/2006/relationships"><Relationship Id="rId3" Type="http://schemas.openxmlformats.org/officeDocument/2006/relationships/hyperlink" Target="mailto:rich.webb@lindafire.org" TargetMode="External"/><Relationship Id="rId2" Type="http://schemas.openxmlformats.org/officeDocument/2006/relationships/notesSlide" Target="../notesSlides/notesSlide68.xml"/><Relationship Id="rId1" Type="http://schemas.openxmlformats.org/officeDocument/2006/relationships/slideLayout" Target="../slideLayouts/slideLayout2.xml"/><Relationship Id="rId4" Type="http://schemas.openxmlformats.org/officeDocument/2006/relationships/hyperlink" Target="mailto:Mark.lorenzen@ventura.org"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photograph depicting firefighters spraying water on bush fire."/>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1" cy="6858000"/>
          </a:xfrm>
          <a:prstGeom prst="rect">
            <a:avLst/>
          </a:prstGeom>
        </p:spPr>
      </p:pic>
      <p:sp>
        <p:nvSpPr>
          <p:cNvPr id="7" name="Title 6"/>
          <p:cNvSpPr>
            <a:spLocks noGrp="1"/>
          </p:cNvSpPr>
          <p:nvPr>
            <p:ph type="ctrTitle"/>
          </p:nvPr>
        </p:nvSpPr>
        <p:spPr>
          <a:xfrm>
            <a:off x="685800" y="2362200"/>
            <a:ext cx="7851648" cy="1828800"/>
          </a:xfrm>
          <a:ln>
            <a:noFill/>
          </a:ln>
        </p:spPr>
        <p:txBody>
          <a:bodyPr>
            <a:normAutofit fontScale="90000"/>
            <a:scene3d>
              <a:camera prst="orthographicFront"/>
              <a:lightRig rig="freezing" dir="t">
                <a:rot lat="0" lon="0" rev="5640000"/>
              </a:lightRig>
            </a:scene3d>
            <a:sp3d prstMaterial="flat">
              <a:contourClr>
                <a:schemeClr val="tx2"/>
              </a:contourClr>
            </a:sp3d>
          </a:bodyPr>
          <a:lstStyle/>
          <a:p>
            <a:pPr algn="ctr"/>
            <a:r>
              <a:rPr lang="en-US" dirty="0" smtClean="0">
                <a:solidFill>
                  <a:schemeClr val="tx1"/>
                </a:solidFill>
                <a:effectLst/>
              </a:rPr>
              <a:t>2015 California Fire Assistance Agreement</a:t>
            </a:r>
            <a:r>
              <a:rPr lang="en-US" baseline="0" dirty="0" smtClean="0">
                <a:solidFill>
                  <a:schemeClr val="tx1"/>
                </a:solidFill>
                <a:effectLst/>
              </a:rPr>
              <a:t> Workshop</a:t>
            </a:r>
            <a:endParaRPr lang="en-US" dirty="0">
              <a:solidFill>
                <a:schemeClr val="tx1"/>
              </a:solidFill>
              <a:effectLst/>
            </a:endParaRPr>
          </a:p>
        </p:txBody>
      </p:sp>
      <p:grpSp>
        <p:nvGrpSpPr>
          <p:cNvPr id="8" name="Group 7" title="Group of Logo's"/>
          <p:cNvGrpSpPr/>
          <p:nvPr/>
        </p:nvGrpSpPr>
        <p:grpSpPr>
          <a:xfrm>
            <a:off x="149297" y="189570"/>
            <a:ext cx="8692533" cy="1553702"/>
            <a:chOff x="149297" y="189570"/>
            <a:chExt cx="8692533" cy="1553702"/>
          </a:xfrm>
        </p:grpSpPr>
        <p:pic>
          <p:nvPicPr>
            <p:cNvPr id="1026" name="Picture 2" descr="A logo: Governor's Office of Emergency Services, O E S: Fire Rescue."/>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49297" y="189570"/>
              <a:ext cx="754063" cy="55432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A logo: Cal Fire, California Department of Property and Fire Protection."/>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8278221" y="189570"/>
              <a:ext cx="563609" cy="762000"/>
            </a:xfrm>
            <a:prstGeom prst="rect">
              <a:avLst/>
            </a:prstGeom>
            <a:noFill/>
            <a:extLst>
              <a:ext uri="{909E8E84-426E-40DD-AFC4-6F175D3DCCD1}">
                <a14:hiddenFill xmlns:a14="http://schemas.microsoft.com/office/drawing/2010/main">
                  <a:solidFill>
                    <a:srgbClr val="FFFFFF"/>
                  </a:solidFill>
                </a14:hiddenFill>
              </a:ext>
            </a:extLst>
          </p:spPr>
        </p:pic>
        <p:pic>
          <p:nvPicPr>
            <p:cNvPr id="1029" name="Picture 5" descr="A logo: U S Department of Agriculture, Forest Service."/>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1524000" y="205057"/>
              <a:ext cx="691194" cy="731026"/>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A logo: U.S. Department of the Interior, Bureau of indian Affairs."/>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4038600" y="205057"/>
              <a:ext cx="653784" cy="653784"/>
            </a:xfrm>
            <a:prstGeom prst="rect">
              <a:avLst/>
            </a:prstGeom>
            <a:noFill/>
            <a:extLst>
              <a:ext uri="{909E8E84-426E-40DD-AFC4-6F175D3DCCD1}">
                <a14:hiddenFill xmlns:a14="http://schemas.microsoft.com/office/drawing/2010/main">
                  <a:solidFill>
                    <a:srgbClr val="FFFFFF"/>
                  </a:solidFill>
                </a14:hiddenFill>
              </a:ext>
            </a:extLst>
          </p:spPr>
        </p:pic>
        <p:pic>
          <p:nvPicPr>
            <p:cNvPr id="1031" name="Picture 7" descr="A logo: U.S. Department of the Interior, Bureau of Land Management."/>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2859088" y="757277"/>
              <a:ext cx="710752" cy="621908"/>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A logo: National Park Service."/>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6865351" y="230600"/>
              <a:ext cx="585253" cy="762000"/>
            </a:xfrm>
            <a:prstGeom prst="rect">
              <a:avLst/>
            </a:prstGeom>
            <a:noFill/>
            <a:extLst>
              <a:ext uri="{909E8E84-426E-40DD-AFC4-6F175D3DCCD1}">
                <a14:hiddenFill xmlns:a14="http://schemas.microsoft.com/office/drawing/2010/main">
                  <a:solidFill>
                    <a:srgbClr val="FFFFFF"/>
                  </a:solidFill>
                </a14:hiddenFill>
              </a:ext>
            </a:extLst>
          </p:spPr>
        </p:pic>
        <p:pic>
          <p:nvPicPr>
            <p:cNvPr id="1033" name="Picture 9" descr="A logo: U.S. Fish and Wildlife Service."/>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5486400" y="699484"/>
              <a:ext cx="579122" cy="691471"/>
            </a:xfrm>
            <a:prstGeom prst="rect">
              <a:avLst/>
            </a:prstGeom>
            <a:noFill/>
            <a:extLst>
              <a:ext uri="{909E8E84-426E-40DD-AFC4-6F175D3DCCD1}">
                <a14:hiddenFill xmlns:a14="http://schemas.microsoft.com/office/drawing/2010/main">
                  <a:solidFill>
                    <a:srgbClr val="FFFFFF"/>
                  </a:solidFill>
                </a14:hiddenFill>
              </a:ext>
            </a:extLst>
          </p:spPr>
        </p:pic>
        <p:pic>
          <p:nvPicPr>
            <p:cNvPr id="1037" name="Picture 13" descr="A logo: Firescope California."/>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752474" y="992600"/>
              <a:ext cx="609601" cy="750672"/>
            </a:xfrm>
            <a:prstGeom prst="rect">
              <a:avLst/>
            </a:prstGeom>
            <a:noFill/>
            <a:extLst>
              <a:ext uri="{909E8E84-426E-40DD-AFC4-6F175D3DCCD1}">
                <a14:hiddenFill xmlns:a14="http://schemas.microsoft.com/office/drawing/2010/main">
                  <a:solidFill>
                    <a:srgbClr val="FFFFFF"/>
                  </a:solidFill>
                </a14:hiddenFill>
              </a:ext>
            </a:extLst>
          </p:spPr>
        </p:pic>
        <p:pic>
          <p:nvPicPr>
            <p:cNvPr id="2" name="Picture 1" descr="A logo: Association of Contract Counties."/>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7488704" y="905072"/>
              <a:ext cx="1199558" cy="838200"/>
            </a:xfrm>
            <a:prstGeom prst="rect">
              <a:avLst/>
            </a:prstGeom>
          </p:spPr>
        </p:pic>
      </p:grpSp>
    </p:spTree>
    <p:extLst>
      <p:ext uri="{BB962C8B-B14F-4D97-AF65-F5344CB8AC3E}">
        <p14:creationId xmlns:p14="http://schemas.microsoft.com/office/powerpoint/2010/main" val="231116663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914400"/>
          </a:xfrm>
        </p:spPr>
        <p:txBody>
          <a:bodyPr>
            <a:normAutofit/>
          </a:bodyPr>
          <a:lstStyle/>
          <a:p>
            <a:pPr algn="ctr"/>
            <a:r>
              <a:rPr lang="en-US" dirty="0" smtClean="0"/>
              <a:t>Overview and Changes  </a:t>
            </a:r>
            <a:endParaRPr lang="en-US" dirty="0"/>
          </a:p>
        </p:txBody>
      </p:sp>
      <p:sp>
        <p:nvSpPr>
          <p:cNvPr id="3" name="Content Placeholder 2"/>
          <p:cNvSpPr>
            <a:spLocks noGrp="1"/>
          </p:cNvSpPr>
          <p:nvPr>
            <p:ph idx="1"/>
          </p:nvPr>
        </p:nvSpPr>
        <p:spPr>
          <a:xfrm>
            <a:off x="457200" y="1666461"/>
            <a:ext cx="8229600" cy="4389120"/>
          </a:xfrm>
        </p:spPr>
        <p:txBody>
          <a:bodyPr>
            <a:normAutofit lnSpcReduction="10000"/>
          </a:bodyPr>
          <a:lstStyle/>
          <a:p>
            <a:pPr marL="457200" indent="-457200">
              <a:buClr>
                <a:schemeClr val="accent3">
                  <a:lumMod val="75000"/>
                </a:schemeClr>
              </a:buClr>
              <a:buFont typeface="Wingdings" panose="05000000000000000000" pitchFamily="2" charset="2"/>
              <a:buChar char="Ø"/>
            </a:pPr>
            <a:r>
              <a:rPr lang="en-US" sz="2800" b="1" dirty="0" smtClean="0">
                <a:latin typeface="+mj-lt"/>
              </a:rPr>
              <a:t>Actual Administrative Rate Due Date:</a:t>
            </a:r>
          </a:p>
          <a:p>
            <a:pPr marL="0" indent="0">
              <a:buNone/>
            </a:pPr>
            <a:endParaRPr lang="en-US" dirty="0" smtClean="0">
              <a:latin typeface="+mj-lt"/>
            </a:endParaRPr>
          </a:p>
          <a:p>
            <a:pPr marL="914400" lvl="1" indent="-457200">
              <a:buClr>
                <a:schemeClr val="accent3">
                  <a:lumMod val="75000"/>
                </a:schemeClr>
              </a:buClr>
            </a:pPr>
            <a:r>
              <a:rPr lang="en-US" sz="2600" dirty="0" smtClean="0">
                <a:latin typeface="+mj-lt"/>
              </a:rPr>
              <a:t>Local government fire agencies who prefer to develop an actual administrative rate, are required to develop and submit a new rate by July 1, of each year.</a:t>
            </a:r>
          </a:p>
          <a:p>
            <a:pPr lvl="1">
              <a:buClr>
                <a:schemeClr val="accent3">
                  <a:lumMod val="75000"/>
                </a:schemeClr>
              </a:buClr>
            </a:pPr>
            <a:endParaRPr lang="en-US" sz="2600" dirty="0">
              <a:latin typeface="+mj-lt"/>
            </a:endParaRPr>
          </a:p>
          <a:p>
            <a:pPr marL="914400" lvl="1" indent="-457200">
              <a:buClr>
                <a:schemeClr val="accent3">
                  <a:lumMod val="75000"/>
                </a:schemeClr>
              </a:buClr>
            </a:pPr>
            <a:r>
              <a:rPr lang="en-US" sz="2600" dirty="0" smtClean="0">
                <a:latin typeface="+mj-lt"/>
              </a:rPr>
              <a:t>Failure to submit each year before this date, will default your agency to the base administrative rate set annually each year by the committee (The rate is 10%).  </a:t>
            </a:r>
            <a:endParaRPr lang="en-US" sz="2600" dirty="0">
              <a:latin typeface="+mj-lt"/>
            </a:endParaRPr>
          </a:p>
        </p:txBody>
      </p:sp>
      <p:sp>
        <p:nvSpPr>
          <p:cNvPr id="4" name="Slide Number Placeholder 3"/>
          <p:cNvSpPr>
            <a:spLocks noGrp="1"/>
          </p:cNvSpPr>
          <p:nvPr>
            <p:ph type="sldNum" sz="quarter" idx="12"/>
          </p:nvPr>
        </p:nvSpPr>
        <p:spPr/>
        <p:txBody>
          <a:bodyPr/>
          <a:lstStyle/>
          <a:p>
            <a:fld id="{11756BDD-58EF-4F26-A203-629CF85D021F}" type="slidenum">
              <a:rPr lang="en-US" smtClean="0"/>
              <a:pPr/>
              <a:t>10</a:t>
            </a:fld>
            <a:endParaRPr lang="en-US" dirty="0"/>
          </a:p>
        </p:txBody>
      </p:sp>
    </p:spTree>
    <p:extLst>
      <p:ext uri="{BB962C8B-B14F-4D97-AF65-F5344CB8AC3E}">
        <p14:creationId xmlns:p14="http://schemas.microsoft.com/office/powerpoint/2010/main" val="4008919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Overview and </a:t>
            </a:r>
            <a:r>
              <a:rPr lang="en-US" dirty="0" smtClean="0"/>
              <a:t>Changes   </a:t>
            </a:r>
            <a:endParaRPr lang="en-US" dirty="0"/>
          </a:p>
        </p:txBody>
      </p:sp>
      <p:sp>
        <p:nvSpPr>
          <p:cNvPr id="3" name="Content Placeholder 2"/>
          <p:cNvSpPr>
            <a:spLocks noGrp="1"/>
          </p:cNvSpPr>
          <p:nvPr>
            <p:ph idx="1"/>
          </p:nvPr>
        </p:nvSpPr>
        <p:spPr/>
        <p:txBody>
          <a:bodyPr>
            <a:normAutofit/>
          </a:bodyPr>
          <a:lstStyle/>
          <a:p>
            <a:pPr>
              <a:buFont typeface="Wingdings" panose="05000000000000000000" pitchFamily="2" charset="2"/>
              <a:buChar char="Ø"/>
            </a:pPr>
            <a:r>
              <a:rPr lang="en-US" sz="2800" dirty="0" smtClean="0">
                <a:latin typeface="+mj-lt"/>
              </a:rPr>
              <a:t>Definitions for personnel hours</a:t>
            </a:r>
          </a:p>
          <a:p>
            <a:pPr marL="0" indent="0">
              <a:buNone/>
            </a:pPr>
            <a:endParaRPr lang="en-US" sz="2800" dirty="0">
              <a:latin typeface="+mj-lt"/>
            </a:endParaRPr>
          </a:p>
          <a:p>
            <a:r>
              <a:rPr lang="en-US" b="1" dirty="0" smtClean="0">
                <a:latin typeface="+mj-lt"/>
              </a:rPr>
              <a:t>PORTAL </a:t>
            </a:r>
            <a:r>
              <a:rPr lang="en-US" b="1" dirty="0">
                <a:latin typeface="+mj-lt"/>
              </a:rPr>
              <a:t>TO PORTAL </a:t>
            </a:r>
            <a:r>
              <a:rPr lang="en-US" dirty="0">
                <a:latin typeface="+mj-lt"/>
              </a:rPr>
              <a:t>shall mean the time of initial dispatch from home base to the time of return to home base. </a:t>
            </a:r>
            <a:endParaRPr lang="en-US" dirty="0" smtClean="0">
              <a:latin typeface="+mj-lt"/>
            </a:endParaRPr>
          </a:p>
          <a:p>
            <a:endParaRPr lang="en-US" dirty="0">
              <a:latin typeface="+mj-lt"/>
            </a:endParaRPr>
          </a:p>
          <a:p>
            <a:r>
              <a:rPr lang="en-US" b="1" dirty="0" smtClean="0">
                <a:latin typeface="+mj-lt"/>
              </a:rPr>
              <a:t>ACTUAL HOURS WORKED </a:t>
            </a:r>
            <a:r>
              <a:rPr lang="en-US" dirty="0" smtClean="0">
                <a:latin typeface="+mj-lt"/>
              </a:rPr>
              <a:t>shall mean the time/hours </a:t>
            </a:r>
            <a:r>
              <a:rPr lang="en-US" u="sng" dirty="0" smtClean="0">
                <a:latin typeface="+mj-lt"/>
              </a:rPr>
              <a:t>actually</a:t>
            </a:r>
            <a:r>
              <a:rPr lang="en-US" dirty="0" smtClean="0">
                <a:latin typeface="+mj-lt"/>
              </a:rPr>
              <a:t> worked on the incident.</a:t>
            </a:r>
            <a:endParaRPr lang="en-US" dirty="0">
              <a:latin typeface="+mj-lt"/>
            </a:endParaRPr>
          </a:p>
          <a:p>
            <a:pPr marL="0" indent="0">
              <a:buNone/>
            </a:pPr>
            <a:endParaRPr lang="en-US" sz="2800" dirty="0" smtClean="0">
              <a:latin typeface="+mj-lt"/>
            </a:endParaRPr>
          </a:p>
          <a:p>
            <a:pPr>
              <a:buSzPct val="110000"/>
              <a:buFont typeface="Arial" panose="020B0604020202020204" pitchFamily="34" charset="0"/>
              <a:buChar char="•"/>
            </a:pPr>
            <a:endParaRPr lang="en-US" sz="2800" dirty="0">
              <a:latin typeface="+mj-lt"/>
            </a:endParaRPr>
          </a:p>
        </p:txBody>
      </p:sp>
      <p:sp>
        <p:nvSpPr>
          <p:cNvPr id="4" name="Slide Number Placeholder 3"/>
          <p:cNvSpPr>
            <a:spLocks noGrp="1"/>
          </p:cNvSpPr>
          <p:nvPr>
            <p:ph type="sldNum" sz="quarter" idx="12"/>
          </p:nvPr>
        </p:nvSpPr>
        <p:spPr/>
        <p:txBody>
          <a:bodyPr/>
          <a:lstStyle/>
          <a:p>
            <a:fld id="{11756BDD-58EF-4F26-A203-629CF85D021F}" type="slidenum">
              <a:rPr lang="en-US" smtClean="0"/>
              <a:pPr/>
              <a:t>11</a:t>
            </a:fld>
            <a:endParaRPr lang="en-US" dirty="0"/>
          </a:p>
        </p:txBody>
      </p:sp>
    </p:spTree>
    <p:extLst>
      <p:ext uri="{BB962C8B-B14F-4D97-AF65-F5344CB8AC3E}">
        <p14:creationId xmlns:p14="http://schemas.microsoft.com/office/powerpoint/2010/main" val="286287305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19539"/>
            <a:ext cx="8229600" cy="972312"/>
          </a:xfrm>
        </p:spPr>
        <p:txBody>
          <a:bodyPr>
            <a:normAutofit/>
          </a:bodyPr>
          <a:lstStyle/>
          <a:p>
            <a:pPr algn="ctr"/>
            <a:r>
              <a:rPr lang="en-US" dirty="0" smtClean="0"/>
              <a:t>Overview and Changes    </a:t>
            </a:r>
            <a:endParaRPr lang="en-US" dirty="0"/>
          </a:p>
        </p:txBody>
      </p:sp>
      <p:sp>
        <p:nvSpPr>
          <p:cNvPr id="3" name="Content Placeholder 2"/>
          <p:cNvSpPr>
            <a:spLocks noGrp="1"/>
          </p:cNvSpPr>
          <p:nvPr>
            <p:ph idx="1"/>
          </p:nvPr>
        </p:nvSpPr>
        <p:spPr>
          <a:xfrm>
            <a:off x="457200" y="1676400"/>
            <a:ext cx="8229600" cy="4389120"/>
          </a:xfrm>
        </p:spPr>
        <p:txBody>
          <a:bodyPr>
            <a:normAutofit lnSpcReduction="10000"/>
          </a:bodyPr>
          <a:lstStyle/>
          <a:p>
            <a:pPr marL="457200" indent="-457200">
              <a:buClr>
                <a:schemeClr val="accent3">
                  <a:lumMod val="75000"/>
                </a:schemeClr>
              </a:buClr>
              <a:buFont typeface="Wingdings" panose="05000000000000000000" pitchFamily="2" charset="2"/>
              <a:buChar char="Ø"/>
            </a:pPr>
            <a:r>
              <a:rPr lang="en-US" sz="2800" b="1" dirty="0" smtClean="0">
                <a:latin typeface="+mj-lt"/>
              </a:rPr>
              <a:t>Memorandum of Understanding (MOU), Memorandum of Agreement (MOA), Governing Body Resolution (GBR) or Equivalent:</a:t>
            </a:r>
          </a:p>
          <a:p>
            <a:pPr marL="0" indent="0">
              <a:buNone/>
            </a:pPr>
            <a:endParaRPr lang="en-US" sz="2800" b="1" dirty="0">
              <a:latin typeface="+mj-lt"/>
            </a:endParaRPr>
          </a:p>
          <a:p>
            <a:pPr marL="914400" lvl="1" indent="-457200">
              <a:buClr>
                <a:schemeClr val="accent3">
                  <a:lumMod val="75000"/>
                </a:schemeClr>
              </a:buClr>
              <a:buFont typeface="Calibri" panose="020F0502020204030204" pitchFamily="34" charset="0"/>
              <a:buChar char="•"/>
            </a:pPr>
            <a:r>
              <a:rPr lang="en-US" sz="2800" dirty="0" smtClean="0">
                <a:latin typeface="+mj-lt"/>
              </a:rPr>
              <a:t>Any agency seeking reimbursement for personnel for more than actual hours worked on an incident (PORTAL TO PORTAL) </a:t>
            </a:r>
            <a:r>
              <a:rPr lang="en-US" sz="2800" u="sng" dirty="0" smtClean="0">
                <a:latin typeface="+mj-lt"/>
              </a:rPr>
              <a:t>must</a:t>
            </a:r>
            <a:r>
              <a:rPr lang="en-US" sz="2800" b="1" u="sng" dirty="0" smtClean="0">
                <a:latin typeface="+mj-lt"/>
              </a:rPr>
              <a:t> </a:t>
            </a:r>
            <a:r>
              <a:rPr lang="en-US" sz="2800" dirty="0" smtClean="0">
                <a:latin typeface="+mj-lt"/>
              </a:rPr>
              <a:t>file an MOU/MOA/GBR or equivalent with Cal OES. The MOU/MOA/GBR or equivalent shall indicate how personnel will be compensated.</a:t>
            </a:r>
          </a:p>
          <a:p>
            <a:pPr marL="0" indent="0">
              <a:buNone/>
            </a:pPr>
            <a:endParaRPr lang="en-US" sz="2800" b="1" dirty="0">
              <a:latin typeface="+mj-lt"/>
            </a:endParaRPr>
          </a:p>
          <a:p>
            <a:pPr marL="0" indent="0">
              <a:buNone/>
            </a:pPr>
            <a:endParaRPr lang="en-US" sz="2800" b="1" dirty="0">
              <a:latin typeface="+mj-lt"/>
            </a:endParaRPr>
          </a:p>
        </p:txBody>
      </p:sp>
      <p:sp>
        <p:nvSpPr>
          <p:cNvPr id="4" name="Slide Number Placeholder 3"/>
          <p:cNvSpPr>
            <a:spLocks noGrp="1"/>
          </p:cNvSpPr>
          <p:nvPr>
            <p:ph type="sldNum" sz="quarter" idx="12"/>
          </p:nvPr>
        </p:nvSpPr>
        <p:spPr/>
        <p:txBody>
          <a:bodyPr/>
          <a:lstStyle/>
          <a:p>
            <a:fld id="{11756BDD-58EF-4F26-A203-629CF85D021F}" type="slidenum">
              <a:rPr lang="en-US" smtClean="0"/>
              <a:pPr/>
              <a:t>12</a:t>
            </a:fld>
            <a:endParaRPr lang="en-US" dirty="0"/>
          </a:p>
        </p:txBody>
      </p:sp>
    </p:spTree>
    <p:extLst>
      <p:ext uri="{BB962C8B-B14F-4D97-AF65-F5344CB8AC3E}">
        <p14:creationId xmlns:p14="http://schemas.microsoft.com/office/powerpoint/2010/main" val="303424246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19539"/>
            <a:ext cx="8229600" cy="972312"/>
          </a:xfrm>
        </p:spPr>
        <p:txBody>
          <a:bodyPr/>
          <a:lstStyle/>
          <a:p>
            <a:pPr algn="ctr"/>
            <a:r>
              <a:rPr lang="en-US" dirty="0" smtClean="0"/>
              <a:t>Overview and Changes     </a:t>
            </a:r>
            <a:endParaRPr lang="en-US" dirty="0"/>
          </a:p>
        </p:txBody>
      </p:sp>
      <p:sp>
        <p:nvSpPr>
          <p:cNvPr id="3" name="Content Placeholder 2"/>
          <p:cNvSpPr>
            <a:spLocks noGrp="1"/>
          </p:cNvSpPr>
          <p:nvPr>
            <p:ph idx="1"/>
          </p:nvPr>
        </p:nvSpPr>
        <p:spPr>
          <a:xfrm>
            <a:off x="457200" y="1696278"/>
            <a:ext cx="8229600" cy="4389120"/>
          </a:xfrm>
        </p:spPr>
        <p:txBody>
          <a:bodyPr>
            <a:normAutofit fontScale="32500" lnSpcReduction="20000"/>
          </a:bodyPr>
          <a:lstStyle/>
          <a:p>
            <a:pPr marL="457200" indent="-457200">
              <a:buClr>
                <a:schemeClr val="accent3">
                  <a:lumMod val="75000"/>
                </a:schemeClr>
              </a:buClr>
              <a:buFont typeface="Wingdings" panose="05000000000000000000" pitchFamily="2" charset="2"/>
              <a:buChar char="Ø"/>
            </a:pPr>
            <a:r>
              <a:rPr lang="en-US" sz="8600" b="1" dirty="0">
                <a:latin typeface="+mj-lt"/>
              </a:rPr>
              <a:t>Memorandum of Understanding (MOU), Memorandum of Agreement (MOA), Governing Body Resolution (GBR) or </a:t>
            </a:r>
            <a:r>
              <a:rPr lang="en-US" sz="8600" b="1" dirty="0" smtClean="0">
                <a:latin typeface="+mj-lt"/>
              </a:rPr>
              <a:t>Equivalent (cont.):</a:t>
            </a:r>
          </a:p>
          <a:p>
            <a:pPr marL="0" indent="0">
              <a:buNone/>
            </a:pPr>
            <a:r>
              <a:rPr lang="en-US" sz="2900" b="1" dirty="0">
                <a:latin typeface="+mj-lt"/>
              </a:rPr>
              <a:t>	</a:t>
            </a:r>
            <a:endParaRPr lang="en-US" sz="2900" b="1" dirty="0" smtClean="0">
              <a:latin typeface="+mj-lt"/>
            </a:endParaRPr>
          </a:p>
          <a:p>
            <a:pPr marL="914400" lvl="1" indent="-457200">
              <a:buClr>
                <a:schemeClr val="accent3">
                  <a:lumMod val="75000"/>
                </a:schemeClr>
              </a:buClr>
            </a:pPr>
            <a:r>
              <a:rPr lang="en-US" sz="6200" dirty="0" smtClean="0">
                <a:latin typeface="+mj-lt"/>
              </a:rPr>
              <a:t>Due </a:t>
            </a:r>
            <a:r>
              <a:rPr lang="en-US" sz="6200" dirty="0">
                <a:latin typeface="+mj-lt"/>
              </a:rPr>
              <a:t>to Cal OES </a:t>
            </a:r>
            <a:r>
              <a:rPr lang="en-US" sz="6200" dirty="0" smtClean="0">
                <a:latin typeface="+mj-lt"/>
              </a:rPr>
              <a:t>by </a:t>
            </a:r>
            <a:r>
              <a:rPr lang="en-US" sz="6200" b="1" dirty="0" smtClean="0">
                <a:solidFill>
                  <a:srgbClr val="FF0000"/>
                </a:solidFill>
                <a:latin typeface="+mj-lt"/>
              </a:rPr>
              <a:t>May </a:t>
            </a:r>
            <a:r>
              <a:rPr lang="en-US" sz="6200" b="1" dirty="0">
                <a:solidFill>
                  <a:srgbClr val="FF0000"/>
                </a:solidFill>
                <a:latin typeface="+mj-lt"/>
              </a:rPr>
              <a:t>31, 2015</a:t>
            </a:r>
            <a:r>
              <a:rPr lang="en-US" sz="6200" dirty="0">
                <a:latin typeface="+mj-lt"/>
              </a:rPr>
              <a:t>.</a:t>
            </a:r>
            <a:r>
              <a:rPr lang="en-US" sz="7400" dirty="0">
                <a:latin typeface="+mj-lt"/>
              </a:rPr>
              <a:t> </a:t>
            </a:r>
            <a:endParaRPr lang="en-US" sz="7400" dirty="0" smtClean="0">
              <a:latin typeface="+mj-lt"/>
            </a:endParaRPr>
          </a:p>
          <a:p>
            <a:pPr marL="0" indent="0">
              <a:buNone/>
            </a:pPr>
            <a:endParaRPr lang="en-US" sz="7400" dirty="0">
              <a:latin typeface="+mj-lt"/>
            </a:endParaRPr>
          </a:p>
          <a:p>
            <a:pPr marL="914400" lvl="1" indent="-457200">
              <a:buClr>
                <a:schemeClr val="accent3">
                  <a:lumMod val="75000"/>
                </a:schemeClr>
              </a:buClr>
            </a:pPr>
            <a:r>
              <a:rPr lang="en-US" sz="6200" dirty="0" smtClean="0">
                <a:latin typeface="+mj-lt"/>
              </a:rPr>
              <a:t>If </a:t>
            </a:r>
            <a:r>
              <a:rPr lang="en-US" sz="6200" dirty="0">
                <a:latin typeface="+mj-lt"/>
              </a:rPr>
              <a:t>an F-42 is submitted and the above documentation is not on file with Cal OES, the local agency has the option to have Cal OES hold the F-42 for processing for up to </a:t>
            </a:r>
            <a:r>
              <a:rPr lang="en-US" sz="6200" b="1" dirty="0">
                <a:solidFill>
                  <a:srgbClr val="FF0000"/>
                </a:solidFill>
                <a:latin typeface="+mj-lt"/>
              </a:rPr>
              <a:t>90 days</a:t>
            </a:r>
            <a:r>
              <a:rPr lang="en-US" sz="6200" b="1" dirty="0">
                <a:latin typeface="+mj-lt"/>
              </a:rPr>
              <a:t> </a:t>
            </a:r>
            <a:r>
              <a:rPr lang="en-US" sz="6200" dirty="0">
                <a:latin typeface="+mj-lt"/>
              </a:rPr>
              <a:t>to allow for the agency seeking reimbursement to submit the necessary documentation.</a:t>
            </a:r>
            <a:r>
              <a:rPr lang="en-US" sz="7400" dirty="0">
                <a:latin typeface="+mj-lt"/>
              </a:rPr>
              <a:t> </a:t>
            </a:r>
            <a:endParaRPr lang="en-US" sz="7400" dirty="0" smtClean="0">
              <a:latin typeface="+mj-lt"/>
            </a:endParaRPr>
          </a:p>
          <a:p>
            <a:pPr marL="0" indent="0">
              <a:buNone/>
            </a:pPr>
            <a:endParaRPr lang="en-US" sz="7400" dirty="0">
              <a:latin typeface="+mj-lt"/>
            </a:endParaRPr>
          </a:p>
          <a:p>
            <a:pPr marL="914400" lvl="1" indent="-457200">
              <a:buClr>
                <a:schemeClr val="accent3">
                  <a:lumMod val="75000"/>
                </a:schemeClr>
              </a:buClr>
            </a:pPr>
            <a:r>
              <a:rPr lang="en-US" sz="6200" dirty="0" smtClean="0">
                <a:latin typeface="+mj-lt"/>
              </a:rPr>
              <a:t>Upon </a:t>
            </a:r>
            <a:r>
              <a:rPr lang="en-US" sz="6200" dirty="0">
                <a:latin typeface="+mj-lt"/>
              </a:rPr>
              <a:t>verification that an </a:t>
            </a:r>
            <a:r>
              <a:rPr lang="en-US" sz="6200" dirty="0" smtClean="0">
                <a:latin typeface="+mj-lt"/>
              </a:rPr>
              <a:t>MOU/MOA/GBR </a:t>
            </a:r>
            <a:r>
              <a:rPr lang="en-US" sz="6200" dirty="0">
                <a:latin typeface="+mj-lt"/>
              </a:rPr>
              <a:t>or </a:t>
            </a:r>
            <a:r>
              <a:rPr lang="en-US" sz="6200" dirty="0" smtClean="0">
                <a:latin typeface="+mj-lt"/>
              </a:rPr>
              <a:t>equivalent </a:t>
            </a:r>
            <a:r>
              <a:rPr lang="en-US" sz="6200" dirty="0">
                <a:latin typeface="+mj-lt"/>
              </a:rPr>
              <a:t>is not on file, Cal OES will notify the local agency in writing</a:t>
            </a:r>
            <a:r>
              <a:rPr lang="en-US" sz="6200" dirty="0" smtClean="0">
                <a:latin typeface="+mj-lt"/>
              </a:rPr>
              <a:t>.</a:t>
            </a:r>
          </a:p>
          <a:p>
            <a:pPr marL="0" indent="0">
              <a:buNone/>
            </a:pPr>
            <a:endParaRPr lang="en-US" sz="7400" dirty="0">
              <a:latin typeface="+mj-lt"/>
            </a:endParaRPr>
          </a:p>
          <a:p>
            <a:pPr marL="0" indent="0">
              <a:buNone/>
            </a:pPr>
            <a:endParaRPr lang="en-US" sz="2800" b="1" dirty="0">
              <a:latin typeface="+mj-lt"/>
            </a:endParaRPr>
          </a:p>
          <a:p>
            <a:pPr marL="0" indent="0">
              <a:buNone/>
            </a:pPr>
            <a:endParaRPr lang="en-US" dirty="0"/>
          </a:p>
        </p:txBody>
      </p:sp>
      <p:sp>
        <p:nvSpPr>
          <p:cNvPr id="4" name="Slide Number Placeholder 3"/>
          <p:cNvSpPr>
            <a:spLocks noGrp="1"/>
          </p:cNvSpPr>
          <p:nvPr>
            <p:ph type="sldNum" sz="quarter" idx="12"/>
          </p:nvPr>
        </p:nvSpPr>
        <p:spPr/>
        <p:txBody>
          <a:bodyPr/>
          <a:lstStyle/>
          <a:p>
            <a:fld id="{11756BDD-58EF-4F26-A203-629CF85D021F}" type="slidenum">
              <a:rPr lang="en-US" smtClean="0"/>
              <a:pPr/>
              <a:t>13</a:t>
            </a:fld>
            <a:endParaRPr lang="en-US" dirty="0"/>
          </a:p>
        </p:txBody>
      </p:sp>
    </p:spTree>
    <p:extLst>
      <p:ext uri="{BB962C8B-B14F-4D97-AF65-F5344CB8AC3E}">
        <p14:creationId xmlns:p14="http://schemas.microsoft.com/office/powerpoint/2010/main" val="158602183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19539"/>
            <a:ext cx="8229600" cy="972312"/>
          </a:xfrm>
        </p:spPr>
        <p:txBody>
          <a:bodyPr/>
          <a:lstStyle/>
          <a:p>
            <a:pPr algn="ctr"/>
            <a:r>
              <a:rPr lang="en-US" dirty="0" smtClean="0"/>
              <a:t> Overview and Changes   </a:t>
            </a:r>
            <a:endParaRPr lang="en-US" dirty="0"/>
          </a:p>
        </p:txBody>
      </p:sp>
      <p:sp>
        <p:nvSpPr>
          <p:cNvPr id="3" name="Content Placeholder 2"/>
          <p:cNvSpPr>
            <a:spLocks noGrp="1"/>
          </p:cNvSpPr>
          <p:nvPr>
            <p:ph idx="1"/>
          </p:nvPr>
        </p:nvSpPr>
        <p:spPr>
          <a:xfrm>
            <a:off x="457200" y="1706217"/>
            <a:ext cx="8229600" cy="4389120"/>
          </a:xfrm>
        </p:spPr>
        <p:txBody>
          <a:bodyPr>
            <a:normAutofit fontScale="55000" lnSpcReduction="20000"/>
          </a:bodyPr>
          <a:lstStyle/>
          <a:p>
            <a:pPr marL="457200" indent="-457200">
              <a:buClr>
                <a:schemeClr val="accent3">
                  <a:lumMod val="75000"/>
                </a:schemeClr>
              </a:buClr>
              <a:buFont typeface="Wingdings" panose="05000000000000000000" pitchFamily="2" charset="2"/>
              <a:buChar char="Ø"/>
            </a:pPr>
            <a:r>
              <a:rPr lang="en-US" sz="5100" b="1" dirty="0">
                <a:latin typeface="+mj-lt"/>
              </a:rPr>
              <a:t>Memorandum of Understanding (MOU), Memorandum of Agreement (MOA), Governing Body Resolution (GBR) or </a:t>
            </a:r>
            <a:r>
              <a:rPr lang="en-US" sz="5100" b="1" dirty="0" smtClean="0">
                <a:latin typeface="+mj-lt"/>
              </a:rPr>
              <a:t>Equivalent (cont.):</a:t>
            </a:r>
            <a:r>
              <a:rPr lang="en-US" sz="2900" dirty="0" smtClean="0">
                <a:latin typeface="+mj-lt"/>
              </a:rPr>
              <a:t>. </a:t>
            </a:r>
          </a:p>
          <a:p>
            <a:pPr marL="0" indent="0">
              <a:buNone/>
            </a:pPr>
            <a:endParaRPr lang="en-US" sz="4400" dirty="0">
              <a:latin typeface="+mj-lt"/>
            </a:endParaRPr>
          </a:p>
          <a:p>
            <a:pPr marL="914400" lvl="1" indent="-457200">
              <a:buClr>
                <a:schemeClr val="accent3">
                  <a:lumMod val="75000"/>
                </a:schemeClr>
              </a:buClr>
            </a:pPr>
            <a:r>
              <a:rPr lang="en-US" sz="4400" dirty="0" smtClean="0">
                <a:latin typeface="+mj-lt"/>
              </a:rPr>
              <a:t>If </a:t>
            </a:r>
            <a:r>
              <a:rPr lang="en-US" sz="4400" dirty="0">
                <a:latin typeface="+mj-lt"/>
              </a:rPr>
              <a:t>the local agency does not submit an </a:t>
            </a:r>
            <a:r>
              <a:rPr lang="en-US" sz="4400" dirty="0" smtClean="0">
                <a:latin typeface="+mj-lt"/>
              </a:rPr>
              <a:t>MOU/MOA/GBR </a:t>
            </a:r>
            <a:r>
              <a:rPr lang="en-US" sz="4400" dirty="0">
                <a:latin typeface="+mj-lt"/>
              </a:rPr>
              <a:t>or equivalent </a:t>
            </a:r>
            <a:r>
              <a:rPr lang="en-US" sz="4400" dirty="0" smtClean="0">
                <a:latin typeface="+mj-lt"/>
              </a:rPr>
              <a:t>within </a:t>
            </a:r>
            <a:r>
              <a:rPr lang="en-US" sz="4400" dirty="0">
                <a:latin typeface="+mj-lt"/>
              </a:rPr>
              <a:t>the allowable 90 days, the F-42 will be processed, and the local agency will be paid for </a:t>
            </a:r>
            <a:r>
              <a:rPr lang="en-US" sz="4400" dirty="0" smtClean="0">
                <a:latin typeface="+mj-lt"/>
              </a:rPr>
              <a:t>ACTUAL HOURS </a:t>
            </a:r>
            <a:r>
              <a:rPr lang="en-US" sz="4400" dirty="0">
                <a:latin typeface="+mj-lt"/>
              </a:rPr>
              <a:t>worked. </a:t>
            </a:r>
            <a:endParaRPr lang="en-US" sz="4400" dirty="0" smtClean="0">
              <a:latin typeface="+mj-lt"/>
            </a:endParaRPr>
          </a:p>
          <a:p>
            <a:pPr marL="0" indent="0">
              <a:buNone/>
            </a:pPr>
            <a:endParaRPr lang="en-US" sz="4400" dirty="0">
              <a:latin typeface="+mj-lt"/>
            </a:endParaRPr>
          </a:p>
          <a:p>
            <a:pPr marL="914400" lvl="1" indent="-457200">
              <a:buClr>
                <a:schemeClr val="accent3">
                  <a:lumMod val="75000"/>
                </a:schemeClr>
              </a:buClr>
            </a:pPr>
            <a:r>
              <a:rPr lang="en-US" sz="4400" dirty="0" smtClean="0">
                <a:latin typeface="+mj-lt"/>
              </a:rPr>
              <a:t>This </a:t>
            </a:r>
            <a:r>
              <a:rPr lang="en-US" sz="4400" dirty="0">
                <a:latin typeface="+mj-lt"/>
              </a:rPr>
              <a:t>option of providing an </a:t>
            </a:r>
            <a:r>
              <a:rPr lang="en-US" sz="4400" dirty="0" smtClean="0">
                <a:latin typeface="+mj-lt"/>
              </a:rPr>
              <a:t>MOU/MOA/GBR </a:t>
            </a:r>
            <a:r>
              <a:rPr lang="en-US" sz="4400" dirty="0">
                <a:latin typeface="+mj-lt"/>
              </a:rPr>
              <a:t>or equivalent </a:t>
            </a:r>
            <a:r>
              <a:rPr lang="en-US" sz="4400" dirty="0" smtClean="0">
                <a:latin typeface="+mj-lt"/>
              </a:rPr>
              <a:t>to </a:t>
            </a:r>
            <a:r>
              <a:rPr lang="en-US" sz="4400" dirty="0">
                <a:latin typeface="+mj-lt"/>
              </a:rPr>
              <a:t>Cal OES will sunset </a:t>
            </a:r>
            <a:r>
              <a:rPr lang="en-US" sz="4400" b="1" dirty="0">
                <a:solidFill>
                  <a:srgbClr val="FF0000"/>
                </a:solidFill>
                <a:latin typeface="+mj-lt"/>
              </a:rPr>
              <a:t>December 31, 2015</a:t>
            </a:r>
            <a:r>
              <a:rPr lang="en-US" sz="4400" dirty="0">
                <a:latin typeface="+mj-lt"/>
              </a:rPr>
              <a:t>, and in no way changes the terms of the 2015 CFAA</a:t>
            </a:r>
            <a:r>
              <a:rPr lang="en-US" sz="4400" dirty="0" smtClean="0">
                <a:latin typeface="+mj-lt"/>
              </a:rPr>
              <a:t>.</a:t>
            </a:r>
            <a:endParaRPr lang="en-US" dirty="0"/>
          </a:p>
        </p:txBody>
      </p:sp>
      <p:sp>
        <p:nvSpPr>
          <p:cNvPr id="4" name="Slide Number Placeholder 3"/>
          <p:cNvSpPr>
            <a:spLocks noGrp="1"/>
          </p:cNvSpPr>
          <p:nvPr>
            <p:ph type="sldNum" sz="quarter" idx="12"/>
          </p:nvPr>
        </p:nvSpPr>
        <p:spPr/>
        <p:txBody>
          <a:bodyPr/>
          <a:lstStyle/>
          <a:p>
            <a:fld id="{11756BDD-58EF-4F26-A203-629CF85D021F}" type="slidenum">
              <a:rPr lang="en-US" smtClean="0"/>
              <a:pPr/>
              <a:t>14</a:t>
            </a:fld>
            <a:endParaRPr lang="en-US" dirty="0"/>
          </a:p>
        </p:txBody>
      </p:sp>
    </p:spTree>
    <p:extLst>
      <p:ext uri="{BB962C8B-B14F-4D97-AF65-F5344CB8AC3E}">
        <p14:creationId xmlns:p14="http://schemas.microsoft.com/office/powerpoint/2010/main" val="21915767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lstStyle/>
          <a:p>
            <a:pPr algn="ctr"/>
            <a:r>
              <a:rPr lang="en-US" dirty="0" smtClean="0"/>
              <a:t>Overview and Changes      </a:t>
            </a:r>
            <a:endParaRPr lang="en-US" dirty="0"/>
          </a:p>
        </p:txBody>
      </p:sp>
      <p:sp>
        <p:nvSpPr>
          <p:cNvPr id="3" name="Content Placeholder 2"/>
          <p:cNvSpPr>
            <a:spLocks noGrp="1"/>
          </p:cNvSpPr>
          <p:nvPr>
            <p:ph idx="1"/>
          </p:nvPr>
        </p:nvSpPr>
        <p:spPr>
          <a:xfrm>
            <a:off x="457200" y="1676400"/>
            <a:ext cx="8229600" cy="4389120"/>
          </a:xfrm>
        </p:spPr>
        <p:txBody>
          <a:bodyPr/>
          <a:lstStyle/>
          <a:p>
            <a:pPr marL="457200" indent="-457200">
              <a:buClr>
                <a:schemeClr val="accent3">
                  <a:lumMod val="75000"/>
                </a:schemeClr>
              </a:buClr>
              <a:buFont typeface="Wingdings" panose="05000000000000000000" pitchFamily="2" charset="2"/>
              <a:buChar char="Ø"/>
            </a:pPr>
            <a:r>
              <a:rPr lang="en-US" sz="2800" b="1" dirty="0">
                <a:latin typeface="+mj-lt"/>
              </a:rPr>
              <a:t>Memorandum of Understanding (MOU), Memorandum of Agreement (MOA), Governing Body Resolution (GBR) or Equivalent </a:t>
            </a:r>
            <a:r>
              <a:rPr lang="en-US" sz="2800" b="1" dirty="0" smtClean="0">
                <a:latin typeface="+mj-lt"/>
              </a:rPr>
              <a:t>for Chief Officers:</a:t>
            </a:r>
          </a:p>
          <a:p>
            <a:pPr>
              <a:buFont typeface="Wingdings" panose="05000000000000000000" pitchFamily="2" charset="2"/>
              <a:buChar char="Ø"/>
            </a:pPr>
            <a:endParaRPr lang="en-US" sz="1800" b="1" dirty="0">
              <a:latin typeface="+mj-lt"/>
            </a:endParaRPr>
          </a:p>
          <a:p>
            <a:pPr marL="914400" lvl="1" indent="-457200">
              <a:buClr>
                <a:schemeClr val="accent3">
                  <a:lumMod val="75000"/>
                </a:schemeClr>
              </a:buClr>
            </a:pPr>
            <a:r>
              <a:rPr lang="en-US" dirty="0" smtClean="0">
                <a:latin typeface="+mj-lt"/>
              </a:rPr>
              <a:t>Personnel above the Battalion Chief level that have an MOU/MOA/GBR or equivalent that indicates they are to be paid above straight time </a:t>
            </a:r>
            <a:r>
              <a:rPr lang="en-US" u="sng" dirty="0" smtClean="0">
                <a:latin typeface="+mj-lt"/>
              </a:rPr>
              <a:t>must</a:t>
            </a:r>
            <a:r>
              <a:rPr lang="en-US" dirty="0" smtClean="0">
                <a:latin typeface="+mj-lt"/>
              </a:rPr>
              <a:t> have the associated document on file at the time of dispatch to receive full reimbursement for associated personnel cost.</a:t>
            </a:r>
            <a:endParaRPr lang="en-US" dirty="0">
              <a:latin typeface="+mj-lt"/>
            </a:endParaRPr>
          </a:p>
        </p:txBody>
      </p:sp>
      <p:sp>
        <p:nvSpPr>
          <p:cNvPr id="4" name="Slide Number Placeholder 3"/>
          <p:cNvSpPr>
            <a:spLocks noGrp="1"/>
          </p:cNvSpPr>
          <p:nvPr>
            <p:ph type="sldNum" sz="quarter" idx="12"/>
          </p:nvPr>
        </p:nvSpPr>
        <p:spPr/>
        <p:txBody>
          <a:bodyPr/>
          <a:lstStyle/>
          <a:p>
            <a:fld id="{11756BDD-58EF-4F26-A203-629CF85D021F}" type="slidenum">
              <a:rPr lang="en-US" smtClean="0"/>
              <a:pPr/>
              <a:t>15</a:t>
            </a:fld>
            <a:endParaRPr lang="en-US" dirty="0"/>
          </a:p>
        </p:txBody>
      </p:sp>
    </p:spTree>
    <p:extLst>
      <p:ext uri="{BB962C8B-B14F-4D97-AF65-F5344CB8AC3E}">
        <p14:creationId xmlns:p14="http://schemas.microsoft.com/office/powerpoint/2010/main" val="297888964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19539"/>
            <a:ext cx="8229600" cy="972312"/>
          </a:xfrm>
        </p:spPr>
        <p:txBody>
          <a:bodyPr/>
          <a:lstStyle/>
          <a:p>
            <a:pPr algn="ctr"/>
            <a:r>
              <a:rPr lang="en-US" dirty="0" smtClean="0"/>
              <a:t> Overview and Changes </a:t>
            </a:r>
            <a:endParaRPr lang="en-US" dirty="0"/>
          </a:p>
        </p:txBody>
      </p:sp>
      <p:sp>
        <p:nvSpPr>
          <p:cNvPr id="3" name="Content Placeholder 2"/>
          <p:cNvSpPr>
            <a:spLocks noGrp="1"/>
          </p:cNvSpPr>
          <p:nvPr>
            <p:ph idx="1"/>
          </p:nvPr>
        </p:nvSpPr>
        <p:spPr>
          <a:xfrm>
            <a:off x="457200" y="1676400"/>
            <a:ext cx="8229600" cy="4389120"/>
          </a:xfrm>
        </p:spPr>
        <p:txBody>
          <a:bodyPr>
            <a:normAutofit/>
          </a:bodyPr>
          <a:lstStyle/>
          <a:p>
            <a:pPr marL="457200" indent="-457200">
              <a:buClr>
                <a:schemeClr val="accent3">
                  <a:lumMod val="75000"/>
                </a:schemeClr>
              </a:buClr>
              <a:buFont typeface="Wingdings" panose="05000000000000000000" pitchFamily="2" charset="2"/>
              <a:buChar char="Ø"/>
            </a:pPr>
            <a:r>
              <a:rPr lang="en-US" sz="2800" b="1" dirty="0">
                <a:latin typeface="+mj-lt"/>
              </a:rPr>
              <a:t>Memorandum of Understanding (MOU), Memorandum of Agreement (MOA), Governing Body Resolution (GBR) or Equivalent </a:t>
            </a:r>
            <a:r>
              <a:rPr lang="en-US" sz="2800" b="1" dirty="0" smtClean="0">
                <a:latin typeface="+mj-lt"/>
              </a:rPr>
              <a:t>(cont.):</a:t>
            </a:r>
            <a:endParaRPr lang="en-US" sz="2800" b="1" dirty="0">
              <a:latin typeface="+mj-lt"/>
            </a:endParaRPr>
          </a:p>
          <a:p>
            <a:pPr marL="914400" lvl="1" indent="-457200">
              <a:buClr>
                <a:schemeClr val="accent3">
                  <a:lumMod val="75000"/>
                </a:schemeClr>
              </a:buClr>
            </a:pPr>
            <a:r>
              <a:rPr lang="en-US" dirty="0" smtClean="0">
                <a:latin typeface="+mj-lt"/>
              </a:rPr>
              <a:t>Any MOU/MOA/GBR or equivalent is subject to review by the Committee. </a:t>
            </a:r>
            <a:endParaRPr lang="en-US" sz="2800" dirty="0">
              <a:latin typeface="+mj-lt"/>
            </a:endParaRPr>
          </a:p>
          <a:p>
            <a:pPr marL="854075" lvl="1" indent="-396875">
              <a:buClr>
                <a:schemeClr val="accent3">
                  <a:lumMod val="75000"/>
                </a:schemeClr>
              </a:buClr>
            </a:pPr>
            <a:r>
              <a:rPr lang="en-US" dirty="0" smtClean="0">
                <a:latin typeface="+mj-lt"/>
              </a:rPr>
              <a:t>Local government will be formally notified by Cal OES of the determination.  </a:t>
            </a:r>
          </a:p>
          <a:p>
            <a:pPr marL="854075" lvl="1" indent="-396875">
              <a:buClr>
                <a:schemeClr val="accent3">
                  <a:lumMod val="75000"/>
                </a:schemeClr>
              </a:buClr>
            </a:pPr>
            <a:r>
              <a:rPr lang="en-US" dirty="0" smtClean="0">
                <a:latin typeface="+mj-lt"/>
              </a:rPr>
              <a:t>If your agency submits an MOU/MOA/GBR, only the full complete MOU /MOA/GBR will be accepted.  No partial documents will be reviewed.</a:t>
            </a:r>
            <a:endParaRPr lang="en-US" dirty="0"/>
          </a:p>
        </p:txBody>
      </p:sp>
      <p:sp>
        <p:nvSpPr>
          <p:cNvPr id="4" name="Slide Number Placeholder 3"/>
          <p:cNvSpPr>
            <a:spLocks noGrp="1"/>
          </p:cNvSpPr>
          <p:nvPr>
            <p:ph type="sldNum" sz="quarter" idx="12"/>
          </p:nvPr>
        </p:nvSpPr>
        <p:spPr/>
        <p:txBody>
          <a:bodyPr/>
          <a:lstStyle/>
          <a:p>
            <a:fld id="{11756BDD-58EF-4F26-A203-629CF85D021F}" type="slidenum">
              <a:rPr lang="en-US" smtClean="0"/>
              <a:pPr/>
              <a:t>16</a:t>
            </a:fld>
            <a:endParaRPr lang="en-US" dirty="0"/>
          </a:p>
        </p:txBody>
      </p:sp>
    </p:spTree>
    <p:extLst>
      <p:ext uri="{BB962C8B-B14F-4D97-AF65-F5344CB8AC3E}">
        <p14:creationId xmlns:p14="http://schemas.microsoft.com/office/powerpoint/2010/main" val="132192836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704088"/>
            <a:ext cx="8229600" cy="972312"/>
          </a:xfrm>
        </p:spPr>
        <p:txBody>
          <a:bodyPr/>
          <a:lstStyle/>
          <a:p>
            <a:pPr algn="ctr"/>
            <a:r>
              <a:rPr lang="en-US" dirty="0" smtClean="0"/>
              <a:t>  Overview </a:t>
            </a:r>
            <a:r>
              <a:rPr lang="en-US" dirty="0"/>
              <a:t>and Changes</a:t>
            </a:r>
          </a:p>
        </p:txBody>
      </p:sp>
      <p:sp>
        <p:nvSpPr>
          <p:cNvPr id="3" name="Content Placeholder 2"/>
          <p:cNvSpPr>
            <a:spLocks noGrp="1"/>
          </p:cNvSpPr>
          <p:nvPr>
            <p:ph idx="1"/>
          </p:nvPr>
        </p:nvSpPr>
        <p:spPr/>
        <p:txBody>
          <a:bodyPr/>
          <a:lstStyle/>
          <a:p>
            <a:pPr marL="460375" indent="-273050">
              <a:buFont typeface="Wingdings" panose="05000000000000000000" pitchFamily="2" charset="2"/>
              <a:buChar char="Ø"/>
            </a:pPr>
            <a:r>
              <a:rPr lang="en-US" sz="2800" b="1" dirty="0">
                <a:latin typeface="+mj-lt"/>
              </a:rPr>
              <a:t>Memorandum of Understanding (MOU), Memorandum of Agreement (MOA), Governing Body Resolution (GBR) or Equivalent (cont</a:t>
            </a:r>
            <a:r>
              <a:rPr lang="en-US" sz="2800" b="1" dirty="0" smtClean="0">
                <a:latin typeface="+mj-lt"/>
              </a:rPr>
              <a:t>.):</a:t>
            </a:r>
          </a:p>
          <a:p>
            <a:pPr marL="667512" lvl="2" indent="0">
              <a:buNone/>
            </a:pPr>
            <a:endParaRPr lang="en-US" sz="2800" b="1" dirty="0">
              <a:latin typeface="+mj-lt"/>
            </a:endParaRPr>
          </a:p>
          <a:p>
            <a:pPr marL="795020" lvl="3" indent="-342900">
              <a:buSzPct val="85000"/>
            </a:pPr>
            <a:r>
              <a:rPr lang="en-US" sz="2400" dirty="0" smtClean="0">
                <a:latin typeface="+mj-lt"/>
              </a:rPr>
              <a:t>When submitting a numerous page document for review, it’s  important to point out and identify the type of language the document is intended to cover and where the language is located.</a:t>
            </a:r>
            <a:endParaRPr lang="en-US" sz="2400" dirty="0">
              <a:latin typeface="+mj-lt"/>
            </a:endParaRPr>
          </a:p>
        </p:txBody>
      </p:sp>
      <p:sp>
        <p:nvSpPr>
          <p:cNvPr id="4" name="Slide Number Placeholder 3"/>
          <p:cNvSpPr>
            <a:spLocks noGrp="1"/>
          </p:cNvSpPr>
          <p:nvPr>
            <p:ph type="sldNum" sz="quarter" idx="12"/>
          </p:nvPr>
        </p:nvSpPr>
        <p:spPr/>
        <p:txBody>
          <a:bodyPr/>
          <a:lstStyle/>
          <a:p>
            <a:fld id="{11756BDD-58EF-4F26-A203-629CF85D021F}" type="slidenum">
              <a:rPr lang="en-US" smtClean="0"/>
              <a:pPr/>
              <a:t>17</a:t>
            </a:fld>
            <a:endParaRPr lang="en-US" dirty="0"/>
          </a:p>
        </p:txBody>
      </p:sp>
    </p:spTree>
    <p:extLst>
      <p:ext uri="{BB962C8B-B14F-4D97-AF65-F5344CB8AC3E}">
        <p14:creationId xmlns:p14="http://schemas.microsoft.com/office/powerpoint/2010/main" val="372622708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457200"/>
            <a:ext cx="8229600" cy="1143000"/>
          </a:xfrm>
        </p:spPr>
        <p:txBody>
          <a:bodyPr/>
          <a:lstStyle/>
          <a:p>
            <a:pPr algn="ctr"/>
            <a:r>
              <a:rPr lang="en-US" dirty="0" smtClean="0"/>
              <a:t>   Overview </a:t>
            </a:r>
            <a:r>
              <a:rPr lang="en-US" dirty="0"/>
              <a:t>and Changes</a:t>
            </a:r>
          </a:p>
        </p:txBody>
      </p:sp>
      <p:sp>
        <p:nvSpPr>
          <p:cNvPr id="3" name="Content Placeholder 2"/>
          <p:cNvSpPr>
            <a:spLocks noGrp="1"/>
          </p:cNvSpPr>
          <p:nvPr>
            <p:ph idx="1"/>
          </p:nvPr>
        </p:nvSpPr>
        <p:spPr>
          <a:xfrm>
            <a:off x="457200" y="1676400"/>
            <a:ext cx="8229600" cy="4389120"/>
          </a:xfrm>
        </p:spPr>
        <p:txBody>
          <a:bodyPr>
            <a:normAutofit/>
          </a:bodyPr>
          <a:lstStyle/>
          <a:p>
            <a:pPr marL="457200" indent="-457200">
              <a:buClr>
                <a:schemeClr val="accent3">
                  <a:lumMod val="75000"/>
                </a:schemeClr>
              </a:buClr>
              <a:buFont typeface="Wingdings" panose="05000000000000000000" pitchFamily="2" charset="2"/>
              <a:buChar char="Ø"/>
            </a:pPr>
            <a:r>
              <a:rPr lang="en-US" sz="2800" b="1" dirty="0">
                <a:latin typeface="+mj-lt"/>
              </a:rPr>
              <a:t>Memorandum of Understanding (MOU), Memorandum of Agreement (MOA), Governing Body Resolution (GBR) or Equivalent </a:t>
            </a:r>
            <a:r>
              <a:rPr lang="en-US" sz="2800" b="1" i="1" u="sng" dirty="0" smtClean="0">
                <a:solidFill>
                  <a:srgbClr val="FF0000"/>
                </a:solidFill>
                <a:latin typeface="+mj-lt"/>
              </a:rPr>
              <a:t>exclusion</a:t>
            </a:r>
            <a:r>
              <a:rPr lang="en-US" sz="2800" b="1" dirty="0" smtClean="0">
                <a:latin typeface="+mj-lt"/>
              </a:rPr>
              <a:t>:</a:t>
            </a:r>
          </a:p>
          <a:p>
            <a:pPr marL="0" indent="0">
              <a:buNone/>
            </a:pPr>
            <a:endParaRPr lang="en-US" sz="1200" b="1" dirty="0">
              <a:latin typeface="+mj-lt"/>
            </a:endParaRPr>
          </a:p>
          <a:p>
            <a:pPr marL="854075" lvl="1" indent="-396875">
              <a:buClr>
                <a:schemeClr val="accent3">
                  <a:lumMod val="75000"/>
                </a:schemeClr>
              </a:buClr>
            </a:pPr>
            <a:r>
              <a:rPr lang="en-US" sz="2600" dirty="0" smtClean="0">
                <a:latin typeface="+mj-lt"/>
              </a:rPr>
              <a:t>Any agency seeking reimbursement for its Supplemental Personnel will accept rates as outlined in NWCG#2004-2009, Attachment D, which states that Supplemental Personnel will be reimbursed using General Schedule tables with locality pay applied for actual hours worked.</a:t>
            </a:r>
          </a:p>
        </p:txBody>
      </p:sp>
      <p:sp>
        <p:nvSpPr>
          <p:cNvPr id="4" name="Slide Number Placeholder 3"/>
          <p:cNvSpPr>
            <a:spLocks noGrp="1"/>
          </p:cNvSpPr>
          <p:nvPr>
            <p:ph type="sldNum" sz="quarter" idx="12"/>
          </p:nvPr>
        </p:nvSpPr>
        <p:spPr/>
        <p:txBody>
          <a:bodyPr/>
          <a:lstStyle/>
          <a:p>
            <a:fld id="{11756BDD-58EF-4F26-A203-629CF85D021F}" type="slidenum">
              <a:rPr lang="en-US" smtClean="0"/>
              <a:pPr/>
              <a:t>18</a:t>
            </a:fld>
            <a:endParaRPr lang="en-US" dirty="0"/>
          </a:p>
        </p:txBody>
      </p:sp>
    </p:spTree>
    <p:extLst>
      <p:ext uri="{BB962C8B-B14F-4D97-AF65-F5344CB8AC3E}">
        <p14:creationId xmlns:p14="http://schemas.microsoft.com/office/powerpoint/2010/main" val="133706758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19539"/>
            <a:ext cx="8229600" cy="972312"/>
          </a:xfrm>
        </p:spPr>
        <p:txBody>
          <a:bodyPr/>
          <a:lstStyle/>
          <a:p>
            <a:pPr algn="ctr"/>
            <a:r>
              <a:rPr lang="en-US" dirty="0" smtClean="0"/>
              <a:t>Overview and Changes       </a:t>
            </a:r>
            <a:endParaRPr lang="en-US" dirty="0"/>
          </a:p>
        </p:txBody>
      </p:sp>
      <p:sp>
        <p:nvSpPr>
          <p:cNvPr id="3" name="Content Placeholder 2"/>
          <p:cNvSpPr>
            <a:spLocks noGrp="1"/>
          </p:cNvSpPr>
          <p:nvPr>
            <p:ph idx="1"/>
          </p:nvPr>
        </p:nvSpPr>
        <p:spPr>
          <a:xfrm>
            <a:off x="457200" y="1676400"/>
            <a:ext cx="8229600" cy="4389120"/>
          </a:xfrm>
        </p:spPr>
        <p:txBody>
          <a:bodyPr>
            <a:normAutofit/>
          </a:bodyPr>
          <a:lstStyle/>
          <a:p>
            <a:pPr marL="457200" indent="-457200">
              <a:buClr>
                <a:schemeClr val="accent3">
                  <a:lumMod val="75000"/>
                </a:schemeClr>
              </a:buClr>
              <a:buFont typeface="Wingdings" panose="05000000000000000000" pitchFamily="2" charset="2"/>
              <a:buChar char="Ø"/>
            </a:pPr>
            <a:r>
              <a:rPr lang="en-US" sz="2800" b="1" dirty="0" smtClean="0">
                <a:latin typeface="+mj-lt"/>
              </a:rPr>
              <a:t>Documentation:</a:t>
            </a:r>
          </a:p>
          <a:p>
            <a:pPr>
              <a:buFont typeface="Wingdings" panose="05000000000000000000" pitchFamily="2" charset="2"/>
              <a:buChar char="Ø"/>
            </a:pPr>
            <a:endParaRPr lang="en-US" sz="2000" b="1" dirty="0">
              <a:latin typeface="+mj-lt"/>
            </a:endParaRPr>
          </a:p>
          <a:p>
            <a:pPr marL="914400" lvl="1" indent="-457200">
              <a:buClr>
                <a:schemeClr val="accent3">
                  <a:lumMod val="75000"/>
                </a:schemeClr>
              </a:buClr>
            </a:pPr>
            <a:r>
              <a:rPr lang="en-US" sz="2600" dirty="0" smtClean="0">
                <a:latin typeface="+mj-lt"/>
              </a:rPr>
              <a:t>All required documentation for rates and hours shall be based on actual costs to the responding agency, and not contingent upon reimbursement from the State of California or Federal Fire Agencies at a rate that exceeds what the agency will pay its personnel.</a:t>
            </a:r>
            <a:endParaRPr lang="en-US" sz="2600" dirty="0">
              <a:latin typeface="+mj-lt"/>
            </a:endParaRPr>
          </a:p>
        </p:txBody>
      </p:sp>
      <p:sp>
        <p:nvSpPr>
          <p:cNvPr id="4" name="Slide Number Placeholder 3"/>
          <p:cNvSpPr>
            <a:spLocks noGrp="1"/>
          </p:cNvSpPr>
          <p:nvPr>
            <p:ph type="sldNum" sz="quarter" idx="12"/>
          </p:nvPr>
        </p:nvSpPr>
        <p:spPr/>
        <p:txBody>
          <a:bodyPr/>
          <a:lstStyle/>
          <a:p>
            <a:fld id="{11756BDD-58EF-4F26-A203-629CF85D021F}" type="slidenum">
              <a:rPr lang="en-US" smtClean="0"/>
              <a:pPr/>
              <a:t>19</a:t>
            </a:fld>
            <a:endParaRPr lang="en-US" dirty="0"/>
          </a:p>
        </p:txBody>
      </p:sp>
    </p:spTree>
    <p:extLst>
      <p:ext uri="{BB962C8B-B14F-4D97-AF65-F5344CB8AC3E}">
        <p14:creationId xmlns:p14="http://schemas.microsoft.com/office/powerpoint/2010/main" val="281589625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1143000" y="533400"/>
            <a:ext cx="7024744" cy="990600"/>
          </a:xfrm>
          <a:noFill/>
          <a:ln/>
          <a:effectLst>
            <a:outerShdw dist="13470" dir="2700000" algn="ctr" rotWithShape="0">
              <a:schemeClr val="bg2"/>
            </a:outerShdw>
          </a:effectLst>
        </p:spPr>
        <p:txBody>
          <a:bodyPr>
            <a:normAutofit/>
          </a:bodyPr>
          <a:lstStyle/>
          <a:p>
            <a:pPr algn="ctr"/>
            <a:r>
              <a:rPr lang="en-US" dirty="0" smtClean="0"/>
              <a:t>Introduction</a:t>
            </a:r>
            <a:endParaRPr lang="en-US" dirty="0"/>
          </a:p>
        </p:txBody>
      </p:sp>
      <p:sp>
        <p:nvSpPr>
          <p:cNvPr id="7171" name="Rectangle 3"/>
          <p:cNvSpPr>
            <a:spLocks noGrp="1" noChangeArrowheads="1"/>
          </p:cNvSpPr>
          <p:nvPr>
            <p:ph idx="1"/>
          </p:nvPr>
        </p:nvSpPr>
        <p:spPr>
          <a:xfrm>
            <a:off x="685800" y="1676400"/>
            <a:ext cx="7772400" cy="4302125"/>
          </a:xfrm>
          <a:noFill/>
          <a:ln/>
        </p:spPr>
        <p:txBody>
          <a:bodyPr lIns="92075" tIns="46038" rIns="92075" bIns="46038">
            <a:noAutofit/>
          </a:bodyPr>
          <a:lstStyle/>
          <a:p>
            <a:pPr marL="527050" indent="-527050">
              <a:spcBef>
                <a:spcPts val="1200"/>
              </a:spcBef>
              <a:buClr>
                <a:schemeClr val="accent3">
                  <a:lumMod val="75000"/>
                </a:schemeClr>
              </a:buClr>
              <a:buFont typeface="Wingdings" pitchFamily="2" charset="2"/>
              <a:buChar char="Ø"/>
            </a:pPr>
            <a:r>
              <a:rPr lang="en-US" sz="3200" dirty="0" smtClean="0">
                <a:solidFill>
                  <a:schemeClr val="tx1"/>
                </a:solidFill>
                <a:latin typeface="Calibri" pitchFamily="34" charset="0"/>
                <a:cs typeface="Calibri" pitchFamily="34" charset="0"/>
              </a:rPr>
              <a:t>Welcome</a:t>
            </a:r>
          </a:p>
          <a:p>
            <a:pPr marL="917575" lvl="2" indent="-457200">
              <a:spcBef>
                <a:spcPts val="1200"/>
              </a:spcBef>
              <a:buClr>
                <a:schemeClr val="accent3">
                  <a:lumMod val="75000"/>
                </a:schemeClr>
              </a:buClr>
            </a:pPr>
            <a:r>
              <a:rPr lang="en-US" sz="2700" dirty="0" smtClean="0">
                <a:latin typeface="Calibri" pitchFamily="34" charset="0"/>
                <a:cs typeface="Calibri" pitchFamily="34" charset="0"/>
              </a:rPr>
              <a:t>Introduction of Cadre Members</a:t>
            </a:r>
          </a:p>
          <a:p>
            <a:pPr marL="527050" indent="-527050">
              <a:spcBef>
                <a:spcPts val="1200"/>
              </a:spcBef>
              <a:buClr>
                <a:schemeClr val="accent3">
                  <a:lumMod val="75000"/>
                </a:schemeClr>
              </a:buClr>
              <a:buFont typeface="Wingdings" pitchFamily="2" charset="2"/>
              <a:buChar char="Ø"/>
            </a:pPr>
            <a:r>
              <a:rPr lang="en-US" sz="3200" dirty="0" smtClean="0">
                <a:solidFill>
                  <a:schemeClr val="tx1"/>
                </a:solidFill>
                <a:latin typeface="Calibri" pitchFamily="34" charset="0"/>
                <a:cs typeface="Calibri" pitchFamily="34" charset="0"/>
              </a:rPr>
              <a:t>What is the CFAA and why do we need it?</a:t>
            </a:r>
          </a:p>
          <a:p>
            <a:pPr marL="527050" indent="-527050">
              <a:spcBef>
                <a:spcPts val="1200"/>
              </a:spcBef>
              <a:buClr>
                <a:schemeClr val="accent3">
                  <a:lumMod val="75000"/>
                </a:schemeClr>
              </a:buClr>
              <a:buFont typeface="Wingdings" pitchFamily="2" charset="2"/>
              <a:buChar char="Ø"/>
            </a:pPr>
            <a:r>
              <a:rPr lang="en-US" sz="3200" dirty="0" smtClean="0">
                <a:latin typeface="Calibri" pitchFamily="34" charset="0"/>
                <a:cs typeface="Calibri" pitchFamily="34" charset="0"/>
              </a:rPr>
              <a:t>How did we get here?</a:t>
            </a:r>
          </a:p>
          <a:p>
            <a:pPr marL="917575" lvl="2" indent="-457200">
              <a:spcBef>
                <a:spcPts val="1200"/>
              </a:spcBef>
              <a:buClr>
                <a:schemeClr val="accent3">
                  <a:lumMod val="75000"/>
                </a:schemeClr>
              </a:buClr>
            </a:pPr>
            <a:r>
              <a:rPr lang="en-US" sz="2700" dirty="0" smtClean="0">
                <a:latin typeface="Calibri" pitchFamily="34" charset="0"/>
                <a:cs typeface="Calibri" pitchFamily="34" charset="0"/>
              </a:rPr>
              <a:t>CFAA Committee</a:t>
            </a:r>
          </a:p>
          <a:p>
            <a:pPr marL="917575" lvl="2" indent="-457200">
              <a:spcBef>
                <a:spcPts val="1200"/>
              </a:spcBef>
              <a:buClr>
                <a:schemeClr val="accent3">
                  <a:lumMod val="75000"/>
                </a:schemeClr>
              </a:buClr>
            </a:pPr>
            <a:r>
              <a:rPr lang="en-US" sz="2700" dirty="0" smtClean="0">
                <a:latin typeface="Calibri" pitchFamily="34" charset="0"/>
                <a:cs typeface="Calibri" pitchFamily="34" charset="0"/>
              </a:rPr>
              <a:t>Negotiation Process </a:t>
            </a:r>
            <a:endParaRPr lang="en-US" sz="2700" dirty="0">
              <a:latin typeface="Calibri" pitchFamily="34" charset="0"/>
              <a:cs typeface="Calibri" pitchFamily="34" charset="0"/>
            </a:endParaRPr>
          </a:p>
        </p:txBody>
      </p:sp>
      <p:pic>
        <p:nvPicPr>
          <p:cNvPr id="2050" name="Picture 2" descr="An icon: two hands shaki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53000" y="4276725"/>
            <a:ext cx="2209800" cy="154305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spd="slow"/>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685800"/>
            <a:ext cx="8229600" cy="914400"/>
          </a:xfrm>
        </p:spPr>
        <p:txBody>
          <a:bodyPr>
            <a:normAutofit/>
          </a:bodyPr>
          <a:lstStyle/>
          <a:p>
            <a:pPr algn="ctr"/>
            <a:r>
              <a:rPr lang="en-US" dirty="0" smtClean="0"/>
              <a:t>Overview and Changes        </a:t>
            </a:r>
            <a:endParaRPr lang="en-US" dirty="0"/>
          </a:p>
        </p:txBody>
      </p:sp>
      <p:sp>
        <p:nvSpPr>
          <p:cNvPr id="2" name="Content Placeholder 1"/>
          <p:cNvSpPr>
            <a:spLocks noGrp="1"/>
          </p:cNvSpPr>
          <p:nvPr>
            <p:ph idx="1"/>
          </p:nvPr>
        </p:nvSpPr>
        <p:spPr>
          <a:xfrm>
            <a:off x="304800" y="1676400"/>
            <a:ext cx="8686800" cy="4419600"/>
          </a:xfrm>
        </p:spPr>
        <p:txBody>
          <a:bodyPr>
            <a:normAutofit/>
          </a:bodyPr>
          <a:lstStyle/>
          <a:p>
            <a:pPr marL="457200" indent="-457200">
              <a:buClr>
                <a:schemeClr val="accent3">
                  <a:lumMod val="75000"/>
                </a:schemeClr>
              </a:buClr>
              <a:buFont typeface="Wingdings" pitchFamily="2" charset="2"/>
              <a:buChar char="Ø"/>
            </a:pPr>
            <a:r>
              <a:rPr lang="en-US" sz="2800" b="1" dirty="0" smtClean="0">
                <a:latin typeface="+mj-lt"/>
              </a:rPr>
              <a:t>Definition for Suppression and Non- Suppression Personnel:</a:t>
            </a:r>
          </a:p>
          <a:p>
            <a:pPr lvl="1"/>
            <a:endParaRPr lang="en-US" sz="2600" dirty="0" smtClean="0">
              <a:latin typeface="+mj-lt"/>
            </a:endParaRPr>
          </a:p>
          <a:p>
            <a:pPr marL="914400" lvl="1" indent="-457200">
              <a:buClr>
                <a:schemeClr val="accent3">
                  <a:lumMod val="75000"/>
                </a:schemeClr>
              </a:buClr>
            </a:pPr>
            <a:r>
              <a:rPr lang="en-US" sz="2600" dirty="0" smtClean="0">
                <a:latin typeface="+mj-lt"/>
              </a:rPr>
              <a:t>Suppression Personnel shall </a:t>
            </a:r>
            <a:r>
              <a:rPr lang="en-US" sz="2600" dirty="0">
                <a:latin typeface="+mj-lt"/>
              </a:rPr>
              <a:t>mean personnel who routinely respond to emergencies</a:t>
            </a:r>
            <a:r>
              <a:rPr lang="en-US" sz="2600" dirty="0" smtClean="0">
                <a:latin typeface="+mj-lt"/>
              </a:rPr>
              <a:t>.</a:t>
            </a:r>
          </a:p>
          <a:p>
            <a:endParaRPr lang="en-US" dirty="0" smtClean="0">
              <a:latin typeface="+mj-lt"/>
            </a:endParaRPr>
          </a:p>
          <a:p>
            <a:pPr marL="914400" lvl="1" indent="-457200">
              <a:buClr>
                <a:schemeClr val="accent3">
                  <a:lumMod val="75000"/>
                </a:schemeClr>
              </a:buClr>
            </a:pPr>
            <a:r>
              <a:rPr lang="en-US" sz="2600" dirty="0" smtClean="0">
                <a:latin typeface="+mj-lt"/>
              </a:rPr>
              <a:t>Non Suppression Personnel shall </a:t>
            </a:r>
            <a:r>
              <a:rPr lang="en-US" sz="2600" dirty="0">
                <a:latin typeface="+mj-lt"/>
              </a:rPr>
              <a:t>mean personnel who </a:t>
            </a:r>
            <a:r>
              <a:rPr lang="en-US" sz="2600" dirty="0" smtClean="0">
                <a:latin typeface="+mj-lt"/>
              </a:rPr>
              <a:t>occupy </a:t>
            </a:r>
            <a:r>
              <a:rPr lang="en-US" sz="2600" dirty="0">
                <a:latin typeface="+mj-lt"/>
              </a:rPr>
              <a:t>a civilian position within a fire agency.</a:t>
            </a:r>
          </a:p>
          <a:p>
            <a:endParaRPr lang="en-US" sz="3000" dirty="0"/>
          </a:p>
          <a:p>
            <a:pPr marL="457200" indent="0">
              <a:buNone/>
            </a:pPr>
            <a:endParaRPr lang="en-US" dirty="0" smtClean="0"/>
          </a:p>
          <a:p>
            <a:pPr>
              <a:buNone/>
            </a:pPr>
            <a:endParaRPr lang="en-US" dirty="0"/>
          </a:p>
        </p:txBody>
      </p:sp>
      <p:sp>
        <p:nvSpPr>
          <p:cNvPr id="3" name="Slide Number Placeholder 2"/>
          <p:cNvSpPr>
            <a:spLocks noGrp="1"/>
          </p:cNvSpPr>
          <p:nvPr>
            <p:ph type="sldNum" sz="quarter" idx="12"/>
          </p:nvPr>
        </p:nvSpPr>
        <p:spPr/>
        <p:txBody>
          <a:bodyPr>
            <a:normAutofit/>
          </a:bodyPr>
          <a:lstStyle/>
          <a:p>
            <a:fld id="{11756BDD-58EF-4F26-A203-629CF85D021F}" type="slidenum">
              <a:rPr lang="en-US" smtClean="0"/>
              <a:pPr/>
              <a:t>20</a:t>
            </a:fld>
            <a:endParaRPr lang="en-US" dirty="0"/>
          </a:p>
        </p:txBody>
      </p:sp>
    </p:spTree>
    <p:extLst>
      <p:ext uri="{BB962C8B-B14F-4D97-AF65-F5344CB8AC3E}">
        <p14:creationId xmlns:p14="http://schemas.microsoft.com/office/powerpoint/2010/main" val="47645057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43339"/>
            <a:ext cx="8229600" cy="1048512"/>
          </a:xfrm>
        </p:spPr>
        <p:txBody>
          <a:bodyPr/>
          <a:lstStyle/>
          <a:p>
            <a:pPr algn="ctr"/>
            <a:r>
              <a:rPr lang="en-US" dirty="0" smtClean="0"/>
              <a:t>Overview and Changes         </a:t>
            </a:r>
            <a:endParaRPr lang="en-US" dirty="0"/>
          </a:p>
        </p:txBody>
      </p:sp>
      <p:sp>
        <p:nvSpPr>
          <p:cNvPr id="3" name="Content Placeholder 2"/>
          <p:cNvSpPr>
            <a:spLocks noGrp="1"/>
          </p:cNvSpPr>
          <p:nvPr>
            <p:ph idx="1"/>
          </p:nvPr>
        </p:nvSpPr>
        <p:spPr>
          <a:xfrm>
            <a:off x="457200" y="1752600"/>
            <a:ext cx="8229600" cy="4389120"/>
          </a:xfrm>
        </p:spPr>
        <p:txBody>
          <a:bodyPr>
            <a:normAutofit/>
          </a:bodyPr>
          <a:lstStyle/>
          <a:p>
            <a:pPr marL="457200" indent="-457200">
              <a:buClr>
                <a:schemeClr val="accent3">
                  <a:lumMod val="75000"/>
                </a:schemeClr>
              </a:buClr>
              <a:buFont typeface="Wingdings" panose="05000000000000000000" pitchFamily="2" charset="2"/>
              <a:buChar char="Ø"/>
            </a:pPr>
            <a:r>
              <a:rPr lang="en-US" sz="2800" b="1" dirty="0" smtClean="0">
                <a:latin typeface="+mj-lt"/>
              </a:rPr>
              <a:t>Definition for Supplemental Personnel:</a:t>
            </a:r>
          </a:p>
          <a:p>
            <a:pPr>
              <a:buFont typeface="Wingdings" panose="05000000000000000000" pitchFamily="2" charset="2"/>
              <a:buChar char="Ø"/>
            </a:pPr>
            <a:endParaRPr lang="en-US" b="1" dirty="0">
              <a:latin typeface="+mj-lt"/>
            </a:endParaRPr>
          </a:p>
          <a:p>
            <a:pPr marL="914400" lvl="1" indent="-457200">
              <a:buClr>
                <a:schemeClr val="accent3">
                  <a:lumMod val="75000"/>
                </a:schemeClr>
              </a:buClr>
            </a:pPr>
            <a:r>
              <a:rPr lang="en-US" sz="2600" dirty="0" smtClean="0">
                <a:latin typeface="+mj-lt"/>
              </a:rPr>
              <a:t>Supplemental Personnel shall mean overhead tied to a local fire department/agency generally by agreement who are mobilized primarily for response to incidents/wildland fires outside of their district or mutual aid zone.  They are not a permanent part of the local fire organization and are not required to attend scheduled trainings, meetings, etc. of the department staff.</a:t>
            </a:r>
            <a:endParaRPr lang="en-US" sz="2600" dirty="0">
              <a:latin typeface="+mj-lt"/>
            </a:endParaRPr>
          </a:p>
        </p:txBody>
      </p:sp>
      <p:sp>
        <p:nvSpPr>
          <p:cNvPr id="4" name="Slide Number Placeholder 3"/>
          <p:cNvSpPr>
            <a:spLocks noGrp="1"/>
          </p:cNvSpPr>
          <p:nvPr>
            <p:ph type="sldNum" sz="quarter" idx="12"/>
          </p:nvPr>
        </p:nvSpPr>
        <p:spPr/>
        <p:txBody>
          <a:bodyPr/>
          <a:lstStyle/>
          <a:p>
            <a:fld id="{11756BDD-58EF-4F26-A203-629CF85D021F}" type="slidenum">
              <a:rPr lang="en-US" smtClean="0"/>
              <a:pPr/>
              <a:t>21</a:t>
            </a:fld>
            <a:endParaRPr lang="en-US" dirty="0"/>
          </a:p>
        </p:txBody>
      </p:sp>
    </p:spTree>
    <p:extLst>
      <p:ext uri="{BB962C8B-B14F-4D97-AF65-F5344CB8AC3E}">
        <p14:creationId xmlns:p14="http://schemas.microsoft.com/office/powerpoint/2010/main" val="104640049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914400"/>
          </a:xfrm>
        </p:spPr>
        <p:txBody>
          <a:bodyPr>
            <a:normAutofit/>
          </a:bodyPr>
          <a:lstStyle/>
          <a:p>
            <a:pPr algn="ctr"/>
            <a:r>
              <a:rPr lang="en-US" dirty="0" smtClean="0"/>
              <a:t>Overview and Changes          </a:t>
            </a:r>
            <a:endParaRPr lang="en-US" dirty="0"/>
          </a:p>
        </p:txBody>
      </p:sp>
      <p:sp>
        <p:nvSpPr>
          <p:cNvPr id="3" name="Content Placeholder 2"/>
          <p:cNvSpPr>
            <a:spLocks noGrp="1"/>
          </p:cNvSpPr>
          <p:nvPr>
            <p:ph idx="1"/>
          </p:nvPr>
        </p:nvSpPr>
        <p:spPr>
          <a:xfrm>
            <a:off x="457200" y="1752600"/>
            <a:ext cx="8229600" cy="4745736"/>
          </a:xfrm>
        </p:spPr>
        <p:txBody>
          <a:bodyPr>
            <a:normAutofit/>
          </a:bodyPr>
          <a:lstStyle/>
          <a:p>
            <a:pPr marL="457200" indent="-457200">
              <a:buClr>
                <a:schemeClr val="accent3">
                  <a:lumMod val="75000"/>
                </a:schemeClr>
              </a:buClr>
              <a:buFont typeface="Wingdings" pitchFamily="2" charset="2"/>
              <a:buChar char="Ø"/>
            </a:pPr>
            <a:r>
              <a:rPr lang="en-US" sz="2800" b="1" dirty="0" smtClean="0">
                <a:latin typeface="+mj-lt"/>
              </a:rPr>
              <a:t>2015 Rate Letter and Salary Survey:</a:t>
            </a:r>
          </a:p>
          <a:p>
            <a:pPr marL="457200" indent="-457200">
              <a:buNone/>
            </a:pPr>
            <a:r>
              <a:rPr lang="en-US" sz="2600" dirty="0" smtClean="0">
                <a:latin typeface="+mj-lt"/>
              </a:rPr>
              <a:t>	</a:t>
            </a:r>
          </a:p>
          <a:p>
            <a:pPr marL="914400" lvl="1" indent="-457200">
              <a:spcBef>
                <a:spcPts val="600"/>
              </a:spcBef>
              <a:buClr>
                <a:schemeClr val="accent3">
                  <a:lumMod val="75000"/>
                </a:schemeClr>
              </a:buClr>
            </a:pPr>
            <a:r>
              <a:rPr lang="en-US" sz="2600" dirty="0" smtClean="0">
                <a:latin typeface="+mj-lt"/>
              </a:rPr>
              <a:t>On January 01, 2015, the annual rate letter was published.</a:t>
            </a:r>
          </a:p>
          <a:p>
            <a:pPr lvl="1">
              <a:spcBef>
                <a:spcPts val="600"/>
              </a:spcBef>
              <a:buClr>
                <a:schemeClr val="accent3">
                  <a:lumMod val="75000"/>
                </a:schemeClr>
              </a:buClr>
            </a:pPr>
            <a:endParaRPr lang="en-US" sz="1800" dirty="0" smtClean="0">
              <a:latin typeface="+mj-lt"/>
            </a:endParaRPr>
          </a:p>
          <a:p>
            <a:pPr marL="914400" lvl="1" indent="-457200">
              <a:spcBef>
                <a:spcPts val="600"/>
              </a:spcBef>
              <a:buClr>
                <a:schemeClr val="accent3">
                  <a:lumMod val="75000"/>
                </a:schemeClr>
              </a:buClr>
            </a:pPr>
            <a:r>
              <a:rPr lang="en-US" sz="2600" dirty="0" smtClean="0">
                <a:latin typeface="+mj-lt"/>
              </a:rPr>
              <a:t>Actual Average and Supplemental rates have to be on file at the time of dispatch.</a:t>
            </a:r>
          </a:p>
          <a:p>
            <a:pPr lvl="1">
              <a:spcBef>
                <a:spcPts val="600"/>
              </a:spcBef>
              <a:buClr>
                <a:schemeClr val="accent3">
                  <a:lumMod val="75000"/>
                </a:schemeClr>
              </a:buClr>
            </a:pPr>
            <a:endParaRPr lang="en-US" sz="1800" dirty="0" smtClean="0">
              <a:latin typeface="+mj-lt"/>
            </a:endParaRPr>
          </a:p>
          <a:p>
            <a:pPr marL="914400" lvl="1" indent="-457200">
              <a:spcBef>
                <a:spcPts val="600"/>
              </a:spcBef>
              <a:buClr>
                <a:schemeClr val="accent3">
                  <a:lumMod val="75000"/>
                </a:schemeClr>
              </a:buClr>
            </a:pPr>
            <a:r>
              <a:rPr lang="en-US" sz="2600" dirty="0" smtClean="0">
                <a:latin typeface="+mj-lt"/>
              </a:rPr>
              <a:t>You may submit rates at any time there is a change or update(s) to your MOU/MOA/GBR or equivalent.</a:t>
            </a:r>
          </a:p>
        </p:txBody>
      </p:sp>
      <p:sp>
        <p:nvSpPr>
          <p:cNvPr id="4" name="Slide Number Placeholder 3"/>
          <p:cNvSpPr>
            <a:spLocks noGrp="1"/>
          </p:cNvSpPr>
          <p:nvPr>
            <p:ph type="sldNum" sz="quarter" idx="12"/>
          </p:nvPr>
        </p:nvSpPr>
        <p:spPr/>
        <p:txBody>
          <a:bodyPr/>
          <a:lstStyle/>
          <a:p>
            <a:fld id="{11756BDD-58EF-4F26-A203-629CF85D021F}" type="slidenum">
              <a:rPr lang="en-US" smtClean="0"/>
              <a:pPr/>
              <a:t>22</a:t>
            </a:fld>
            <a:endParaRPr lang="en-US" dirty="0"/>
          </a:p>
        </p:txBody>
      </p:sp>
    </p:spTree>
    <p:extLst>
      <p:ext uri="{BB962C8B-B14F-4D97-AF65-F5344CB8AC3E}">
        <p14:creationId xmlns:p14="http://schemas.microsoft.com/office/powerpoint/2010/main" val="58714187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19539"/>
            <a:ext cx="8229600" cy="972312"/>
          </a:xfrm>
        </p:spPr>
        <p:txBody>
          <a:bodyPr/>
          <a:lstStyle/>
          <a:p>
            <a:pPr algn="ctr"/>
            <a:r>
              <a:rPr lang="en-US" dirty="0" smtClean="0"/>
              <a:t> Overview and Changes</a:t>
            </a:r>
            <a:endParaRPr lang="en-US" dirty="0"/>
          </a:p>
        </p:txBody>
      </p:sp>
      <p:sp>
        <p:nvSpPr>
          <p:cNvPr id="3" name="Content Placeholder 2"/>
          <p:cNvSpPr>
            <a:spLocks noGrp="1"/>
          </p:cNvSpPr>
          <p:nvPr>
            <p:ph idx="1"/>
          </p:nvPr>
        </p:nvSpPr>
        <p:spPr>
          <a:xfrm>
            <a:off x="457200" y="1752600"/>
            <a:ext cx="8229600" cy="4419600"/>
          </a:xfrm>
        </p:spPr>
        <p:txBody>
          <a:bodyPr>
            <a:normAutofit/>
          </a:bodyPr>
          <a:lstStyle/>
          <a:p>
            <a:pPr marL="457200" indent="-457200">
              <a:buClr>
                <a:schemeClr val="accent3">
                  <a:lumMod val="75000"/>
                </a:schemeClr>
              </a:buClr>
              <a:buFont typeface="Wingdings" panose="05000000000000000000" pitchFamily="2" charset="2"/>
              <a:buChar char="Ø"/>
            </a:pPr>
            <a:r>
              <a:rPr lang="en-US" sz="2800" b="1" dirty="0" smtClean="0">
                <a:latin typeface="+mj-lt"/>
              </a:rPr>
              <a:t>Base Rates:</a:t>
            </a:r>
          </a:p>
          <a:p>
            <a:pPr marL="0" indent="0">
              <a:buNone/>
            </a:pPr>
            <a:endParaRPr lang="en-US" b="1" dirty="0">
              <a:latin typeface="+mj-lt"/>
            </a:endParaRPr>
          </a:p>
          <a:p>
            <a:pPr marL="914400" lvl="1" indent="-457200">
              <a:buClr>
                <a:schemeClr val="accent3">
                  <a:lumMod val="75000"/>
                </a:schemeClr>
              </a:buClr>
            </a:pPr>
            <a:r>
              <a:rPr lang="en-US" sz="2600" dirty="0" smtClean="0">
                <a:latin typeface="+mj-lt"/>
              </a:rPr>
              <a:t>A standard reimbursement formula and base rates have been established for any agency who is NOT seeking reimbursement for rates higher than what has been set forth by the Committee. </a:t>
            </a:r>
            <a:endParaRPr lang="en-US" sz="2600" dirty="0">
              <a:latin typeface="+mj-lt"/>
            </a:endParaRPr>
          </a:p>
        </p:txBody>
      </p:sp>
      <p:sp>
        <p:nvSpPr>
          <p:cNvPr id="4" name="Slide Number Placeholder 3"/>
          <p:cNvSpPr>
            <a:spLocks noGrp="1"/>
          </p:cNvSpPr>
          <p:nvPr>
            <p:ph type="sldNum" sz="quarter" idx="12"/>
          </p:nvPr>
        </p:nvSpPr>
        <p:spPr/>
        <p:txBody>
          <a:bodyPr/>
          <a:lstStyle/>
          <a:p>
            <a:fld id="{11756BDD-58EF-4F26-A203-629CF85D021F}" type="slidenum">
              <a:rPr lang="en-US" smtClean="0"/>
              <a:pPr/>
              <a:t>23</a:t>
            </a:fld>
            <a:endParaRPr lang="en-US" dirty="0"/>
          </a:p>
        </p:txBody>
      </p:sp>
    </p:spTree>
    <p:extLst>
      <p:ext uri="{BB962C8B-B14F-4D97-AF65-F5344CB8AC3E}">
        <p14:creationId xmlns:p14="http://schemas.microsoft.com/office/powerpoint/2010/main" val="190689749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457200"/>
            <a:ext cx="8229600" cy="1143000"/>
          </a:xfrm>
        </p:spPr>
        <p:txBody>
          <a:bodyPr/>
          <a:lstStyle/>
          <a:p>
            <a:pPr algn="ctr"/>
            <a:r>
              <a:rPr lang="en-US" dirty="0" smtClean="0"/>
              <a:t>    Overview and Changes</a:t>
            </a:r>
            <a:endParaRPr lang="en-US" dirty="0"/>
          </a:p>
        </p:txBody>
      </p:sp>
      <p:sp>
        <p:nvSpPr>
          <p:cNvPr id="3" name="Content Placeholder 2"/>
          <p:cNvSpPr>
            <a:spLocks noGrp="1"/>
          </p:cNvSpPr>
          <p:nvPr>
            <p:ph idx="1"/>
          </p:nvPr>
        </p:nvSpPr>
        <p:spPr>
          <a:xfrm>
            <a:off x="457200" y="1828800"/>
            <a:ext cx="8229600" cy="4389120"/>
          </a:xfrm>
        </p:spPr>
        <p:txBody>
          <a:bodyPr>
            <a:normAutofit fontScale="77500" lnSpcReduction="20000"/>
          </a:bodyPr>
          <a:lstStyle/>
          <a:p>
            <a:pPr marL="457200" indent="-457200">
              <a:buClr>
                <a:schemeClr val="accent3">
                  <a:lumMod val="75000"/>
                </a:schemeClr>
              </a:buClr>
              <a:buFont typeface="Wingdings" panose="05000000000000000000" pitchFamily="2" charset="2"/>
              <a:buChar char="Ø"/>
            </a:pPr>
            <a:r>
              <a:rPr lang="en-US" sz="3600" b="1" dirty="0" smtClean="0">
                <a:latin typeface="+mj-lt"/>
              </a:rPr>
              <a:t>Base Rate Formulas:</a:t>
            </a:r>
          </a:p>
          <a:p>
            <a:pPr marL="0" indent="0">
              <a:buNone/>
            </a:pPr>
            <a:endParaRPr lang="en-US" dirty="0" smtClean="0"/>
          </a:p>
          <a:p>
            <a:pPr marL="0" indent="0">
              <a:buNone/>
            </a:pPr>
            <a:r>
              <a:rPr lang="en-US" sz="3100" dirty="0" smtClean="0">
                <a:latin typeface="+mj-lt"/>
              </a:rPr>
              <a:t>The </a:t>
            </a:r>
            <a:r>
              <a:rPr lang="en-US" sz="3100" dirty="0">
                <a:latin typeface="+mj-lt"/>
              </a:rPr>
              <a:t>following base rate formulas include an overtime component. As a result, the formulas will NOT be calculated at time and one </a:t>
            </a:r>
            <a:r>
              <a:rPr lang="en-US" sz="3100" dirty="0" smtClean="0">
                <a:latin typeface="+mj-lt"/>
              </a:rPr>
              <a:t>half at invoicing by Cal OES. </a:t>
            </a:r>
            <a:endParaRPr lang="en-US" sz="3100" dirty="0">
              <a:latin typeface="+mj-lt"/>
            </a:endParaRPr>
          </a:p>
          <a:p>
            <a:pPr marL="0" indent="0">
              <a:buNone/>
            </a:pPr>
            <a:endParaRPr lang="en-US" b="1" dirty="0" smtClean="0"/>
          </a:p>
          <a:p>
            <a:pPr marL="393192" lvl="1" indent="0">
              <a:buNone/>
            </a:pPr>
            <a:r>
              <a:rPr lang="en-US" sz="3100" b="1" dirty="0" smtClean="0">
                <a:latin typeface="+mj-lt"/>
              </a:rPr>
              <a:t>Base </a:t>
            </a:r>
            <a:r>
              <a:rPr lang="en-US" sz="3100" b="1" dirty="0">
                <a:latin typeface="+mj-lt"/>
              </a:rPr>
              <a:t>Rate formula for Engine Company personnel and Overhead at or below Strike Team/Task Force Leader </a:t>
            </a:r>
            <a:r>
              <a:rPr lang="en-US" sz="3100" b="1" dirty="0" smtClean="0">
                <a:latin typeface="+mj-lt"/>
              </a:rPr>
              <a:t>Trainee:</a:t>
            </a:r>
            <a:endParaRPr lang="en-US" sz="3100" dirty="0">
              <a:latin typeface="+mj-lt"/>
            </a:endParaRPr>
          </a:p>
          <a:p>
            <a:pPr marL="393192" lvl="1" indent="0">
              <a:buNone/>
            </a:pPr>
            <a:r>
              <a:rPr lang="en-US" sz="2800" dirty="0" smtClean="0">
                <a:latin typeface="+mj-lt"/>
              </a:rPr>
              <a:t>(</a:t>
            </a:r>
            <a:r>
              <a:rPr lang="en-US" sz="2800" dirty="0">
                <a:latin typeface="+mj-lt"/>
              </a:rPr>
              <a:t>AD-F + CAL FIRE Fire Apparatus Engineer base rate) / 2 = Combined Rate, </a:t>
            </a:r>
            <a:r>
              <a:rPr lang="en-US" sz="2800" dirty="0" smtClean="0">
                <a:latin typeface="+mj-lt"/>
              </a:rPr>
              <a:t>((</a:t>
            </a:r>
            <a:r>
              <a:rPr lang="en-US" sz="2800" dirty="0">
                <a:latin typeface="+mj-lt"/>
              </a:rPr>
              <a:t>Combined Rate x 40 Hours Straight Time) + (Combined Rate x 128 Hours Overtime)) / 168 = Base Rate </a:t>
            </a:r>
            <a:r>
              <a:rPr lang="en-US" sz="2800" dirty="0" smtClean="0">
                <a:latin typeface="+mj-lt"/>
              </a:rPr>
              <a:t>Numerical </a:t>
            </a:r>
            <a:r>
              <a:rPr lang="en-US" sz="2800" dirty="0">
                <a:latin typeface="+mj-lt"/>
              </a:rPr>
              <a:t>Calculation: 23.28 + 17.88 = 41.16 / 2 = 20.58, ((20.58 x 40) + (20.58 x 1.5 x 128)) = 4774.56 / 168 = </a:t>
            </a:r>
            <a:r>
              <a:rPr lang="en-US" sz="2800" b="1" dirty="0">
                <a:solidFill>
                  <a:srgbClr val="FF0000"/>
                </a:solidFill>
                <a:latin typeface="+mj-lt"/>
              </a:rPr>
              <a:t>$28.42 </a:t>
            </a:r>
          </a:p>
          <a:p>
            <a:pPr marL="0" indent="0">
              <a:buNone/>
            </a:pPr>
            <a:endParaRPr lang="en-US" sz="2800" dirty="0"/>
          </a:p>
        </p:txBody>
      </p:sp>
      <p:sp>
        <p:nvSpPr>
          <p:cNvPr id="4" name="Slide Number Placeholder 3"/>
          <p:cNvSpPr>
            <a:spLocks noGrp="1"/>
          </p:cNvSpPr>
          <p:nvPr>
            <p:ph type="sldNum" sz="quarter" idx="12"/>
          </p:nvPr>
        </p:nvSpPr>
        <p:spPr/>
        <p:txBody>
          <a:bodyPr/>
          <a:lstStyle/>
          <a:p>
            <a:fld id="{11756BDD-58EF-4F26-A203-629CF85D021F}" type="slidenum">
              <a:rPr lang="en-US" smtClean="0"/>
              <a:pPr/>
              <a:t>24</a:t>
            </a:fld>
            <a:endParaRPr lang="en-US" dirty="0"/>
          </a:p>
        </p:txBody>
      </p:sp>
    </p:spTree>
    <p:extLst>
      <p:ext uri="{BB962C8B-B14F-4D97-AF65-F5344CB8AC3E}">
        <p14:creationId xmlns:p14="http://schemas.microsoft.com/office/powerpoint/2010/main" val="75278376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lstStyle/>
          <a:p>
            <a:pPr algn="ctr"/>
            <a:r>
              <a:rPr lang="en-US" dirty="0" smtClean="0"/>
              <a:t>Overview and Changes </a:t>
            </a:r>
            <a:endParaRPr lang="en-US" dirty="0"/>
          </a:p>
        </p:txBody>
      </p:sp>
      <p:sp>
        <p:nvSpPr>
          <p:cNvPr id="3" name="Content Placeholder 2"/>
          <p:cNvSpPr>
            <a:spLocks noGrp="1"/>
          </p:cNvSpPr>
          <p:nvPr>
            <p:ph idx="1"/>
          </p:nvPr>
        </p:nvSpPr>
        <p:spPr>
          <a:xfrm>
            <a:off x="457200" y="1762539"/>
            <a:ext cx="8229600" cy="4389120"/>
          </a:xfrm>
        </p:spPr>
        <p:txBody>
          <a:bodyPr>
            <a:normAutofit/>
          </a:bodyPr>
          <a:lstStyle/>
          <a:p>
            <a:pPr marL="457200" indent="-446088">
              <a:buClr>
                <a:schemeClr val="accent3">
                  <a:lumMod val="75000"/>
                </a:schemeClr>
              </a:buClr>
              <a:buFont typeface="Wingdings" panose="05000000000000000000" pitchFamily="2" charset="2"/>
              <a:buChar char="Ø"/>
            </a:pPr>
            <a:r>
              <a:rPr lang="en-US" sz="2800" b="1" dirty="0" smtClean="0">
                <a:latin typeface="+mj-lt"/>
              </a:rPr>
              <a:t>Base Rate Formulas (cont.):</a:t>
            </a:r>
          </a:p>
          <a:p>
            <a:pPr marL="0" indent="0">
              <a:buNone/>
            </a:pPr>
            <a:endParaRPr lang="en-US" sz="2400" dirty="0" smtClean="0">
              <a:latin typeface="+mj-lt"/>
            </a:endParaRPr>
          </a:p>
          <a:p>
            <a:pPr marL="461963" lvl="1" indent="0">
              <a:buNone/>
            </a:pPr>
            <a:r>
              <a:rPr lang="en-US" b="1" dirty="0" smtClean="0">
                <a:latin typeface="+mj-lt"/>
              </a:rPr>
              <a:t>Base </a:t>
            </a:r>
            <a:r>
              <a:rPr lang="en-US" b="1" dirty="0">
                <a:latin typeface="+mj-lt"/>
              </a:rPr>
              <a:t>Rate formula for Overhead at or above Strike Team Leader/Task Force Leader </a:t>
            </a:r>
            <a:r>
              <a:rPr lang="en-US" b="1" dirty="0" smtClean="0">
                <a:latin typeface="+mj-lt"/>
              </a:rPr>
              <a:t>:</a:t>
            </a:r>
          </a:p>
          <a:p>
            <a:pPr marL="461963" lvl="1" indent="0">
              <a:buNone/>
            </a:pPr>
            <a:r>
              <a:rPr lang="en-US" dirty="0" smtClean="0">
                <a:latin typeface="+mj-lt"/>
              </a:rPr>
              <a:t>(</a:t>
            </a:r>
            <a:r>
              <a:rPr lang="en-US" dirty="0">
                <a:latin typeface="+mj-lt"/>
              </a:rPr>
              <a:t>AD-H + CAL FIRE Fire Captain base rate) / 2 = Combined </a:t>
            </a:r>
            <a:r>
              <a:rPr lang="en-US" dirty="0" smtClean="0">
                <a:latin typeface="+mj-lt"/>
              </a:rPr>
              <a:t>Rate,((</a:t>
            </a:r>
            <a:r>
              <a:rPr lang="en-US" dirty="0">
                <a:latin typeface="+mj-lt"/>
              </a:rPr>
              <a:t>Combined Rate x 40 Hours Straight Time) + </a:t>
            </a:r>
            <a:r>
              <a:rPr lang="en-US" dirty="0" smtClean="0">
                <a:latin typeface="+mj-lt"/>
              </a:rPr>
              <a:t>(Combined </a:t>
            </a:r>
            <a:r>
              <a:rPr lang="en-US" dirty="0">
                <a:latin typeface="+mj-lt"/>
              </a:rPr>
              <a:t>Rate x 128 Hours Overtime)) / 168 = Base Rate </a:t>
            </a:r>
            <a:r>
              <a:rPr lang="en-US" dirty="0" smtClean="0">
                <a:latin typeface="+mj-lt"/>
              </a:rPr>
              <a:t>Numerical </a:t>
            </a:r>
            <a:r>
              <a:rPr lang="en-US" dirty="0">
                <a:latin typeface="+mj-lt"/>
              </a:rPr>
              <a:t>Calculation: 28.44 + 22.20 = 50.64 / 2 = 25.32, </a:t>
            </a:r>
            <a:r>
              <a:rPr lang="en-US" dirty="0" smtClean="0">
                <a:latin typeface="+mj-lt"/>
              </a:rPr>
              <a:t>((</a:t>
            </a:r>
            <a:r>
              <a:rPr lang="en-US" dirty="0">
                <a:latin typeface="+mj-lt"/>
              </a:rPr>
              <a:t>25.32 x 40) + (25.32 x 1.5 x 128)) = 5874.24 / 168 = </a:t>
            </a:r>
            <a:r>
              <a:rPr lang="en-US" b="1" dirty="0" smtClean="0">
                <a:solidFill>
                  <a:srgbClr val="FF0000"/>
                </a:solidFill>
                <a:latin typeface="+mj-lt"/>
              </a:rPr>
              <a:t>$</a:t>
            </a:r>
            <a:r>
              <a:rPr lang="en-US" b="1" dirty="0">
                <a:solidFill>
                  <a:srgbClr val="FF0000"/>
                </a:solidFill>
                <a:latin typeface="+mj-lt"/>
              </a:rPr>
              <a:t>34.97 </a:t>
            </a:r>
          </a:p>
          <a:p>
            <a:pPr marL="0" indent="0">
              <a:buNone/>
            </a:pPr>
            <a:endParaRPr lang="en-US" dirty="0"/>
          </a:p>
        </p:txBody>
      </p:sp>
      <p:sp>
        <p:nvSpPr>
          <p:cNvPr id="4" name="Slide Number Placeholder 3"/>
          <p:cNvSpPr>
            <a:spLocks noGrp="1"/>
          </p:cNvSpPr>
          <p:nvPr>
            <p:ph type="sldNum" sz="quarter" idx="12"/>
          </p:nvPr>
        </p:nvSpPr>
        <p:spPr/>
        <p:txBody>
          <a:bodyPr/>
          <a:lstStyle/>
          <a:p>
            <a:fld id="{11756BDD-58EF-4F26-A203-629CF85D021F}" type="slidenum">
              <a:rPr lang="en-US" smtClean="0"/>
              <a:pPr/>
              <a:t>25</a:t>
            </a:fld>
            <a:endParaRPr lang="en-US" dirty="0"/>
          </a:p>
        </p:txBody>
      </p:sp>
    </p:spTree>
    <p:extLst>
      <p:ext uri="{BB962C8B-B14F-4D97-AF65-F5344CB8AC3E}">
        <p14:creationId xmlns:p14="http://schemas.microsoft.com/office/powerpoint/2010/main" val="301692931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lstStyle/>
          <a:p>
            <a:pPr algn="ctr"/>
            <a:r>
              <a:rPr lang="en-US" dirty="0" smtClean="0"/>
              <a:t>Overview and Changes           </a:t>
            </a:r>
            <a:endParaRPr lang="en-US" dirty="0"/>
          </a:p>
        </p:txBody>
      </p:sp>
      <p:sp>
        <p:nvSpPr>
          <p:cNvPr id="3" name="Content Placeholder 2"/>
          <p:cNvSpPr>
            <a:spLocks noGrp="1"/>
          </p:cNvSpPr>
          <p:nvPr>
            <p:ph idx="1"/>
          </p:nvPr>
        </p:nvSpPr>
        <p:spPr>
          <a:xfrm>
            <a:off x="457200" y="1752600"/>
            <a:ext cx="8229600" cy="4389120"/>
          </a:xfrm>
        </p:spPr>
        <p:txBody>
          <a:bodyPr>
            <a:normAutofit/>
          </a:bodyPr>
          <a:lstStyle/>
          <a:p>
            <a:pPr marL="457200" indent="-457200">
              <a:buClr>
                <a:schemeClr val="accent3">
                  <a:lumMod val="75000"/>
                </a:schemeClr>
              </a:buClr>
              <a:buFont typeface="Wingdings" panose="05000000000000000000" pitchFamily="2" charset="2"/>
              <a:buChar char="Ø"/>
            </a:pPr>
            <a:r>
              <a:rPr lang="en-US" sz="2800" dirty="0" smtClean="0">
                <a:latin typeface="+mj-lt"/>
                <a:hlinkClick r:id="rId3"/>
              </a:rPr>
              <a:t>Rate Letter Link</a:t>
            </a:r>
            <a:endParaRPr lang="en-US" sz="2800" dirty="0">
              <a:latin typeface="+mj-lt"/>
            </a:endParaRPr>
          </a:p>
        </p:txBody>
      </p:sp>
      <p:sp>
        <p:nvSpPr>
          <p:cNvPr id="4" name="Slide Number Placeholder 3"/>
          <p:cNvSpPr>
            <a:spLocks noGrp="1"/>
          </p:cNvSpPr>
          <p:nvPr>
            <p:ph type="sldNum" sz="quarter" idx="12"/>
          </p:nvPr>
        </p:nvSpPr>
        <p:spPr/>
        <p:txBody>
          <a:bodyPr/>
          <a:lstStyle/>
          <a:p>
            <a:fld id="{11756BDD-58EF-4F26-A203-629CF85D021F}" type="slidenum">
              <a:rPr lang="en-US" smtClean="0"/>
              <a:pPr/>
              <a:t>26</a:t>
            </a:fld>
            <a:endParaRPr lang="en-US" dirty="0"/>
          </a:p>
        </p:txBody>
      </p:sp>
    </p:spTree>
    <p:extLst>
      <p:ext uri="{BB962C8B-B14F-4D97-AF65-F5344CB8AC3E}">
        <p14:creationId xmlns:p14="http://schemas.microsoft.com/office/powerpoint/2010/main" val="183531123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533400"/>
            <a:ext cx="8229600" cy="1066800"/>
          </a:xfrm>
        </p:spPr>
        <p:txBody>
          <a:bodyPr>
            <a:normAutofit/>
          </a:bodyPr>
          <a:lstStyle/>
          <a:p>
            <a:pPr algn="ctr"/>
            <a:r>
              <a:rPr lang="en-US" dirty="0" smtClean="0"/>
              <a:t>Overview and Changes            </a:t>
            </a:r>
            <a:endParaRPr lang="en-US" dirty="0"/>
          </a:p>
        </p:txBody>
      </p:sp>
      <p:sp>
        <p:nvSpPr>
          <p:cNvPr id="2" name="Content Placeholder 1"/>
          <p:cNvSpPr>
            <a:spLocks noGrp="1"/>
          </p:cNvSpPr>
          <p:nvPr>
            <p:ph idx="1"/>
          </p:nvPr>
        </p:nvSpPr>
        <p:spPr>
          <a:xfrm>
            <a:off x="381000" y="1828800"/>
            <a:ext cx="8686800" cy="4114800"/>
          </a:xfrm>
        </p:spPr>
        <p:txBody>
          <a:bodyPr>
            <a:normAutofit/>
          </a:bodyPr>
          <a:lstStyle/>
          <a:p>
            <a:pPr marL="457200" indent="-457200">
              <a:buClr>
                <a:schemeClr val="accent3">
                  <a:lumMod val="75000"/>
                </a:schemeClr>
              </a:buClr>
              <a:buFont typeface="Wingdings" pitchFamily="2" charset="2"/>
              <a:buChar char="Ø"/>
            </a:pPr>
            <a:r>
              <a:rPr lang="en-US" sz="2800" b="1" dirty="0" smtClean="0">
                <a:latin typeface="+mj-lt"/>
              </a:rPr>
              <a:t>New Emergency Activity Record (F-42)</a:t>
            </a:r>
          </a:p>
          <a:p>
            <a:pPr marL="457200" indent="-457200">
              <a:buFont typeface="Wingdings" pitchFamily="2" charset="2"/>
              <a:buChar char="Ø"/>
            </a:pPr>
            <a:endParaRPr lang="en-US" sz="3000" b="1" dirty="0">
              <a:latin typeface="+mj-lt"/>
            </a:endParaRPr>
          </a:p>
          <a:p>
            <a:pPr marL="914400" lvl="1" indent="-457200">
              <a:buClr>
                <a:schemeClr val="accent3">
                  <a:lumMod val="75000"/>
                </a:schemeClr>
              </a:buClr>
            </a:pPr>
            <a:r>
              <a:rPr lang="en-US" sz="2600" dirty="0" smtClean="0">
                <a:latin typeface="+mj-lt"/>
              </a:rPr>
              <a:t>The New F-42 was created to allow documentation for both portal to portal or actual hours worked dependent on your agency’s policy and what has been submitted and approved by Cal OES &amp; or The Committee.</a:t>
            </a:r>
          </a:p>
          <a:p>
            <a:pPr lvl="1">
              <a:buClr>
                <a:schemeClr val="accent3">
                  <a:lumMod val="75000"/>
                </a:schemeClr>
              </a:buClr>
            </a:pPr>
            <a:endParaRPr lang="en-US" sz="2600" dirty="0">
              <a:latin typeface="+mj-lt"/>
            </a:endParaRPr>
          </a:p>
          <a:p>
            <a:pPr marL="914400" lvl="1" indent="-457200">
              <a:buClr>
                <a:schemeClr val="accent3">
                  <a:lumMod val="75000"/>
                </a:schemeClr>
              </a:buClr>
            </a:pPr>
            <a:r>
              <a:rPr lang="en-US" sz="2600" dirty="0" smtClean="0">
                <a:latin typeface="+mj-lt"/>
              </a:rPr>
              <a:t>The F-78 and previous version of F-42’s will be discontinued.</a:t>
            </a:r>
            <a:endParaRPr lang="en-US" sz="2600" dirty="0"/>
          </a:p>
        </p:txBody>
      </p:sp>
      <p:sp>
        <p:nvSpPr>
          <p:cNvPr id="3" name="Slide Number Placeholder 2"/>
          <p:cNvSpPr>
            <a:spLocks noGrp="1"/>
          </p:cNvSpPr>
          <p:nvPr>
            <p:ph type="sldNum" sz="quarter" idx="12"/>
          </p:nvPr>
        </p:nvSpPr>
        <p:spPr/>
        <p:txBody>
          <a:bodyPr>
            <a:normAutofit/>
          </a:bodyPr>
          <a:lstStyle/>
          <a:p>
            <a:fld id="{11756BDD-58EF-4F26-A203-629CF85D021F}" type="slidenum">
              <a:rPr lang="en-US" smtClean="0"/>
              <a:pPr/>
              <a:t>27</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19539"/>
            <a:ext cx="8229600" cy="972312"/>
          </a:xfrm>
        </p:spPr>
        <p:txBody>
          <a:bodyPr/>
          <a:lstStyle/>
          <a:p>
            <a:pPr algn="ctr"/>
            <a:r>
              <a:rPr lang="en-US" dirty="0" smtClean="0"/>
              <a:t>Overview and Changes             </a:t>
            </a:r>
            <a:endParaRPr lang="en-US" dirty="0"/>
          </a:p>
        </p:txBody>
      </p:sp>
      <p:sp>
        <p:nvSpPr>
          <p:cNvPr id="3" name="Content Placeholder 2"/>
          <p:cNvSpPr>
            <a:spLocks noGrp="1"/>
          </p:cNvSpPr>
          <p:nvPr>
            <p:ph idx="1"/>
          </p:nvPr>
        </p:nvSpPr>
        <p:spPr>
          <a:xfrm>
            <a:off x="381000" y="1783080"/>
            <a:ext cx="8229600" cy="4389120"/>
          </a:xfrm>
        </p:spPr>
        <p:txBody>
          <a:bodyPr/>
          <a:lstStyle/>
          <a:p>
            <a:pPr marL="457200" indent="-457200">
              <a:buClr>
                <a:schemeClr val="accent3">
                  <a:lumMod val="75000"/>
                </a:schemeClr>
              </a:buClr>
              <a:buFont typeface="Wingdings" panose="05000000000000000000" pitchFamily="2" charset="2"/>
              <a:buChar char="Ø"/>
            </a:pPr>
            <a:r>
              <a:rPr lang="en-US" sz="2800" b="1" dirty="0">
                <a:latin typeface="+mj-lt"/>
              </a:rPr>
              <a:t>New Emergency Activity Record (F-42</a:t>
            </a:r>
            <a:r>
              <a:rPr lang="en-US" sz="2800" b="1" dirty="0" smtClean="0">
                <a:latin typeface="+mj-lt"/>
              </a:rPr>
              <a:t>):</a:t>
            </a:r>
            <a:endParaRPr lang="en-US" sz="2800" b="1" dirty="0">
              <a:latin typeface="+mj-lt"/>
            </a:endParaRPr>
          </a:p>
          <a:p>
            <a:pPr marL="0" indent="0">
              <a:buNone/>
            </a:pPr>
            <a:endParaRPr lang="en-US" dirty="0" smtClean="0">
              <a:latin typeface="+mj-lt"/>
            </a:endParaRPr>
          </a:p>
          <a:p>
            <a:pPr marL="919163" indent="-461963">
              <a:buClr>
                <a:schemeClr val="accent3">
                  <a:lumMod val="75000"/>
                </a:schemeClr>
              </a:buClr>
              <a:buSzPct val="85000"/>
            </a:pPr>
            <a:r>
              <a:rPr lang="en-US" dirty="0" smtClean="0">
                <a:latin typeface="+mj-lt"/>
                <a:hlinkClick r:id="rId3"/>
              </a:rPr>
              <a:t>Link to sample F-42</a:t>
            </a:r>
            <a:endParaRPr lang="en-US" dirty="0">
              <a:latin typeface="+mj-lt"/>
            </a:endParaRPr>
          </a:p>
        </p:txBody>
      </p:sp>
      <p:sp>
        <p:nvSpPr>
          <p:cNvPr id="4" name="Slide Number Placeholder 3"/>
          <p:cNvSpPr>
            <a:spLocks noGrp="1"/>
          </p:cNvSpPr>
          <p:nvPr>
            <p:ph type="sldNum" sz="quarter" idx="12"/>
          </p:nvPr>
        </p:nvSpPr>
        <p:spPr/>
        <p:txBody>
          <a:bodyPr/>
          <a:lstStyle/>
          <a:p>
            <a:fld id="{11756BDD-58EF-4F26-A203-629CF85D021F}" type="slidenum">
              <a:rPr lang="en-US" smtClean="0"/>
              <a:pPr/>
              <a:t>28</a:t>
            </a:fld>
            <a:endParaRPr lang="en-US" dirty="0"/>
          </a:p>
        </p:txBody>
      </p:sp>
    </p:spTree>
    <p:extLst>
      <p:ext uri="{BB962C8B-B14F-4D97-AF65-F5344CB8AC3E}">
        <p14:creationId xmlns:p14="http://schemas.microsoft.com/office/powerpoint/2010/main" val="300729101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19539"/>
            <a:ext cx="8229600" cy="972312"/>
          </a:xfrm>
        </p:spPr>
        <p:txBody>
          <a:bodyPr/>
          <a:lstStyle/>
          <a:p>
            <a:pPr algn="ctr"/>
            <a:r>
              <a:rPr lang="en-US" dirty="0" smtClean="0"/>
              <a:t>Overview and Changes              </a:t>
            </a:r>
            <a:endParaRPr lang="en-US" dirty="0"/>
          </a:p>
        </p:txBody>
      </p:sp>
      <p:sp>
        <p:nvSpPr>
          <p:cNvPr id="3" name="Content Placeholder 2"/>
          <p:cNvSpPr>
            <a:spLocks noGrp="1"/>
          </p:cNvSpPr>
          <p:nvPr>
            <p:ph idx="1"/>
          </p:nvPr>
        </p:nvSpPr>
        <p:spPr>
          <a:xfrm>
            <a:off x="457200" y="1828800"/>
            <a:ext cx="8229600" cy="4389120"/>
          </a:xfrm>
        </p:spPr>
        <p:txBody>
          <a:bodyPr>
            <a:normAutofit fontScale="85000" lnSpcReduction="20000"/>
          </a:bodyPr>
          <a:lstStyle/>
          <a:p>
            <a:pPr marL="457200" indent="-457200">
              <a:buClr>
                <a:schemeClr val="accent3">
                  <a:lumMod val="75000"/>
                </a:schemeClr>
              </a:buClr>
              <a:buFont typeface="Wingdings" panose="05000000000000000000" pitchFamily="2" charset="2"/>
              <a:buChar char="Ø"/>
            </a:pPr>
            <a:r>
              <a:rPr lang="en-US" sz="3300" b="1" dirty="0" smtClean="0">
                <a:latin typeface="+mj-lt"/>
              </a:rPr>
              <a:t>Federal/Department of Defense/Tribal Fire Departments:</a:t>
            </a:r>
          </a:p>
          <a:p>
            <a:endParaRPr lang="en-US" sz="2800" dirty="0"/>
          </a:p>
          <a:p>
            <a:pPr marL="854075" lvl="1" indent="-396875">
              <a:buClr>
                <a:schemeClr val="accent3">
                  <a:lumMod val="75000"/>
                </a:schemeClr>
              </a:buClr>
            </a:pPr>
            <a:r>
              <a:rPr lang="en-US" sz="2800" dirty="0">
                <a:latin typeface="+mj-lt"/>
              </a:rPr>
              <a:t>Reimbursement of Federal, DOD, and Tribal Fire Departments that respond to Federal Fire Agency fires are governed by other federal agreements. In these cases Cal OES will not produce or process reimbursement invoices for DOD and Tribal Fire </a:t>
            </a:r>
            <a:r>
              <a:rPr lang="en-US" sz="2800" dirty="0" smtClean="0">
                <a:latin typeface="+mj-lt"/>
              </a:rPr>
              <a:t>Departments.</a:t>
            </a:r>
          </a:p>
          <a:p>
            <a:pPr lvl="1">
              <a:buClr>
                <a:schemeClr val="accent3">
                  <a:lumMod val="75000"/>
                </a:schemeClr>
              </a:buClr>
            </a:pPr>
            <a:endParaRPr lang="en-US" sz="2800" dirty="0">
              <a:latin typeface="+mj-lt"/>
            </a:endParaRPr>
          </a:p>
          <a:p>
            <a:pPr marL="860425" lvl="1" indent="-403225">
              <a:buClr>
                <a:schemeClr val="accent3">
                  <a:lumMod val="75000"/>
                </a:schemeClr>
              </a:buClr>
            </a:pPr>
            <a:r>
              <a:rPr lang="en-US" sz="2800" dirty="0" smtClean="0">
                <a:latin typeface="+mj-lt"/>
              </a:rPr>
              <a:t>Federal and DOD </a:t>
            </a:r>
            <a:r>
              <a:rPr lang="en-US" sz="2800" dirty="0">
                <a:latin typeface="+mj-lt"/>
              </a:rPr>
              <a:t>Fire Departments responding under this Agreement will invoice the supported Federal Fire Agency directly in accordance with existing federal and local agreements. </a:t>
            </a:r>
            <a:endParaRPr lang="en-US" sz="2800" dirty="0" smtClean="0">
              <a:latin typeface="+mj-lt"/>
            </a:endParaRPr>
          </a:p>
        </p:txBody>
      </p:sp>
      <p:sp>
        <p:nvSpPr>
          <p:cNvPr id="4" name="Slide Number Placeholder 3"/>
          <p:cNvSpPr>
            <a:spLocks noGrp="1"/>
          </p:cNvSpPr>
          <p:nvPr>
            <p:ph type="sldNum" sz="quarter" idx="12"/>
          </p:nvPr>
        </p:nvSpPr>
        <p:spPr/>
        <p:txBody>
          <a:bodyPr/>
          <a:lstStyle/>
          <a:p>
            <a:fld id="{11756BDD-58EF-4F26-A203-629CF85D021F}" type="slidenum">
              <a:rPr lang="en-US" smtClean="0"/>
              <a:pPr/>
              <a:t>29</a:t>
            </a:fld>
            <a:endParaRPr lang="en-US" dirty="0"/>
          </a:p>
        </p:txBody>
      </p:sp>
    </p:spTree>
    <p:extLst>
      <p:ext uri="{BB962C8B-B14F-4D97-AF65-F5344CB8AC3E}">
        <p14:creationId xmlns:p14="http://schemas.microsoft.com/office/powerpoint/2010/main" val="74331698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1143000" y="533400"/>
            <a:ext cx="7024744" cy="990600"/>
          </a:xfrm>
          <a:noFill/>
          <a:ln/>
          <a:effectLst>
            <a:outerShdw dist="13470" dir="2700000" algn="ctr" rotWithShape="0">
              <a:schemeClr val="bg2"/>
            </a:outerShdw>
          </a:effectLst>
        </p:spPr>
        <p:txBody>
          <a:bodyPr>
            <a:normAutofit/>
          </a:bodyPr>
          <a:lstStyle/>
          <a:p>
            <a:pPr algn="ctr"/>
            <a:r>
              <a:rPr lang="en-US" dirty="0" smtClean="0"/>
              <a:t>Purpose</a:t>
            </a:r>
            <a:endParaRPr lang="en-US" dirty="0"/>
          </a:p>
        </p:txBody>
      </p:sp>
      <p:sp>
        <p:nvSpPr>
          <p:cNvPr id="7171" name="Rectangle 3"/>
          <p:cNvSpPr>
            <a:spLocks noGrp="1" noChangeArrowheads="1"/>
          </p:cNvSpPr>
          <p:nvPr>
            <p:ph idx="1"/>
          </p:nvPr>
        </p:nvSpPr>
        <p:spPr>
          <a:xfrm>
            <a:off x="685800" y="1600200"/>
            <a:ext cx="7772400" cy="4800599"/>
          </a:xfrm>
          <a:noFill/>
          <a:ln/>
        </p:spPr>
        <p:txBody>
          <a:bodyPr lIns="92075" tIns="46038" rIns="92075" bIns="46038">
            <a:noAutofit/>
          </a:bodyPr>
          <a:lstStyle/>
          <a:p>
            <a:pPr marL="527050" indent="-457200">
              <a:spcBef>
                <a:spcPts val="1200"/>
              </a:spcBef>
              <a:buClr>
                <a:schemeClr val="accent3">
                  <a:lumMod val="75000"/>
                </a:schemeClr>
              </a:buClr>
              <a:buFont typeface="Wingdings" pitchFamily="2" charset="2"/>
              <a:buChar char="Ø"/>
            </a:pPr>
            <a:r>
              <a:rPr lang="en-US" sz="2800" dirty="0" smtClean="0">
                <a:solidFill>
                  <a:schemeClr val="tx1"/>
                </a:solidFill>
                <a:latin typeface="Calibri" pitchFamily="34" charset="0"/>
                <a:cs typeface="Calibri" pitchFamily="34" charset="0"/>
              </a:rPr>
              <a:t>Provide an understanding of expectations on the different Memorandum Of Understanding (MOU’s), Memorandum of Agreement (MOA’s), Governing Body Resolution (GBR’s) or equivalent language, etc.</a:t>
            </a:r>
          </a:p>
          <a:p>
            <a:pPr marL="527050" indent="-457200">
              <a:spcBef>
                <a:spcPts val="1200"/>
              </a:spcBef>
              <a:buClr>
                <a:schemeClr val="accent3">
                  <a:lumMod val="75000"/>
                </a:schemeClr>
              </a:buClr>
              <a:buFont typeface="Wingdings" pitchFamily="2" charset="2"/>
              <a:buChar char="Ø"/>
            </a:pPr>
            <a:r>
              <a:rPr lang="en-US" sz="2800" dirty="0">
                <a:latin typeface="Calibri" pitchFamily="34" charset="0"/>
                <a:cs typeface="Calibri" pitchFamily="34" charset="0"/>
              </a:rPr>
              <a:t>Assist local government fire agencies in developing accurate rates </a:t>
            </a:r>
            <a:r>
              <a:rPr lang="en-US" sz="2800" dirty="0" smtClean="0">
                <a:latin typeface="Calibri" pitchFamily="34" charset="0"/>
                <a:cs typeface="Calibri" pitchFamily="34" charset="0"/>
              </a:rPr>
              <a:t>per the type of classification held.</a:t>
            </a:r>
            <a:endParaRPr lang="en-US" sz="2800" dirty="0">
              <a:latin typeface="Calibri" pitchFamily="34" charset="0"/>
              <a:cs typeface="Calibri" pitchFamily="34" charset="0"/>
            </a:endParaRPr>
          </a:p>
          <a:p>
            <a:pPr marL="527050" lvl="1" indent="-457200">
              <a:spcBef>
                <a:spcPts val="1800"/>
              </a:spcBef>
              <a:buClr>
                <a:schemeClr val="accent3">
                  <a:lumMod val="75000"/>
                </a:schemeClr>
              </a:buClr>
              <a:buFont typeface="Wingdings" pitchFamily="2" charset="2"/>
              <a:buChar char="Ø"/>
            </a:pPr>
            <a:r>
              <a:rPr lang="en-US" sz="2800" dirty="0" smtClean="0">
                <a:solidFill>
                  <a:schemeClr val="tx1"/>
                </a:solidFill>
                <a:latin typeface="Calibri" pitchFamily="34" charset="0"/>
                <a:cs typeface="Calibri" pitchFamily="34" charset="0"/>
              </a:rPr>
              <a:t>Support successful implementation of existing language and changes for 2015.</a:t>
            </a:r>
            <a:endParaRPr lang="en-US" sz="2800" dirty="0">
              <a:solidFill>
                <a:schemeClr val="tx1"/>
              </a:solidFill>
              <a:latin typeface="Calibri" pitchFamily="34" charset="0"/>
              <a:cs typeface="Calibri" pitchFamily="34" charset="0"/>
            </a:endParaRPr>
          </a:p>
        </p:txBody>
      </p:sp>
    </p:spTree>
    <p:extLst>
      <p:ext uri="{BB962C8B-B14F-4D97-AF65-F5344CB8AC3E}">
        <p14:creationId xmlns:p14="http://schemas.microsoft.com/office/powerpoint/2010/main" val="2804639360"/>
      </p:ext>
    </p:extLst>
  </p:cSld>
  <p:clrMapOvr>
    <a:masterClrMapping/>
  </p:clrMapOvr>
  <p:transition spd="slow"/>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27888"/>
            <a:ext cx="8229600" cy="972312"/>
          </a:xfrm>
        </p:spPr>
        <p:txBody>
          <a:bodyPr/>
          <a:lstStyle/>
          <a:p>
            <a:pPr algn="ctr"/>
            <a:r>
              <a:rPr lang="en-US" dirty="0" smtClean="0"/>
              <a:t>Overview and Changes               </a:t>
            </a:r>
            <a:endParaRPr lang="en-US" dirty="0"/>
          </a:p>
        </p:txBody>
      </p:sp>
      <p:sp>
        <p:nvSpPr>
          <p:cNvPr id="3" name="Content Placeholder 2"/>
          <p:cNvSpPr>
            <a:spLocks noGrp="1"/>
          </p:cNvSpPr>
          <p:nvPr>
            <p:ph idx="1"/>
          </p:nvPr>
        </p:nvSpPr>
        <p:spPr>
          <a:xfrm>
            <a:off x="457200" y="1828800"/>
            <a:ext cx="8229600" cy="4389120"/>
          </a:xfrm>
        </p:spPr>
        <p:txBody>
          <a:bodyPr>
            <a:normAutofit lnSpcReduction="10000"/>
          </a:bodyPr>
          <a:lstStyle/>
          <a:p>
            <a:pPr marL="457200" indent="-457200">
              <a:buClr>
                <a:schemeClr val="accent3">
                  <a:lumMod val="75000"/>
                </a:schemeClr>
              </a:buClr>
              <a:buFont typeface="Wingdings" panose="05000000000000000000" pitchFamily="2" charset="2"/>
              <a:buChar char="Ø"/>
            </a:pPr>
            <a:r>
              <a:rPr lang="en-US" sz="2800" b="1" dirty="0" smtClean="0">
                <a:latin typeface="+mj-lt"/>
              </a:rPr>
              <a:t>Tribal Fire Departments:</a:t>
            </a:r>
          </a:p>
          <a:p>
            <a:pPr lvl="1"/>
            <a:endParaRPr lang="en-US" dirty="0" smtClean="0">
              <a:latin typeface="+mj-lt"/>
            </a:endParaRPr>
          </a:p>
          <a:p>
            <a:pPr marL="914400" lvl="1" indent="-457200">
              <a:buClr>
                <a:schemeClr val="accent3">
                  <a:lumMod val="75000"/>
                </a:schemeClr>
              </a:buClr>
            </a:pPr>
            <a:r>
              <a:rPr lang="en-US" sz="2600" dirty="0" smtClean="0">
                <a:latin typeface="+mj-lt"/>
              </a:rPr>
              <a:t>Tribal </a:t>
            </a:r>
            <a:r>
              <a:rPr lang="en-US" sz="2600" dirty="0">
                <a:latin typeface="+mj-lt"/>
              </a:rPr>
              <a:t>Fire Departments responding under this Agreement will invoice the BIA directly in accordance with existing federal or local </a:t>
            </a:r>
            <a:r>
              <a:rPr lang="en-US" sz="2600" dirty="0" smtClean="0">
                <a:latin typeface="+mj-lt"/>
              </a:rPr>
              <a:t>Agreements.</a:t>
            </a:r>
          </a:p>
          <a:p>
            <a:pPr lvl="1">
              <a:buClr>
                <a:schemeClr val="accent3">
                  <a:lumMod val="75000"/>
                </a:schemeClr>
              </a:buClr>
            </a:pPr>
            <a:endParaRPr lang="en-US" sz="2600" dirty="0">
              <a:latin typeface="+mj-lt"/>
            </a:endParaRPr>
          </a:p>
          <a:p>
            <a:pPr marL="914400" lvl="1" indent="-457200">
              <a:buClr>
                <a:schemeClr val="accent3">
                  <a:lumMod val="75000"/>
                </a:schemeClr>
              </a:buClr>
            </a:pPr>
            <a:r>
              <a:rPr lang="en-US" sz="2600" dirty="0" smtClean="0">
                <a:latin typeface="+mj-lt"/>
              </a:rPr>
              <a:t>Tribal </a:t>
            </a:r>
            <a:r>
              <a:rPr lang="en-US" sz="2600" dirty="0">
                <a:latin typeface="+mj-lt"/>
              </a:rPr>
              <a:t>Fire </a:t>
            </a:r>
            <a:r>
              <a:rPr lang="en-US" sz="2600" dirty="0" smtClean="0">
                <a:latin typeface="+mj-lt"/>
              </a:rPr>
              <a:t>Departments </a:t>
            </a:r>
            <a:r>
              <a:rPr lang="en-US" sz="2600" dirty="0">
                <a:latin typeface="+mj-lt"/>
              </a:rPr>
              <a:t>that have a compacted or contracted wildland fire program from BIA will respond through the Federal Dispatching System and not through the California Fire and Rescue Mutual Aid System. </a:t>
            </a:r>
          </a:p>
          <a:p>
            <a:pPr marL="0" indent="0">
              <a:buNone/>
            </a:pPr>
            <a:endParaRPr lang="en-US" sz="2800" dirty="0"/>
          </a:p>
          <a:p>
            <a:pPr marL="0" indent="0">
              <a:buNone/>
            </a:pPr>
            <a:endParaRPr lang="en-US" sz="2800" b="1" dirty="0">
              <a:latin typeface="+mj-lt"/>
            </a:endParaRPr>
          </a:p>
        </p:txBody>
      </p:sp>
      <p:sp>
        <p:nvSpPr>
          <p:cNvPr id="4" name="Slide Number Placeholder 3"/>
          <p:cNvSpPr>
            <a:spLocks noGrp="1"/>
          </p:cNvSpPr>
          <p:nvPr>
            <p:ph type="sldNum" sz="quarter" idx="12"/>
          </p:nvPr>
        </p:nvSpPr>
        <p:spPr/>
        <p:txBody>
          <a:bodyPr/>
          <a:lstStyle/>
          <a:p>
            <a:fld id="{11756BDD-58EF-4F26-A203-629CF85D021F}" type="slidenum">
              <a:rPr lang="en-US" smtClean="0"/>
              <a:pPr/>
              <a:t>30</a:t>
            </a:fld>
            <a:endParaRPr lang="en-US" dirty="0"/>
          </a:p>
        </p:txBody>
      </p:sp>
    </p:spTree>
    <p:extLst>
      <p:ext uri="{BB962C8B-B14F-4D97-AF65-F5344CB8AC3E}">
        <p14:creationId xmlns:p14="http://schemas.microsoft.com/office/powerpoint/2010/main" val="266654654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619539"/>
            <a:ext cx="8229600" cy="972312"/>
          </a:xfrm>
        </p:spPr>
        <p:txBody>
          <a:bodyPr/>
          <a:lstStyle/>
          <a:p>
            <a:pPr algn="ctr"/>
            <a:r>
              <a:rPr lang="en-US" dirty="0" smtClean="0"/>
              <a:t>  Overview and Changes </a:t>
            </a:r>
            <a:endParaRPr lang="en-US" dirty="0"/>
          </a:p>
        </p:txBody>
      </p:sp>
      <p:sp>
        <p:nvSpPr>
          <p:cNvPr id="3" name="Content Placeholder 2"/>
          <p:cNvSpPr>
            <a:spLocks noGrp="1"/>
          </p:cNvSpPr>
          <p:nvPr>
            <p:ph idx="1"/>
          </p:nvPr>
        </p:nvSpPr>
        <p:spPr>
          <a:xfrm>
            <a:off x="457200" y="1792356"/>
            <a:ext cx="8229600" cy="4389120"/>
          </a:xfrm>
        </p:spPr>
        <p:txBody>
          <a:bodyPr>
            <a:normAutofit/>
          </a:bodyPr>
          <a:lstStyle/>
          <a:p>
            <a:pPr marL="457200" indent="-457200">
              <a:buClr>
                <a:schemeClr val="accent3">
                  <a:lumMod val="75000"/>
                </a:schemeClr>
              </a:buClr>
              <a:buFont typeface="Wingdings" panose="05000000000000000000" pitchFamily="2" charset="2"/>
              <a:buChar char="Ø"/>
            </a:pPr>
            <a:r>
              <a:rPr lang="en-US" sz="2800" b="1" dirty="0" smtClean="0">
                <a:latin typeface="+mj-lt"/>
              </a:rPr>
              <a:t>Tribal Fire Department </a:t>
            </a:r>
            <a:r>
              <a:rPr lang="en-US" sz="2800" b="1" i="1" u="sng" dirty="0" smtClean="0">
                <a:solidFill>
                  <a:srgbClr val="FF0000"/>
                </a:solidFill>
                <a:latin typeface="+mj-lt"/>
              </a:rPr>
              <a:t>exception:</a:t>
            </a:r>
          </a:p>
          <a:p>
            <a:pPr marL="0" indent="0">
              <a:buNone/>
            </a:pPr>
            <a:endParaRPr lang="en-US" sz="2800" b="1" dirty="0">
              <a:latin typeface="+mj-lt"/>
            </a:endParaRPr>
          </a:p>
          <a:p>
            <a:pPr marL="914400" lvl="1" indent="-457200">
              <a:buClr>
                <a:schemeClr val="accent3">
                  <a:lumMod val="75000"/>
                </a:schemeClr>
              </a:buClr>
            </a:pPr>
            <a:r>
              <a:rPr lang="en-US" b="1" dirty="0" smtClean="0">
                <a:latin typeface="+mj-lt"/>
              </a:rPr>
              <a:t>HOWEVER, </a:t>
            </a:r>
            <a:r>
              <a:rPr lang="en-US" dirty="0" smtClean="0">
                <a:latin typeface="+mj-lt"/>
              </a:rPr>
              <a:t>BIA and Cal OES have mutually agreed to informally allow tribal fire departments that would prefer Cal OES to process and generate invoices on behalf of their department to submit a request to both organizations requesting this process be documented for further billings/reimbursement.  </a:t>
            </a:r>
            <a:endParaRPr lang="en-US" b="1" dirty="0">
              <a:latin typeface="+mj-lt"/>
            </a:endParaRPr>
          </a:p>
        </p:txBody>
      </p:sp>
      <p:sp>
        <p:nvSpPr>
          <p:cNvPr id="4" name="Slide Number Placeholder 3"/>
          <p:cNvSpPr>
            <a:spLocks noGrp="1"/>
          </p:cNvSpPr>
          <p:nvPr>
            <p:ph type="sldNum" sz="quarter" idx="12"/>
          </p:nvPr>
        </p:nvSpPr>
        <p:spPr/>
        <p:txBody>
          <a:bodyPr/>
          <a:lstStyle/>
          <a:p>
            <a:fld id="{11756BDD-58EF-4F26-A203-629CF85D021F}" type="slidenum">
              <a:rPr lang="en-US" smtClean="0"/>
              <a:pPr/>
              <a:t>31</a:t>
            </a:fld>
            <a:endParaRPr lang="en-US" dirty="0"/>
          </a:p>
        </p:txBody>
      </p:sp>
    </p:spTree>
    <p:extLst>
      <p:ext uri="{BB962C8B-B14F-4D97-AF65-F5344CB8AC3E}">
        <p14:creationId xmlns:p14="http://schemas.microsoft.com/office/powerpoint/2010/main" val="199827707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57200"/>
            <a:ext cx="8229600" cy="1143000"/>
          </a:xfrm>
        </p:spPr>
        <p:txBody>
          <a:bodyPr/>
          <a:lstStyle/>
          <a:p>
            <a:pPr algn="ctr"/>
            <a:r>
              <a:rPr lang="en-US" dirty="0" smtClean="0"/>
              <a:t> Overview and Changes  </a:t>
            </a:r>
            <a:endParaRPr lang="en-US" dirty="0"/>
          </a:p>
        </p:txBody>
      </p:sp>
      <p:sp>
        <p:nvSpPr>
          <p:cNvPr id="3" name="Content Placeholder 2"/>
          <p:cNvSpPr>
            <a:spLocks noGrp="1"/>
          </p:cNvSpPr>
          <p:nvPr>
            <p:ph idx="1"/>
          </p:nvPr>
        </p:nvSpPr>
        <p:spPr>
          <a:xfrm>
            <a:off x="467139" y="1782417"/>
            <a:ext cx="8229600" cy="4389120"/>
          </a:xfrm>
        </p:spPr>
        <p:txBody>
          <a:bodyPr>
            <a:normAutofit/>
          </a:bodyPr>
          <a:lstStyle/>
          <a:p>
            <a:pPr marL="457200" indent="-457200">
              <a:buClr>
                <a:schemeClr val="accent3">
                  <a:lumMod val="75000"/>
                </a:schemeClr>
              </a:buClr>
              <a:buFont typeface="Wingdings" panose="05000000000000000000" pitchFamily="2" charset="2"/>
              <a:buChar char="Ø"/>
            </a:pPr>
            <a:r>
              <a:rPr lang="en-US" sz="2800" b="1" dirty="0" smtClean="0">
                <a:latin typeface="+mj-lt"/>
              </a:rPr>
              <a:t>Reimbursement for fractional hours:</a:t>
            </a:r>
          </a:p>
          <a:p>
            <a:pPr>
              <a:buFont typeface="Wingdings" panose="05000000000000000000" pitchFamily="2" charset="2"/>
              <a:buChar char="Ø"/>
            </a:pPr>
            <a:endParaRPr lang="en-US" sz="2800" b="1" dirty="0">
              <a:latin typeface="+mj-lt"/>
            </a:endParaRPr>
          </a:p>
          <a:p>
            <a:pPr marL="914400" lvl="1" indent="-457200">
              <a:buClr>
                <a:schemeClr val="accent3">
                  <a:lumMod val="75000"/>
                </a:schemeClr>
              </a:buClr>
            </a:pPr>
            <a:r>
              <a:rPr lang="en-US" sz="2600" dirty="0" smtClean="0">
                <a:latin typeface="+mj-lt"/>
              </a:rPr>
              <a:t>In the previous agreement, reimbursement for fractional hours was taken to the next whole hour. Reimbursement for fractional hours will now be taken to the next quarter hour. </a:t>
            </a:r>
            <a:endParaRPr lang="en-US" sz="2600" dirty="0">
              <a:latin typeface="+mj-lt"/>
            </a:endParaRPr>
          </a:p>
        </p:txBody>
      </p:sp>
      <p:sp>
        <p:nvSpPr>
          <p:cNvPr id="4" name="Slide Number Placeholder 3"/>
          <p:cNvSpPr>
            <a:spLocks noGrp="1"/>
          </p:cNvSpPr>
          <p:nvPr>
            <p:ph type="sldNum" sz="quarter" idx="12"/>
          </p:nvPr>
        </p:nvSpPr>
        <p:spPr/>
        <p:txBody>
          <a:bodyPr/>
          <a:lstStyle/>
          <a:p>
            <a:fld id="{11756BDD-58EF-4F26-A203-629CF85D021F}" type="slidenum">
              <a:rPr lang="en-US" smtClean="0"/>
              <a:pPr/>
              <a:t>32</a:t>
            </a:fld>
            <a:endParaRPr lang="en-US" dirty="0"/>
          </a:p>
        </p:txBody>
      </p:sp>
    </p:spTree>
    <p:extLst>
      <p:ext uri="{BB962C8B-B14F-4D97-AF65-F5344CB8AC3E}">
        <p14:creationId xmlns:p14="http://schemas.microsoft.com/office/powerpoint/2010/main" val="306964366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28600" y="533400"/>
            <a:ext cx="8229600" cy="1066800"/>
          </a:xfrm>
        </p:spPr>
        <p:txBody>
          <a:bodyPr>
            <a:normAutofit/>
          </a:bodyPr>
          <a:lstStyle/>
          <a:p>
            <a:pPr algn="ctr"/>
            <a:r>
              <a:rPr lang="en-US" dirty="0" smtClean="0"/>
              <a:t>    Overview and Changes   </a:t>
            </a:r>
            <a:endParaRPr lang="en-US" dirty="0"/>
          </a:p>
        </p:txBody>
      </p:sp>
      <p:sp>
        <p:nvSpPr>
          <p:cNvPr id="2" name="Content Placeholder 1"/>
          <p:cNvSpPr>
            <a:spLocks noGrp="1"/>
          </p:cNvSpPr>
          <p:nvPr>
            <p:ph idx="1"/>
          </p:nvPr>
        </p:nvSpPr>
        <p:spPr>
          <a:xfrm>
            <a:off x="457200" y="1828800"/>
            <a:ext cx="8382000" cy="3949891"/>
          </a:xfrm>
        </p:spPr>
        <p:txBody>
          <a:bodyPr>
            <a:normAutofit fontScale="47500" lnSpcReduction="20000"/>
          </a:bodyPr>
          <a:lstStyle/>
          <a:p>
            <a:pPr marL="457200" indent="-457200">
              <a:buClr>
                <a:schemeClr val="accent3">
                  <a:lumMod val="75000"/>
                </a:schemeClr>
              </a:buClr>
              <a:buFont typeface="Wingdings" pitchFamily="2" charset="2"/>
              <a:buChar char="Ø"/>
            </a:pPr>
            <a:r>
              <a:rPr lang="en-US" sz="5900" b="1" dirty="0" smtClean="0">
                <a:latin typeface="+mj-lt"/>
              </a:rPr>
              <a:t>System for Award Management (SAM):</a:t>
            </a:r>
            <a:endParaRPr lang="en-US" sz="5900" dirty="0" smtClean="0">
              <a:latin typeface="+mj-lt"/>
            </a:endParaRPr>
          </a:p>
          <a:p>
            <a:pPr marL="109728" indent="0">
              <a:buNone/>
            </a:pPr>
            <a:endParaRPr lang="en-US" sz="5900" dirty="0" smtClean="0">
              <a:latin typeface="+mj-lt"/>
            </a:endParaRPr>
          </a:p>
          <a:p>
            <a:pPr marL="914400" indent="-457200">
              <a:buClr>
                <a:schemeClr val="accent3">
                  <a:lumMod val="75000"/>
                </a:schemeClr>
              </a:buClr>
            </a:pPr>
            <a:r>
              <a:rPr lang="en-US" sz="5500" dirty="0" smtClean="0">
                <a:latin typeface="+mj-lt"/>
              </a:rPr>
              <a:t>There is NO fee to register (</a:t>
            </a:r>
            <a:r>
              <a:rPr lang="en-US" sz="5500" dirty="0" smtClean="0">
                <a:latin typeface="+mj-lt"/>
                <a:hlinkClick r:id="rId3" tooltip="www.sam.gov"/>
              </a:rPr>
              <a:t>www.sam.gov</a:t>
            </a:r>
            <a:r>
              <a:rPr lang="en-US" sz="5500" dirty="0" smtClean="0">
                <a:latin typeface="+mj-lt"/>
              </a:rPr>
              <a:t>). </a:t>
            </a:r>
          </a:p>
          <a:p>
            <a:pPr marL="457200" indent="0">
              <a:buClr>
                <a:schemeClr val="accent3">
                  <a:lumMod val="75000"/>
                </a:schemeClr>
              </a:buClr>
              <a:buNone/>
            </a:pPr>
            <a:endParaRPr lang="en-US" sz="5500" dirty="0" smtClean="0">
              <a:latin typeface="+mj-lt"/>
            </a:endParaRPr>
          </a:p>
          <a:p>
            <a:pPr marL="914400" indent="-457200">
              <a:buClr>
                <a:schemeClr val="accent3">
                  <a:lumMod val="75000"/>
                </a:schemeClr>
              </a:buClr>
            </a:pPr>
            <a:r>
              <a:rPr lang="en-US" sz="5500" dirty="0" smtClean="0">
                <a:latin typeface="+mj-lt"/>
              </a:rPr>
              <a:t>Once your agency has registered, your agency is required to review and validate annually.  </a:t>
            </a:r>
          </a:p>
          <a:p>
            <a:pPr marL="457200" indent="0">
              <a:buClr>
                <a:schemeClr val="accent3">
                  <a:lumMod val="75000"/>
                </a:schemeClr>
              </a:buClr>
              <a:buNone/>
            </a:pPr>
            <a:endParaRPr lang="en-US" sz="5500" dirty="0" smtClean="0">
              <a:latin typeface="+mj-lt"/>
            </a:endParaRPr>
          </a:p>
          <a:p>
            <a:pPr marL="914400" indent="-457200">
              <a:buClr>
                <a:schemeClr val="accent3">
                  <a:lumMod val="75000"/>
                </a:schemeClr>
              </a:buClr>
            </a:pPr>
            <a:r>
              <a:rPr lang="en-US" sz="5500" dirty="0" smtClean="0">
                <a:latin typeface="+mj-lt"/>
              </a:rPr>
              <a:t>Your agency will receive an email at 60, 30, and 15 days prior to expiration.</a:t>
            </a:r>
          </a:p>
          <a:p>
            <a:pPr marL="914400" indent="-457200"/>
            <a:endParaRPr lang="en-US" sz="3600" dirty="0">
              <a:latin typeface="+mj-lt"/>
            </a:endParaRPr>
          </a:p>
          <a:p>
            <a:pPr marL="109728" indent="0">
              <a:buNone/>
            </a:pPr>
            <a:endParaRPr lang="en-US" sz="2000" dirty="0"/>
          </a:p>
        </p:txBody>
      </p:sp>
      <p:sp>
        <p:nvSpPr>
          <p:cNvPr id="3" name="Slide Number Placeholder 2"/>
          <p:cNvSpPr>
            <a:spLocks noGrp="1"/>
          </p:cNvSpPr>
          <p:nvPr>
            <p:ph type="sldNum" sz="quarter" idx="12"/>
          </p:nvPr>
        </p:nvSpPr>
        <p:spPr/>
        <p:txBody>
          <a:bodyPr>
            <a:normAutofit/>
          </a:bodyPr>
          <a:lstStyle/>
          <a:p>
            <a:fld id="{11756BDD-58EF-4F26-A203-629CF85D021F}" type="slidenum">
              <a:rPr lang="en-US" smtClean="0"/>
              <a:pPr/>
              <a:t>33</a:t>
            </a:fld>
            <a:endParaRPr lang="en-US" dirty="0"/>
          </a:p>
        </p:txBody>
      </p:sp>
    </p:spTree>
    <p:extLst>
      <p:ext uri="{BB962C8B-B14F-4D97-AF65-F5344CB8AC3E}">
        <p14:creationId xmlns:p14="http://schemas.microsoft.com/office/powerpoint/2010/main" val="312596086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457200"/>
            <a:ext cx="8229600" cy="1143000"/>
          </a:xfrm>
        </p:spPr>
        <p:txBody>
          <a:bodyPr/>
          <a:lstStyle/>
          <a:p>
            <a:pPr algn="ctr"/>
            <a:r>
              <a:rPr lang="en-US" dirty="0" smtClean="0"/>
              <a:t>  Overview and Changes  </a:t>
            </a:r>
            <a:endParaRPr lang="en-US" dirty="0"/>
          </a:p>
        </p:txBody>
      </p:sp>
      <p:sp>
        <p:nvSpPr>
          <p:cNvPr id="3" name="Content Placeholder 2"/>
          <p:cNvSpPr>
            <a:spLocks noGrp="1"/>
          </p:cNvSpPr>
          <p:nvPr>
            <p:ph idx="1"/>
          </p:nvPr>
        </p:nvSpPr>
        <p:spPr>
          <a:xfrm>
            <a:off x="457200" y="1802295"/>
            <a:ext cx="8458200" cy="4389120"/>
          </a:xfrm>
        </p:spPr>
        <p:txBody>
          <a:bodyPr>
            <a:normAutofit fontScale="92500" lnSpcReduction="20000"/>
          </a:bodyPr>
          <a:lstStyle/>
          <a:p>
            <a:pPr marL="457200" indent="-457200">
              <a:buClr>
                <a:schemeClr val="accent3">
                  <a:lumMod val="75000"/>
                </a:schemeClr>
              </a:buClr>
              <a:buFont typeface="Wingdings" panose="05000000000000000000" pitchFamily="2" charset="2"/>
              <a:buChar char="Ø"/>
            </a:pPr>
            <a:r>
              <a:rPr lang="en-US" sz="3000" b="1" dirty="0">
                <a:latin typeface="+mj-lt"/>
              </a:rPr>
              <a:t>System for Award Management (SAM</a:t>
            </a:r>
            <a:r>
              <a:rPr lang="en-US" sz="3000" b="1" dirty="0" smtClean="0">
                <a:latin typeface="+mj-lt"/>
              </a:rPr>
              <a:t>) (cont.):</a:t>
            </a:r>
            <a:endParaRPr lang="en-US" sz="3000" dirty="0">
              <a:latin typeface="+mj-lt"/>
            </a:endParaRPr>
          </a:p>
          <a:p>
            <a:pPr marL="0" indent="0">
              <a:buNone/>
            </a:pPr>
            <a:endParaRPr lang="en-US" sz="2800" dirty="0" smtClean="0">
              <a:latin typeface="+mj-lt"/>
            </a:endParaRPr>
          </a:p>
          <a:p>
            <a:pPr marL="914400" indent="-457200">
              <a:buClr>
                <a:schemeClr val="accent3">
                  <a:lumMod val="75000"/>
                </a:schemeClr>
              </a:buClr>
              <a:buSzPct val="85000"/>
            </a:pPr>
            <a:r>
              <a:rPr lang="en-US" sz="2800" dirty="0" smtClean="0">
                <a:latin typeface="+mj-lt"/>
              </a:rPr>
              <a:t>If </a:t>
            </a:r>
            <a:r>
              <a:rPr lang="en-US" sz="2800" dirty="0">
                <a:latin typeface="+mj-lt"/>
              </a:rPr>
              <a:t>the </a:t>
            </a:r>
            <a:r>
              <a:rPr lang="en-US" sz="2800" dirty="0" smtClean="0">
                <a:latin typeface="+mj-lt"/>
              </a:rPr>
              <a:t>Administrator of your agency </a:t>
            </a:r>
            <a:r>
              <a:rPr lang="en-US" sz="2800" dirty="0">
                <a:latin typeface="+mj-lt"/>
              </a:rPr>
              <a:t>leaves the </a:t>
            </a:r>
            <a:r>
              <a:rPr lang="en-US" sz="2800" dirty="0" smtClean="0">
                <a:latin typeface="+mj-lt"/>
              </a:rPr>
              <a:t>agency  </a:t>
            </a:r>
            <a:r>
              <a:rPr lang="en-US" sz="2800" dirty="0">
                <a:latin typeface="+mj-lt"/>
              </a:rPr>
              <a:t>without providing the log in and password to a new administrator, a notarized </a:t>
            </a:r>
            <a:r>
              <a:rPr lang="en-US" sz="2800" dirty="0" smtClean="0">
                <a:latin typeface="+mj-lt"/>
              </a:rPr>
              <a:t>letter </a:t>
            </a:r>
            <a:r>
              <a:rPr lang="en-US" sz="2800" dirty="0">
                <a:latin typeface="+mj-lt"/>
              </a:rPr>
              <a:t>must be submitted to SAM to grant access to the new Administrator.</a:t>
            </a:r>
          </a:p>
          <a:p>
            <a:pPr marL="0" indent="0">
              <a:buNone/>
            </a:pPr>
            <a:endParaRPr lang="en-US" sz="2800" dirty="0">
              <a:latin typeface="+mj-lt"/>
            </a:endParaRPr>
          </a:p>
          <a:p>
            <a:pPr marL="914400" indent="-457200">
              <a:buClr>
                <a:schemeClr val="accent3">
                  <a:lumMod val="75000"/>
                </a:schemeClr>
              </a:buClr>
              <a:buSzPct val="85000"/>
            </a:pPr>
            <a:r>
              <a:rPr lang="en-US" sz="2800" dirty="0">
                <a:latin typeface="+mj-lt"/>
              </a:rPr>
              <a:t>The Administrator can add a second contact within the registration (recommended) so that if one leaves the dept. there is still someone that can access the account (and that person can then add a new second contact).</a:t>
            </a:r>
          </a:p>
          <a:p>
            <a:endParaRPr lang="en-US" dirty="0"/>
          </a:p>
        </p:txBody>
      </p:sp>
      <p:sp>
        <p:nvSpPr>
          <p:cNvPr id="4" name="Slide Number Placeholder 3"/>
          <p:cNvSpPr>
            <a:spLocks noGrp="1"/>
          </p:cNvSpPr>
          <p:nvPr>
            <p:ph type="sldNum" sz="quarter" idx="12"/>
          </p:nvPr>
        </p:nvSpPr>
        <p:spPr/>
        <p:txBody>
          <a:bodyPr/>
          <a:lstStyle/>
          <a:p>
            <a:fld id="{11756BDD-58EF-4F26-A203-629CF85D021F}" type="slidenum">
              <a:rPr lang="en-US" smtClean="0"/>
              <a:pPr/>
              <a:t>34</a:t>
            </a:fld>
            <a:endParaRPr lang="en-US" dirty="0"/>
          </a:p>
        </p:txBody>
      </p:sp>
    </p:spTree>
    <p:extLst>
      <p:ext uri="{BB962C8B-B14F-4D97-AF65-F5344CB8AC3E}">
        <p14:creationId xmlns:p14="http://schemas.microsoft.com/office/powerpoint/2010/main" val="350712281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533400"/>
            <a:ext cx="8229600" cy="1066800"/>
          </a:xfrm>
        </p:spPr>
        <p:txBody>
          <a:bodyPr>
            <a:normAutofit/>
          </a:bodyPr>
          <a:lstStyle/>
          <a:p>
            <a:pPr algn="ctr"/>
            <a:r>
              <a:rPr lang="en-US" dirty="0" smtClean="0"/>
              <a:t>Overview and Changes                </a:t>
            </a:r>
            <a:endParaRPr lang="en-US" dirty="0"/>
          </a:p>
        </p:txBody>
      </p:sp>
      <p:sp>
        <p:nvSpPr>
          <p:cNvPr id="2" name="Content Placeholder 1"/>
          <p:cNvSpPr>
            <a:spLocks noGrp="1"/>
          </p:cNvSpPr>
          <p:nvPr>
            <p:ph idx="1"/>
          </p:nvPr>
        </p:nvSpPr>
        <p:spPr>
          <a:xfrm>
            <a:off x="304800" y="1676400"/>
            <a:ext cx="8686800" cy="3949891"/>
          </a:xfrm>
        </p:spPr>
        <p:txBody>
          <a:bodyPr>
            <a:normAutofit/>
          </a:bodyPr>
          <a:lstStyle/>
          <a:p>
            <a:pPr marL="457200" indent="-457200">
              <a:buClr>
                <a:schemeClr val="accent3">
                  <a:lumMod val="75000"/>
                </a:schemeClr>
              </a:buClr>
              <a:buFont typeface="Wingdings" pitchFamily="2" charset="2"/>
              <a:buChar char="Ø"/>
            </a:pPr>
            <a:r>
              <a:rPr lang="en-US" sz="3200" b="1" dirty="0" smtClean="0">
                <a:latin typeface="+mj-lt"/>
              </a:rPr>
              <a:t>Rental Vehicles:</a:t>
            </a:r>
            <a:endParaRPr lang="en-US" sz="3200" dirty="0" smtClean="0">
              <a:latin typeface="+mj-lt"/>
            </a:endParaRPr>
          </a:p>
          <a:p>
            <a:pPr marL="109728" indent="0">
              <a:buNone/>
            </a:pPr>
            <a:endParaRPr lang="en-US" sz="1400" dirty="0" smtClean="0">
              <a:latin typeface="+mj-lt"/>
            </a:endParaRPr>
          </a:p>
          <a:p>
            <a:pPr marL="914400" indent="-457200">
              <a:buClr>
                <a:schemeClr val="accent3">
                  <a:lumMod val="75000"/>
                </a:schemeClr>
              </a:buClr>
            </a:pPr>
            <a:r>
              <a:rPr lang="en-US" dirty="0" smtClean="0">
                <a:latin typeface="+mj-lt"/>
              </a:rPr>
              <a:t>The use and reimbursement of rental vehicles requires authorization either at the time of the initial request in ROSS, or documented by written approval at the incident.</a:t>
            </a:r>
          </a:p>
          <a:p>
            <a:pPr marL="109728" indent="0">
              <a:buNone/>
            </a:pPr>
            <a:endParaRPr lang="en-US" sz="2000" dirty="0" smtClean="0">
              <a:latin typeface="+mj-lt"/>
            </a:endParaRPr>
          </a:p>
          <a:p>
            <a:pPr marL="109728" indent="0">
              <a:buNone/>
            </a:pPr>
            <a:endParaRPr lang="en-US" sz="2000" dirty="0"/>
          </a:p>
        </p:txBody>
      </p:sp>
      <p:sp>
        <p:nvSpPr>
          <p:cNvPr id="3" name="Slide Number Placeholder 2"/>
          <p:cNvSpPr>
            <a:spLocks noGrp="1"/>
          </p:cNvSpPr>
          <p:nvPr>
            <p:ph type="sldNum" sz="quarter" idx="12"/>
          </p:nvPr>
        </p:nvSpPr>
        <p:spPr/>
        <p:txBody>
          <a:bodyPr>
            <a:normAutofit/>
          </a:bodyPr>
          <a:lstStyle/>
          <a:p>
            <a:fld id="{11756BDD-58EF-4F26-A203-629CF85D021F}" type="slidenum">
              <a:rPr lang="en-US" smtClean="0"/>
              <a:pPr/>
              <a:t>35</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81000" y="533400"/>
            <a:ext cx="8229600" cy="1066800"/>
          </a:xfrm>
        </p:spPr>
        <p:txBody>
          <a:bodyPr>
            <a:normAutofit/>
          </a:bodyPr>
          <a:lstStyle/>
          <a:p>
            <a:pPr algn="ctr"/>
            <a:r>
              <a:rPr lang="en-US" dirty="0" smtClean="0"/>
              <a:t> Overview and Changes           </a:t>
            </a:r>
            <a:endParaRPr lang="en-US" dirty="0"/>
          </a:p>
        </p:txBody>
      </p:sp>
      <p:sp>
        <p:nvSpPr>
          <p:cNvPr id="2" name="Content Placeholder 1"/>
          <p:cNvSpPr>
            <a:spLocks noGrp="1"/>
          </p:cNvSpPr>
          <p:nvPr>
            <p:ph idx="1"/>
          </p:nvPr>
        </p:nvSpPr>
        <p:spPr>
          <a:xfrm>
            <a:off x="304800" y="1762539"/>
            <a:ext cx="8686800" cy="3949891"/>
          </a:xfrm>
        </p:spPr>
        <p:txBody>
          <a:bodyPr>
            <a:normAutofit fontScale="92500" lnSpcReduction="20000"/>
          </a:bodyPr>
          <a:lstStyle/>
          <a:p>
            <a:pPr marL="457200" indent="-457200">
              <a:buClr>
                <a:schemeClr val="accent3">
                  <a:lumMod val="75000"/>
                </a:schemeClr>
              </a:buClr>
              <a:buFont typeface="Wingdings" pitchFamily="2" charset="2"/>
              <a:buChar char="Ø"/>
            </a:pPr>
            <a:r>
              <a:rPr lang="en-US" sz="3000" b="1" dirty="0" smtClean="0">
                <a:latin typeface="+mj-lt"/>
              </a:rPr>
              <a:t>Rental Vehicles (cont.):</a:t>
            </a:r>
            <a:endParaRPr lang="en-US" sz="3000" dirty="0" smtClean="0">
              <a:latin typeface="+mj-lt"/>
            </a:endParaRPr>
          </a:p>
          <a:p>
            <a:pPr marL="457200" indent="0">
              <a:buNone/>
            </a:pPr>
            <a:endParaRPr lang="en-US" sz="1500" dirty="0" smtClean="0">
              <a:latin typeface="+mj-lt"/>
            </a:endParaRPr>
          </a:p>
          <a:p>
            <a:pPr marL="914400" indent="-457200">
              <a:buClr>
                <a:schemeClr val="accent3">
                  <a:lumMod val="75000"/>
                </a:schemeClr>
              </a:buClr>
            </a:pPr>
            <a:r>
              <a:rPr lang="en-US" sz="2800" dirty="0" smtClean="0">
                <a:latin typeface="+mj-lt"/>
              </a:rPr>
              <a:t>Authorized Rental Vehicles: The dispatch/mobilization centers for the requesting State of California or Federal Fire Agencies </a:t>
            </a:r>
            <a:r>
              <a:rPr lang="en-US" sz="2800" dirty="0" smtClean="0">
                <a:solidFill>
                  <a:srgbClr val="FF0000"/>
                </a:solidFill>
                <a:latin typeface="+mj-lt"/>
              </a:rPr>
              <a:t>may</a:t>
            </a:r>
            <a:r>
              <a:rPr lang="en-US" sz="2800" dirty="0" smtClean="0">
                <a:latin typeface="+mj-lt"/>
              </a:rPr>
              <a:t> make arrangements for procuring rental vehicles, or may direct the California Fire and Rescue Mutual Aid System Agency to make their own arrangements. </a:t>
            </a:r>
          </a:p>
          <a:p>
            <a:endParaRPr lang="en-US" sz="2800" dirty="0" smtClean="0">
              <a:latin typeface="+mj-lt"/>
            </a:endParaRPr>
          </a:p>
          <a:p>
            <a:pPr marL="914400" indent="-457200">
              <a:buClr>
                <a:schemeClr val="accent3">
                  <a:lumMod val="75000"/>
                </a:schemeClr>
              </a:buClr>
            </a:pPr>
            <a:r>
              <a:rPr lang="en-US" sz="2800" dirty="0" smtClean="0">
                <a:latin typeface="+mj-lt"/>
              </a:rPr>
              <a:t>Rental vehicles from an airport are discouraged and the use of economy cars is encouraged.</a:t>
            </a:r>
            <a:endParaRPr lang="en-US" sz="2800" dirty="0"/>
          </a:p>
        </p:txBody>
      </p:sp>
      <p:sp>
        <p:nvSpPr>
          <p:cNvPr id="3" name="Slide Number Placeholder 2"/>
          <p:cNvSpPr>
            <a:spLocks noGrp="1"/>
          </p:cNvSpPr>
          <p:nvPr>
            <p:ph type="sldNum" sz="quarter" idx="12"/>
          </p:nvPr>
        </p:nvSpPr>
        <p:spPr/>
        <p:txBody>
          <a:bodyPr>
            <a:normAutofit/>
          </a:bodyPr>
          <a:lstStyle/>
          <a:p>
            <a:fld id="{11756BDD-58EF-4F26-A203-629CF85D021F}" type="slidenum">
              <a:rPr lang="en-US" smtClean="0"/>
              <a:pPr/>
              <a:t>36</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81000" y="533400"/>
            <a:ext cx="8229600" cy="1066800"/>
          </a:xfrm>
        </p:spPr>
        <p:txBody>
          <a:bodyPr>
            <a:normAutofit/>
          </a:bodyPr>
          <a:lstStyle/>
          <a:p>
            <a:pPr algn="ctr"/>
            <a:r>
              <a:rPr lang="en-US" dirty="0" smtClean="0"/>
              <a:t> Overview and Changes     </a:t>
            </a:r>
            <a:endParaRPr lang="en-US" dirty="0"/>
          </a:p>
        </p:txBody>
      </p:sp>
      <p:sp>
        <p:nvSpPr>
          <p:cNvPr id="2" name="Content Placeholder 1"/>
          <p:cNvSpPr>
            <a:spLocks noGrp="1"/>
          </p:cNvSpPr>
          <p:nvPr>
            <p:ph idx="1"/>
          </p:nvPr>
        </p:nvSpPr>
        <p:spPr>
          <a:xfrm>
            <a:off x="304800" y="1676400"/>
            <a:ext cx="8686800" cy="3949891"/>
          </a:xfrm>
        </p:spPr>
        <p:txBody>
          <a:bodyPr>
            <a:normAutofit/>
          </a:bodyPr>
          <a:lstStyle/>
          <a:p>
            <a:pPr marL="457200" indent="-457200">
              <a:buClr>
                <a:schemeClr val="accent3">
                  <a:lumMod val="75000"/>
                </a:schemeClr>
              </a:buClr>
              <a:buFont typeface="Wingdings" pitchFamily="2" charset="2"/>
              <a:buChar char="Ø"/>
            </a:pPr>
            <a:r>
              <a:rPr lang="en-US" sz="2800" b="1" dirty="0" smtClean="0">
                <a:latin typeface="+mj-lt"/>
              </a:rPr>
              <a:t>Rental Vehicles (cont.):</a:t>
            </a:r>
            <a:endParaRPr lang="en-US" sz="2800" dirty="0" smtClean="0">
              <a:latin typeface="+mj-lt"/>
            </a:endParaRPr>
          </a:p>
          <a:p>
            <a:pPr marL="457200" indent="0">
              <a:buNone/>
            </a:pPr>
            <a:endParaRPr lang="en-US" sz="1400" dirty="0" smtClean="0">
              <a:latin typeface="+mj-lt"/>
            </a:endParaRPr>
          </a:p>
          <a:p>
            <a:pPr marL="914400" indent="-457200">
              <a:buClr>
                <a:schemeClr val="accent3">
                  <a:lumMod val="75000"/>
                </a:schemeClr>
              </a:buClr>
            </a:pPr>
            <a:r>
              <a:rPr lang="en-US" dirty="0" smtClean="0">
                <a:latin typeface="+mj-lt"/>
              </a:rPr>
              <a:t>Authorized Rental Vehicles</a:t>
            </a:r>
            <a:r>
              <a:rPr lang="en-US" dirty="0">
                <a:latin typeface="+mj-lt"/>
              </a:rPr>
              <a:t> </a:t>
            </a:r>
            <a:r>
              <a:rPr lang="en-US" dirty="0" smtClean="0">
                <a:latin typeface="+mj-lt"/>
              </a:rPr>
              <a:t>on the resource order do not need additional incident approval.  The cost of the rental vehicle, if incurred by the local agency, and fuel purchased to operate the rental vehicle must be submitted on the “travel expense claim reimbursement log” with attached receipts and the ROSS order validating the approval. </a:t>
            </a:r>
            <a:endParaRPr lang="en-US" dirty="0" smtClean="0"/>
          </a:p>
          <a:p>
            <a:pPr marL="109728" indent="0">
              <a:buNone/>
            </a:pPr>
            <a:endParaRPr lang="en-US" sz="2000" dirty="0"/>
          </a:p>
        </p:txBody>
      </p:sp>
      <p:sp>
        <p:nvSpPr>
          <p:cNvPr id="3" name="Slide Number Placeholder 2"/>
          <p:cNvSpPr>
            <a:spLocks noGrp="1"/>
          </p:cNvSpPr>
          <p:nvPr>
            <p:ph type="sldNum" sz="quarter" idx="12"/>
          </p:nvPr>
        </p:nvSpPr>
        <p:spPr/>
        <p:txBody>
          <a:bodyPr>
            <a:normAutofit/>
          </a:bodyPr>
          <a:lstStyle/>
          <a:p>
            <a:fld id="{11756BDD-58EF-4F26-A203-629CF85D021F}" type="slidenum">
              <a:rPr lang="en-US" smtClean="0"/>
              <a:pPr/>
              <a:t>37</a:t>
            </a:fld>
            <a:endParaRPr lang="en-US" dirty="0"/>
          </a:p>
        </p:txBody>
      </p:sp>
    </p:spTree>
    <p:extLst>
      <p:ext uri="{BB962C8B-B14F-4D97-AF65-F5344CB8AC3E}">
        <p14:creationId xmlns:p14="http://schemas.microsoft.com/office/powerpoint/2010/main" val="165106903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81000" y="685800"/>
            <a:ext cx="8229600" cy="914400"/>
          </a:xfrm>
        </p:spPr>
        <p:txBody>
          <a:bodyPr>
            <a:normAutofit/>
          </a:bodyPr>
          <a:lstStyle/>
          <a:p>
            <a:pPr algn="ctr"/>
            <a:r>
              <a:rPr lang="en-US" dirty="0" smtClean="0"/>
              <a:t> Overview and Changes              </a:t>
            </a:r>
            <a:endParaRPr lang="en-US" dirty="0"/>
          </a:p>
        </p:txBody>
      </p:sp>
      <p:sp>
        <p:nvSpPr>
          <p:cNvPr id="2" name="Content Placeholder 1"/>
          <p:cNvSpPr>
            <a:spLocks noGrp="1"/>
          </p:cNvSpPr>
          <p:nvPr>
            <p:ph idx="1"/>
          </p:nvPr>
        </p:nvSpPr>
        <p:spPr>
          <a:xfrm>
            <a:off x="457200" y="1625247"/>
            <a:ext cx="8229600" cy="4745736"/>
          </a:xfrm>
        </p:spPr>
        <p:txBody>
          <a:bodyPr>
            <a:normAutofit/>
          </a:bodyPr>
          <a:lstStyle/>
          <a:p>
            <a:pPr marL="457200" indent="-457200">
              <a:lnSpc>
                <a:spcPct val="120000"/>
              </a:lnSpc>
              <a:spcBef>
                <a:spcPts val="0"/>
              </a:spcBef>
              <a:buClr>
                <a:schemeClr val="accent3">
                  <a:lumMod val="75000"/>
                </a:schemeClr>
              </a:buClr>
              <a:buFont typeface="Wingdings" pitchFamily="2" charset="2"/>
              <a:buChar char="Ø"/>
            </a:pPr>
            <a:r>
              <a:rPr lang="en-US" sz="2800" b="1" dirty="0" smtClean="0">
                <a:latin typeface="+mj-lt"/>
              </a:rPr>
              <a:t>Exhibit G – Federal Interstate Agreement:</a:t>
            </a:r>
          </a:p>
          <a:p>
            <a:pPr marL="0" indent="0">
              <a:lnSpc>
                <a:spcPct val="120000"/>
              </a:lnSpc>
              <a:spcBef>
                <a:spcPts val="0"/>
              </a:spcBef>
              <a:buNone/>
            </a:pPr>
            <a:endParaRPr lang="en-US" sz="2800" b="1" dirty="0" smtClean="0">
              <a:latin typeface="+mj-lt"/>
            </a:endParaRPr>
          </a:p>
          <a:p>
            <a:pPr marL="917575" lvl="1" indent="-460375">
              <a:spcBef>
                <a:spcPts val="0"/>
              </a:spcBef>
              <a:buClr>
                <a:schemeClr val="accent3">
                  <a:lumMod val="75000"/>
                </a:schemeClr>
              </a:buClr>
            </a:pPr>
            <a:r>
              <a:rPr lang="en-US" sz="2600" dirty="0" smtClean="0">
                <a:latin typeface="+mj-lt"/>
              </a:rPr>
              <a:t>Procedures </a:t>
            </a:r>
            <a:r>
              <a:rPr lang="en-US" sz="2600" dirty="0">
                <a:latin typeface="+mj-lt"/>
              </a:rPr>
              <a:t>and reimbursement </a:t>
            </a:r>
            <a:r>
              <a:rPr lang="en-US" sz="2600" dirty="0" smtClean="0">
                <a:latin typeface="+mj-lt"/>
              </a:rPr>
              <a:t>provisions </a:t>
            </a:r>
            <a:r>
              <a:rPr lang="en-US" sz="2600" dirty="0">
                <a:latin typeface="+mj-lt"/>
              </a:rPr>
              <a:t>of personnel and </a:t>
            </a:r>
            <a:r>
              <a:rPr lang="en-US" sz="2600" dirty="0" smtClean="0">
                <a:latin typeface="+mj-lt"/>
              </a:rPr>
              <a:t>local government-owned </a:t>
            </a:r>
            <a:r>
              <a:rPr lang="en-US" sz="2600" dirty="0">
                <a:latin typeface="+mj-lt"/>
              </a:rPr>
              <a:t>emergency </a:t>
            </a:r>
            <a:r>
              <a:rPr lang="en-US" sz="2600" dirty="0" smtClean="0">
                <a:latin typeface="+mj-lt"/>
              </a:rPr>
              <a:t>apparatus </a:t>
            </a:r>
            <a:r>
              <a:rPr lang="en-US" sz="2600" dirty="0">
                <a:latin typeface="+mj-lt"/>
              </a:rPr>
              <a:t>ordered for use on Federal </a:t>
            </a:r>
            <a:r>
              <a:rPr lang="en-US" sz="2600" dirty="0" smtClean="0">
                <a:latin typeface="+mj-lt"/>
              </a:rPr>
              <a:t>incidents </a:t>
            </a:r>
            <a:r>
              <a:rPr lang="en-US" sz="2600" dirty="0">
                <a:latin typeface="+mj-lt"/>
              </a:rPr>
              <a:t>outside the State of California</a:t>
            </a:r>
            <a:r>
              <a:rPr lang="en-US" sz="2600" dirty="0" smtClean="0">
                <a:latin typeface="+mj-lt"/>
              </a:rPr>
              <a:t>.</a:t>
            </a:r>
          </a:p>
          <a:p>
            <a:pPr marL="457200" lvl="1" indent="0">
              <a:spcBef>
                <a:spcPts val="0"/>
              </a:spcBef>
              <a:buClr>
                <a:schemeClr val="accent3">
                  <a:lumMod val="75000"/>
                </a:schemeClr>
              </a:buClr>
              <a:buNone/>
            </a:pPr>
            <a:endParaRPr lang="en-US" sz="2600" dirty="0">
              <a:latin typeface="+mj-lt"/>
            </a:endParaRPr>
          </a:p>
          <a:p>
            <a:pPr marL="917575" lvl="1" indent="-460375">
              <a:spcBef>
                <a:spcPts val="0"/>
              </a:spcBef>
              <a:buClr>
                <a:schemeClr val="accent3">
                  <a:lumMod val="75000"/>
                </a:schemeClr>
              </a:buClr>
            </a:pPr>
            <a:r>
              <a:rPr lang="en-US" sz="2600" dirty="0">
                <a:latin typeface="+mj-lt"/>
              </a:rPr>
              <a:t>Reimbursement of personnel, emergency apparatus, and support equipment will be consistent with Exhibit A Reimbursement Policy and Procedures with the following exceptions:</a:t>
            </a:r>
          </a:p>
          <a:p>
            <a:pPr marL="917575" lvl="1" indent="-460375">
              <a:spcBef>
                <a:spcPts val="0"/>
              </a:spcBef>
              <a:buClr>
                <a:schemeClr val="accent3">
                  <a:lumMod val="75000"/>
                </a:schemeClr>
              </a:buClr>
            </a:pPr>
            <a:endParaRPr lang="en-US" sz="3800" dirty="0" smtClean="0">
              <a:latin typeface="+mj-lt"/>
            </a:endParaRPr>
          </a:p>
          <a:p>
            <a:pPr marL="0" indent="0">
              <a:lnSpc>
                <a:spcPct val="120000"/>
              </a:lnSpc>
              <a:spcBef>
                <a:spcPts val="0"/>
              </a:spcBef>
              <a:buNone/>
            </a:pPr>
            <a:endParaRPr lang="en-US" sz="3800" dirty="0" smtClean="0">
              <a:latin typeface="+mj-lt"/>
            </a:endParaRPr>
          </a:p>
          <a:p>
            <a:pPr>
              <a:lnSpc>
                <a:spcPct val="120000"/>
              </a:lnSpc>
              <a:spcBef>
                <a:spcPts val="0"/>
              </a:spcBef>
            </a:pPr>
            <a:endParaRPr lang="en-US" sz="3800" dirty="0" smtClean="0">
              <a:latin typeface="+mj-lt"/>
            </a:endParaRPr>
          </a:p>
          <a:p>
            <a:pPr marL="0" indent="0">
              <a:lnSpc>
                <a:spcPct val="120000"/>
              </a:lnSpc>
              <a:spcBef>
                <a:spcPts val="0"/>
              </a:spcBef>
              <a:buNone/>
            </a:pPr>
            <a:endParaRPr lang="en-US" sz="3300" dirty="0" smtClean="0">
              <a:latin typeface="+mj-lt"/>
            </a:endParaRPr>
          </a:p>
          <a:p>
            <a:pPr>
              <a:lnSpc>
                <a:spcPct val="120000"/>
              </a:lnSpc>
              <a:spcBef>
                <a:spcPts val="0"/>
              </a:spcBef>
            </a:pPr>
            <a:endParaRPr lang="en-US" sz="3600" dirty="0"/>
          </a:p>
          <a:p>
            <a:pPr>
              <a:lnSpc>
                <a:spcPct val="120000"/>
              </a:lnSpc>
              <a:spcBef>
                <a:spcPts val="0"/>
              </a:spcBef>
            </a:pPr>
            <a:endParaRPr lang="en-US" sz="3600" dirty="0"/>
          </a:p>
          <a:p>
            <a:pPr marL="0" indent="0">
              <a:lnSpc>
                <a:spcPct val="120000"/>
              </a:lnSpc>
              <a:spcBef>
                <a:spcPts val="0"/>
              </a:spcBef>
              <a:buNone/>
            </a:pPr>
            <a:endParaRPr lang="en-US" sz="3300" b="1" dirty="0" smtClean="0">
              <a:latin typeface="+mj-lt"/>
            </a:endParaRPr>
          </a:p>
          <a:p>
            <a:pPr marL="457200" indent="-457200">
              <a:lnSpc>
                <a:spcPct val="150000"/>
              </a:lnSpc>
              <a:buFont typeface="Wingdings" pitchFamily="2" charset="2"/>
              <a:buChar char="Ø"/>
            </a:pPr>
            <a:endParaRPr lang="en-US" sz="3200" b="1" dirty="0">
              <a:latin typeface="+mj-lt"/>
            </a:endParaRPr>
          </a:p>
          <a:p>
            <a:pPr marL="109538" indent="0">
              <a:buNone/>
            </a:pPr>
            <a:endParaRPr lang="en-US" sz="3200" dirty="0" smtClean="0"/>
          </a:p>
          <a:p>
            <a:pPr marL="109538" indent="0">
              <a:buNone/>
            </a:pPr>
            <a:endParaRPr lang="en-US" sz="3200" dirty="0" smtClean="0"/>
          </a:p>
          <a:p>
            <a:pPr marL="109538" indent="0">
              <a:buNone/>
            </a:pPr>
            <a:endParaRPr lang="en-US" sz="3200" dirty="0"/>
          </a:p>
        </p:txBody>
      </p:sp>
      <p:sp>
        <p:nvSpPr>
          <p:cNvPr id="3" name="Slide Number Placeholder 2"/>
          <p:cNvSpPr>
            <a:spLocks noGrp="1"/>
          </p:cNvSpPr>
          <p:nvPr>
            <p:ph type="sldNum" sz="quarter" idx="12"/>
          </p:nvPr>
        </p:nvSpPr>
        <p:spPr/>
        <p:txBody>
          <a:bodyPr>
            <a:normAutofit/>
          </a:bodyPr>
          <a:lstStyle/>
          <a:p>
            <a:fld id="{11756BDD-58EF-4F26-A203-629CF85D021F}" type="slidenum">
              <a:rPr lang="en-US" smtClean="0"/>
              <a:pPr/>
              <a:t>38</a:t>
            </a:fld>
            <a:endParaRPr lang="en-US" dirty="0"/>
          </a:p>
        </p:txBody>
      </p:sp>
    </p:spTree>
    <p:extLst>
      <p:ext uri="{BB962C8B-B14F-4D97-AF65-F5344CB8AC3E}">
        <p14:creationId xmlns:p14="http://schemas.microsoft.com/office/powerpoint/2010/main" val="397042750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81000" y="609600"/>
            <a:ext cx="8229600" cy="990600"/>
          </a:xfrm>
        </p:spPr>
        <p:txBody>
          <a:bodyPr>
            <a:normAutofit/>
          </a:bodyPr>
          <a:lstStyle/>
          <a:p>
            <a:pPr algn="ctr"/>
            <a:r>
              <a:rPr lang="en-US" dirty="0" smtClean="0"/>
              <a:t> Overview and Changes      </a:t>
            </a:r>
            <a:endParaRPr lang="en-US" dirty="0"/>
          </a:p>
        </p:txBody>
      </p:sp>
      <p:sp>
        <p:nvSpPr>
          <p:cNvPr id="2" name="Content Placeholder 1"/>
          <p:cNvSpPr>
            <a:spLocks noGrp="1"/>
          </p:cNvSpPr>
          <p:nvPr>
            <p:ph idx="1"/>
          </p:nvPr>
        </p:nvSpPr>
        <p:spPr>
          <a:xfrm>
            <a:off x="457200" y="1686339"/>
            <a:ext cx="8229600" cy="5105400"/>
          </a:xfrm>
        </p:spPr>
        <p:txBody>
          <a:bodyPr>
            <a:normAutofit/>
          </a:bodyPr>
          <a:lstStyle/>
          <a:p>
            <a:pPr marL="457200" indent="-457200">
              <a:lnSpc>
                <a:spcPct val="120000"/>
              </a:lnSpc>
              <a:spcBef>
                <a:spcPts val="0"/>
              </a:spcBef>
              <a:buClr>
                <a:schemeClr val="accent3">
                  <a:lumMod val="75000"/>
                </a:schemeClr>
              </a:buClr>
              <a:buFont typeface="Wingdings" panose="05000000000000000000" pitchFamily="2" charset="2"/>
              <a:buChar char="Ø"/>
            </a:pPr>
            <a:r>
              <a:rPr lang="en-US" sz="2800" b="1" dirty="0" smtClean="0">
                <a:latin typeface="+mj-lt"/>
              </a:rPr>
              <a:t>Exhibit G – Federal Interstate Agreement (cont.):</a:t>
            </a:r>
          </a:p>
          <a:p>
            <a:pPr marL="860425" lvl="1" indent="-290513">
              <a:lnSpc>
                <a:spcPct val="120000"/>
              </a:lnSpc>
              <a:spcBef>
                <a:spcPts val="0"/>
              </a:spcBef>
              <a:buClr>
                <a:schemeClr val="accent3">
                  <a:lumMod val="75000"/>
                </a:schemeClr>
              </a:buClr>
            </a:pPr>
            <a:endParaRPr lang="en-US" sz="2600" dirty="0" smtClean="0">
              <a:latin typeface="+mj-lt"/>
            </a:endParaRPr>
          </a:p>
          <a:p>
            <a:pPr marL="860425" lvl="1" indent="-290513">
              <a:lnSpc>
                <a:spcPct val="120000"/>
              </a:lnSpc>
              <a:spcBef>
                <a:spcPts val="0"/>
              </a:spcBef>
              <a:buClr>
                <a:schemeClr val="accent3">
                  <a:lumMod val="75000"/>
                </a:schemeClr>
              </a:buClr>
            </a:pPr>
            <a:r>
              <a:rPr lang="en-US" sz="2600" dirty="0" smtClean="0">
                <a:latin typeface="+mj-lt"/>
              </a:rPr>
              <a:t>Travel costs for lodging and per diem for personnel shall be reimbursed at the rates and methods established within Exhibit H, limited to the California State Standard Per Diem Rates in effect at the time of the response. </a:t>
            </a:r>
          </a:p>
          <a:p>
            <a:pPr marL="569912" lvl="1" indent="0">
              <a:lnSpc>
                <a:spcPct val="120000"/>
              </a:lnSpc>
              <a:spcBef>
                <a:spcPts val="0"/>
              </a:spcBef>
              <a:buClr>
                <a:schemeClr val="accent3">
                  <a:lumMod val="75000"/>
                </a:schemeClr>
              </a:buClr>
              <a:buNone/>
            </a:pPr>
            <a:endParaRPr lang="en-US" sz="2600" dirty="0">
              <a:latin typeface="+mj-lt"/>
            </a:endParaRPr>
          </a:p>
          <a:p>
            <a:pPr marL="860425" lvl="1" indent="-290513">
              <a:lnSpc>
                <a:spcPct val="120000"/>
              </a:lnSpc>
              <a:spcBef>
                <a:spcPts val="0"/>
              </a:spcBef>
              <a:buClr>
                <a:schemeClr val="accent3">
                  <a:lumMod val="75000"/>
                </a:schemeClr>
              </a:buClr>
            </a:pPr>
            <a:r>
              <a:rPr lang="en-US" sz="2600" dirty="0" smtClean="0">
                <a:latin typeface="+mj-lt"/>
              </a:rPr>
              <a:t>Lodging </a:t>
            </a:r>
            <a:r>
              <a:rPr lang="en-US" sz="2600" dirty="0">
                <a:latin typeface="+mj-lt"/>
              </a:rPr>
              <a:t>expense will follow the “all counties/cities located in California” up to 90.00 per night, plus tax. </a:t>
            </a:r>
          </a:p>
          <a:p>
            <a:pPr marL="858838" lvl="1" indent="0">
              <a:lnSpc>
                <a:spcPct val="120000"/>
              </a:lnSpc>
              <a:spcBef>
                <a:spcPts val="0"/>
              </a:spcBef>
              <a:buClr>
                <a:schemeClr val="accent3">
                  <a:lumMod val="75000"/>
                </a:schemeClr>
              </a:buClr>
              <a:buNone/>
            </a:pPr>
            <a:endParaRPr lang="en-US" sz="4000" dirty="0">
              <a:latin typeface="+mj-lt"/>
            </a:endParaRPr>
          </a:p>
          <a:p>
            <a:pPr marL="858838" lvl="1" indent="0">
              <a:lnSpc>
                <a:spcPct val="120000"/>
              </a:lnSpc>
              <a:spcBef>
                <a:spcPts val="0"/>
              </a:spcBef>
              <a:buClr>
                <a:schemeClr val="accent3">
                  <a:lumMod val="75000"/>
                </a:schemeClr>
              </a:buClr>
              <a:buNone/>
            </a:pPr>
            <a:endParaRPr lang="en-US" sz="4000" dirty="0" smtClean="0">
              <a:latin typeface="+mj-lt"/>
            </a:endParaRPr>
          </a:p>
          <a:p>
            <a:pPr marL="0" indent="0">
              <a:lnSpc>
                <a:spcPct val="120000"/>
              </a:lnSpc>
              <a:spcBef>
                <a:spcPts val="0"/>
              </a:spcBef>
              <a:buNone/>
            </a:pPr>
            <a:endParaRPr lang="en-US" sz="9600" dirty="0" smtClean="0">
              <a:latin typeface="+mj-lt"/>
            </a:endParaRPr>
          </a:p>
          <a:p>
            <a:pPr marL="0" indent="0">
              <a:lnSpc>
                <a:spcPct val="120000"/>
              </a:lnSpc>
              <a:spcBef>
                <a:spcPts val="0"/>
              </a:spcBef>
              <a:buNone/>
            </a:pPr>
            <a:endParaRPr lang="en-US" sz="3300" b="1" dirty="0" smtClean="0">
              <a:latin typeface="+mj-lt"/>
            </a:endParaRPr>
          </a:p>
          <a:p>
            <a:pPr>
              <a:lnSpc>
                <a:spcPct val="120000"/>
              </a:lnSpc>
              <a:spcBef>
                <a:spcPts val="0"/>
              </a:spcBef>
            </a:pPr>
            <a:endParaRPr lang="en-US" sz="3600" dirty="0">
              <a:latin typeface="+mj-lt"/>
            </a:endParaRPr>
          </a:p>
          <a:p>
            <a:pPr>
              <a:lnSpc>
                <a:spcPct val="120000"/>
              </a:lnSpc>
              <a:spcBef>
                <a:spcPts val="0"/>
              </a:spcBef>
            </a:pPr>
            <a:endParaRPr lang="en-US" sz="3600" dirty="0">
              <a:latin typeface="+mj-lt"/>
            </a:endParaRPr>
          </a:p>
          <a:p>
            <a:pPr marL="0" indent="0">
              <a:lnSpc>
                <a:spcPct val="120000"/>
              </a:lnSpc>
              <a:spcBef>
                <a:spcPts val="0"/>
              </a:spcBef>
              <a:buNone/>
            </a:pPr>
            <a:endParaRPr lang="en-US" sz="3300" b="1" dirty="0" smtClean="0">
              <a:latin typeface="+mj-lt"/>
            </a:endParaRPr>
          </a:p>
          <a:p>
            <a:pPr marL="457200" indent="-457200">
              <a:lnSpc>
                <a:spcPct val="150000"/>
              </a:lnSpc>
              <a:buFont typeface="Wingdings" pitchFamily="2" charset="2"/>
              <a:buChar char="Ø"/>
            </a:pPr>
            <a:endParaRPr lang="en-US" sz="3200" b="1" dirty="0">
              <a:latin typeface="+mj-lt"/>
            </a:endParaRPr>
          </a:p>
          <a:p>
            <a:pPr marL="109538" indent="0">
              <a:buNone/>
            </a:pPr>
            <a:endParaRPr lang="en-US" sz="3200" dirty="0" smtClean="0"/>
          </a:p>
          <a:p>
            <a:pPr marL="109538" indent="0">
              <a:buNone/>
            </a:pPr>
            <a:endParaRPr lang="en-US" sz="3200" dirty="0" smtClean="0"/>
          </a:p>
          <a:p>
            <a:pPr marL="109538" indent="0">
              <a:buNone/>
            </a:pPr>
            <a:endParaRPr lang="en-US" sz="3200" dirty="0"/>
          </a:p>
        </p:txBody>
      </p:sp>
      <p:sp>
        <p:nvSpPr>
          <p:cNvPr id="3" name="Slide Number Placeholder 2"/>
          <p:cNvSpPr>
            <a:spLocks noGrp="1"/>
          </p:cNvSpPr>
          <p:nvPr>
            <p:ph type="sldNum" sz="quarter" idx="12"/>
          </p:nvPr>
        </p:nvSpPr>
        <p:spPr/>
        <p:txBody>
          <a:bodyPr>
            <a:normAutofit/>
          </a:bodyPr>
          <a:lstStyle/>
          <a:p>
            <a:fld id="{11756BDD-58EF-4F26-A203-629CF85D021F}" type="slidenum">
              <a:rPr lang="en-US" smtClean="0"/>
              <a:pPr/>
              <a:t>39</a:t>
            </a:fld>
            <a:endParaRPr lang="en-US" dirty="0"/>
          </a:p>
        </p:txBody>
      </p:sp>
    </p:spTree>
    <p:extLst>
      <p:ext uri="{BB962C8B-B14F-4D97-AF65-F5344CB8AC3E}">
        <p14:creationId xmlns:p14="http://schemas.microsoft.com/office/powerpoint/2010/main" val="422096187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1066800" y="304800"/>
            <a:ext cx="6965245" cy="1202485"/>
          </a:xfrm>
          <a:noFill/>
          <a:ln/>
          <a:effectLst>
            <a:outerShdw dist="13470" dir="2700000" algn="ctr" rotWithShape="0">
              <a:schemeClr val="bg2"/>
            </a:outerShdw>
          </a:effectLst>
        </p:spPr>
        <p:txBody>
          <a:bodyPr/>
          <a:lstStyle/>
          <a:p>
            <a:pPr algn="ctr"/>
            <a:r>
              <a:rPr lang="en-US" dirty="0">
                <a:cs typeface="Arial" pitchFamily="34" charset="0"/>
              </a:rPr>
              <a:t>Agenda</a:t>
            </a:r>
          </a:p>
        </p:txBody>
      </p:sp>
      <p:sp>
        <p:nvSpPr>
          <p:cNvPr id="9219" name="Rectangle 3"/>
          <p:cNvSpPr>
            <a:spLocks noGrp="1" noChangeArrowheads="1"/>
          </p:cNvSpPr>
          <p:nvPr>
            <p:ph idx="1"/>
          </p:nvPr>
        </p:nvSpPr>
        <p:spPr>
          <a:xfrm>
            <a:off x="685800" y="1600200"/>
            <a:ext cx="7696200" cy="4572000"/>
          </a:xfrm>
          <a:noFill/>
          <a:ln/>
        </p:spPr>
        <p:txBody>
          <a:bodyPr lIns="92075" tIns="46038" rIns="92075" bIns="46038">
            <a:noAutofit/>
          </a:bodyPr>
          <a:lstStyle/>
          <a:p>
            <a:pPr marL="460375" lvl="1" indent="-457200">
              <a:spcBef>
                <a:spcPts val="1200"/>
              </a:spcBef>
              <a:buClr>
                <a:schemeClr val="accent3">
                  <a:lumMod val="75000"/>
                </a:schemeClr>
              </a:buClr>
              <a:buFont typeface="Wingdings" pitchFamily="2" charset="2"/>
              <a:buChar char="Ø"/>
            </a:pPr>
            <a:r>
              <a:rPr lang="en-US" sz="2800" dirty="0" smtClean="0">
                <a:solidFill>
                  <a:schemeClr val="tx1"/>
                </a:solidFill>
                <a:latin typeface="Calibri" pitchFamily="34" charset="0"/>
                <a:cs typeface="Calibri" pitchFamily="34" charset="0"/>
              </a:rPr>
              <a:t>CFAA Intent</a:t>
            </a:r>
          </a:p>
          <a:p>
            <a:pPr marL="460375" lvl="1" indent="-457200">
              <a:spcBef>
                <a:spcPts val="1800"/>
              </a:spcBef>
              <a:buClr>
                <a:schemeClr val="accent3">
                  <a:lumMod val="75000"/>
                </a:schemeClr>
              </a:buClr>
              <a:buFont typeface="Wingdings" pitchFamily="2" charset="2"/>
              <a:buChar char="Ø"/>
            </a:pPr>
            <a:r>
              <a:rPr lang="en-US" sz="2800" dirty="0" smtClean="0">
                <a:solidFill>
                  <a:schemeClr val="tx1"/>
                </a:solidFill>
                <a:latin typeface="Calibri" pitchFamily="34" charset="0"/>
                <a:cs typeface="Calibri" pitchFamily="34" charset="0"/>
              </a:rPr>
              <a:t>No 12-Hour Free Period for DOI Agencies</a:t>
            </a:r>
          </a:p>
          <a:p>
            <a:pPr marL="460375" lvl="1" indent="-457200">
              <a:spcBef>
                <a:spcPts val="1800"/>
              </a:spcBef>
              <a:buClr>
                <a:schemeClr val="accent3">
                  <a:lumMod val="75000"/>
                </a:schemeClr>
              </a:buClr>
              <a:buFont typeface="Wingdings" pitchFamily="2" charset="2"/>
              <a:buChar char="Ø"/>
            </a:pPr>
            <a:r>
              <a:rPr lang="en-US" sz="2800" dirty="0" smtClean="0">
                <a:latin typeface="Calibri" pitchFamily="34" charset="0"/>
                <a:cs typeface="Calibri" pitchFamily="34" charset="0"/>
              </a:rPr>
              <a:t>Actual Administrative Rate Due Date</a:t>
            </a:r>
            <a:endParaRPr lang="en-US" sz="2800" dirty="0" smtClean="0">
              <a:solidFill>
                <a:schemeClr val="tx1"/>
              </a:solidFill>
              <a:latin typeface="Calibri" pitchFamily="34" charset="0"/>
              <a:cs typeface="Calibri" pitchFamily="34" charset="0"/>
            </a:endParaRPr>
          </a:p>
          <a:p>
            <a:pPr marL="457200" lvl="1" indent="-457200">
              <a:spcBef>
                <a:spcPts val="1800"/>
              </a:spcBef>
              <a:buClr>
                <a:schemeClr val="accent3">
                  <a:lumMod val="75000"/>
                </a:schemeClr>
              </a:buClr>
              <a:buFont typeface="Wingdings" pitchFamily="2" charset="2"/>
              <a:buChar char="Ø"/>
            </a:pPr>
            <a:r>
              <a:rPr lang="en-US" sz="2800" dirty="0" smtClean="0">
                <a:solidFill>
                  <a:schemeClr val="tx1"/>
                </a:solidFill>
                <a:latin typeface="Calibri" pitchFamily="34" charset="0"/>
                <a:cs typeface="Calibri" pitchFamily="34" charset="0"/>
              </a:rPr>
              <a:t>MOU/MOA/GBR or equivalent </a:t>
            </a:r>
          </a:p>
          <a:p>
            <a:pPr marL="909638" lvl="3" indent="-457200">
              <a:spcBef>
                <a:spcPts val="0"/>
              </a:spcBef>
              <a:buClr>
                <a:schemeClr val="accent3">
                  <a:lumMod val="75000"/>
                </a:schemeClr>
              </a:buClr>
            </a:pPr>
            <a:r>
              <a:rPr lang="en-US" sz="2600" dirty="0" smtClean="0">
                <a:solidFill>
                  <a:schemeClr val="tx1"/>
                </a:solidFill>
                <a:latin typeface="Calibri" pitchFamily="34" charset="0"/>
                <a:cs typeface="Calibri" pitchFamily="34" charset="0"/>
              </a:rPr>
              <a:t>Due Dates</a:t>
            </a:r>
          </a:p>
          <a:p>
            <a:pPr marL="909638" lvl="3" indent="-457200">
              <a:spcBef>
                <a:spcPts val="0"/>
              </a:spcBef>
              <a:buClr>
                <a:schemeClr val="accent3">
                  <a:lumMod val="75000"/>
                </a:schemeClr>
              </a:buClr>
            </a:pPr>
            <a:r>
              <a:rPr lang="en-US" sz="2600" dirty="0" smtClean="0">
                <a:latin typeface="Calibri" pitchFamily="34" charset="0"/>
                <a:cs typeface="Calibri" pitchFamily="34" charset="0"/>
              </a:rPr>
              <a:t>Above straight time above a BC</a:t>
            </a:r>
          </a:p>
          <a:p>
            <a:pPr marL="909638" lvl="3" indent="-457200">
              <a:spcBef>
                <a:spcPts val="0"/>
              </a:spcBef>
              <a:buClr>
                <a:schemeClr val="accent3">
                  <a:lumMod val="75000"/>
                </a:schemeClr>
              </a:buClr>
            </a:pPr>
            <a:r>
              <a:rPr lang="en-US" sz="2600" dirty="0" smtClean="0">
                <a:latin typeface="Calibri" pitchFamily="34" charset="0"/>
                <a:cs typeface="Calibri" pitchFamily="34" charset="0"/>
              </a:rPr>
              <a:t>Review Process</a:t>
            </a:r>
          </a:p>
          <a:p>
            <a:pPr marL="909638" lvl="3" indent="-457200">
              <a:spcBef>
                <a:spcPts val="0"/>
              </a:spcBef>
              <a:buClr>
                <a:schemeClr val="accent3">
                  <a:lumMod val="75000"/>
                </a:schemeClr>
              </a:buClr>
            </a:pPr>
            <a:r>
              <a:rPr lang="en-US" sz="2600" dirty="0" smtClean="0">
                <a:solidFill>
                  <a:schemeClr val="tx1"/>
                </a:solidFill>
                <a:latin typeface="Calibri" pitchFamily="34" charset="0"/>
                <a:cs typeface="Calibri" pitchFamily="34" charset="0"/>
              </a:rPr>
              <a:t>Supplemental Personnel exclusion</a:t>
            </a:r>
          </a:p>
          <a:p>
            <a:pPr marL="841248" lvl="3" indent="0">
              <a:spcBef>
                <a:spcPts val="0"/>
              </a:spcBef>
              <a:buClr>
                <a:schemeClr val="accent3">
                  <a:lumMod val="75000"/>
                </a:schemeClr>
              </a:buClr>
              <a:buNone/>
            </a:pPr>
            <a:endParaRPr lang="en-US" sz="2600" dirty="0" smtClean="0">
              <a:latin typeface="Calibri" pitchFamily="34" charset="0"/>
              <a:cs typeface="Calibri" pitchFamily="34" charset="0"/>
            </a:endParaRPr>
          </a:p>
          <a:p>
            <a:pPr marL="841248" lvl="3" indent="0">
              <a:spcBef>
                <a:spcPts val="0"/>
              </a:spcBef>
              <a:buClr>
                <a:schemeClr val="accent3">
                  <a:lumMod val="75000"/>
                </a:schemeClr>
              </a:buClr>
              <a:buNone/>
            </a:pPr>
            <a:endParaRPr lang="en-US" sz="2600" dirty="0" smtClean="0">
              <a:solidFill>
                <a:schemeClr val="tx1"/>
              </a:solidFill>
              <a:latin typeface="Calibri" pitchFamily="34" charset="0"/>
              <a:cs typeface="Calibri" pitchFamily="34" charset="0"/>
            </a:endParaRPr>
          </a:p>
          <a:p>
            <a:pPr marL="292608" lvl="1" indent="0">
              <a:spcBef>
                <a:spcPts val="1800"/>
              </a:spcBef>
              <a:buClr>
                <a:schemeClr val="accent3">
                  <a:lumMod val="75000"/>
                </a:schemeClr>
              </a:buClr>
              <a:buNone/>
            </a:pPr>
            <a:endParaRPr lang="en-US" sz="3000" dirty="0" smtClean="0">
              <a:solidFill>
                <a:schemeClr val="tx1"/>
              </a:solidFill>
              <a:latin typeface="Calibri" pitchFamily="34" charset="0"/>
              <a:cs typeface="Calibri" pitchFamily="34" charset="0"/>
            </a:endParaRPr>
          </a:p>
          <a:p>
            <a:pPr marL="749808" lvl="1" indent="-457200">
              <a:spcBef>
                <a:spcPts val="1800"/>
              </a:spcBef>
              <a:buClr>
                <a:schemeClr val="accent3">
                  <a:lumMod val="75000"/>
                </a:schemeClr>
              </a:buClr>
              <a:buFont typeface="Wingdings" pitchFamily="2" charset="2"/>
              <a:buChar char="Ø"/>
            </a:pPr>
            <a:endParaRPr lang="en-US" sz="3000" dirty="0" smtClean="0">
              <a:solidFill>
                <a:schemeClr val="tx1"/>
              </a:solidFill>
              <a:latin typeface="Calibri" pitchFamily="34" charset="0"/>
              <a:cs typeface="Calibri" pitchFamily="34" charset="0"/>
            </a:endParaRPr>
          </a:p>
          <a:p>
            <a:pPr marL="457200" indent="-457200">
              <a:spcBef>
                <a:spcPts val="1800"/>
              </a:spcBef>
              <a:buClr>
                <a:schemeClr val="accent3">
                  <a:lumMod val="75000"/>
                </a:schemeClr>
              </a:buClr>
              <a:buFont typeface="Wingdings" pitchFamily="2" charset="2"/>
              <a:buChar char="Ø"/>
            </a:pPr>
            <a:endParaRPr lang="en-US" sz="3200" dirty="0" smtClean="0">
              <a:latin typeface="Calibri" pitchFamily="34" charset="0"/>
              <a:cs typeface="Calibri" pitchFamily="34" charset="0"/>
            </a:endParaRPr>
          </a:p>
          <a:p>
            <a:pPr marL="457200" indent="-457200">
              <a:spcBef>
                <a:spcPts val="1800"/>
              </a:spcBef>
              <a:buClr>
                <a:schemeClr val="accent3">
                  <a:lumMod val="75000"/>
                </a:schemeClr>
              </a:buClr>
              <a:buNone/>
            </a:pPr>
            <a:endParaRPr lang="en-US" sz="3200" dirty="0" smtClean="0">
              <a:latin typeface="Calibri" pitchFamily="34" charset="0"/>
              <a:cs typeface="Calibri" pitchFamily="34" charset="0"/>
            </a:endParaRPr>
          </a:p>
        </p:txBody>
      </p:sp>
    </p:spTree>
  </p:cSld>
  <p:clrMapOvr>
    <a:masterClrMapping/>
  </p:clrMapOvr>
  <p:transition spd="slow"/>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381000" y="457200"/>
            <a:ext cx="8229600" cy="1143000"/>
          </a:xfrm>
        </p:spPr>
        <p:txBody>
          <a:bodyPr>
            <a:normAutofit/>
          </a:bodyPr>
          <a:lstStyle/>
          <a:p>
            <a:pPr algn="ctr"/>
            <a:r>
              <a:rPr lang="en-US" dirty="0" smtClean="0"/>
              <a:t> Overview and Changes          </a:t>
            </a:r>
            <a:endParaRPr lang="en-US" dirty="0"/>
          </a:p>
        </p:txBody>
      </p:sp>
      <p:sp>
        <p:nvSpPr>
          <p:cNvPr id="3" name="Content Placeholder 2"/>
          <p:cNvSpPr>
            <a:spLocks noGrp="1"/>
          </p:cNvSpPr>
          <p:nvPr>
            <p:ph idx="1"/>
          </p:nvPr>
        </p:nvSpPr>
        <p:spPr>
          <a:xfrm>
            <a:off x="457200" y="1686339"/>
            <a:ext cx="8229600" cy="4389120"/>
          </a:xfrm>
        </p:spPr>
        <p:txBody>
          <a:bodyPr>
            <a:normAutofit/>
          </a:bodyPr>
          <a:lstStyle/>
          <a:p>
            <a:pPr marL="457200" indent="-457200">
              <a:buClr>
                <a:schemeClr val="accent3">
                  <a:lumMod val="75000"/>
                </a:schemeClr>
              </a:buClr>
              <a:buFont typeface="Wingdings" panose="05000000000000000000" pitchFamily="2" charset="2"/>
              <a:buChar char="Ø"/>
            </a:pPr>
            <a:r>
              <a:rPr lang="en-US" sz="2800" b="1" dirty="0">
                <a:latin typeface="+mj-lt"/>
              </a:rPr>
              <a:t>Exhibit G – Federal Interstate Agreement </a:t>
            </a:r>
            <a:r>
              <a:rPr lang="en-US" sz="2800" b="1" dirty="0" smtClean="0">
                <a:latin typeface="+mj-lt"/>
              </a:rPr>
              <a:t>(cont.):</a:t>
            </a:r>
            <a:endParaRPr lang="en-US" sz="2800" b="1" dirty="0">
              <a:latin typeface="+mj-lt"/>
            </a:endParaRPr>
          </a:p>
          <a:p>
            <a:pPr marL="0" indent="0">
              <a:buNone/>
            </a:pPr>
            <a:endParaRPr lang="en-US" sz="1800" dirty="0">
              <a:latin typeface="+mj-lt"/>
            </a:endParaRPr>
          </a:p>
          <a:p>
            <a:pPr marL="914400" lvl="1" indent="-457200">
              <a:buClr>
                <a:schemeClr val="accent3">
                  <a:lumMod val="75000"/>
                </a:schemeClr>
              </a:buClr>
            </a:pPr>
            <a:endParaRPr lang="en-US" sz="2600" dirty="0">
              <a:latin typeface="+mj-lt"/>
            </a:endParaRPr>
          </a:p>
          <a:p>
            <a:pPr marL="914400" lvl="1" indent="-457200">
              <a:buClr>
                <a:schemeClr val="accent3">
                  <a:lumMod val="75000"/>
                </a:schemeClr>
              </a:buClr>
            </a:pPr>
            <a:r>
              <a:rPr lang="en-US" sz="2600" dirty="0" smtClean="0">
                <a:latin typeface="+mj-lt"/>
              </a:rPr>
              <a:t>Exceptions </a:t>
            </a:r>
            <a:r>
              <a:rPr lang="en-US" sz="2600" dirty="0">
                <a:latin typeface="+mj-lt"/>
              </a:rPr>
              <a:t>will be handled case by case with formal documented written approval. </a:t>
            </a:r>
            <a:endParaRPr lang="en-US" sz="2600" dirty="0" smtClean="0">
              <a:latin typeface="+mj-lt"/>
            </a:endParaRPr>
          </a:p>
          <a:p>
            <a:pPr marL="914400" lvl="1" indent="-457200">
              <a:buClr>
                <a:schemeClr val="accent3">
                  <a:lumMod val="75000"/>
                </a:schemeClr>
              </a:buClr>
            </a:pPr>
            <a:endParaRPr lang="en-US" sz="2600" dirty="0">
              <a:latin typeface="+mj-lt"/>
            </a:endParaRPr>
          </a:p>
          <a:p>
            <a:pPr marL="914400" lvl="1" indent="-457200">
              <a:buClr>
                <a:schemeClr val="accent3">
                  <a:lumMod val="75000"/>
                </a:schemeClr>
              </a:buClr>
            </a:pPr>
            <a:r>
              <a:rPr lang="en-US" sz="2600" dirty="0" smtClean="0">
                <a:latin typeface="+mj-lt"/>
              </a:rPr>
              <a:t>The rates and methods established by the U.S. General Services Administration (GSA) will no longer be used.</a:t>
            </a:r>
            <a:endParaRPr lang="en-US" sz="2600" dirty="0">
              <a:latin typeface="+mj-lt"/>
            </a:endParaRPr>
          </a:p>
          <a:p>
            <a:pPr marL="914400" lvl="1" indent="-457200">
              <a:buClr>
                <a:schemeClr val="accent3">
                  <a:lumMod val="75000"/>
                </a:schemeClr>
              </a:buClr>
            </a:pPr>
            <a:endParaRPr lang="en-US" sz="2600" dirty="0">
              <a:latin typeface="+mj-lt"/>
            </a:endParaRPr>
          </a:p>
          <a:p>
            <a:endParaRPr lang="en-US" dirty="0"/>
          </a:p>
        </p:txBody>
      </p:sp>
      <p:sp>
        <p:nvSpPr>
          <p:cNvPr id="4" name="Slide Number Placeholder 3"/>
          <p:cNvSpPr>
            <a:spLocks noGrp="1"/>
          </p:cNvSpPr>
          <p:nvPr>
            <p:ph type="sldNum" sz="quarter" idx="12"/>
          </p:nvPr>
        </p:nvSpPr>
        <p:spPr/>
        <p:txBody>
          <a:bodyPr/>
          <a:lstStyle/>
          <a:p>
            <a:fld id="{11756BDD-58EF-4F26-A203-629CF85D021F}" type="slidenum">
              <a:rPr lang="en-US" smtClean="0"/>
              <a:pPr/>
              <a:t>40</a:t>
            </a:fld>
            <a:endParaRPr lang="en-US" dirty="0"/>
          </a:p>
        </p:txBody>
      </p:sp>
    </p:spTree>
    <p:extLst>
      <p:ext uri="{BB962C8B-B14F-4D97-AF65-F5344CB8AC3E}">
        <p14:creationId xmlns:p14="http://schemas.microsoft.com/office/powerpoint/2010/main" val="212150398"/>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04800" y="609600"/>
            <a:ext cx="8229600" cy="990600"/>
          </a:xfrm>
        </p:spPr>
        <p:txBody>
          <a:bodyPr>
            <a:normAutofit/>
          </a:bodyPr>
          <a:lstStyle/>
          <a:p>
            <a:pPr algn="ctr"/>
            <a:r>
              <a:rPr lang="en-US" dirty="0" smtClean="0"/>
              <a:t>  Overview and Changes           </a:t>
            </a:r>
            <a:endParaRPr lang="en-US" dirty="0"/>
          </a:p>
        </p:txBody>
      </p:sp>
      <p:sp>
        <p:nvSpPr>
          <p:cNvPr id="2" name="Content Placeholder 1"/>
          <p:cNvSpPr>
            <a:spLocks noGrp="1"/>
          </p:cNvSpPr>
          <p:nvPr>
            <p:ph idx="1"/>
          </p:nvPr>
        </p:nvSpPr>
        <p:spPr>
          <a:xfrm>
            <a:off x="457200" y="1666461"/>
            <a:ext cx="8229600" cy="4821936"/>
          </a:xfrm>
        </p:spPr>
        <p:txBody>
          <a:bodyPr>
            <a:normAutofit/>
          </a:bodyPr>
          <a:lstStyle/>
          <a:p>
            <a:pPr marL="457200" indent="-457200">
              <a:lnSpc>
                <a:spcPct val="110000"/>
              </a:lnSpc>
              <a:spcBef>
                <a:spcPts val="0"/>
              </a:spcBef>
              <a:buClr>
                <a:schemeClr val="accent3">
                  <a:lumMod val="75000"/>
                </a:schemeClr>
              </a:buClr>
              <a:buFont typeface="Wingdings" pitchFamily="2" charset="2"/>
              <a:buChar char="Ø"/>
            </a:pPr>
            <a:r>
              <a:rPr lang="en-US" sz="2800" b="1" dirty="0" smtClean="0">
                <a:latin typeface="+mj-lt"/>
              </a:rPr>
              <a:t>Exhibit H – In-State Travel and Incident Related Expenses:</a:t>
            </a:r>
            <a:endParaRPr lang="en-US" sz="2800" b="1" dirty="0">
              <a:latin typeface="+mj-lt"/>
            </a:endParaRPr>
          </a:p>
          <a:p>
            <a:pPr marL="457200" indent="-457200">
              <a:lnSpc>
                <a:spcPct val="110000"/>
              </a:lnSpc>
              <a:spcBef>
                <a:spcPts val="0"/>
              </a:spcBef>
              <a:buFont typeface="Wingdings" pitchFamily="2" charset="2"/>
              <a:buChar char="Ø"/>
            </a:pPr>
            <a:endParaRPr lang="en-US" b="1" dirty="0" smtClean="0">
              <a:latin typeface="+mj-lt"/>
            </a:endParaRPr>
          </a:p>
          <a:p>
            <a:pPr marL="914400" lvl="1" indent="-457200">
              <a:lnSpc>
                <a:spcPct val="110000"/>
              </a:lnSpc>
              <a:spcBef>
                <a:spcPts val="0"/>
              </a:spcBef>
              <a:buClr>
                <a:schemeClr val="accent3">
                  <a:lumMod val="75000"/>
                </a:schemeClr>
              </a:buClr>
            </a:pPr>
            <a:r>
              <a:rPr lang="en-US" sz="2600" dirty="0" smtClean="0">
                <a:latin typeface="+mj-lt"/>
              </a:rPr>
              <a:t>Identifies allowable costs and the process for submitting such cost.</a:t>
            </a:r>
          </a:p>
          <a:p>
            <a:pPr lvl="1">
              <a:lnSpc>
                <a:spcPct val="110000"/>
              </a:lnSpc>
              <a:spcBef>
                <a:spcPts val="0"/>
              </a:spcBef>
              <a:buClr>
                <a:schemeClr val="accent3">
                  <a:lumMod val="75000"/>
                </a:schemeClr>
              </a:buClr>
            </a:pPr>
            <a:endParaRPr lang="en-US" sz="2600" dirty="0">
              <a:latin typeface="+mj-lt"/>
            </a:endParaRPr>
          </a:p>
          <a:p>
            <a:pPr marL="914400" lvl="1" indent="-457200">
              <a:lnSpc>
                <a:spcPct val="110000"/>
              </a:lnSpc>
              <a:spcBef>
                <a:spcPts val="0"/>
              </a:spcBef>
              <a:buClr>
                <a:schemeClr val="accent3">
                  <a:lumMod val="75000"/>
                </a:schemeClr>
              </a:buClr>
            </a:pPr>
            <a:r>
              <a:rPr lang="en-US" sz="2600" dirty="0" smtClean="0">
                <a:latin typeface="+mj-lt"/>
              </a:rPr>
              <a:t>Primarily pertains to cost associated with fuel, food, vehicle and lodging.</a:t>
            </a:r>
          </a:p>
          <a:p>
            <a:pPr marL="109538" indent="0">
              <a:buNone/>
            </a:pPr>
            <a:endParaRPr lang="en-US" sz="3200" dirty="0"/>
          </a:p>
        </p:txBody>
      </p:sp>
      <p:sp>
        <p:nvSpPr>
          <p:cNvPr id="3" name="Slide Number Placeholder 2"/>
          <p:cNvSpPr>
            <a:spLocks noGrp="1"/>
          </p:cNvSpPr>
          <p:nvPr>
            <p:ph type="sldNum" sz="quarter" idx="12"/>
          </p:nvPr>
        </p:nvSpPr>
        <p:spPr/>
        <p:txBody>
          <a:bodyPr>
            <a:normAutofit/>
          </a:bodyPr>
          <a:lstStyle/>
          <a:p>
            <a:fld id="{11756BDD-58EF-4F26-A203-629CF85D021F}" type="slidenum">
              <a:rPr lang="en-US" smtClean="0"/>
              <a:pPr/>
              <a:t>41</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04800" y="762000"/>
            <a:ext cx="8229600" cy="838200"/>
          </a:xfrm>
        </p:spPr>
        <p:txBody>
          <a:bodyPr>
            <a:normAutofit/>
          </a:bodyPr>
          <a:lstStyle/>
          <a:p>
            <a:pPr algn="ctr"/>
            <a:r>
              <a:rPr lang="en-US" dirty="0" smtClean="0"/>
              <a:t>  Overview and Changes              </a:t>
            </a:r>
            <a:endParaRPr lang="en-US" dirty="0"/>
          </a:p>
        </p:txBody>
      </p:sp>
      <p:sp>
        <p:nvSpPr>
          <p:cNvPr id="2" name="Content Placeholder 1"/>
          <p:cNvSpPr>
            <a:spLocks noGrp="1"/>
          </p:cNvSpPr>
          <p:nvPr>
            <p:ph idx="1"/>
          </p:nvPr>
        </p:nvSpPr>
        <p:spPr>
          <a:xfrm>
            <a:off x="457200" y="1666461"/>
            <a:ext cx="8229600" cy="4648200"/>
          </a:xfrm>
        </p:spPr>
        <p:txBody>
          <a:bodyPr>
            <a:normAutofit fontScale="62500" lnSpcReduction="20000"/>
          </a:bodyPr>
          <a:lstStyle/>
          <a:p>
            <a:pPr marL="457200" indent="-457200">
              <a:lnSpc>
                <a:spcPct val="110000"/>
              </a:lnSpc>
              <a:spcBef>
                <a:spcPts val="0"/>
              </a:spcBef>
              <a:buClr>
                <a:schemeClr val="accent3">
                  <a:lumMod val="75000"/>
                </a:schemeClr>
              </a:buClr>
              <a:buFont typeface="Wingdings" pitchFamily="2" charset="2"/>
              <a:buChar char="Ø"/>
            </a:pPr>
            <a:r>
              <a:rPr lang="en-US" sz="4500" b="1" dirty="0" smtClean="0">
                <a:latin typeface="+mj-lt"/>
              </a:rPr>
              <a:t>Exhibit H – In-State Travel and Incident Related Expenses (cont.):</a:t>
            </a:r>
          </a:p>
          <a:p>
            <a:pPr marL="109538" indent="0">
              <a:buNone/>
            </a:pPr>
            <a:endParaRPr lang="en-US" sz="1900" dirty="0" smtClean="0">
              <a:latin typeface="+mj-lt"/>
            </a:endParaRPr>
          </a:p>
          <a:p>
            <a:pPr marL="914400" indent="-457200">
              <a:buClr>
                <a:schemeClr val="accent3">
                  <a:lumMod val="75000"/>
                </a:schemeClr>
              </a:buClr>
              <a:buSzPct val="85000"/>
            </a:pPr>
            <a:endParaRPr lang="en-US" dirty="0" smtClean="0">
              <a:latin typeface="+mj-lt"/>
            </a:endParaRPr>
          </a:p>
          <a:p>
            <a:pPr marL="914400" indent="-457200">
              <a:buClr>
                <a:schemeClr val="accent3">
                  <a:lumMod val="75000"/>
                </a:schemeClr>
              </a:buClr>
              <a:buSzPct val="85000"/>
            </a:pPr>
            <a:r>
              <a:rPr lang="en-US" sz="4200" dirty="0" smtClean="0">
                <a:latin typeface="+mj-lt"/>
              </a:rPr>
              <a:t>At no time will the California Fire and Rescue Mutual Aid System Agencies seek reimbursement for travel expenses such as fuel, food, and lodging responding to, during or returning from a State of California or Federal Fire Agency incident </a:t>
            </a:r>
            <a:r>
              <a:rPr lang="en-US" sz="4200" u="sng" dirty="0" smtClean="0">
                <a:latin typeface="+mj-lt"/>
              </a:rPr>
              <a:t>unless </a:t>
            </a:r>
            <a:r>
              <a:rPr lang="en-US" sz="4200" dirty="0" smtClean="0">
                <a:latin typeface="+mj-lt"/>
              </a:rPr>
              <a:t>formally documented and approved in writing at the incident.  The reimbursement of meals to and from the incident will be subject to the California state standard per diem and lodging rates specified in Exhibit H.  </a:t>
            </a:r>
          </a:p>
          <a:p>
            <a:pPr marL="457200" indent="0">
              <a:buClr>
                <a:schemeClr val="accent3">
                  <a:lumMod val="75000"/>
                </a:schemeClr>
              </a:buClr>
              <a:buSzPct val="85000"/>
              <a:buNone/>
            </a:pPr>
            <a:endParaRPr lang="en-US" sz="4200" dirty="0" smtClean="0">
              <a:latin typeface="+mj-lt"/>
            </a:endParaRPr>
          </a:p>
          <a:p>
            <a:pPr marL="457200" indent="0">
              <a:buClr>
                <a:schemeClr val="accent3">
                  <a:lumMod val="75000"/>
                </a:schemeClr>
              </a:buClr>
              <a:buSzPct val="85000"/>
              <a:buNone/>
            </a:pPr>
            <a:endParaRPr lang="en-US" dirty="0">
              <a:latin typeface="+mj-lt"/>
            </a:endParaRPr>
          </a:p>
        </p:txBody>
      </p:sp>
      <p:sp>
        <p:nvSpPr>
          <p:cNvPr id="3" name="Slide Number Placeholder 2"/>
          <p:cNvSpPr>
            <a:spLocks noGrp="1"/>
          </p:cNvSpPr>
          <p:nvPr>
            <p:ph type="sldNum" sz="quarter" idx="12"/>
          </p:nvPr>
        </p:nvSpPr>
        <p:spPr/>
        <p:txBody>
          <a:bodyPr>
            <a:normAutofit/>
          </a:bodyPr>
          <a:lstStyle/>
          <a:p>
            <a:fld id="{11756BDD-58EF-4F26-A203-629CF85D021F}" type="slidenum">
              <a:rPr lang="en-US" smtClean="0"/>
              <a:pPr/>
              <a:t>42</a:t>
            </a:fld>
            <a:endParaRPr lang="en-US" dirty="0"/>
          </a:p>
        </p:txBody>
      </p:sp>
    </p:spTree>
    <p:extLst>
      <p:ext uri="{BB962C8B-B14F-4D97-AF65-F5344CB8AC3E}">
        <p14:creationId xmlns:p14="http://schemas.microsoft.com/office/powerpoint/2010/main" val="218494355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81000" y="762000"/>
            <a:ext cx="8229600" cy="838200"/>
          </a:xfrm>
        </p:spPr>
        <p:txBody>
          <a:bodyPr>
            <a:normAutofit/>
          </a:bodyPr>
          <a:lstStyle/>
          <a:p>
            <a:pPr algn="ctr"/>
            <a:r>
              <a:rPr lang="en-US" dirty="0" smtClean="0"/>
              <a:t> Overview and Changes               </a:t>
            </a:r>
            <a:endParaRPr lang="en-US" dirty="0"/>
          </a:p>
        </p:txBody>
      </p:sp>
      <p:sp>
        <p:nvSpPr>
          <p:cNvPr id="2" name="Content Placeholder 1"/>
          <p:cNvSpPr>
            <a:spLocks noGrp="1"/>
          </p:cNvSpPr>
          <p:nvPr>
            <p:ph idx="1"/>
          </p:nvPr>
        </p:nvSpPr>
        <p:spPr>
          <a:xfrm>
            <a:off x="457200" y="1666461"/>
            <a:ext cx="8229600" cy="4648200"/>
          </a:xfrm>
        </p:spPr>
        <p:txBody>
          <a:bodyPr>
            <a:normAutofit fontScale="92500"/>
          </a:bodyPr>
          <a:lstStyle/>
          <a:p>
            <a:pPr marL="457200" indent="-457200">
              <a:lnSpc>
                <a:spcPct val="110000"/>
              </a:lnSpc>
              <a:spcBef>
                <a:spcPts val="0"/>
              </a:spcBef>
              <a:buClr>
                <a:schemeClr val="accent3">
                  <a:lumMod val="75000"/>
                </a:schemeClr>
              </a:buClr>
              <a:buFont typeface="Wingdings" pitchFamily="2" charset="2"/>
              <a:buChar char="Ø"/>
            </a:pPr>
            <a:r>
              <a:rPr lang="en-US" sz="3000" b="1" dirty="0" smtClean="0">
                <a:latin typeface="+mj-lt"/>
              </a:rPr>
              <a:t>Exhibit H – In-State Travel and Incident Related Expenses (cont.):</a:t>
            </a:r>
          </a:p>
          <a:p>
            <a:pPr marL="109538" indent="0">
              <a:buNone/>
            </a:pPr>
            <a:endParaRPr lang="en-US" sz="1900" dirty="0" smtClean="0">
              <a:latin typeface="+mj-lt"/>
            </a:endParaRPr>
          </a:p>
          <a:p>
            <a:pPr marL="914400" indent="-457200">
              <a:buClr>
                <a:schemeClr val="accent3">
                  <a:lumMod val="75000"/>
                </a:schemeClr>
              </a:buClr>
              <a:buSzPct val="85000"/>
            </a:pPr>
            <a:r>
              <a:rPr lang="en-US" dirty="0" smtClean="0">
                <a:latin typeface="+mj-lt"/>
              </a:rPr>
              <a:t>Travel arrangements and reimbursement including travel for relieving personnel and backfill will only be made from the fire dept/agency location or residence whichever is closest to the incident or reporting location.</a:t>
            </a:r>
          </a:p>
          <a:p>
            <a:pPr marL="914400" indent="-457200">
              <a:buClr>
                <a:schemeClr val="accent3">
                  <a:lumMod val="75000"/>
                </a:schemeClr>
              </a:buClr>
              <a:buSzPct val="85000"/>
            </a:pPr>
            <a:endParaRPr lang="en-US" dirty="0">
              <a:latin typeface="+mj-lt"/>
            </a:endParaRPr>
          </a:p>
          <a:p>
            <a:pPr marL="914400" indent="-457200">
              <a:buClr>
                <a:schemeClr val="accent3">
                  <a:lumMod val="75000"/>
                </a:schemeClr>
              </a:buClr>
              <a:buSzPct val="85000"/>
            </a:pPr>
            <a:r>
              <a:rPr lang="en-US" dirty="0" smtClean="0">
                <a:latin typeface="+mj-lt"/>
              </a:rPr>
              <a:t>In order for agencies to be eligible for reimbursement of expenses related to the incident, the approval MUST be formally documented with an associated Supply (S) #.</a:t>
            </a:r>
          </a:p>
        </p:txBody>
      </p:sp>
      <p:sp>
        <p:nvSpPr>
          <p:cNvPr id="3" name="Slide Number Placeholder 2"/>
          <p:cNvSpPr>
            <a:spLocks noGrp="1"/>
          </p:cNvSpPr>
          <p:nvPr>
            <p:ph type="sldNum" sz="quarter" idx="12"/>
          </p:nvPr>
        </p:nvSpPr>
        <p:spPr/>
        <p:txBody>
          <a:bodyPr>
            <a:normAutofit/>
          </a:bodyPr>
          <a:lstStyle/>
          <a:p>
            <a:fld id="{11756BDD-58EF-4F26-A203-629CF85D021F}" type="slidenum">
              <a:rPr lang="en-US" smtClean="0"/>
              <a:pPr/>
              <a:t>43</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457200"/>
            <a:ext cx="8229600" cy="1143000"/>
          </a:xfrm>
        </p:spPr>
        <p:txBody>
          <a:bodyPr/>
          <a:lstStyle/>
          <a:p>
            <a:pPr algn="ctr"/>
            <a:r>
              <a:rPr lang="en-US" dirty="0" smtClean="0"/>
              <a:t>  Overview and Changes   </a:t>
            </a:r>
            <a:endParaRPr lang="en-US" dirty="0"/>
          </a:p>
        </p:txBody>
      </p:sp>
      <p:sp>
        <p:nvSpPr>
          <p:cNvPr id="3" name="Content Placeholder 2"/>
          <p:cNvSpPr>
            <a:spLocks noGrp="1"/>
          </p:cNvSpPr>
          <p:nvPr>
            <p:ph idx="1"/>
          </p:nvPr>
        </p:nvSpPr>
        <p:spPr>
          <a:xfrm>
            <a:off x="457200" y="1676400"/>
            <a:ext cx="8229600" cy="4389120"/>
          </a:xfrm>
        </p:spPr>
        <p:txBody>
          <a:bodyPr>
            <a:normAutofit/>
          </a:bodyPr>
          <a:lstStyle/>
          <a:p>
            <a:pPr marL="457200" indent="-457200">
              <a:buClr>
                <a:schemeClr val="accent3">
                  <a:lumMod val="75000"/>
                </a:schemeClr>
              </a:buClr>
              <a:buFont typeface="Wingdings" panose="05000000000000000000" pitchFamily="2" charset="2"/>
              <a:buChar char="Ø"/>
            </a:pPr>
            <a:r>
              <a:rPr lang="en-US" sz="2800" b="1" dirty="0" smtClean="0">
                <a:latin typeface="+mj-lt"/>
              </a:rPr>
              <a:t>Exhibit H – In-State Travel and Incident Related Expenses (cont.):</a:t>
            </a:r>
          </a:p>
          <a:p>
            <a:pPr>
              <a:buFont typeface="Wingdings" panose="05000000000000000000" pitchFamily="2" charset="2"/>
              <a:buChar char="Ø"/>
            </a:pPr>
            <a:endParaRPr lang="en-US" sz="2800" dirty="0">
              <a:latin typeface="+mj-lt"/>
            </a:endParaRPr>
          </a:p>
          <a:p>
            <a:pPr marL="0" indent="0">
              <a:buNone/>
            </a:pPr>
            <a:r>
              <a:rPr lang="en-US" sz="2800" dirty="0" smtClean="0">
                <a:latin typeface="+mj-lt"/>
                <a:hlinkClick r:id="rId3"/>
              </a:rPr>
              <a:t>Exhibit H </a:t>
            </a:r>
            <a:endParaRPr lang="en-US" sz="2800" dirty="0">
              <a:latin typeface="+mj-lt"/>
            </a:endParaRPr>
          </a:p>
        </p:txBody>
      </p:sp>
      <p:sp>
        <p:nvSpPr>
          <p:cNvPr id="4" name="Slide Number Placeholder 3"/>
          <p:cNvSpPr>
            <a:spLocks noGrp="1"/>
          </p:cNvSpPr>
          <p:nvPr>
            <p:ph type="sldNum" sz="quarter" idx="12"/>
          </p:nvPr>
        </p:nvSpPr>
        <p:spPr/>
        <p:txBody>
          <a:bodyPr/>
          <a:lstStyle/>
          <a:p>
            <a:fld id="{11756BDD-58EF-4F26-A203-629CF85D021F}" type="slidenum">
              <a:rPr lang="en-US" smtClean="0"/>
              <a:pPr/>
              <a:t>44</a:t>
            </a:fld>
            <a:endParaRPr lang="en-US" dirty="0"/>
          </a:p>
        </p:txBody>
      </p:sp>
    </p:spTree>
    <p:extLst>
      <p:ext uri="{BB962C8B-B14F-4D97-AF65-F5344CB8AC3E}">
        <p14:creationId xmlns:p14="http://schemas.microsoft.com/office/powerpoint/2010/main" val="2550431795"/>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513522"/>
            <a:ext cx="8229600" cy="1066800"/>
          </a:xfrm>
        </p:spPr>
        <p:txBody>
          <a:bodyPr>
            <a:noAutofit/>
          </a:bodyPr>
          <a:lstStyle/>
          <a:p>
            <a:pPr algn="ctr"/>
            <a:r>
              <a:rPr lang="en-US" sz="4400" dirty="0" smtClean="0"/>
              <a:t>Administrative Rate Effective Date</a:t>
            </a:r>
            <a:endParaRPr lang="en-US" sz="4400" dirty="0"/>
          </a:p>
        </p:txBody>
      </p:sp>
      <p:sp>
        <p:nvSpPr>
          <p:cNvPr id="2" name="Content Placeholder 1"/>
          <p:cNvSpPr>
            <a:spLocks noGrp="1"/>
          </p:cNvSpPr>
          <p:nvPr>
            <p:ph idx="1"/>
          </p:nvPr>
        </p:nvSpPr>
        <p:spPr>
          <a:xfrm>
            <a:off x="457200" y="1828800"/>
            <a:ext cx="8229600" cy="4440936"/>
          </a:xfrm>
        </p:spPr>
        <p:txBody>
          <a:bodyPr>
            <a:normAutofit/>
          </a:bodyPr>
          <a:lstStyle/>
          <a:p>
            <a:pPr marL="457200" indent="-457200">
              <a:buClr>
                <a:schemeClr val="accent3">
                  <a:lumMod val="75000"/>
                </a:schemeClr>
              </a:buClr>
              <a:buFont typeface="Wingdings" pitchFamily="2" charset="2"/>
              <a:buChar char="Ø"/>
            </a:pPr>
            <a:r>
              <a:rPr lang="en-US" dirty="0" smtClean="0">
                <a:latin typeface="+mj-lt"/>
              </a:rPr>
              <a:t>The base Administrative Rate will be set utilizing the </a:t>
            </a:r>
            <a:r>
              <a:rPr lang="en-US" sz="2800" dirty="0" smtClean="0">
                <a:latin typeface="+mj-lt"/>
              </a:rPr>
              <a:t>OMB Circular A-87, appendix A methodology. </a:t>
            </a:r>
          </a:p>
          <a:p>
            <a:pPr marL="457200" indent="-457200">
              <a:spcBef>
                <a:spcPts val="1200"/>
              </a:spcBef>
              <a:buClr>
                <a:schemeClr val="accent3">
                  <a:lumMod val="75000"/>
                </a:schemeClr>
              </a:buClr>
              <a:buFont typeface="Wingdings" pitchFamily="2" charset="2"/>
              <a:buChar char="Ø"/>
            </a:pPr>
            <a:r>
              <a:rPr lang="en-US" dirty="0" smtClean="0">
                <a:latin typeface="+mj-lt"/>
              </a:rPr>
              <a:t>This rate (10%) will be reviewed and set annually by the committee per the annual rate letter published by Cal OES Fire and Rescue Division.</a:t>
            </a:r>
          </a:p>
          <a:p>
            <a:pPr marL="457200" indent="-457200">
              <a:spcBef>
                <a:spcPts val="1200"/>
              </a:spcBef>
              <a:buClr>
                <a:schemeClr val="accent3">
                  <a:lumMod val="75000"/>
                </a:schemeClr>
              </a:buClr>
              <a:buFont typeface="Wingdings" pitchFamily="2" charset="2"/>
              <a:buChar char="Ø"/>
            </a:pPr>
            <a:r>
              <a:rPr lang="en-US" dirty="0" smtClean="0">
                <a:latin typeface="+mj-lt"/>
              </a:rPr>
              <a:t>You may choose to utilize an agency specific administrative rate in accordance with the actual administrative rate process and instructions. Please submit this rate via your respective salary survey.</a:t>
            </a:r>
          </a:p>
        </p:txBody>
      </p:sp>
      <p:sp>
        <p:nvSpPr>
          <p:cNvPr id="4" name="Slide Number Placeholder 3"/>
          <p:cNvSpPr>
            <a:spLocks noGrp="1"/>
          </p:cNvSpPr>
          <p:nvPr>
            <p:ph type="sldNum" sz="quarter" idx="12"/>
          </p:nvPr>
        </p:nvSpPr>
        <p:spPr/>
        <p:txBody>
          <a:bodyPr>
            <a:normAutofit/>
          </a:bodyPr>
          <a:lstStyle/>
          <a:p>
            <a:fld id="{11756BDD-58EF-4F26-A203-629CF85D021F}" type="slidenum">
              <a:rPr lang="en-US" smtClean="0"/>
              <a:pPr/>
              <a:t>45</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
            <a:ext cx="7772400" cy="1143000"/>
          </a:xfrm>
        </p:spPr>
        <p:txBody>
          <a:bodyPr>
            <a:normAutofit/>
          </a:bodyPr>
          <a:lstStyle/>
          <a:p>
            <a:r>
              <a:rPr lang="en-US" sz="4800" dirty="0" smtClean="0"/>
              <a:t>Administrative Rate Definitions</a:t>
            </a:r>
            <a:endParaRPr lang="en-US" sz="4800" dirty="0"/>
          </a:p>
        </p:txBody>
      </p:sp>
      <p:sp>
        <p:nvSpPr>
          <p:cNvPr id="3" name="Content Placeholder 2"/>
          <p:cNvSpPr>
            <a:spLocks noGrp="1"/>
          </p:cNvSpPr>
          <p:nvPr>
            <p:ph idx="1"/>
          </p:nvPr>
        </p:nvSpPr>
        <p:spPr>
          <a:xfrm>
            <a:off x="685800" y="1752600"/>
            <a:ext cx="7772400" cy="4648201"/>
          </a:xfrm>
        </p:spPr>
        <p:txBody>
          <a:bodyPr>
            <a:normAutofit/>
          </a:bodyPr>
          <a:lstStyle/>
          <a:p>
            <a:pPr algn="ctr">
              <a:buNone/>
            </a:pPr>
            <a:r>
              <a:rPr lang="en-US" sz="3200" b="1" dirty="0" smtClean="0">
                <a:latin typeface="+mj-lt"/>
              </a:rPr>
              <a:t>“Expenses”</a:t>
            </a:r>
          </a:p>
          <a:p>
            <a:pPr algn="ctr">
              <a:buNone/>
            </a:pPr>
            <a:endParaRPr lang="en-US" sz="1200" b="1" dirty="0" smtClean="0">
              <a:latin typeface="+mj-lt"/>
            </a:endParaRPr>
          </a:p>
          <a:p>
            <a:pPr marL="457200" lvl="0" indent="-457200">
              <a:buClr>
                <a:schemeClr val="accent3">
                  <a:lumMod val="75000"/>
                </a:schemeClr>
              </a:buClr>
              <a:buFont typeface="Wingdings" pitchFamily="2" charset="2"/>
              <a:buChar char="Ø"/>
            </a:pPr>
            <a:r>
              <a:rPr lang="en-US" dirty="0" smtClean="0">
                <a:latin typeface="+mj-lt"/>
              </a:rPr>
              <a:t>Labor – include all salaries and benefits</a:t>
            </a:r>
          </a:p>
          <a:p>
            <a:pPr marL="457200" lvl="0" indent="-457200">
              <a:buClr>
                <a:schemeClr val="accent3">
                  <a:lumMod val="75000"/>
                </a:schemeClr>
              </a:buClr>
              <a:buFont typeface="Wingdings" pitchFamily="2" charset="2"/>
              <a:buChar char="Ø"/>
            </a:pPr>
            <a:r>
              <a:rPr lang="en-US" dirty="0" smtClean="0">
                <a:latin typeface="+mj-lt"/>
              </a:rPr>
              <a:t>Services and Supplies – services and supplies include consumable items with a useful life of less than one year</a:t>
            </a:r>
          </a:p>
          <a:p>
            <a:pPr marL="457200" lvl="0" indent="-457200">
              <a:buClr>
                <a:schemeClr val="accent3">
                  <a:lumMod val="75000"/>
                </a:schemeClr>
              </a:buClr>
              <a:buFont typeface="Wingdings" pitchFamily="2" charset="2"/>
              <a:buChar char="Ø"/>
            </a:pPr>
            <a:r>
              <a:rPr lang="en-US" dirty="0" smtClean="0">
                <a:latin typeface="+mj-lt"/>
              </a:rPr>
              <a:t>Minor Equipment – items with a useful life greater than one year and less than $5,000 per unit cost</a:t>
            </a:r>
          </a:p>
          <a:p>
            <a:pPr marL="457200" lvl="0" indent="-457200">
              <a:buClr>
                <a:schemeClr val="accent3">
                  <a:lumMod val="75000"/>
                </a:schemeClr>
              </a:buClr>
              <a:buFont typeface="Wingdings" pitchFamily="2" charset="2"/>
              <a:buChar char="Ø"/>
            </a:pPr>
            <a:r>
              <a:rPr lang="en-US" dirty="0" smtClean="0">
                <a:latin typeface="+mj-lt"/>
              </a:rPr>
              <a:t>Fixed Assets – items with a per unit cost of $5,000 or more</a:t>
            </a:r>
          </a:p>
          <a:p>
            <a:endParaRPr lang="en-US" dirty="0"/>
          </a:p>
        </p:txBody>
      </p:sp>
      <p:sp>
        <p:nvSpPr>
          <p:cNvPr id="4" name="Slide Number Placeholder 3"/>
          <p:cNvSpPr>
            <a:spLocks noGrp="1"/>
          </p:cNvSpPr>
          <p:nvPr>
            <p:ph type="sldNum" sz="quarter" idx="12"/>
          </p:nvPr>
        </p:nvSpPr>
        <p:spPr/>
        <p:txBody>
          <a:bodyPr>
            <a:normAutofit/>
          </a:bodyPr>
          <a:lstStyle/>
          <a:p>
            <a:fld id="{11756BDD-58EF-4F26-A203-629CF85D021F}" type="slidenum">
              <a:rPr lang="en-US" smtClean="0"/>
              <a:pPr/>
              <a:t>46</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29478"/>
            <a:ext cx="8229600" cy="914400"/>
          </a:xfrm>
        </p:spPr>
        <p:txBody>
          <a:bodyPr>
            <a:noAutofit/>
          </a:bodyPr>
          <a:lstStyle/>
          <a:p>
            <a:pPr algn="ctr"/>
            <a:r>
              <a:rPr lang="en-US" sz="4000" dirty="0" smtClean="0"/>
              <a:t>Administrative Rate Definitions (cont.)</a:t>
            </a:r>
            <a:endParaRPr lang="en-US" sz="4000" dirty="0"/>
          </a:p>
        </p:txBody>
      </p:sp>
      <p:sp>
        <p:nvSpPr>
          <p:cNvPr id="3" name="Content Placeholder 2"/>
          <p:cNvSpPr>
            <a:spLocks noGrp="1"/>
          </p:cNvSpPr>
          <p:nvPr>
            <p:ph idx="1"/>
          </p:nvPr>
        </p:nvSpPr>
        <p:spPr>
          <a:xfrm>
            <a:off x="533400" y="1752600"/>
            <a:ext cx="8382000" cy="3962400"/>
          </a:xfrm>
        </p:spPr>
        <p:txBody>
          <a:bodyPr>
            <a:normAutofit/>
          </a:bodyPr>
          <a:lstStyle/>
          <a:p>
            <a:pPr algn="ctr">
              <a:buNone/>
            </a:pPr>
            <a:r>
              <a:rPr lang="en-US" sz="3000" b="1" dirty="0" smtClean="0">
                <a:latin typeface="+mj-lt"/>
              </a:rPr>
              <a:t>“Cost Characteristics”</a:t>
            </a:r>
          </a:p>
          <a:p>
            <a:pPr algn="ctr">
              <a:buNone/>
            </a:pPr>
            <a:endParaRPr lang="en-US" sz="2000" dirty="0" smtClean="0">
              <a:latin typeface="+mj-lt"/>
            </a:endParaRPr>
          </a:p>
          <a:p>
            <a:pPr marL="568325" lvl="0" indent="-458788">
              <a:buClr>
                <a:schemeClr val="accent3">
                  <a:lumMod val="75000"/>
                </a:schemeClr>
              </a:buClr>
              <a:buFont typeface="Wingdings" pitchFamily="2" charset="2"/>
              <a:buChar char="Ø"/>
            </a:pPr>
            <a:r>
              <a:rPr lang="en-US" dirty="0" smtClean="0">
                <a:latin typeface="+mj-lt"/>
              </a:rPr>
              <a:t>Allowable – costs included in the computation of the indirect/administrative cost rate</a:t>
            </a:r>
          </a:p>
          <a:p>
            <a:pPr marL="568325" lvl="0" indent="-458788">
              <a:buClr>
                <a:schemeClr val="accent3">
                  <a:lumMod val="75000"/>
                </a:schemeClr>
              </a:buClr>
              <a:buFont typeface="Wingdings" pitchFamily="2" charset="2"/>
              <a:buChar char="Ø"/>
            </a:pPr>
            <a:endParaRPr lang="en-US" dirty="0">
              <a:latin typeface="+mj-lt"/>
            </a:endParaRPr>
          </a:p>
          <a:p>
            <a:pPr marL="568325" lvl="0" indent="-458788">
              <a:buClr>
                <a:schemeClr val="accent3">
                  <a:lumMod val="75000"/>
                </a:schemeClr>
              </a:buClr>
              <a:buFont typeface="Wingdings" pitchFamily="2" charset="2"/>
              <a:buChar char="Ø"/>
            </a:pPr>
            <a:r>
              <a:rPr lang="en-US" dirty="0" smtClean="0">
                <a:latin typeface="+mj-lt"/>
              </a:rPr>
              <a:t>Unallowable – costs excluded from the computation (see OMB Cir A-87 Appendix B)</a:t>
            </a:r>
          </a:p>
          <a:p>
            <a:pPr marL="568325" lvl="0" indent="0">
              <a:spcBef>
                <a:spcPts val="1800"/>
              </a:spcBef>
              <a:buNone/>
            </a:pPr>
            <a:r>
              <a:rPr lang="en-US" dirty="0" smtClean="0">
                <a:latin typeface="+mj-lt"/>
                <a:hlinkClick r:id="rId3" tooltip="http://www.whitehouse.gov/omb/circulars_default"/>
              </a:rPr>
              <a:t>http://www.whitehouse.gov/omb/circulars_default</a:t>
            </a:r>
            <a:endParaRPr lang="en-US" dirty="0" smtClean="0">
              <a:latin typeface="+mj-lt"/>
            </a:endParaRPr>
          </a:p>
          <a:p>
            <a:pPr lvl="0">
              <a:spcBef>
                <a:spcPts val="1800"/>
              </a:spcBef>
              <a:buNone/>
            </a:pPr>
            <a:endParaRPr lang="en-US" sz="2500" dirty="0" smtClean="0"/>
          </a:p>
          <a:p>
            <a:endParaRPr lang="en-US" dirty="0"/>
          </a:p>
        </p:txBody>
      </p:sp>
      <p:sp>
        <p:nvSpPr>
          <p:cNvPr id="4" name="Slide Number Placeholder 3"/>
          <p:cNvSpPr>
            <a:spLocks noGrp="1"/>
          </p:cNvSpPr>
          <p:nvPr>
            <p:ph type="sldNum" sz="quarter" idx="12"/>
          </p:nvPr>
        </p:nvSpPr>
        <p:spPr/>
        <p:txBody>
          <a:bodyPr>
            <a:normAutofit/>
          </a:bodyPr>
          <a:lstStyle/>
          <a:p>
            <a:fld id="{11756BDD-58EF-4F26-A203-629CF85D021F}" type="slidenum">
              <a:rPr lang="en-US" smtClean="0"/>
              <a:pPr/>
              <a:t>47</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781878"/>
            <a:ext cx="8229600" cy="762000"/>
          </a:xfrm>
        </p:spPr>
        <p:txBody>
          <a:bodyPr>
            <a:noAutofit/>
          </a:bodyPr>
          <a:lstStyle/>
          <a:p>
            <a:pPr algn="ctr"/>
            <a:r>
              <a:rPr lang="en-US" sz="4000" dirty="0" smtClean="0"/>
              <a:t>Administrative Rate Definitions (cont.) </a:t>
            </a:r>
            <a:endParaRPr lang="en-US" sz="4000" dirty="0"/>
          </a:p>
        </p:txBody>
      </p:sp>
      <p:sp>
        <p:nvSpPr>
          <p:cNvPr id="3" name="Content Placeholder 2"/>
          <p:cNvSpPr>
            <a:spLocks noGrp="1"/>
          </p:cNvSpPr>
          <p:nvPr>
            <p:ph idx="1"/>
          </p:nvPr>
        </p:nvSpPr>
        <p:spPr>
          <a:xfrm>
            <a:off x="685800" y="1818861"/>
            <a:ext cx="7848600" cy="4561489"/>
          </a:xfrm>
        </p:spPr>
        <p:txBody>
          <a:bodyPr>
            <a:normAutofit fontScale="92500" lnSpcReduction="10000"/>
          </a:bodyPr>
          <a:lstStyle/>
          <a:p>
            <a:pPr algn="ctr">
              <a:buNone/>
            </a:pPr>
            <a:r>
              <a:rPr lang="en-US" sz="3200" b="1" dirty="0" smtClean="0">
                <a:latin typeface="+mj-lt"/>
              </a:rPr>
              <a:t>“Allowable Cost Categories”</a:t>
            </a:r>
          </a:p>
          <a:p>
            <a:pPr algn="ctr">
              <a:buNone/>
            </a:pPr>
            <a:endParaRPr lang="en-US" sz="1300" b="1" dirty="0" smtClean="0">
              <a:latin typeface="+mj-lt"/>
            </a:endParaRPr>
          </a:p>
          <a:p>
            <a:pPr marL="568325" lvl="0" indent="-458788">
              <a:buClr>
                <a:schemeClr val="accent3">
                  <a:lumMod val="75000"/>
                </a:schemeClr>
              </a:buClr>
              <a:buFont typeface="Wingdings" pitchFamily="2" charset="2"/>
              <a:buChar char="Ø"/>
            </a:pPr>
            <a:r>
              <a:rPr lang="en-US" sz="2400" dirty="0" smtClean="0">
                <a:latin typeface="+mj-lt"/>
              </a:rPr>
              <a:t>Direct – costs identified specifically with agency’s DIRECT operations or costs that can be identified specifically with a particular final cost objective</a:t>
            </a:r>
          </a:p>
          <a:p>
            <a:pPr marL="833501" lvl="2" indent="-458788">
              <a:buClr>
                <a:schemeClr val="accent3">
                  <a:lumMod val="75000"/>
                </a:schemeClr>
              </a:buClr>
              <a:buSzPct val="95000"/>
              <a:buFont typeface="Arial" panose="020B0604020202020204" pitchFamily="34" charset="0"/>
              <a:buChar char="•"/>
            </a:pPr>
            <a:r>
              <a:rPr lang="en-US" sz="2200" dirty="0" smtClean="0">
                <a:solidFill>
                  <a:schemeClr val="tx1"/>
                </a:solidFill>
                <a:latin typeface="+mj-lt"/>
              </a:rPr>
              <a:t>Use Table – DO NOT DEVIATE</a:t>
            </a:r>
          </a:p>
          <a:p>
            <a:pPr marL="568325" lvl="0" indent="-458788">
              <a:spcBef>
                <a:spcPts val="1800"/>
              </a:spcBef>
              <a:buClr>
                <a:schemeClr val="accent3">
                  <a:lumMod val="75000"/>
                </a:schemeClr>
              </a:buClr>
              <a:buFont typeface="Wingdings" pitchFamily="2" charset="2"/>
              <a:buChar char="Ø"/>
            </a:pPr>
            <a:r>
              <a:rPr lang="en-US" sz="2400" dirty="0" smtClean="0">
                <a:latin typeface="+mj-lt"/>
              </a:rPr>
              <a:t>Indirect – expenses not identified with operations but rather administrative or supporting costs </a:t>
            </a:r>
          </a:p>
          <a:p>
            <a:pPr marL="833501" lvl="2" indent="-458788">
              <a:buClr>
                <a:schemeClr val="accent3">
                  <a:lumMod val="75000"/>
                </a:schemeClr>
              </a:buClr>
              <a:buSzPct val="95000"/>
              <a:buFont typeface="Arial" panose="020B0604020202020204" pitchFamily="34" charset="0"/>
              <a:buChar char="•"/>
            </a:pPr>
            <a:r>
              <a:rPr lang="en-US" sz="2200" dirty="0" smtClean="0">
                <a:solidFill>
                  <a:schemeClr val="tx1"/>
                </a:solidFill>
                <a:latin typeface="+mj-lt"/>
              </a:rPr>
              <a:t>Use Table – DO NOT DEVIATE</a:t>
            </a:r>
          </a:p>
          <a:p>
            <a:pPr marL="568325" lvl="0" indent="-458788">
              <a:spcBef>
                <a:spcPts val="1800"/>
              </a:spcBef>
              <a:buClr>
                <a:schemeClr val="accent3">
                  <a:lumMod val="75000"/>
                </a:schemeClr>
              </a:buClr>
              <a:buFont typeface="Wingdings" pitchFamily="2" charset="2"/>
              <a:buChar char="Ø"/>
            </a:pPr>
            <a:r>
              <a:rPr lang="en-US" sz="2400" dirty="0" smtClean="0">
                <a:latin typeface="+mj-lt"/>
              </a:rPr>
              <a:t>Descriptions and definitions of Programs that are allocated to Direct and Indirect cost pools are included in instructions from Cal OES</a:t>
            </a:r>
            <a:endParaRPr lang="en-US" sz="2400" dirty="0"/>
          </a:p>
        </p:txBody>
      </p:sp>
      <p:sp>
        <p:nvSpPr>
          <p:cNvPr id="4" name="Slide Number Placeholder 3"/>
          <p:cNvSpPr>
            <a:spLocks noGrp="1"/>
          </p:cNvSpPr>
          <p:nvPr>
            <p:ph type="sldNum" sz="quarter" idx="12"/>
          </p:nvPr>
        </p:nvSpPr>
        <p:spPr/>
        <p:txBody>
          <a:bodyPr>
            <a:normAutofit/>
          </a:bodyPr>
          <a:lstStyle/>
          <a:p>
            <a:fld id="{11756BDD-58EF-4F26-A203-629CF85D021F}" type="slidenum">
              <a:rPr lang="en-US" smtClean="0"/>
              <a:pPr/>
              <a:t>48</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457200"/>
            <a:ext cx="8229600" cy="944562"/>
          </a:xfrm>
        </p:spPr>
        <p:txBody>
          <a:bodyPr>
            <a:normAutofit/>
          </a:bodyPr>
          <a:lstStyle/>
          <a:p>
            <a:pPr algn="ctr"/>
            <a:r>
              <a:rPr lang="en-US" sz="4000" dirty="0" smtClean="0"/>
              <a:t>Administrative Rate Definitions (cont.)  </a:t>
            </a:r>
            <a:endParaRPr lang="en-US" sz="4000" dirty="0"/>
          </a:p>
        </p:txBody>
      </p:sp>
      <p:graphicFrame>
        <p:nvGraphicFramePr>
          <p:cNvPr id="4" name="Content Placeholder 3" title="Administrative Rate Definitions "/>
          <p:cNvGraphicFramePr>
            <a:graphicFrameLocks noGrp="1"/>
          </p:cNvGraphicFramePr>
          <p:nvPr>
            <p:ph idx="1"/>
            <p:extLst>
              <p:ext uri="{D42A27DB-BD31-4B8C-83A1-F6EECF244321}">
                <p14:modId xmlns:p14="http://schemas.microsoft.com/office/powerpoint/2010/main" val="3286945536"/>
              </p:ext>
            </p:extLst>
          </p:nvPr>
        </p:nvGraphicFramePr>
        <p:xfrm>
          <a:off x="1028700" y="1523997"/>
          <a:ext cx="7353300" cy="4697452"/>
        </p:xfrm>
        <a:graphic>
          <a:graphicData uri="http://schemas.openxmlformats.org/drawingml/2006/table">
            <a:tbl>
              <a:tblPr firstRow="1"/>
              <a:tblGrid>
                <a:gridCol w="2387021"/>
                <a:gridCol w="1422560"/>
                <a:gridCol w="1387384"/>
                <a:gridCol w="2156335"/>
              </a:tblGrid>
              <a:tr h="146928">
                <a:tc>
                  <a:txBody>
                    <a:bodyPr/>
                    <a:lstStyle/>
                    <a:p>
                      <a:pPr marL="0" marR="0">
                        <a:spcBef>
                          <a:spcPts val="0"/>
                        </a:spcBef>
                        <a:spcAft>
                          <a:spcPts val="0"/>
                        </a:spcAft>
                      </a:pPr>
                      <a:r>
                        <a:rPr lang="en-US" sz="1000" b="1" dirty="0">
                          <a:solidFill>
                            <a:srgbClr val="000000"/>
                          </a:solidFill>
                          <a:latin typeface="Arial"/>
                          <a:ea typeface="Times New Roman"/>
                          <a:cs typeface="Times New Roman"/>
                        </a:rPr>
                        <a:t>Cost Categories *</a:t>
                      </a:r>
                      <a:endParaRPr lang="en-US" sz="1200" dirty="0">
                        <a:latin typeface="Times New Roman"/>
                        <a:ea typeface="Times New Roman"/>
                        <a:cs typeface="Times New Roman"/>
                      </a:endParaRPr>
                    </a:p>
                  </a:txBody>
                  <a:tcPr marL="68672" marR="6867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b="1" dirty="0">
                          <a:solidFill>
                            <a:srgbClr val="000000"/>
                          </a:solidFill>
                          <a:latin typeface="Arial"/>
                          <a:ea typeface="Times New Roman"/>
                          <a:cs typeface="Times New Roman"/>
                        </a:rPr>
                        <a:t>Indirect </a:t>
                      </a:r>
                      <a:endParaRPr lang="en-US" sz="1200" dirty="0">
                        <a:latin typeface="Times New Roman"/>
                        <a:ea typeface="Times New Roman"/>
                        <a:cs typeface="Times New Roman"/>
                      </a:endParaRPr>
                    </a:p>
                  </a:txBody>
                  <a:tcPr marL="68672" marR="6867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b="1" dirty="0">
                          <a:solidFill>
                            <a:srgbClr val="000000"/>
                          </a:solidFill>
                          <a:latin typeface="Arial"/>
                          <a:ea typeface="Times New Roman"/>
                          <a:cs typeface="Times New Roman"/>
                        </a:rPr>
                        <a:t>Direct </a:t>
                      </a:r>
                      <a:endParaRPr lang="en-US" sz="1200" dirty="0">
                        <a:latin typeface="Times New Roman"/>
                        <a:ea typeface="Times New Roman"/>
                        <a:cs typeface="Times New Roman"/>
                      </a:endParaRPr>
                    </a:p>
                  </a:txBody>
                  <a:tcPr marL="68672" marR="6867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b="1" dirty="0">
                          <a:solidFill>
                            <a:srgbClr val="000000"/>
                          </a:solidFill>
                          <a:latin typeface="Arial"/>
                          <a:ea typeface="Times New Roman"/>
                          <a:cs typeface="Times New Roman"/>
                        </a:rPr>
                        <a:t>Unallowable</a:t>
                      </a:r>
                      <a:endParaRPr lang="en-US" sz="1200" dirty="0">
                        <a:latin typeface="Times New Roman"/>
                        <a:ea typeface="Times New Roman"/>
                        <a:cs typeface="Times New Roman"/>
                      </a:endParaRPr>
                    </a:p>
                  </a:txBody>
                  <a:tcPr marL="68672" marR="6867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0653">
                <a:tc>
                  <a:txBody>
                    <a:bodyPr/>
                    <a:lstStyle/>
                    <a:p>
                      <a:pPr marL="0" marR="0">
                        <a:spcBef>
                          <a:spcPts val="0"/>
                        </a:spcBef>
                        <a:spcAft>
                          <a:spcPts val="0"/>
                        </a:spcAft>
                      </a:pPr>
                      <a:r>
                        <a:rPr lang="en-US" sz="1000" dirty="0">
                          <a:solidFill>
                            <a:srgbClr val="000000"/>
                          </a:solidFill>
                          <a:latin typeface="Arial"/>
                          <a:ea typeface="Times New Roman"/>
                          <a:cs typeface="Times New Roman"/>
                        </a:rPr>
                        <a:t>Emergency Medical Services</a:t>
                      </a:r>
                      <a:endParaRPr lang="en-US" sz="1200" dirty="0">
                        <a:latin typeface="Times New Roman"/>
                        <a:ea typeface="Times New Roman"/>
                        <a:cs typeface="Times New Roman"/>
                      </a:endParaRPr>
                    </a:p>
                  </a:txBody>
                  <a:tcPr marL="68672" marR="6867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Arial"/>
                          <a:ea typeface="Times New Roman"/>
                          <a:cs typeface="Times New Roman"/>
                        </a:rPr>
                        <a:t>x</a:t>
                      </a:r>
                      <a:endParaRPr lang="en-US" sz="1200" dirty="0">
                        <a:latin typeface="Times New Roman"/>
                        <a:ea typeface="Times New Roman"/>
                        <a:cs typeface="Times New Roman"/>
                      </a:endParaRPr>
                    </a:p>
                  </a:txBody>
                  <a:tcPr marL="68672" marR="6867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Arial"/>
                          <a:ea typeface="Times New Roman"/>
                          <a:cs typeface="Times New Roman"/>
                        </a:rPr>
                        <a:t>x</a:t>
                      </a:r>
                      <a:endParaRPr lang="en-US" sz="1200" dirty="0">
                        <a:latin typeface="Times New Roman"/>
                        <a:ea typeface="Times New Roman"/>
                        <a:cs typeface="Times New Roman"/>
                      </a:endParaRPr>
                    </a:p>
                  </a:txBody>
                  <a:tcPr marL="68672" marR="6867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000" dirty="0">
                        <a:solidFill>
                          <a:srgbClr val="000000"/>
                        </a:solidFill>
                        <a:latin typeface="Arial"/>
                        <a:ea typeface="Times New Roman"/>
                        <a:cs typeface="Times New Roman"/>
                      </a:endParaRPr>
                    </a:p>
                  </a:txBody>
                  <a:tcPr marL="68672" marR="6867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01632">
                <a:tc>
                  <a:txBody>
                    <a:bodyPr/>
                    <a:lstStyle/>
                    <a:p>
                      <a:pPr marL="0" marR="0">
                        <a:spcBef>
                          <a:spcPts val="0"/>
                        </a:spcBef>
                        <a:spcAft>
                          <a:spcPts val="0"/>
                        </a:spcAft>
                      </a:pPr>
                      <a:r>
                        <a:rPr lang="en-US" sz="1000" dirty="0">
                          <a:solidFill>
                            <a:srgbClr val="000000"/>
                          </a:solidFill>
                          <a:latin typeface="Arial"/>
                          <a:ea typeface="Times New Roman"/>
                          <a:cs typeface="Times New Roman"/>
                        </a:rPr>
                        <a:t>General Administration</a:t>
                      </a:r>
                      <a:endParaRPr lang="en-US" sz="1200" dirty="0">
                        <a:latin typeface="Times New Roman"/>
                        <a:ea typeface="Times New Roman"/>
                        <a:cs typeface="Times New Roman"/>
                      </a:endParaRPr>
                    </a:p>
                  </a:txBody>
                  <a:tcPr marL="68672" marR="6867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Arial"/>
                          <a:ea typeface="Times New Roman"/>
                          <a:cs typeface="Times New Roman"/>
                        </a:rPr>
                        <a:t>x</a:t>
                      </a:r>
                      <a:endParaRPr lang="en-US" sz="1200" dirty="0">
                        <a:latin typeface="Times New Roman"/>
                        <a:ea typeface="Times New Roman"/>
                        <a:cs typeface="Times New Roman"/>
                      </a:endParaRPr>
                    </a:p>
                  </a:txBody>
                  <a:tcPr marL="68672" marR="6867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000" dirty="0">
                        <a:solidFill>
                          <a:srgbClr val="000000"/>
                        </a:solidFill>
                        <a:latin typeface="Arial"/>
                        <a:ea typeface="Times New Roman"/>
                        <a:cs typeface="Times New Roman"/>
                      </a:endParaRPr>
                    </a:p>
                  </a:txBody>
                  <a:tcPr marL="68672" marR="6867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Arial"/>
                          <a:ea typeface="Times New Roman"/>
                          <a:cs typeface="Times New Roman"/>
                        </a:rPr>
                        <a:t>Costs of Lobbyists, City Council Members, Board of Supervisors, Board of Director</a:t>
                      </a:r>
                      <a:endParaRPr lang="en-US" sz="1200" dirty="0">
                        <a:latin typeface="Times New Roman"/>
                        <a:ea typeface="Times New Roman"/>
                        <a:cs typeface="Times New Roman"/>
                      </a:endParaRPr>
                    </a:p>
                  </a:txBody>
                  <a:tcPr marL="68672" marR="6867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0653">
                <a:tc>
                  <a:txBody>
                    <a:bodyPr/>
                    <a:lstStyle/>
                    <a:p>
                      <a:pPr marL="0" marR="0">
                        <a:spcBef>
                          <a:spcPts val="0"/>
                        </a:spcBef>
                        <a:spcAft>
                          <a:spcPts val="0"/>
                        </a:spcAft>
                      </a:pPr>
                      <a:r>
                        <a:rPr lang="en-US" sz="1000" dirty="0">
                          <a:solidFill>
                            <a:srgbClr val="000000"/>
                          </a:solidFill>
                          <a:latin typeface="Arial"/>
                          <a:ea typeface="Times New Roman"/>
                          <a:cs typeface="Times New Roman"/>
                        </a:rPr>
                        <a:t>Information Technology </a:t>
                      </a:r>
                      <a:endParaRPr lang="en-US" sz="1200" dirty="0">
                        <a:latin typeface="Times New Roman"/>
                        <a:ea typeface="Times New Roman"/>
                        <a:cs typeface="Times New Roman"/>
                      </a:endParaRPr>
                    </a:p>
                  </a:txBody>
                  <a:tcPr marL="68672" marR="6867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Arial"/>
                          <a:ea typeface="Times New Roman"/>
                          <a:cs typeface="Times New Roman"/>
                        </a:rPr>
                        <a:t>x</a:t>
                      </a:r>
                      <a:endParaRPr lang="en-US" sz="1200" dirty="0">
                        <a:latin typeface="Times New Roman"/>
                        <a:ea typeface="Times New Roman"/>
                        <a:cs typeface="Times New Roman"/>
                      </a:endParaRPr>
                    </a:p>
                  </a:txBody>
                  <a:tcPr marL="68672" marR="6867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000" dirty="0">
                        <a:solidFill>
                          <a:srgbClr val="000000"/>
                        </a:solidFill>
                        <a:latin typeface="Arial"/>
                        <a:ea typeface="Times New Roman"/>
                        <a:cs typeface="Times New Roman"/>
                      </a:endParaRPr>
                    </a:p>
                  </a:txBody>
                  <a:tcPr marL="68672" marR="6867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000" dirty="0">
                        <a:solidFill>
                          <a:srgbClr val="000000"/>
                        </a:solidFill>
                        <a:latin typeface="Arial"/>
                        <a:ea typeface="Times New Roman"/>
                        <a:cs typeface="Times New Roman"/>
                      </a:endParaRPr>
                    </a:p>
                  </a:txBody>
                  <a:tcPr marL="68672" marR="6867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0980">
                <a:tc>
                  <a:txBody>
                    <a:bodyPr/>
                    <a:lstStyle/>
                    <a:p>
                      <a:pPr marL="0" marR="0">
                        <a:spcBef>
                          <a:spcPts val="0"/>
                        </a:spcBef>
                        <a:spcAft>
                          <a:spcPts val="0"/>
                        </a:spcAft>
                      </a:pPr>
                      <a:r>
                        <a:rPr lang="en-US" sz="1000" dirty="0">
                          <a:solidFill>
                            <a:srgbClr val="000000"/>
                          </a:solidFill>
                          <a:latin typeface="Arial"/>
                          <a:ea typeface="Times New Roman"/>
                          <a:cs typeface="Times New Roman"/>
                        </a:rPr>
                        <a:t>Logistics/Procurement/Supply/</a:t>
                      </a:r>
                      <a:endParaRPr lang="en-US" sz="1200" dirty="0">
                        <a:latin typeface="Times New Roman"/>
                        <a:ea typeface="Times New Roman"/>
                        <a:cs typeface="Times New Roman"/>
                      </a:endParaRPr>
                    </a:p>
                    <a:p>
                      <a:pPr marL="0" marR="0">
                        <a:spcBef>
                          <a:spcPts val="0"/>
                        </a:spcBef>
                        <a:spcAft>
                          <a:spcPts val="0"/>
                        </a:spcAft>
                      </a:pPr>
                      <a:r>
                        <a:rPr lang="en-US" sz="1000" dirty="0">
                          <a:solidFill>
                            <a:srgbClr val="000000"/>
                          </a:solidFill>
                          <a:latin typeface="Arial"/>
                          <a:ea typeface="Times New Roman"/>
                          <a:cs typeface="Times New Roman"/>
                        </a:rPr>
                        <a:t>Minor Fire Equipment</a:t>
                      </a:r>
                      <a:endParaRPr lang="en-US" sz="1200" dirty="0">
                        <a:latin typeface="Times New Roman"/>
                        <a:ea typeface="Times New Roman"/>
                        <a:cs typeface="Times New Roman"/>
                      </a:endParaRPr>
                    </a:p>
                  </a:txBody>
                  <a:tcPr marL="68672" marR="6867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Arial"/>
                          <a:ea typeface="Times New Roman"/>
                          <a:cs typeface="Times New Roman"/>
                        </a:rPr>
                        <a:t>x</a:t>
                      </a:r>
                      <a:endParaRPr lang="en-US" sz="1200" dirty="0">
                        <a:latin typeface="Times New Roman"/>
                        <a:ea typeface="Times New Roman"/>
                        <a:cs typeface="Times New Roman"/>
                      </a:endParaRPr>
                    </a:p>
                  </a:txBody>
                  <a:tcPr marL="68672" marR="6867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000" dirty="0">
                        <a:solidFill>
                          <a:srgbClr val="000000"/>
                        </a:solidFill>
                        <a:latin typeface="Arial"/>
                        <a:ea typeface="Times New Roman"/>
                        <a:cs typeface="Times New Roman"/>
                      </a:endParaRPr>
                    </a:p>
                  </a:txBody>
                  <a:tcPr marL="68672" marR="6867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000" dirty="0">
                        <a:solidFill>
                          <a:srgbClr val="000000"/>
                        </a:solidFill>
                        <a:latin typeface="Arial"/>
                        <a:ea typeface="Times New Roman"/>
                        <a:cs typeface="Times New Roman"/>
                      </a:endParaRPr>
                    </a:p>
                  </a:txBody>
                  <a:tcPr marL="68672" marR="6867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0653">
                <a:tc>
                  <a:txBody>
                    <a:bodyPr/>
                    <a:lstStyle/>
                    <a:p>
                      <a:pPr marL="0" marR="0">
                        <a:spcBef>
                          <a:spcPts val="0"/>
                        </a:spcBef>
                        <a:spcAft>
                          <a:spcPts val="0"/>
                        </a:spcAft>
                      </a:pPr>
                      <a:r>
                        <a:rPr lang="en-US" sz="1000" dirty="0">
                          <a:solidFill>
                            <a:srgbClr val="000000"/>
                          </a:solidFill>
                          <a:latin typeface="Arial"/>
                          <a:ea typeface="Times New Roman"/>
                          <a:cs typeface="Times New Roman"/>
                        </a:rPr>
                        <a:t>Public Information Office</a:t>
                      </a:r>
                      <a:endParaRPr lang="en-US" sz="1200" dirty="0">
                        <a:latin typeface="Times New Roman"/>
                        <a:ea typeface="Times New Roman"/>
                        <a:cs typeface="Times New Roman"/>
                      </a:endParaRPr>
                    </a:p>
                  </a:txBody>
                  <a:tcPr marL="68672" marR="6867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Arial"/>
                          <a:ea typeface="Times New Roman"/>
                          <a:cs typeface="Times New Roman"/>
                        </a:rPr>
                        <a:t>x</a:t>
                      </a:r>
                      <a:endParaRPr lang="en-US" sz="1200" dirty="0">
                        <a:latin typeface="Times New Roman"/>
                        <a:ea typeface="Times New Roman"/>
                        <a:cs typeface="Times New Roman"/>
                      </a:endParaRPr>
                    </a:p>
                  </a:txBody>
                  <a:tcPr marL="68672" marR="6867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000" dirty="0">
                        <a:solidFill>
                          <a:srgbClr val="000000"/>
                        </a:solidFill>
                        <a:latin typeface="Arial"/>
                        <a:ea typeface="Times New Roman"/>
                        <a:cs typeface="Times New Roman"/>
                      </a:endParaRPr>
                    </a:p>
                  </a:txBody>
                  <a:tcPr marL="68672" marR="6867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000" dirty="0">
                        <a:solidFill>
                          <a:srgbClr val="000000"/>
                        </a:solidFill>
                        <a:latin typeface="Arial"/>
                        <a:ea typeface="Times New Roman"/>
                        <a:cs typeface="Times New Roman"/>
                      </a:endParaRPr>
                    </a:p>
                  </a:txBody>
                  <a:tcPr marL="68672" marR="6867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46928">
                <a:tc>
                  <a:txBody>
                    <a:bodyPr/>
                    <a:lstStyle/>
                    <a:p>
                      <a:pPr marL="0" marR="0">
                        <a:spcBef>
                          <a:spcPts val="0"/>
                        </a:spcBef>
                        <a:spcAft>
                          <a:spcPts val="0"/>
                        </a:spcAft>
                      </a:pPr>
                      <a:r>
                        <a:rPr lang="en-US" sz="1000" dirty="0">
                          <a:solidFill>
                            <a:srgbClr val="000000"/>
                          </a:solidFill>
                          <a:latin typeface="Arial"/>
                          <a:ea typeface="Times New Roman"/>
                          <a:cs typeface="Times New Roman"/>
                        </a:rPr>
                        <a:t>Telecommunications</a:t>
                      </a:r>
                      <a:endParaRPr lang="en-US" sz="1200" dirty="0">
                        <a:latin typeface="Times New Roman"/>
                        <a:ea typeface="Times New Roman"/>
                        <a:cs typeface="Times New Roman"/>
                      </a:endParaRPr>
                    </a:p>
                  </a:txBody>
                  <a:tcPr marL="68672" marR="6867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Arial"/>
                          <a:ea typeface="Times New Roman"/>
                          <a:cs typeface="Times New Roman"/>
                        </a:rPr>
                        <a:t>x</a:t>
                      </a:r>
                      <a:endParaRPr lang="en-US" sz="1200" dirty="0">
                        <a:latin typeface="Times New Roman"/>
                        <a:ea typeface="Times New Roman"/>
                        <a:cs typeface="Times New Roman"/>
                      </a:endParaRPr>
                    </a:p>
                  </a:txBody>
                  <a:tcPr marL="68672" marR="6867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000" dirty="0">
                        <a:solidFill>
                          <a:srgbClr val="000000"/>
                        </a:solidFill>
                        <a:latin typeface="Arial"/>
                        <a:ea typeface="Times New Roman"/>
                        <a:cs typeface="Times New Roman"/>
                      </a:endParaRPr>
                    </a:p>
                  </a:txBody>
                  <a:tcPr marL="68672" marR="6867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000" dirty="0">
                        <a:solidFill>
                          <a:srgbClr val="000000"/>
                        </a:solidFill>
                        <a:latin typeface="Arial"/>
                        <a:ea typeface="Times New Roman"/>
                        <a:cs typeface="Times New Roman"/>
                      </a:endParaRPr>
                    </a:p>
                  </a:txBody>
                  <a:tcPr marL="68672" marR="6867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46928">
                <a:tc>
                  <a:txBody>
                    <a:bodyPr/>
                    <a:lstStyle/>
                    <a:p>
                      <a:pPr marL="0" marR="0">
                        <a:spcBef>
                          <a:spcPts val="0"/>
                        </a:spcBef>
                        <a:spcAft>
                          <a:spcPts val="0"/>
                        </a:spcAft>
                      </a:pPr>
                      <a:r>
                        <a:rPr lang="en-US" sz="1000" dirty="0">
                          <a:solidFill>
                            <a:srgbClr val="000000"/>
                          </a:solidFill>
                          <a:latin typeface="Arial"/>
                          <a:ea typeface="Times New Roman"/>
                          <a:cs typeface="Times New Roman"/>
                        </a:rPr>
                        <a:t>Arson Investigation</a:t>
                      </a:r>
                      <a:endParaRPr lang="en-US" sz="1200" dirty="0">
                        <a:latin typeface="Times New Roman"/>
                        <a:ea typeface="Times New Roman"/>
                        <a:cs typeface="Times New Roman"/>
                      </a:endParaRPr>
                    </a:p>
                  </a:txBody>
                  <a:tcPr marL="68672" marR="6867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000" dirty="0">
                        <a:solidFill>
                          <a:srgbClr val="000000"/>
                        </a:solidFill>
                        <a:latin typeface="Arial"/>
                        <a:ea typeface="Times New Roman"/>
                        <a:cs typeface="Times New Roman"/>
                      </a:endParaRPr>
                    </a:p>
                  </a:txBody>
                  <a:tcPr marL="68672" marR="6867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Arial"/>
                          <a:ea typeface="Times New Roman"/>
                          <a:cs typeface="Times New Roman"/>
                        </a:rPr>
                        <a:t>x</a:t>
                      </a:r>
                      <a:endParaRPr lang="en-US" sz="1200" dirty="0">
                        <a:latin typeface="Times New Roman"/>
                        <a:ea typeface="Times New Roman"/>
                        <a:cs typeface="Times New Roman"/>
                      </a:endParaRPr>
                    </a:p>
                  </a:txBody>
                  <a:tcPr marL="68672" marR="6867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000" dirty="0">
                        <a:solidFill>
                          <a:srgbClr val="000000"/>
                        </a:solidFill>
                        <a:latin typeface="Arial"/>
                        <a:ea typeface="Times New Roman"/>
                        <a:cs typeface="Times New Roman"/>
                      </a:endParaRPr>
                    </a:p>
                  </a:txBody>
                  <a:tcPr marL="68672" marR="6867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46928">
                <a:tc>
                  <a:txBody>
                    <a:bodyPr/>
                    <a:lstStyle/>
                    <a:p>
                      <a:pPr marL="0" marR="0">
                        <a:spcBef>
                          <a:spcPts val="0"/>
                        </a:spcBef>
                        <a:spcAft>
                          <a:spcPts val="0"/>
                        </a:spcAft>
                      </a:pPr>
                      <a:r>
                        <a:rPr lang="en-US" sz="1000" dirty="0">
                          <a:solidFill>
                            <a:srgbClr val="000000"/>
                          </a:solidFill>
                          <a:latin typeface="Arial"/>
                          <a:ea typeface="Times New Roman"/>
                          <a:cs typeface="Times New Roman"/>
                        </a:rPr>
                        <a:t>Community Education</a:t>
                      </a:r>
                      <a:endParaRPr lang="en-US" sz="1200" dirty="0">
                        <a:latin typeface="Times New Roman"/>
                        <a:ea typeface="Times New Roman"/>
                        <a:cs typeface="Times New Roman"/>
                      </a:endParaRPr>
                    </a:p>
                  </a:txBody>
                  <a:tcPr marL="68672" marR="6867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000" dirty="0">
                        <a:solidFill>
                          <a:srgbClr val="000000"/>
                        </a:solidFill>
                        <a:latin typeface="Arial"/>
                        <a:ea typeface="Times New Roman"/>
                        <a:cs typeface="Times New Roman"/>
                      </a:endParaRPr>
                    </a:p>
                  </a:txBody>
                  <a:tcPr marL="68672" marR="6867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Arial"/>
                          <a:ea typeface="Times New Roman"/>
                          <a:cs typeface="Times New Roman"/>
                        </a:rPr>
                        <a:t>x</a:t>
                      </a:r>
                      <a:endParaRPr lang="en-US" sz="1200" dirty="0">
                        <a:latin typeface="Times New Roman"/>
                        <a:ea typeface="Times New Roman"/>
                        <a:cs typeface="Times New Roman"/>
                      </a:endParaRPr>
                    </a:p>
                  </a:txBody>
                  <a:tcPr marL="68672" marR="6867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000" dirty="0">
                        <a:solidFill>
                          <a:srgbClr val="000000"/>
                        </a:solidFill>
                        <a:latin typeface="Arial"/>
                        <a:ea typeface="Times New Roman"/>
                        <a:cs typeface="Times New Roman"/>
                      </a:endParaRPr>
                    </a:p>
                  </a:txBody>
                  <a:tcPr marL="68672" marR="6867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46928">
                <a:tc>
                  <a:txBody>
                    <a:bodyPr/>
                    <a:lstStyle/>
                    <a:p>
                      <a:pPr marL="0" marR="0">
                        <a:spcBef>
                          <a:spcPts val="0"/>
                        </a:spcBef>
                        <a:spcAft>
                          <a:spcPts val="0"/>
                        </a:spcAft>
                      </a:pPr>
                      <a:r>
                        <a:rPr lang="en-US" sz="1000" dirty="0">
                          <a:solidFill>
                            <a:srgbClr val="000000"/>
                          </a:solidFill>
                          <a:latin typeface="Arial"/>
                          <a:ea typeface="Times New Roman"/>
                          <a:cs typeface="Times New Roman"/>
                        </a:rPr>
                        <a:t>Facilities</a:t>
                      </a:r>
                      <a:endParaRPr lang="en-US" sz="1200" dirty="0">
                        <a:latin typeface="Times New Roman"/>
                        <a:ea typeface="Times New Roman"/>
                        <a:cs typeface="Times New Roman"/>
                      </a:endParaRPr>
                    </a:p>
                  </a:txBody>
                  <a:tcPr marL="68672" marR="6867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000" dirty="0">
                        <a:solidFill>
                          <a:srgbClr val="000000"/>
                        </a:solidFill>
                        <a:latin typeface="Arial"/>
                        <a:ea typeface="Times New Roman"/>
                        <a:cs typeface="Times New Roman"/>
                      </a:endParaRPr>
                    </a:p>
                  </a:txBody>
                  <a:tcPr marL="68672" marR="6867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Arial"/>
                          <a:ea typeface="Times New Roman"/>
                          <a:cs typeface="Times New Roman"/>
                        </a:rPr>
                        <a:t>x</a:t>
                      </a:r>
                      <a:endParaRPr lang="en-US" sz="1200" dirty="0">
                        <a:latin typeface="Times New Roman"/>
                        <a:ea typeface="Times New Roman"/>
                        <a:cs typeface="Times New Roman"/>
                      </a:endParaRPr>
                    </a:p>
                  </a:txBody>
                  <a:tcPr marL="68672" marR="6867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000" dirty="0">
                        <a:solidFill>
                          <a:srgbClr val="000000"/>
                        </a:solidFill>
                        <a:latin typeface="Arial"/>
                        <a:ea typeface="Times New Roman"/>
                        <a:cs typeface="Times New Roman"/>
                      </a:endParaRPr>
                    </a:p>
                  </a:txBody>
                  <a:tcPr marL="68672" marR="6867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0980">
                <a:tc>
                  <a:txBody>
                    <a:bodyPr/>
                    <a:lstStyle/>
                    <a:p>
                      <a:pPr marL="0" marR="0">
                        <a:spcBef>
                          <a:spcPts val="0"/>
                        </a:spcBef>
                        <a:spcAft>
                          <a:spcPts val="0"/>
                        </a:spcAft>
                      </a:pPr>
                      <a:r>
                        <a:rPr lang="en-US" sz="1000" dirty="0">
                          <a:solidFill>
                            <a:srgbClr val="000000"/>
                          </a:solidFill>
                          <a:latin typeface="Arial"/>
                          <a:ea typeface="Times New Roman"/>
                          <a:cs typeface="Times New Roman"/>
                        </a:rPr>
                        <a:t>Fire Communication Center/Dispatch/Command and </a:t>
                      </a:r>
                      <a:endParaRPr lang="en-US" sz="1200" dirty="0">
                        <a:latin typeface="Times New Roman"/>
                        <a:ea typeface="Times New Roman"/>
                        <a:cs typeface="Times New Roman"/>
                      </a:endParaRPr>
                    </a:p>
                  </a:txBody>
                  <a:tcPr marL="68672" marR="6867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000" dirty="0">
                        <a:solidFill>
                          <a:srgbClr val="000000"/>
                        </a:solidFill>
                        <a:latin typeface="Arial"/>
                        <a:ea typeface="Times New Roman"/>
                        <a:cs typeface="Times New Roman"/>
                      </a:endParaRPr>
                    </a:p>
                  </a:txBody>
                  <a:tcPr marL="68672" marR="6867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Arial"/>
                          <a:ea typeface="Times New Roman"/>
                          <a:cs typeface="Times New Roman"/>
                        </a:rPr>
                        <a:t>x</a:t>
                      </a:r>
                      <a:endParaRPr lang="en-US" sz="1200" dirty="0">
                        <a:latin typeface="Times New Roman"/>
                        <a:ea typeface="Times New Roman"/>
                        <a:cs typeface="Times New Roman"/>
                      </a:endParaRPr>
                    </a:p>
                  </a:txBody>
                  <a:tcPr marL="68672" marR="6867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000" dirty="0">
                        <a:solidFill>
                          <a:srgbClr val="000000"/>
                        </a:solidFill>
                        <a:latin typeface="Arial"/>
                        <a:ea typeface="Times New Roman"/>
                        <a:cs typeface="Times New Roman"/>
                      </a:endParaRPr>
                    </a:p>
                  </a:txBody>
                  <a:tcPr marL="68672" marR="6867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0653">
                <a:tc>
                  <a:txBody>
                    <a:bodyPr/>
                    <a:lstStyle/>
                    <a:p>
                      <a:pPr marL="0" marR="0">
                        <a:spcBef>
                          <a:spcPts val="0"/>
                        </a:spcBef>
                        <a:spcAft>
                          <a:spcPts val="0"/>
                        </a:spcAft>
                      </a:pPr>
                      <a:r>
                        <a:rPr lang="en-US" sz="1000" dirty="0">
                          <a:solidFill>
                            <a:srgbClr val="000000"/>
                          </a:solidFill>
                          <a:latin typeface="Arial"/>
                          <a:ea typeface="Times New Roman"/>
                          <a:cs typeface="Times New Roman"/>
                        </a:rPr>
                        <a:t>Fire Hazard Reduction Program</a:t>
                      </a:r>
                      <a:endParaRPr lang="en-US" sz="1200" dirty="0">
                        <a:latin typeface="Times New Roman"/>
                        <a:ea typeface="Times New Roman"/>
                        <a:cs typeface="Times New Roman"/>
                      </a:endParaRPr>
                    </a:p>
                  </a:txBody>
                  <a:tcPr marL="68672" marR="6867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000" dirty="0">
                        <a:solidFill>
                          <a:srgbClr val="000000"/>
                        </a:solidFill>
                        <a:latin typeface="Arial"/>
                        <a:ea typeface="Times New Roman"/>
                        <a:cs typeface="Times New Roman"/>
                      </a:endParaRPr>
                    </a:p>
                  </a:txBody>
                  <a:tcPr marL="68672" marR="6867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Arial"/>
                          <a:ea typeface="Times New Roman"/>
                          <a:cs typeface="Times New Roman"/>
                        </a:rPr>
                        <a:t>x</a:t>
                      </a:r>
                      <a:endParaRPr lang="en-US" sz="1200" dirty="0">
                        <a:latin typeface="Times New Roman"/>
                        <a:ea typeface="Times New Roman"/>
                        <a:cs typeface="Times New Roman"/>
                      </a:endParaRPr>
                    </a:p>
                  </a:txBody>
                  <a:tcPr marL="68672" marR="6867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000" dirty="0">
                        <a:solidFill>
                          <a:srgbClr val="000000"/>
                        </a:solidFill>
                        <a:latin typeface="Arial"/>
                        <a:ea typeface="Times New Roman"/>
                        <a:cs typeface="Times New Roman"/>
                      </a:endParaRPr>
                    </a:p>
                  </a:txBody>
                  <a:tcPr marL="68672" marR="6867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81306">
                <a:tc>
                  <a:txBody>
                    <a:bodyPr/>
                    <a:lstStyle/>
                    <a:p>
                      <a:pPr marL="0" marR="0">
                        <a:spcBef>
                          <a:spcPts val="0"/>
                        </a:spcBef>
                        <a:spcAft>
                          <a:spcPts val="0"/>
                        </a:spcAft>
                      </a:pPr>
                      <a:r>
                        <a:rPr lang="en-US" sz="1000" dirty="0">
                          <a:solidFill>
                            <a:srgbClr val="000000"/>
                          </a:solidFill>
                          <a:latin typeface="Arial"/>
                          <a:ea typeface="Times New Roman"/>
                          <a:cs typeface="Times New Roman"/>
                        </a:rPr>
                        <a:t>Fleet</a:t>
                      </a:r>
                      <a:endParaRPr lang="en-US" sz="1200" dirty="0">
                        <a:latin typeface="Times New Roman"/>
                        <a:ea typeface="Times New Roman"/>
                        <a:cs typeface="Times New Roman"/>
                      </a:endParaRPr>
                    </a:p>
                  </a:txBody>
                  <a:tcPr marL="68672" marR="6867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000" dirty="0">
                        <a:solidFill>
                          <a:srgbClr val="000000"/>
                        </a:solidFill>
                        <a:latin typeface="Arial"/>
                        <a:ea typeface="Times New Roman"/>
                        <a:cs typeface="Times New Roman"/>
                      </a:endParaRPr>
                    </a:p>
                  </a:txBody>
                  <a:tcPr marL="68672" marR="6867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Arial"/>
                          <a:ea typeface="Times New Roman"/>
                          <a:cs typeface="Times New Roman"/>
                        </a:rPr>
                        <a:t>x</a:t>
                      </a:r>
                      <a:endParaRPr lang="en-US" sz="1200" dirty="0">
                        <a:latin typeface="Times New Roman"/>
                        <a:ea typeface="Times New Roman"/>
                        <a:cs typeface="Times New Roman"/>
                      </a:endParaRPr>
                    </a:p>
                  </a:txBody>
                  <a:tcPr marL="68672" marR="6867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Arial"/>
                          <a:ea typeface="Times New Roman"/>
                          <a:cs typeface="Times New Roman"/>
                        </a:rPr>
                        <a:t>Costs of Fixed Asset Purchases, Replacements and Depreciation.</a:t>
                      </a:r>
                      <a:endParaRPr lang="en-US" sz="1200" dirty="0">
                        <a:latin typeface="Times New Roman"/>
                        <a:ea typeface="Times New Roman"/>
                        <a:cs typeface="Times New Roman"/>
                      </a:endParaRPr>
                    </a:p>
                  </a:txBody>
                  <a:tcPr marL="68672" marR="6867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7689">
                <a:tc>
                  <a:txBody>
                    <a:bodyPr/>
                    <a:lstStyle/>
                    <a:p>
                      <a:pPr marL="0" marR="0">
                        <a:spcBef>
                          <a:spcPts val="0"/>
                        </a:spcBef>
                        <a:spcAft>
                          <a:spcPts val="0"/>
                        </a:spcAft>
                      </a:pPr>
                      <a:r>
                        <a:rPr lang="en-US" sz="1000" dirty="0">
                          <a:solidFill>
                            <a:srgbClr val="000000"/>
                          </a:solidFill>
                          <a:latin typeface="Arial"/>
                          <a:ea typeface="Times New Roman"/>
                          <a:cs typeface="Times New Roman"/>
                        </a:rPr>
                        <a:t>Hazardous Materials Response Program</a:t>
                      </a:r>
                      <a:endParaRPr lang="en-US" sz="1200" dirty="0">
                        <a:latin typeface="Times New Roman"/>
                        <a:ea typeface="Times New Roman"/>
                        <a:cs typeface="Times New Roman"/>
                      </a:endParaRPr>
                    </a:p>
                  </a:txBody>
                  <a:tcPr marL="68672" marR="6867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000" dirty="0">
                        <a:solidFill>
                          <a:srgbClr val="000000"/>
                        </a:solidFill>
                        <a:latin typeface="Arial"/>
                        <a:ea typeface="Times New Roman"/>
                        <a:cs typeface="Times New Roman"/>
                      </a:endParaRPr>
                    </a:p>
                  </a:txBody>
                  <a:tcPr marL="68672" marR="6867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Arial"/>
                          <a:ea typeface="Times New Roman"/>
                          <a:cs typeface="Times New Roman"/>
                        </a:rPr>
                        <a:t>x</a:t>
                      </a:r>
                      <a:endParaRPr lang="en-US" sz="1200" dirty="0">
                        <a:latin typeface="Times New Roman"/>
                        <a:ea typeface="Times New Roman"/>
                        <a:cs typeface="Times New Roman"/>
                      </a:endParaRPr>
                    </a:p>
                  </a:txBody>
                  <a:tcPr marL="68672" marR="6867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000" dirty="0">
                        <a:solidFill>
                          <a:srgbClr val="000000"/>
                        </a:solidFill>
                        <a:latin typeface="Arial"/>
                        <a:ea typeface="Times New Roman"/>
                        <a:cs typeface="Times New Roman"/>
                      </a:endParaRPr>
                    </a:p>
                  </a:txBody>
                  <a:tcPr marL="68672" marR="6867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46928">
                <a:tc>
                  <a:txBody>
                    <a:bodyPr/>
                    <a:lstStyle/>
                    <a:p>
                      <a:pPr marL="0" marR="0">
                        <a:spcBef>
                          <a:spcPts val="0"/>
                        </a:spcBef>
                        <a:spcAft>
                          <a:spcPts val="0"/>
                        </a:spcAft>
                      </a:pPr>
                      <a:r>
                        <a:rPr lang="en-US" sz="1000" dirty="0">
                          <a:solidFill>
                            <a:srgbClr val="000000"/>
                          </a:solidFill>
                          <a:latin typeface="Arial"/>
                          <a:ea typeface="Times New Roman"/>
                          <a:cs typeface="Times New Roman"/>
                        </a:rPr>
                        <a:t>Mapping</a:t>
                      </a:r>
                      <a:endParaRPr lang="en-US" sz="1200" dirty="0">
                        <a:latin typeface="Times New Roman"/>
                        <a:ea typeface="Times New Roman"/>
                        <a:cs typeface="Times New Roman"/>
                      </a:endParaRPr>
                    </a:p>
                  </a:txBody>
                  <a:tcPr marL="68672" marR="6867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000" dirty="0">
                        <a:solidFill>
                          <a:srgbClr val="000000"/>
                        </a:solidFill>
                        <a:latin typeface="Arial"/>
                        <a:ea typeface="Times New Roman"/>
                        <a:cs typeface="Times New Roman"/>
                      </a:endParaRPr>
                    </a:p>
                  </a:txBody>
                  <a:tcPr marL="68672" marR="6867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Arial"/>
                          <a:ea typeface="Times New Roman"/>
                          <a:cs typeface="Times New Roman"/>
                        </a:rPr>
                        <a:t>x</a:t>
                      </a:r>
                      <a:endParaRPr lang="en-US" sz="1200" dirty="0">
                        <a:latin typeface="Times New Roman"/>
                        <a:ea typeface="Times New Roman"/>
                        <a:cs typeface="Times New Roman"/>
                      </a:endParaRPr>
                    </a:p>
                  </a:txBody>
                  <a:tcPr marL="68672" marR="6867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000" dirty="0">
                        <a:solidFill>
                          <a:srgbClr val="000000"/>
                        </a:solidFill>
                        <a:latin typeface="Arial"/>
                        <a:ea typeface="Times New Roman"/>
                        <a:cs typeface="Times New Roman"/>
                      </a:endParaRPr>
                    </a:p>
                  </a:txBody>
                  <a:tcPr marL="68672" marR="6867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46928">
                <a:tc>
                  <a:txBody>
                    <a:bodyPr/>
                    <a:lstStyle/>
                    <a:p>
                      <a:pPr marL="0" marR="0">
                        <a:spcBef>
                          <a:spcPts val="0"/>
                        </a:spcBef>
                        <a:spcAft>
                          <a:spcPts val="0"/>
                        </a:spcAft>
                      </a:pPr>
                      <a:r>
                        <a:rPr lang="en-US" sz="1000" dirty="0">
                          <a:solidFill>
                            <a:srgbClr val="000000"/>
                          </a:solidFill>
                          <a:latin typeface="Arial"/>
                          <a:ea typeface="Times New Roman"/>
                          <a:cs typeface="Times New Roman"/>
                        </a:rPr>
                        <a:t>Operations</a:t>
                      </a:r>
                      <a:endParaRPr lang="en-US" sz="1200" dirty="0">
                        <a:latin typeface="Times New Roman"/>
                        <a:ea typeface="Times New Roman"/>
                        <a:cs typeface="Times New Roman"/>
                      </a:endParaRPr>
                    </a:p>
                  </a:txBody>
                  <a:tcPr marL="68672" marR="6867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000" dirty="0">
                        <a:solidFill>
                          <a:srgbClr val="000000"/>
                        </a:solidFill>
                        <a:latin typeface="Arial"/>
                        <a:ea typeface="Times New Roman"/>
                        <a:cs typeface="Times New Roman"/>
                      </a:endParaRPr>
                    </a:p>
                  </a:txBody>
                  <a:tcPr marL="68672" marR="6867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Arial"/>
                          <a:ea typeface="Times New Roman"/>
                          <a:cs typeface="Times New Roman"/>
                        </a:rPr>
                        <a:t>x</a:t>
                      </a:r>
                      <a:endParaRPr lang="en-US" sz="1200" dirty="0">
                        <a:latin typeface="Times New Roman"/>
                        <a:ea typeface="Times New Roman"/>
                        <a:cs typeface="Times New Roman"/>
                      </a:endParaRPr>
                    </a:p>
                  </a:txBody>
                  <a:tcPr marL="68672" marR="6867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000" dirty="0">
                        <a:solidFill>
                          <a:srgbClr val="000000"/>
                        </a:solidFill>
                        <a:latin typeface="Arial"/>
                        <a:ea typeface="Times New Roman"/>
                        <a:cs typeface="Times New Roman"/>
                      </a:endParaRPr>
                    </a:p>
                  </a:txBody>
                  <a:tcPr marL="68672" marR="6867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46928">
                <a:tc>
                  <a:txBody>
                    <a:bodyPr/>
                    <a:lstStyle/>
                    <a:p>
                      <a:pPr marL="0" marR="0">
                        <a:spcBef>
                          <a:spcPts val="0"/>
                        </a:spcBef>
                        <a:spcAft>
                          <a:spcPts val="0"/>
                        </a:spcAft>
                      </a:pPr>
                      <a:r>
                        <a:rPr lang="en-US" sz="1000" dirty="0">
                          <a:solidFill>
                            <a:srgbClr val="000000"/>
                          </a:solidFill>
                          <a:latin typeface="Arial"/>
                          <a:ea typeface="Times New Roman"/>
                          <a:cs typeface="Times New Roman"/>
                        </a:rPr>
                        <a:t>Prevention</a:t>
                      </a:r>
                      <a:endParaRPr lang="en-US" sz="1200" dirty="0">
                        <a:latin typeface="Times New Roman"/>
                        <a:ea typeface="Times New Roman"/>
                        <a:cs typeface="Times New Roman"/>
                      </a:endParaRPr>
                    </a:p>
                  </a:txBody>
                  <a:tcPr marL="68672" marR="6867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000" dirty="0">
                        <a:solidFill>
                          <a:srgbClr val="000000"/>
                        </a:solidFill>
                        <a:latin typeface="Arial"/>
                        <a:ea typeface="Times New Roman"/>
                        <a:cs typeface="Times New Roman"/>
                      </a:endParaRPr>
                    </a:p>
                  </a:txBody>
                  <a:tcPr marL="68672" marR="6867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Arial"/>
                          <a:ea typeface="Times New Roman"/>
                          <a:cs typeface="Times New Roman"/>
                        </a:rPr>
                        <a:t>x</a:t>
                      </a:r>
                      <a:endParaRPr lang="en-US" sz="1200" dirty="0">
                        <a:latin typeface="Times New Roman"/>
                        <a:ea typeface="Times New Roman"/>
                        <a:cs typeface="Times New Roman"/>
                      </a:endParaRPr>
                    </a:p>
                  </a:txBody>
                  <a:tcPr marL="68672" marR="6867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000" dirty="0">
                        <a:solidFill>
                          <a:srgbClr val="000000"/>
                        </a:solidFill>
                        <a:latin typeface="Arial"/>
                        <a:ea typeface="Times New Roman"/>
                        <a:cs typeface="Times New Roman"/>
                      </a:endParaRPr>
                    </a:p>
                  </a:txBody>
                  <a:tcPr marL="68672" marR="6867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46928">
                <a:tc>
                  <a:txBody>
                    <a:bodyPr/>
                    <a:lstStyle/>
                    <a:p>
                      <a:pPr marL="0" marR="0">
                        <a:spcBef>
                          <a:spcPts val="0"/>
                        </a:spcBef>
                        <a:spcAft>
                          <a:spcPts val="0"/>
                        </a:spcAft>
                      </a:pPr>
                      <a:r>
                        <a:rPr lang="en-US" sz="1000" dirty="0">
                          <a:solidFill>
                            <a:srgbClr val="000000"/>
                          </a:solidFill>
                          <a:latin typeface="Arial"/>
                          <a:ea typeface="Times New Roman"/>
                          <a:cs typeface="Times New Roman"/>
                        </a:rPr>
                        <a:t>Training</a:t>
                      </a:r>
                      <a:endParaRPr lang="en-US" sz="1200" dirty="0">
                        <a:latin typeface="Times New Roman"/>
                        <a:ea typeface="Times New Roman"/>
                        <a:cs typeface="Times New Roman"/>
                      </a:endParaRPr>
                    </a:p>
                  </a:txBody>
                  <a:tcPr marL="68672" marR="6867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000" dirty="0">
                        <a:solidFill>
                          <a:srgbClr val="000000"/>
                        </a:solidFill>
                        <a:latin typeface="Arial"/>
                        <a:ea typeface="Times New Roman"/>
                        <a:cs typeface="Times New Roman"/>
                      </a:endParaRPr>
                    </a:p>
                  </a:txBody>
                  <a:tcPr marL="68672" marR="6867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Arial"/>
                          <a:ea typeface="Times New Roman"/>
                          <a:cs typeface="Times New Roman"/>
                        </a:rPr>
                        <a:t>x</a:t>
                      </a:r>
                      <a:endParaRPr lang="en-US" sz="1200" dirty="0">
                        <a:latin typeface="Times New Roman"/>
                        <a:ea typeface="Times New Roman"/>
                        <a:cs typeface="Times New Roman"/>
                      </a:endParaRPr>
                    </a:p>
                  </a:txBody>
                  <a:tcPr marL="68672" marR="6867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000" dirty="0">
                        <a:solidFill>
                          <a:srgbClr val="000000"/>
                        </a:solidFill>
                        <a:latin typeface="Arial"/>
                        <a:ea typeface="Times New Roman"/>
                        <a:cs typeface="Times New Roman"/>
                      </a:endParaRPr>
                    </a:p>
                  </a:txBody>
                  <a:tcPr marL="68672" marR="6867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0653">
                <a:tc>
                  <a:txBody>
                    <a:bodyPr/>
                    <a:lstStyle/>
                    <a:p>
                      <a:pPr marL="0" marR="0">
                        <a:spcBef>
                          <a:spcPts val="0"/>
                        </a:spcBef>
                        <a:spcAft>
                          <a:spcPts val="0"/>
                        </a:spcAft>
                      </a:pPr>
                      <a:r>
                        <a:rPr lang="en-US" sz="1000" dirty="0">
                          <a:solidFill>
                            <a:srgbClr val="000000"/>
                          </a:solidFill>
                          <a:latin typeface="Arial"/>
                          <a:ea typeface="Times New Roman"/>
                          <a:cs typeface="Times New Roman"/>
                        </a:rPr>
                        <a:t>Urban Search and Rescue</a:t>
                      </a:r>
                      <a:endParaRPr lang="en-US" sz="1200" dirty="0">
                        <a:latin typeface="Times New Roman"/>
                        <a:ea typeface="Times New Roman"/>
                        <a:cs typeface="Times New Roman"/>
                      </a:endParaRPr>
                    </a:p>
                  </a:txBody>
                  <a:tcPr marL="68672" marR="6867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000" dirty="0">
                        <a:solidFill>
                          <a:srgbClr val="000000"/>
                        </a:solidFill>
                        <a:latin typeface="Arial"/>
                        <a:ea typeface="Times New Roman"/>
                        <a:cs typeface="Times New Roman"/>
                      </a:endParaRPr>
                    </a:p>
                  </a:txBody>
                  <a:tcPr marL="68672" marR="6867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Arial"/>
                          <a:ea typeface="Times New Roman"/>
                          <a:cs typeface="Times New Roman"/>
                        </a:rPr>
                        <a:t>x</a:t>
                      </a:r>
                      <a:endParaRPr lang="en-US" sz="1200" dirty="0">
                        <a:latin typeface="Times New Roman"/>
                        <a:ea typeface="Times New Roman"/>
                        <a:cs typeface="Times New Roman"/>
                      </a:endParaRPr>
                    </a:p>
                  </a:txBody>
                  <a:tcPr marL="68672" marR="6867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000" dirty="0">
                        <a:solidFill>
                          <a:srgbClr val="000000"/>
                        </a:solidFill>
                        <a:latin typeface="Arial"/>
                        <a:ea typeface="Times New Roman"/>
                        <a:cs typeface="Times New Roman"/>
                      </a:endParaRPr>
                    </a:p>
                  </a:txBody>
                  <a:tcPr marL="68672" marR="6867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5" name="Rectangle 4"/>
          <p:cNvSpPr/>
          <p:nvPr/>
        </p:nvSpPr>
        <p:spPr>
          <a:xfrm>
            <a:off x="1676400" y="6400801"/>
            <a:ext cx="6019800" cy="261610"/>
          </a:xfrm>
          <a:prstGeom prst="rect">
            <a:avLst/>
          </a:prstGeom>
        </p:spPr>
        <p:txBody>
          <a:bodyPr wrap="square">
            <a:spAutoFit/>
          </a:bodyPr>
          <a:lstStyle/>
          <a:p>
            <a:r>
              <a:rPr lang="en-US" sz="1100" dirty="0" smtClean="0">
                <a:latin typeface="Arial" pitchFamily="34" charset="0"/>
                <a:cs typeface="Arial" pitchFamily="34" charset="0"/>
              </a:rPr>
              <a:t>* Cost categories include salaries and benefits, services and supplies and minor equipment.</a:t>
            </a:r>
            <a:endParaRPr lang="en-US" sz="1100" dirty="0">
              <a:latin typeface="Arial" pitchFamily="34" charset="0"/>
              <a:cs typeface="Arial" pitchFamily="34" charset="0"/>
            </a:endParaRPr>
          </a:p>
        </p:txBody>
      </p:sp>
      <p:sp>
        <p:nvSpPr>
          <p:cNvPr id="6" name="Slide Number Placeholder 5"/>
          <p:cNvSpPr>
            <a:spLocks noGrp="1"/>
          </p:cNvSpPr>
          <p:nvPr>
            <p:ph type="sldNum" sz="quarter" idx="12"/>
          </p:nvPr>
        </p:nvSpPr>
        <p:spPr/>
        <p:txBody>
          <a:bodyPr>
            <a:normAutofit/>
          </a:bodyPr>
          <a:lstStyle/>
          <a:p>
            <a:fld id="{11756BDD-58EF-4F26-A203-629CF85D021F}" type="slidenum">
              <a:rPr lang="en-US" smtClean="0"/>
              <a:pPr/>
              <a:t>49</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1066800" y="304800"/>
            <a:ext cx="6965245" cy="1202485"/>
          </a:xfrm>
          <a:noFill/>
          <a:ln/>
          <a:effectLst>
            <a:outerShdw dist="13470" dir="2700000" algn="ctr" rotWithShape="0">
              <a:schemeClr val="bg2"/>
            </a:outerShdw>
          </a:effectLst>
        </p:spPr>
        <p:txBody>
          <a:bodyPr>
            <a:normAutofit/>
          </a:bodyPr>
          <a:lstStyle/>
          <a:p>
            <a:pPr algn="ctr"/>
            <a:r>
              <a:rPr lang="en-US" dirty="0" smtClean="0">
                <a:cs typeface="Arial" pitchFamily="34" charset="0"/>
              </a:rPr>
              <a:t>Agenda (cont.)</a:t>
            </a:r>
            <a:endParaRPr lang="en-US" dirty="0">
              <a:cs typeface="Arial" pitchFamily="34" charset="0"/>
            </a:endParaRPr>
          </a:p>
        </p:txBody>
      </p:sp>
      <p:sp>
        <p:nvSpPr>
          <p:cNvPr id="9219" name="Rectangle 3"/>
          <p:cNvSpPr>
            <a:spLocks noGrp="1" noChangeArrowheads="1"/>
          </p:cNvSpPr>
          <p:nvPr>
            <p:ph idx="1"/>
          </p:nvPr>
        </p:nvSpPr>
        <p:spPr>
          <a:xfrm>
            <a:off x="685800" y="1600200"/>
            <a:ext cx="7620000" cy="4724400"/>
          </a:xfrm>
          <a:noFill/>
          <a:ln/>
        </p:spPr>
        <p:txBody>
          <a:bodyPr lIns="92075" tIns="46038" rIns="92075" bIns="46038">
            <a:noAutofit/>
          </a:bodyPr>
          <a:lstStyle/>
          <a:p>
            <a:pPr marL="457200" lvl="2" indent="-457200">
              <a:spcBef>
                <a:spcPts val="1200"/>
              </a:spcBef>
              <a:buClr>
                <a:schemeClr val="accent3">
                  <a:lumMod val="75000"/>
                </a:schemeClr>
              </a:buClr>
              <a:buSzPct val="95000"/>
              <a:buFont typeface="Wingdings" pitchFamily="2" charset="2"/>
              <a:buChar char="Ø"/>
            </a:pPr>
            <a:endParaRPr lang="en-US" sz="2800" dirty="0" smtClean="0">
              <a:latin typeface="Calibri" pitchFamily="34" charset="0"/>
              <a:cs typeface="Calibri" pitchFamily="34" charset="0"/>
            </a:endParaRPr>
          </a:p>
          <a:p>
            <a:pPr marL="457200" lvl="2" indent="-457200">
              <a:spcBef>
                <a:spcPts val="1200"/>
              </a:spcBef>
              <a:buClr>
                <a:schemeClr val="accent3">
                  <a:lumMod val="75000"/>
                </a:schemeClr>
              </a:buClr>
              <a:buSzPct val="95000"/>
              <a:buFont typeface="Wingdings" pitchFamily="2" charset="2"/>
              <a:buChar char="Ø"/>
            </a:pPr>
            <a:r>
              <a:rPr lang="en-US" sz="2800" dirty="0" smtClean="0">
                <a:latin typeface="Calibri" pitchFamily="34" charset="0"/>
                <a:cs typeface="Calibri" pitchFamily="34" charset="0"/>
              </a:rPr>
              <a:t>Suppression</a:t>
            </a:r>
            <a:r>
              <a:rPr lang="en-US" sz="2800" dirty="0">
                <a:latin typeface="Calibri" pitchFamily="34" charset="0"/>
                <a:cs typeface="Calibri" pitchFamily="34" charset="0"/>
              </a:rPr>
              <a:t>, Non-Suppression and Supplemental Personnel </a:t>
            </a:r>
            <a:r>
              <a:rPr lang="en-US" sz="2800" dirty="0" smtClean="0">
                <a:latin typeface="Calibri" pitchFamily="34" charset="0"/>
                <a:cs typeface="Calibri" pitchFamily="34" charset="0"/>
              </a:rPr>
              <a:t>definitions</a:t>
            </a:r>
          </a:p>
          <a:p>
            <a:pPr marL="457200" lvl="2" indent="-457200">
              <a:spcBef>
                <a:spcPts val="1200"/>
              </a:spcBef>
              <a:buClr>
                <a:schemeClr val="accent3">
                  <a:lumMod val="75000"/>
                </a:schemeClr>
              </a:buClr>
              <a:buSzPct val="95000"/>
              <a:buFont typeface="Wingdings" pitchFamily="2" charset="2"/>
              <a:buChar char="Ø"/>
            </a:pPr>
            <a:r>
              <a:rPr lang="en-US" sz="2800" dirty="0" smtClean="0">
                <a:solidFill>
                  <a:schemeClr val="tx1"/>
                </a:solidFill>
                <a:latin typeface="Calibri" pitchFamily="34" charset="0"/>
                <a:cs typeface="Calibri" pitchFamily="34" charset="0"/>
              </a:rPr>
              <a:t>2015 Rate Letter</a:t>
            </a:r>
          </a:p>
          <a:p>
            <a:pPr marL="919163" lvl="5" indent="-457200">
              <a:spcBef>
                <a:spcPts val="0"/>
              </a:spcBef>
              <a:buClr>
                <a:schemeClr val="accent3">
                  <a:lumMod val="75000"/>
                </a:schemeClr>
              </a:buClr>
            </a:pPr>
            <a:r>
              <a:rPr lang="en-US" sz="2400" dirty="0" smtClean="0">
                <a:latin typeface="Calibri" pitchFamily="34" charset="0"/>
                <a:cs typeface="Calibri" pitchFamily="34" charset="0"/>
              </a:rPr>
              <a:t>Base Rates/Formula</a:t>
            </a:r>
          </a:p>
          <a:p>
            <a:pPr marL="457200" lvl="5" indent="-457200">
              <a:lnSpc>
                <a:spcPct val="150000"/>
              </a:lnSpc>
              <a:spcBef>
                <a:spcPts val="0"/>
              </a:spcBef>
              <a:buClr>
                <a:schemeClr val="accent3">
                  <a:lumMod val="75000"/>
                </a:schemeClr>
              </a:buClr>
              <a:buFont typeface="Wingdings" panose="05000000000000000000" pitchFamily="2" charset="2"/>
              <a:buChar char="Ø"/>
            </a:pPr>
            <a:r>
              <a:rPr lang="en-US" sz="2800" dirty="0" smtClean="0">
                <a:solidFill>
                  <a:schemeClr val="tx1"/>
                </a:solidFill>
                <a:latin typeface="Calibri" pitchFamily="34" charset="0"/>
                <a:cs typeface="Calibri" pitchFamily="34" charset="0"/>
              </a:rPr>
              <a:t>New OES F-42</a:t>
            </a:r>
          </a:p>
          <a:p>
            <a:pPr marL="460375" lvl="1" indent="-457200">
              <a:spcBef>
                <a:spcPts val="1200"/>
              </a:spcBef>
              <a:buClr>
                <a:schemeClr val="accent3">
                  <a:lumMod val="75000"/>
                </a:schemeClr>
              </a:buClr>
              <a:buFont typeface="Wingdings" panose="05000000000000000000" pitchFamily="2" charset="2"/>
              <a:buChar char="Ø"/>
            </a:pPr>
            <a:r>
              <a:rPr lang="en-US" sz="2800" dirty="0" smtClean="0">
                <a:latin typeface="Calibri" pitchFamily="34" charset="0"/>
                <a:cs typeface="Calibri" pitchFamily="34" charset="0"/>
              </a:rPr>
              <a:t>DOD and Tribal Fire Departments</a:t>
            </a:r>
          </a:p>
          <a:p>
            <a:pPr marL="460375" lvl="1" indent="-457200">
              <a:spcBef>
                <a:spcPts val="1200"/>
              </a:spcBef>
              <a:buClr>
                <a:schemeClr val="accent3">
                  <a:lumMod val="75000"/>
                </a:schemeClr>
              </a:buClr>
              <a:buFont typeface="Wingdings" panose="05000000000000000000" pitchFamily="2" charset="2"/>
              <a:buChar char="Ø"/>
            </a:pPr>
            <a:r>
              <a:rPr lang="en-US" sz="2800" dirty="0" smtClean="0">
                <a:latin typeface="Calibri" pitchFamily="34" charset="0"/>
                <a:cs typeface="Calibri" pitchFamily="34" charset="0"/>
              </a:rPr>
              <a:t>Reimbursement of fractional hours</a:t>
            </a:r>
            <a:endParaRPr lang="en-US" sz="2800" dirty="0">
              <a:latin typeface="Calibri" pitchFamily="34" charset="0"/>
              <a:cs typeface="Calibri" pitchFamily="34" charset="0"/>
            </a:endParaRPr>
          </a:p>
          <a:p>
            <a:pPr marL="749808" lvl="1" indent="-457200">
              <a:spcBef>
                <a:spcPts val="1200"/>
              </a:spcBef>
              <a:buClr>
                <a:schemeClr val="accent3">
                  <a:lumMod val="75000"/>
                </a:schemeClr>
              </a:buClr>
              <a:buFont typeface="Wingdings" panose="05000000000000000000" pitchFamily="2" charset="2"/>
              <a:buChar char="Ø"/>
            </a:pPr>
            <a:endParaRPr lang="en-US" sz="3000" dirty="0" smtClean="0">
              <a:solidFill>
                <a:schemeClr val="tx1"/>
              </a:solidFill>
              <a:latin typeface="Calibri" pitchFamily="34" charset="0"/>
              <a:cs typeface="Calibri" pitchFamily="34" charset="0"/>
            </a:endParaRPr>
          </a:p>
          <a:p>
            <a:pPr marL="457200" indent="-457200">
              <a:spcBef>
                <a:spcPts val="1800"/>
              </a:spcBef>
              <a:buClr>
                <a:schemeClr val="accent3">
                  <a:lumMod val="75000"/>
                </a:schemeClr>
              </a:buClr>
              <a:buFont typeface="Wingdings" pitchFamily="2" charset="2"/>
              <a:buChar char="Ø"/>
            </a:pPr>
            <a:endParaRPr lang="en-US" sz="3200" dirty="0" smtClean="0">
              <a:latin typeface="Calibri" pitchFamily="34" charset="0"/>
              <a:cs typeface="Calibri" pitchFamily="34" charset="0"/>
            </a:endParaRPr>
          </a:p>
          <a:p>
            <a:pPr marL="457200" indent="-457200">
              <a:spcBef>
                <a:spcPts val="1800"/>
              </a:spcBef>
              <a:buClr>
                <a:schemeClr val="accent3">
                  <a:lumMod val="75000"/>
                </a:schemeClr>
              </a:buClr>
              <a:buNone/>
            </a:pPr>
            <a:endParaRPr lang="en-US" sz="3200" dirty="0" smtClean="0">
              <a:latin typeface="Calibri" pitchFamily="34" charset="0"/>
              <a:cs typeface="Calibri" pitchFamily="34" charset="0"/>
            </a:endParaRPr>
          </a:p>
        </p:txBody>
      </p:sp>
    </p:spTree>
  </p:cSld>
  <p:clrMapOvr>
    <a:masterClrMapping/>
  </p:clrMapOvr>
  <p:transition spd="slow"/>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5897" y="609600"/>
            <a:ext cx="8839200" cy="1066800"/>
          </a:xfrm>
        </p:spPr>
        <p:txBody>
          <a:bodyPr>
            <a:normAutofit/>
          </a:bodyPr>
          <a:lstStyle/>
          <a:p>
            <a:pPr algn="ctr"/>
            <a:r>
              <a:rPr lang="en-US" sz="4800" dirty="0" smtClean="0"/>
              <a:t>Administrative Rate Calculations</a:t>
            </a:r>
            <a:endParaRPr lang="en-US" sz="4800" dirty="0"/>
          </a:p>
        </p:txBody>
      </p:sp>
      <p:sp>
        <p:nvSpPr>
          <p:cNvPr id="3" name="Content Placeholder 2"/>
          <p:cNvSpPr>
            <a:spLocks noGrp="1"/>
          </p:cNvSpPr>
          <p:nvPr>
            <p:ph idx="1"/>
          </p:nvPr>
        </p:nvSpPr>
        <p:spPr>
          <a:xfrm>
            <a:off x="609600" y="1676400"/>
            <a:ext cx="7924800" cy="4876800"/>
          </a:xfrm>
        </p:spPr>
        <p:txBody>
          <a:bodyPr>
            <a:normAutofit/>
          </a:bodyPr>
          <a:lstStyle/>
          <a:p>
            <a:pPr marL="568325" lvl="0" indent="-458788">
              <a:buClr>
                <a:schemeClr val="accent3">
                  <a:lumMod val="75000"/>
                </a:schemeClr>
              </a:buClr>
              <a:buFont typeface="Wingdings" pitchFamily="2" charset="2"/>
              <a:buChar char="Ø"/>
            </a:pPr>
            <a:r>
              <a:rPr lang="en-US" sz="3000" dirty="0" smtClean="0">
                <a:latin typeface="+mj-lt"/>
              </a:rPr>
              <a:t>USE TEMPLATE PROVIDED</a:t>
            </a:r>
            <a:r>
              <a:rPr lang="en-US" sz="2700" dirty="0" smtClean="0">
                <a:solidFill>
                  <a:srgbClr val="FF0000"/>
                </a:solidFill>
                <a:latin typeface="+mj-lt"/>
              </a:rPr>
              <a:t>	</a:t>
            </a:r>
          </a:p>
          <a:p>
            <a:pPr marL="1107821" lvl="3" indent="-458788">
              <a:spcBef>
                <a:spcPts val="600"/>
              </a:spcBef>
              <a:buClr>
                <a:srgbClr val="002060"/>
              </a:buClr>
              <a:buFont typeface="Wingdings" pitchFamily="2" charset="2"/>
              <a:buChar char="Ø"/>
            </a:pPr>
            <a:r>
              <a:rPr lang="en-US" sz="2700" dirty="0" smtClean="0">
                <a:solidFill>
                  <a:schemeClr val="tx1"/>
                </a:solidFill>
                <a:latin typeface="+mj-lt"/>
                <a:hlinkClick r:id="rId3"/>
              </a:rPr>
              <a:t>“Actual Administrative Rate Calculation Sheet” </a:t>
            </a:r>
            <a:endParaRPr lang="en-US" sz="2700" dirty="0" smtClean="0">
              <a:solidFill>
                <a:schemeClr val="tx1"/>
              </a:solidFill>
              <a:latin typeface="+mj-lt"/>
            </a:endParaRPr>
          </a:p>
          <a:p>
            <a:pPr marL="568325" lvl="0" indent="-458788">
              <a:spcBef>
                <a:spcPts val="1800"/>
              </a:spcBef>
              <a:buClr>
                <a:schemeClr val="accent3">
                  <a:lumMod val="75000"/>
                </a:schemeClr>
              </a:buClr>
              <a:buFont typeface="Wingdings" pitchFamily="2" charset="2"/>
              <a:buChar char="Ø"/>
            </a:pPr>
            <a:r>
              <a:rPr lang="en-US" sz="3000" dirty="0" smtClean="0">
                <a:latin typeface="+mj-lt"/>
              </a:rPr>
              <a:t>Insert prior year actual departmental indirect and direct costs into Template (referred to as “prior prior actual”).</a:t>
            </a:r>
          </a:p>
          <a:p>
            <a:pPr marL="568325" lvl="0" indent="-458788">
              <a:spcBef>
                <a:spcPts val="1800"/>
              </a:spcBef>
              <a:buClr>
                <a:schemeClr val="accent3">
                  <a:lumMod val="75000"/>
                </a:schemeClr>
              </a:buClr>
              <a:buFont typeface="Wingdings" pitchFamily="2" charset="2"/>
              <a:buChar char="Ø"/>
            </a:pPr>
            <a:r>
              <a:rPr lang="en-US" sz="3000" dirty="0" smtClean="0">
                <a:latin typeface="+mj-lt"/>
              </a:rPr>
              <a:t>Not all categories of direct and indirect costs will follow your normal practice; however, this was an equitable, reasonable, and defendable approach and shall not be changed.</a:t>
            </a:r>
            <a:endParaRPr lang="en-US" sz="2400" dirty="0"/>
          </a:p>
        </p:txBody>
      </p:sp>
      <p:sp>
        <p:nvSpPr>
          <p:cNvPr id="4" name="Slide Number Placeholder 3"/>
          <p:cNvSpPr>
            <a:spLocks noGrp="1"/>
          </p:cNvSpPr>
          <p:nvPr>
            <p:ph type="sldNum" sz="quarter" idx="12"/>
          </p:nvPr>
        </p:nvSpPr>
        <p:spPr/>
        <p:txBody>
          <a:bodyPr>
            <a:normAutofit/>
          </a:bodyPr>
          <a:lstStyle/>
          <a:p>
            <a:fld id="{11756BDD-58EF-4F26-A203-629CF85D021F}" type="slidenum">
              <a:rPr lang="en-US" smtClean="0"/>
              <a:pPr/>
              <a:t>50</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838200"/>
            <a:ext cx="8839200" cy="762000"/>
          </a:xfrm>
        </p:spPr>
        <p:txBody>
          <a:bodyPr>
            <a:noAutofit/>
          </a:bodyPr>
          <a:lstStyle/>
          <a:p>
            <a:pPr algn="ctr"/>
            <a:r>
              <a:rPr lang="en-US" sz="4200" dirty="0" smtClean="0"/>
              <a:t>Administrative Rate Calculations </a:t>
            </a:r>
            <a:r>
              <a:rPr lang="en-US" sz="4200" dirty="0"/>
              <a:t>(</a:t>
            </a:r>
            <a:r>
              <a:rPr lang="en-US" sz="4200" dirty="0" smtClean="0"/>
              <a:t>cont.)</a:t>
            </a:r>
            <a:endParaRPr lang="en-US" sz="4200" dirty="0"/>
          </a:p>
        </p:txBody>
      </p:sp>
      <p:sp>
        <p:nvSpPr>
          <p:cNvPr id="3" name="Content Placeholder 2"/>
          <p:cNvSpPr>
            <a:spLocks noGrp="1"/>
          </p:cNvSpPr>
          <p:nvPr>
            <p:ph idx="1"/>
          </p:nvPr>
        </p:nvSpPr>
        <p:spPr>
          <a:xfrm>
            <a:off x="304800" y="1600200"/>
            <a:ext cx="8458200" cy="2971800"/>
          </a:xfrm>
        </p:spPr>
        <p:txBody>
          <a:bodyPr>
            <a:normAutofit fontScale="92500" lnSpcReduction="10000"/>
          </a:bodyPr>
          <a:lstStyle/>
          <a:p>
            <a:pPr lvl="0"/>
            <a:endParaRPr lang="en-US" sz="2400" dirty="0" smtClean="0"/>
          </a:p>
          <a:p>
            <a:pPr marL="457200" lvl="0" indent="-457200">
              <a:buClr>
                <a:schemeClr val="accent3">
                  <a:lumMod val="75000"/>
                </a:schemeClr>
              </a:buClr>
              <a:buFont typeface="Wingdings" pitchFamily="2" charset="2"/>
              <a:buChar char="Ø"/>
            </a:pPr>
            <a:r>
              <a:rPr lang="en-US" sz="3200" dirty="0" smtClean="0">
                <a:latin typeface="+mj-lt"/>
              </a:rPr>
              <a:t>Divide the sum of the allowable indirect costs into the allowable direct costs to generate indirect/administrative percentage</a:t>
            </a:r>
          </a:p>
          <a:p>
            <a:pPr marL="0" lvl="0" indent="0">
              <a:buClr>
                <a:schemeClr val="accent3">
                  <a:lumMod val="75000"/>
                </a:schemeClr>
              </a:buClr>
              <a:buNone/>
            </a:pPr>
            <a:endParaRPr lang="en-US" sz="3200" dirty="0" smtClean="0">
              <a:latin typeface="+mj-lt"/>
            </a:endParaRPr>
          </a:p>
          <a:p>
            <a:pPr marL="457200" lvl="0" indent="-457200">
              <a:spcBef>
                <a:spcPts val="1800"/>
              </a:spcBef>
              <a:buClr>
                <a:schemeClr val="accent3">
                  <a:lumMod val="75000"/>
                </a:schemeClr>
              </a:buClr>
              <a:buFont typeface="Wingdings" pitchFamily="2" charset="2"/>
              <a:buChar char="Ø"/>
            </a:pPr>
            <a:r>
              <a:rPr lang="en-US" sz="3200" dirty="0" smtClean="0">
                <a:latin typeface="+mj-lt"/>
              </a:rPr>
              <a:t>Indirect costs/direct costs = indirect cost rate %</a:t>
            </a:r>
          </a:p>
          <a:p>
            <a:pPr>
              <a:buFont typeface="Wingdings" pitchFamily="2" charset="2"/>
              <a:buChar char="Ø"/>
            </a:pPr>
            <a:endParaRPr lang="en-US" sz="2400" dirty="0" smtClean="0"/>
          </a:p>
          <a:p>
            <a:pPr>
              <a:buNone/>
            </a:pPr>
            <a:endParaRPr lang="en-US" sz="2400" dirty="0"/>
          </a:p>
        </p:txBody>
      </p:sp>
      <p:sp>
        <p:nvSpPr>
          <p:cNvPr id="4" name="Slide Number Placeholder 3"/>
          <p:cNvSpPr>
            <a:spLocks noGrp="1"/>
          </p:cNvSpPr>
          <p:nvPr>
            <p:ph type="sldNum" sz="quarter" idx="12"/>
          </p:nvPr>
        </p:nvSpPr>
        <p:spPr/>
        <p:txBody>
          <a:bodyPr>
            <a:normAutofit/>
          </a:bodyPr>
          <a:lstStyle/>
          <a:p>
            <a:fld id="{11756BDD-58EF-4F26-A203-629CF85D021F}" type="slidenum">
              <a:rPr lang="en-US" smtClean="0"/>
              <a:pPr/>
              <a:t>51</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1548" y="609600"/>
            <a:ext cx="8547652" cy="2209800"/>
          </a:xfrm>
        </p:spPr>
        <p:txBody>
          <a:bodyPr>
            <a:normAutofit fontScale="90000"/>
          </a:bodyPr>
          <a:lstStyle/>
          <a:p>
            <a:pPr algn="ctr"/>
            <a:r>
              <a:rPr lang="en-US" sz="4900" dirty="0" smtClean="0"/>
              <a:t>Calculating Indirect Cost Rate</a:t>
            </a:r>
            <a:br>
              <a:rPr lang="en-US" sz="4900" dirty="0" smtClean="0"/>
            </a:br>
            <a:r>
              <a:rPr lang="en-US" sz="4900" dirty="0" smtClean="0"/>
              <a:t>Proposal</a:t>
            </a:r>
            <a:r>
              <a:rPr lang="en-US" sz="3600" b="1" dirty="0" smtClean="0"/>
              <a:t/>
            </a:r>
            <a:br>
              <a:rPr lang="en-US" sz="3600" b="1" dirty="0" smtClean="0"/>
            </a:br>
            <a:r>
              <a:rPr lang="en-US" dirty="0" smtClean="0"/>
              <a:t> </a:t>
            </a:r>
            <a:endParaRPr lang="en-US" dirty="0"/>
          </a:p>
        </p:txBody>
      </p:sp>
      <p:pic>
        <p:nvPicPr>
          <p:cNvPr id="3" name="Picture 2" descr="An equation: Indirect cost rate proposal equals start-fraction Allowable indirect costs over Allowable direct costs end-fraction, equals start-fraction 2,175,000 over 12,000,000 end-fraction equals 18.1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01005" y="2514600"/>
            <a:ext cx="8614395" cy="2402032"/>
          </a:xfrm>
          <a:prstGeom prst="rect">
            <a:avLst/>
          </a:prstGeom>
        </p:spPr>
      </p:pic>
      <p:sp>
        <p:nvSpPr>
          <p:cNvPr id="4" name="Slide Number Placeholder 3"/>
          <p:cNvSpPr>
            <a:spLocks noGrp="1"/>
          </p:cNvSpPr>
          <p:nvPr>
            <p:ph type="sldNum" sz="quarter" idx="12"/>
          </p:nvPr>
        </p:nvSpPr>
        <p:spPr/>
        <p:txBody>
          <a:bodyPr>
            <a:normAutofit/>
          </a:bodyPr>
          <a:lstStyle/>
          <a:p>
            <a:fld id="{11756BDD-58EF-4F26-A203-629CF85D021F}" type="slidenum">
              <a:rPr lang="en-US" smtClean="0"/>
              <a:pPr/>
              <a:t>52</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noAutofit/>
          </a:bodyPr>
          <a:lstStyle/>
          <a:p>
            <a:pPr algn="ctr"/>
            <a:r>
              <a:rPr lang="en-US" sz="4800" dirty="0" smtClean="0"/>
              <a:t>Average Actual Personnel Rates</a:t>
            </a:r>
            <a:endParaRPr lang="en-US" sz="4800" dirty="0"/>
          </a:p>
        </p:txBody>
      </p:sp>
      <p:sp>
        <p:nvSpPr>
          <p:cNvPr id="3" name="Content Placeholder 2"/>
          <p:cNvSpPr>
            <a:spLocks noGrp="1"/>
          </p:cNvSpPr>
          <p:nvPr>
            <p:ph idx="1"/>
          </p:nvPr>
        </p:nvSpPr>
        <p:spPr>
          <a:xfrm>
            <a:off x="685800" y="1676400"/>
            <a:ext cx="7772400" cy="4953000"/>
          </a:xfrm>
        </p:spPr>
        <p:txBody>
          <a:bodyPr>
            <a:noAutofit/>
          </a:bodyPr>
          <a:lstStyle/>
          <a:p>
            <a:pPr marL="458788" lvl="0" indent="-458788">
              <a:buClr>
                <a:schemeClr val="accent3">
                  <a:lumMod val="75000"/>
                </a:schemeClr>
              </a:buClr>
              <a:buFont typeface="Wingdings" pitchFamily="2" charset="2"/>
              <a:buChar char="Ø"/>
            </a:pPr>
            <a:r>
              <a:rPr lang="en-US" sz="2400" dirty="0" smtClean="0">
                <a:latin typeface="+mj-lt"/>
              </a:rPr>
              <a:t>Identify classifications for which you will be seeking reimbursement (including Suppression and Non Suppression)</a:t>
            </a:r>
          </a:p>
          <a:p>
            <a:pPr marL="0" lvl="0" indent="0">
              <a:buClr>
                <a:schemeClr val="accent3">
                  <a:lumMod val="75000"/>
                </a:schemeClr>
              </a:buClr>
              <a:buNone/>
            </a:pPr>
            <a:endParaRPr lang="en-US" sz="2400" dirty="0" smtClean="0">
              <a:latin typeface="+mj-lt"/>
            </a:endParaRPr>
          </a:p>
          <a:p>
            <a:pPr marL="458788" lvl="0" indent="-458788">
              <a:buClr>
                <a:schemeClr val="accent3">
                  <a:lumMod val="75000"/>
                </a:schemeClr>
              </a:buClr>
              <a:buFont typeface="Wingdings" pitchFamily="2" charset="2"/>
              <a:buChar char="Ø"/>
            </a:pPr>
            <a:r>
              <a:rPr lang="en-US" sz="2400" dirty="0" smtClean="0">
                <a:latin typeface="+mj-lt"/>
              </a:rPr>
              <a:t>Identify current actual base hourly rate (regular salary without benefits) for each employee within each classification</a:t>
            </a:r>
          </a:p>
          <a:p>
            <a:pPr marL="458788" lvl="0" indent="-458788">
              <a:buClr>
                <a:schemeClr val="accent3">
                  <a:lumMod val="75000"/>
                </a:schemeClr>
              </a:buClr>
              <a:buFont typeface="Wingdings" pitchFamily="2" charset="2"/>
              <a:buChar char="Ø"/>
            </a:pPr>
            <a:endParaRPr lang="en-US" sz="2400" dirty="0" smtClean="0">
              <a:latin typeface="+mj-lt"/>
            </a:endParaRPr>
          </a:p>
          <a:p>
            <a:pPr marL="458788" lvl="0" indent="-458788">
              <a:buClr>
                <a:schemeClr val="accent3">
                  <a:lumMod val="75000"/>
                </a:schemeClr>
              </a:buClr>
              <a:buFont typeface="Wingdings" pitchFamily="2" charset="2"/>
              <a:buChar char="Ø"/>
            </a:pPr>
            <a:r>
              <a:rPr lang="en-US" sz="2400" dirty="0" smtClean="0">
                <a:latin typeface="+mj-lt"/>
              </a:rPr>
              <a:t>If hourly rate is not readily available from local agency system:</a:t>
            </a:r>
          </a:p>
          <a:p>
            <a:pPr marL="833501" lvl="2" indent="-458788">
              <a:buClr>
                <a:srgbClr val="002060"/>
              </a:buClr>
              <a:buFont typeface="Wingdings" pitchFamily="2" charset="2"/>
              <a:buChar char="Ø"/>
            </a:pPr>
            <a:r>
              <a:rPr lang="en-US" sz="2400" dirty="0" smtClean="0">
                <a:solidFill>
                  <a:schemeClr val="tx1"/>
                </a:solidFill>
                <a:latin typeface="+mj-lt"/>
              </a:rPr>
              <a:t>Use 2,912 annual hours for 56 hour employees</a:t>
            </a:r>
          </a:p>
          <a:p>
            <a:pPr marL="833501" lvl="2" indent="-458788">
              <a:buClr>
                <a:srgbClr val="002060"/>
              </a:buClr>
              <a:buFont typeface="Wingdings" pitchFamily="2" charset="2"/>
              <a:buChar char="Ø"/>
            </a:pPr>
            <a:r>
              <a:rPr lang="en-US" sz="2400" dirty="0" smtClean="0">
                <a:solidFill>
                  <a:schemeClr val="tx1"/>
                </a:solidFill>
                <a:latin typeface="+mj-lt"/>
              </a:rPr>
              <a:t>Use 2,080 annual hours for 40 hour employees</a:t>
            </a:r>
          </a:p>
        </p:txBody>
      </p:sp>
      <p:sp>
        <p:nvSpPr>
          <p:cNvPr id="4" name="Slide Number Placeholder 3"/>
          <p:cNvSpPr>
            <a:spLocks noGrp="1"/>
          </p:cNvSpPr>
          <p:nvPr>
            <p:ph type="sldNum" sz="quarter" idx="12"/>
          </p:nvPr>
        </p:nvSpPr>
        <p:spPr/>
        <p:txBody>
          <a:bodyPr>
            <a:normAutofit/>
          </a:bodyPr>
          <a:lstStyle/>
          <a:p>
            <a:fld id="{11756BDD-58EF-4F26-A203-629CF85D021F}" type="slidenum">
              <a:rPr lang="en-US" smtClean="0"/>
              <a:pPr/>
              <a:t>53</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18322"/>
            <a:ext cx="8229600" cy="685800"/>
          </a:xfrm>
        </p:spPr>
        <p:txBody>
          <a:bodyPr>
            <a:noAutofit/>
          </a:bodyPr>
          <a:lstStyle/>
          <a:p>
            <a:pPr algn="ctr"/>
            <a:r>
              <a:rPr lang="en-US" sz="4000" dirty="0" smtClean="0"/>
              <a:t>Average Actual Personnel Rates (cont.)</a:t>
            </a:r>
            <a:endParaRPr lang="en-US" sz="4000" dirty="0"/>
          </a:p>
        </p:txBody>
      </p:sp>
      <p:sp>
        <p:nvSpPr>
          <p:cNvPr id="3" name="Content Placeholder 2"/>
          <p:cNvSpPr>
            <a:spLocks noGrp="1"/>
          </p:cNvSpPr>
          <p:nvPr>
            <p:ph idx="1"/>
          </p:nvPr>
        </p:nvSpPr>
        <p:spPr>
          <a:xfrm>
            <a:off x="685800" y="1676400"/>
            <a:ext cx="7772400" cy="4343400"/>
          </a:xfrm>
        </p:spPr>
        <p:txBody>
          <a:bodyPr>
            <a:normAutofit lnSpcReduction="10000"/>
          </a:bodyPr>
          <a:lstStyle/>
          <a:p>
            <a:pPr marL="457200" lvl="0" indent="-457200">
              <a:buClr>
                <a:schemeClr val="accent3">
                  <a:lumMod val="75000"/>
                </a:schemeClr>
              </a:buClr>
              <a:buFont typeface="Wingdings" pitchFamily="2" charset="2"/>
              <a:buChar char="Ø"/>
            </a:pPr>
            <a:r>
              <a:rPr lang="en-US" dirty="0" smtClean="0">
                <a:latin typeface="+mj-lt"/>
              </a:rPr>
              <a:t>Identify specialty and incentive pay that is tied to each OVERTIME hour worked. If there is no payment to the employee or no cost to the department for that benefit when an OT hour is worked, then DO NOT include.</a:t>
            </a:r>
          </a:p>
          <a:p>
            <a:pPr marL="457200" lvl="0" indent="-457200">
              <a:buClr>
                <a:schemeClr val="accent3">
                  <a:lumMod val="75000"/>
                </a:schemeClr>
              </a:buClr>
              <a:buFont typeface="Wingdings" pitchFamily="2" charset="2"/>
              <a:buChar char="Ø"/>
            </a:pPr>
            <a:endParaRPr lang="en-US" dirty="0" smtClean="0">
              <a:latin typeface="+mj-lt"/>
            </a:endParaRPr>
          </a:p>
          <a:p>
            <a:pPr marL="457200" lvl="0" indent="-457200">
              <a:buClr>
                <a:schemeClr val="accent3">
                  <a:lumMod val="75000"/>
                </a:schemeClr>
              </a:buClr>
              <a:buFont typeface="Wingdings" pitchFamily="2" charset="2"/>
              <a:buChar char="Ø"/>
            </a:pPr>
            <a:r>
              <a:rPr lang="en-US" dirty="0" smtClean="0">
                <a:latin typeface="+mj-lt"/>
              </a:rPr>
              <a:t>For each employee, add hourly salary and benefit costs together.</a:t>
            </a:r>
          </a:p>
          <a:p>
            <a:pPr marL="457200" lvl="0" indent="-457200">
              <a:buClr>
                <a:schemeClr val="accent3">
                  <a:lumMod val="75000"/>
                </a:schemeClr>
              </a:buClr>
              <a:buFont typeface="Wingdings" pitchFamily="2" charset="2"/>
              <a:buChar char="Ø"/>
            </a:pPr>
            <a:endParaRPr lang="en-US" dirty="0" smtClean="0">
              <a:latin typeface="+mj-lt"/>
            </a:endParaRPr>
          </a:p>
          <a:p>
            <a:pPr marL="457200" lvl="0" indent="-457200">
              <a:buClr>
                <a:schemeClr val="accent3">
                  <a:lumMod val="75000"/>
                </a:schemeClr>
              </a:buClr>
              <a:buFont typeface="Wingdings" pitchFamily="2" charset="2"/>
              <a:buChar char="Ø"/>
            </a:pPr>
            <a:r>
              <a:rPr lang="en-US" dirty="0" smtClean="0">
                <a:latin typeface="+mj-lt"/>
              </a:rPr>
              <a:t>Calculate average hourly rate for the classification.</a:t>
            </a:r>
          </a:p>
          <a:p>
            <a:pPr>
              <a:buNone/>
            </a:pPr>
            <a:endParaRPr lang="en-US" dirty="0">
              <a:latin typeface="+mj-lt"/>
            </a:endParaRPr>
          </a:p>
        </p:txBody>
      </p:sp>
      <p:sp>
        <p:nvSpPr>
          <p:cNvPr id="4" name="Slide Number Placeholder 3"/>
          <p:cNvSpPr>
            <a:spLocks noGrp="1"/>
          </p:cNvSpPr>
          <p:nvPr>
            <p:ph type="sldNum" sz="quarter" idx="12"/>
          </p:nvPr>
        </p:nvSpPr>
        <p:spPr/>
        <p:txBody>
          <a:bodyPr>
            <a:normAutofit/>
          </a:bodyPr>
          <a:lstStyle/>
          <a:p>
            <a:fld id="{11756BDD-58EF-4F26-A203-629CF85D021F}" type="slidenum">
              <a:rPr lang="en-US" smtClean="0"/>
              <a:pPr/>
              <a:t>54</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533400"/>
            <a:ext cx="8686800" cy="1447800"/>
          </a:xfrm>
        </p:spPr>
        <p:txBody>
          <a:bodyPr>
            <a:normAutofit/>
          </a:bodyPr>
          <a:lstStyle/>
          <a:p>
            <a:pPr algn="ctr"/>
            <a:r>
              <a:rPr lang="en-US" sz="4400" dirty="0" smtClean="0"/>
              <a:t>Average Actual Personnel Rates  Incentive/Specialty Pay and Benefits</a:t>
            </a:r>
            <a:endParaRPr lang="en-US" sz="4400" dirty="0"/>
          </a:p>
        </p:txBody>
      </p:sp>
      <p:sp>
        <p:nvSpPr>
          <p:cNvPr id="3" name="Content Placeholder 2"/>
          <p:cNvSpPr>
            <a:spLocks noGrp="1"/>
          </p:cNvSpPr>
          <p:nvPr>
            <p:ph idx="1"/>
          </p:nvPr>
        </p:nvSpPr>
        <p:spPr>
          <a:xfrm>
            <a:off x="609600" y="2133600"/>
            <a:ext cx="7772400" cy="4495800"/>
          </a:xfrm>
        </p:spPr>
        <p:txBody>
          <a:bodyPr>
            <a:normAutofit lnSpcReduction="10000"/>
          </a:bodyPr>
          <a:lstStyle/>
          <a:p>
            <a:pPr marL="568325" lvl="0" indent="-458788">
              <a:buClr>
                <a:schemeClr val="accent3">
                  <a:lumMod val="75000"/>
                </a:schemeClr>
              </a:buClr>
              <a:buFont typeface="Wingdings" pitchFamily="2" charset="2"/>
              <a:buChar char="Ø"/>
            </a:pPr>
            <a:r>
              <a:rPr lang="en-US" dirty="0" smtClean="0">
                <a:latin typeface="+mj-lt"/>
              </a:rPr>
              <a:t>Varies from department to department – if the incentive/specialty benefit is paid when a person works OT then it should be included</a:t>
            </a:r>
          </a:p>
          <a:p>
            <a:pPr marL="568325" lvl="0" indent="-458788">
              <a:buClr>
                <a:schemeClr val="accent3">
                  <a:lumMod val="75000"/>
                </a:schemeClr>
              </a:buClr>
              <a:buFont typeface="Wingdings" pitchFamily="2" charset="2"/>
              <a:buChar char="Ø"/>
            </a:pPr>
            <a:endParaRPr lang="en-US" dirty="0" smtClean="0">
              <a:latin typeface="+mj-lt"/>
            </a:endParaRPr>
          </a:p>
          <a:p>
            <a:pPr marL="568325" lvl="0" indent="-458788">
              <a:buClr>
                <a:schemeClr val="accent3">
                  <a:lumMod val="75000"/>
                </a:schemeClr>
              </a:buClr>
              <a:buFont typeface="Wingdings" pitchFamily="2" charset="2"/>
              <a:buChar char="Ø"/>
            </a:pPr>
            <a:r>
              <a:rPr lang="en-US" dirty="0" smtClean="0">
                <a:latin typeface="+mj-lt"/>
              </a:rPr>
              <a:t>Examples: Paramedic, Hazmat, EMT, USAR, education, longevity, FICA, and Medicare – this is not an all inclusive list</a:t>
            </a:r>
          </a:p>
          <a:p>
            <a:pPr marL="568325" lvl="0" indent="-458788">
              <a:buClr>
                <a:schemeClr val="accent3">
                  <a:lumMod val="75000"/>
                </a:schemeClr>
              </a:buClr>
              <a:buFont typeface="Wingdings" pitchFamily="2" charset="2"/>
              <a:buChar char="Ø"/>
            </a:pPr>
            <a:endParaRPr lang="en-US" dirty="0" smtClean="0">
              <a:latin typeface="+mj-lt"/>
            </a:endParaRPr>
          </a:p>
          <a:p>
            <a:pPr marL="568325" lvl="0" indent="-458788">
              <a:buClr>
                <a:schemeClr val="accent3">
                  <a:lumMod val="75000"/>
                </a:schemeClr>
              </a:buClr>
              <a:buFont typeface="Wingdings" pitchFamily="2" charset="2"/>
              <a:buChar char="Ø"/>
            </a:pPr>
            <a:r>
              <a:rPr lang="en-US" dirty="0" smtClean="0">
                <a:latin typeface="+mj-lt"/>
              </a:rPr>
              <a:t>Benefits typically not earned for each OT hour worked are retirement, health insurance, and merit pay</a:t>
            </a:r>
          </a:p>
        </p:txBody>
      </p:sp>
      <p:sp>
        <p:nvSpPr>
          <p:cNvPr id="4" name="Slide Number Placeholder 3"/>
          <p:cNvSpPr>
            <a:spLocks noGrp="1"/>
          </p:cNvSpPr>
          <p:nvPr>
            <p:ph type="sldNum" sz="quarter" idx="12"/>
          </p:nvPr>
        </p:nvSpPr>
        <p:spPr/>
        <p:txBody>
          <a:bodyPr>
            <a:normAutofit/>
          </a:bodyPr>
          <a:lstStyle/>
          <a:p>
            <a:fld id="{11756BDD-58EF-4F26-A203-629CF85D021F}" type="slidenum">
              <a:rPr lang="en-US" smtClean="0"/>
              <a:pPr/>
              <a:t>55</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533400"/>
            <a:ext cx="8610600" cy="1447800"/>
          </a:xfrm>
        </p:spPr>
        <p:txBody>
          <a:bodyPr>
            <a:normAutofit/>
          </a:bodyPr>
          <a:lstStyle/>
          <a:p>
            <a:pPr algn="ctr"/>
            <a:r>
              <a:rPr lang="en-US" sz="4400" dirty="0" smtClean="0"/>
              <a:t>Average Actual Personnel Rates  </a:t>
            </a:r>
            <a:br>
              <a:rPr lang="en-US" sz="4400" dirty="0" smtClean="0"/>
            </a:br>
            <a:r>
              <a:rPr lang="en-US" sz="4400" dirty="0" smtClean="0"/>
              <a:t>Calculation Example</a:t>
            </a:r>
            <a:endParaRPr lang="en-US" sz="4400" dirty="0"/>
          </a:p>
        </p:txBody>
      </p:sp>
      <p:graphicFrame>
        <p:nvGraphicFramePr>
          <p:cNvPr id="4" name="Table 3" title="Average Actual Personnel Rates  "/>
          <p:cNvGraphicFramePr>
            <a:graphicFrameLocks noGrp="1"/>
          </p:cNvGraphicFramePr>
          <p:nvPr>
            <p:extLst>
              <p:ext uri="{D42A27DB-BD31-4B8C-83A1-F6EECF244321}">
                <p14:modId xmlns:p14="http://schemas.microsoft.com/office/powerpoint/2010/main" val="4195922665"/>
              </p:ext>
            </p:extLst>
          </p:nvPr>
        </p:nvGraphicFramePr>
        <p:xfrm>
          <a:off x="990598" y="2013434"/>
          <a:ext cx="7467602" cy="4162576"/>
        </p:xfrm>
        <a:graphic>
          <a:graphicData uri="http://schemas.openxmlformats.org/drawingml/2006/table">
            <a:tbl>
              <a:tblPr firstRow="1"/>
              <a:tblGrid>
                <a:gridCol w="3733800"/>
                <a:gridCol w="2800351"/>
                <a:gridCol w="933451"/>
              </a:tblGrid>
              <a:tr h="303923">
                <a:tc>
                  <a:txBody>
                    <a:bodyPr/>
                    <a:lstStyle/>
                    <a:p>
                      <a:pPr algn="l" fontAlgn="b"/>
                      <a:r>
                        <a:rPr lang="en-US" sz="1600" b="1" i="0" u="none" strike="noStrike" dirty="0">
                          <a:solidFill>
                            <a:srgbClr val="000000"/>
                          </a:solidFill>
                          <a:latin typeface="Arial"/>
                        </a:rPr>
                        <a:t>Job Classification </a:t>
                      </a:r>
                      <a:r>
                        <a:rPr lang="en-US" sz="1600" b="1" i="0" u="none" strike="noStrike" dirty="0" smtClean="0">
                          <a:solidFill>
                            <a:srgbClr val="000000"/>
                          </a:solidFill>
                          <a:latin typeface="Arial"/>
                        </a:rPr>
                        <a:t>– </a:t>
                      </a:r>
                      <a:r>
                        <a:rPr lang="en-US" sz="1600" b="1" i="0" u="none" strike="noStrike" dirty="0">
                          <a:solidFill>
                            <a:srgbClr val="000000"/>
                          </a:solidFill>
                          <a:latin typeface="Arial"/>
                        </a:rPr>
                        <a:t>Firefighter</a:t>
                      </a:r>
                    </a:p>
                  </a:txBody>
                  <a:tcPr marL="9525" marR="9525" marT="952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400" b="0" i="0" u="none" strike="noStrike" dirty="0">
                        <a:solidFill>
                          <a:srgbClr val="000000"/>
                        </a:solidFill>
                        <a:latin typeface="Arial"/>
                      </a:endParaRPr>
                    </a:p>
                  </a:txBody>
                  <a:tcPr marL="9525" marR="9525" marT="952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400" b="1" i="0" u="none" strike="noStrike" dirty="0">
                          <a:solidFill>
                            <a:srgbClr val="000000"/>
                          </a:solidFill>
                          <a:latin typeface="Arial"/>
                        </a:rPr>
                        <a:t> Amount </a:t>
                      </a:r>
                    </a:p>
                  </a:txBody>
                  <a:tcPr marL="9525" marR="9525" marT="952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349643">
                <a:tc>
                  <a:txBody>
                    <a:bodyPr/>
                    <a:lstStyle/>
                    <a:p>
                      <a:pPr algn="l" fontAlgn="b"/>
                      <a:r>
                        <a:rPr lang="en-AU" sz="1400" b="0" i="0" u="none" strike="noStrike" dirty="0">
                          <a:solidFill>
                            <a:srgbClr val="000000"/>
                          </a:solidFill>
                          <a:latin typeface="Arial"/>
                        </a:rPr>
                        <a:t>Base Salary - Current Actual Annual Salary</a:t>
                      </a:r>
                    </a:p>
                  </a:txBody>
                  <a:tcPr marL="9525" marR="9525" marT="952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400" b="0" i="0" u="none" strike="noStrike" dirty="0">
                        <a:solidFill>
                          <a:srgbClr val="000000"/>
                        </a:solidFill>
                        <a:latin typeface="Arial"/>
                      </a:endParaRPr>
                    </a:p>
                  </a:txBody>
                  <a:tcPr marL="9525" marR="9525" marT="952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400" b="0" i="0" u="none" strike="noStrike" dirty="0">
                          <a:solidFill>
                            <a:srgbClr val="000000"/>
                          </a:solidFill>
                          <a:latin typeface="Arial"/>
                        </a:rPr>
                        <a:t>    75,924 </a:t>
                      </a:r>
                    </a:p>
                  </a:txBody>
                  <a:tcPr marL="9525" marR="9525" marT="952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381000">
                <a:tc>
                  <a:txBody>
                    <a:bodyPr/>
                    <a:lstStyle/>
                    <a:p>
                      <a:pPr algn="l" fontAlgn="b"/>
                      <a:r>
                        <a:rPr lang="en-US" sz="1400" b="0" i="0" u="none" strike="noStrike" dirty="0">
                          <a:solidFill>
                            <a:srgbClr val="000000"/>
                          </a:solidFill>
                          <a:latin typeface="Arial"/>
                        </a:rPr>
                        <a:t>Annual Scheduled Hours</a:t>
                      </a:r>
                    </a:p>
                  </a:txBody>
                  <a:tcPr marL="9525" marR="9525" marT="952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400" b="0" i="0" u="none" strike="noStrike" dirty="0">
                          <a:solidFill>
                            <a:srgbClr val="000000"/>
                          </a:solidFill>
                          <a:latin typeface="Arial"/>
                        </a:rPr>
                        <a:t> 56-Hour Employee </a:t>
                      </a:r>
                    </a:p>
                  </a:txBody>
                  <a:tcPr marL="9525" marR="9525" marT="952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400" b="0" i="0" u="none" strike="noStrike" dirty="0">
                          <a:solidFill>
                            <a:srgbClr val="000000"/>
                          </a:solidFill>
                          <a:latin typeface="Arial"/>
                        </a:rPr>
                        <a:t>     2,912 </a:t>
                      </a:r>
                    </a:p>
                  </a:txBody>
                  <a:tcPr marL="9525" marR="9525" marT="952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457200">
                <a:tc>
                  <a:txBody>
                    <a:bodyPr/>
                    <a:lstStyle/>
                    <a:p>
                      <a:pPr algn="l" fontAlgn="b"/>
                      <a:r>
                        <a:rPr lang="en-AU" sz="1400" b="1" i="0" u="none" strike="noStrike" dirty="0" smtClean="0">
                          <a:solidFill>
                            <a:srgbClr val="000000"/>
                          </a:solidFill>
                          <a:latin typeface="Arial"/>
                        </a:rPr>
                        <a:t>Regular </a:t>
                      </a:r>
                      <a:r>
                        <a:rPr lang="en-AU" sz="1400" b="1" i="0" u="none" strike="noStrike" dirty="0">
                          <a:solidFill>
                            <a:srgbClr val="000000"/>
                          </a:solidFill>
                          <a:latin typeface="Arial"/>
                        </a:rPr>
                        <a:t>Hourly Rate without benefits</a:t>
                      </a:r>
                    </a:p>
                  </a:txBody>
                  <a:tcPr marL="9525" marR="9525" marT="952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400" b="0" i="0" u="none" strike="noStrike" dirty="0">
                        <a:solidFill>
                          <a:srgbClr val="000000"/>
                        </a:solidFill>
                        <a:latin typeface="Arial"/>
                      </a:endParaRPr>
                    </a:p>
                  </a:txBody>
                  <a:tcPr marL="9525" marR="9525" marT="952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400" b="1" i="0" u="none" strike="noStrike" dirty="0">
                          <a:solidFill>
                            <a:srgbClr val="000000"/>
                          </a:solidFill>
                          <a:latin typeface="Arial"/>
                        </a:rPr>
                        <a:t>     26.07 </a:t>
                      </a:r>
                    </a:p>
                  </a:txBody>
                  <a:tcPr marL="9525" marR="9525" marT="952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381000">
                <a:tc>
                  <a:txBody>
                    <a:bodyPr/>
                    <a:lstStyle/>
                    <a:p>
                      <a:pPr algn="l" fontAlgn="b"/>
                      <a:r>
                        <a:rPr lang="en-US" sz="1400" b="1" i="0" u="none" strike="noStrike" dirty="0">
                          <a:solidFill>
                            <a:srgbClr val="000000"/>
                          </a:solidFill>
                          <a:latin typeface="Arial"/>
                        </a:rPr>
                        <a:t>Incentive/Specialty Pay (Specify)</a:t>
                      </a:r>
                    </a:p>
                  </a:txBody>
                  <a:tcPr marL="9525" marR="9525" marT="952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400" b="0" i="0" u="none" strike="noStrike" dirty="0">
                          <a:solidFill>
                            <a:srgbClr val="000000"/>
                          </a:solidFill>
                          <a:latin typeface="Arial"/>
                        </a:rPr>
                        <a:t>Emergency Medical Technician</a:t>
                      </a:r>
                    </a:p>
                  </a:txBody>
                  <a:tcPr marL="9525" marR="9525" marT="952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400" b="0" i="0" u="none" strike="noStrike" dirty="0">
                          <a:solidFill>
                            <a:srgbClr val="000000"/>
                          </a:solidFill>
                          <a:latin typeface="Arial"/>
                        </a:rPr>
                        <a:t>       0.75 </a:t>
                      </a:r>
                    </a:p>
                  </a:txBody>
                  <a:tcPr marL="9525" marR="9525" marT="952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15063">
                <a:tc>
                  <a:txBody>
                    <a:bodyPr/>
                    <a:lstStyle/>
                    <a:p>
                      <a:pPr algn="l" fontAlgn="b"/>
                      <a:endParaRPr lang="en-US" sz="1400" b="0" i="0" u="none" strike="noStrike" dirty="0">
                        <a:solidFill>
                          <a:srgbClr val="000000"/>
                        </a:solidFill>
                        <a:latin typeface="Arial"/>
                      </a:endParaRPr>
                    </a:p>
                  </a:txBody>
                  <a:tcPr marL="9525" marR="9525" marT="952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400" b="0" i="0" u="none" strike="noStrike" dirty="0">
                          <a:solidFill>
                            <a:srgbClr val="000000"/>
                          </a:solidFill>
                          <a:latin typeface="Arial"/>
                        </a:rPr>
                        <a:t>Education Incentive </a:t>
                      </a:r>
                    </a:p>
                  </a:txBody>
                  <a:tcPr marL="9525" marR="9525" marT="952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400" b="0" i="0" u="none" strike="noStrike" dirty="0">
                          <a:solidFill>
                            <a:srgbClr val="000000"/>
                          </a:solidFill>
                          <a:latin typeface="Arial"/>
                        </a:rPr>
                        <a:t>       0.34 </a:t>
                      </a:r>
                    </a:p>
                  </a:txBody>
                  <a:tcPr marL="9525" marR="9525" marT="952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15063">
                <a:tc>
                  <a:txBody>
                    <a:bodyPr/>
                    <a:lstStyle/>
                    <a:p>
                      <a:pPr algn="l" fontAlgn="b"/>
                      <a:endParaRPr lang="en-US" sz="1400" b="0" i="0" u="none" strike="noStrike" dirty="0">
                        <a:solidFill>
                          <a:srgbClr val="000000"/>
                        </a:solidFill>
                        <a:latin typeface="Arial"/>
                      </a:endParaRPr>
                    </a:p>
                  </a:txBody>
                  <a:tcPr marL="9525" marR="9525" marT="952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400" b="0" i="0" u="none" strike="noStrike" dirty="0">
                          <a:solidFill>
                            <a:srgbClr val="000000"/>
                          </a:solidFill>
                          <a:latin typeface="Arial"/>
                        </a:rPr>
                        <a:t>Paramedic Premium Pay</a:t>
                      </a:r>
                    </a:p>
                  </a:txBody>
                  <a:tcPr marL="9525" marR="9525" marT="952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400" b="0" i="0" u="none" strike="noStrike" dirty="0">
                          <a:solidFill>
                            <a:srgbClr val="000000"/>
                          </a:solidFill>
                          <a:latin typeface="Arial"/>
                        </a:rPr>
                        <a:t>       2.00 </a:t>
                      </a:r>
                    </a:p>
                  </a:txBody>
                  <a:tcPr marL="9525" marR="9525" marT="952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44473">
                <a:tc>
                  <a:txBody>
                    <a:bodyPr/>
                    <a:lstStyle/>
                    <a:p>
                      <a:pPr algn="l" fontAlgn="b"/>
                      <a:r>
                        <a:rPr lang="en-AU" sz="1400" b="1" i="0" u="none" strike="noStrike" dirty="0">
                          <a:solidFill>
                            <a:srgbClr val="000000"/>
                          </a:solidFill>
                          <a:latin typeface="Arial"/>
                        </a:rPr>
                        <a:t>Hourly Rate with Incentive Pays</a:t>
                      </a:r>
                    </a:p>
                  </a:txBody>
                  <a:tcPr marL="9525" marR="9525" marT="952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400" b="0" i="0" u="none" strike="noStrike" dirty="0">
                        <a:solidFill>
                          <a:srgbClr val="000000"/>
                        </a:solidFill>
                        <a:latin typeface="Arial"/>
                      </a:endParaRPr>
                    </a:p>
                  </a:txBody>
                  <a:tcPr marL="9525" marR="9525" marT="952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600" b="1" i="0" u="none" strike="noStrike" dirty="0">
                          <a:solidFill>
                            <a:srgbClr val="000000"/>
                          </a:solidFill>
                          <a:latin typeface="Arial"/>
                        </a:rPr>
                        <a:t>     29.16 </a:t>
                      </a:r>
                    </a:p>
                  </a:txBody>
                  <a:tcPr marL="9525" marR="9525" marT="952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139065">
                <a:tc>
                  <a:txBody>
                    <a:bodyPr/>
                    <a:lstStyle/>
                    <a:p>
                      <a:pPr algn="l" fontAlgn="b"/>
                      <a:r>
                        <a:rPr lang="en-PH" sz="1400" b="1" i="0" u="none" strike="noStrike" baseline="0" dirty="0" smtClean="0">
                          <a:solidFill>
                            <a:srgbClr val="000000"/>
                          </a:solidFill>
                          <a:latin typeface="Arial"/>
                        </a:rPr>
                        <a:t> </a:t>
                      </a:r>
                      <a:r>
                        <a:rPr lang="en-PH" sz="1400" b="1" i="0" u="none" strike="noStrike" baseline="0" dirty="0" smtClean="0">
                          <a:solidFill>
                            <a:schemeClr val="bg1"/>
                          </a:solidFill>
                          <a:latin typeface="Arial"/>
                        </a:rPr>
                        <a:t>.</a:t>
                      </a:r>
                      <a:endParaRPr lang="en-US" sz="1400" b="1" i="0" u="none" strike="noStrike" dirty="0">
                        <a:solidFill>
                          <a:schemeClr val="bg1"/>
                        </a:solidFill>
                        <a:latin typeface="Arial"/>
                      </a:endParaRPr>
                    </a:p>
                  </a:txBody>
                  <a:tcPr marL="9525" marR="9525" marT="952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400" b="0" i="0" u="none" strike="noStrike" dirty="0">
                        <a:solidFill>
                          <a:srgbClr val="000000"/>
                        </a:solidFill>
                        <a:latin typeface="Arial"/>
                      </a:endParaRPr>
                    </a:p>
                  </a:txBody>
                  <a:tcPr marL="9525" marR="9525" marT="952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PH" sz="1400" b="1" i="0" u="none" strike="noStrike" dirty="0" smtClean="0">
                          <a:solidFill>
                            <a:srgbClr val="000000"/>
                          </a:solidFill>
                          <a:latin typeface="Arial"/>
                        </a:rPr>
                        <a:t> </a:t>
                      </a:r>
                      <a:endParaRPr lang="en-US" sz="1400" b="1" i="0" u="none" strike="noStrike" dirty="0">
                        <a:solidFill>
                          <a:srgbClr val="000000"/>
                        </a:solidFill>
                        <a:latin typeface="Arial"/>
                      </a:endParaRPr>
                    </a:p>
                  </a:txBody>
                  <a:tcPr marL="9525" marR="9525" marT="952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15063">
                <a:tc>
                  <a:txBody>
                    <a:bodyPr/>
                    <a:lstStyle/>
                    <a:p>
                      <a:pPr algn="l" fontAlgn="b"/>
                      <a:r>
                        <a:rPr lang="en-US" sz="1400" b="1" i="0" u="none" strike="noStrike" dirty="0">
                          <a:solidFill>
                            <a:srgbClr val="000000"/>
                          </a:solidFill>
                          <a:latin typeface="Arial"/>
                        </a:rPr>
                        <a:t>Benefits</a:t>
                      </a:r>
                    </a:p>
                  </a:txBody>
                  <a:tcPr marL="9525" marR="9525" marT="952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PH" sz="1400" b="0" i="0" u="none" strike="noStrike" dirty="0" smtClean="0">
                          <a:solidFill>
                            <a:srgbClr val="000000"/>
                          </a:solidFill>
                          <a:latin typeface="Arial"/>
                        </a:rPr>
                        <a:t> </a:t>
                      </a:r>
                      <a:endParaRPr lang="en-US" sz="1400" b="0" i="0" u="none" strike="noStrike" dirty="0">
                        <a:solidFill>
                          <a:srgbClr val="000000"/>
                        </a:solidFill>
                        <a:latin typeface="Arial"/>
                      </a:endParaRPr>
                    </a:p>
                  </a:txBody>
                  <a:tcPr marL="9525" marR="9525" marT="952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PH" sz="1400" b="0" i="0" u="none" strike="noStrike" dirty="0" smtClean="0">
                          <a:solidFill>
                            <a:srgbClr val="000000"/>
                          </a:solidFill>
                          <a:latin typeface="Arial"/>
                        </a:rPr>
                        <a:t> </a:t>
                      </a:r>
                      <a:endParaRPr lang="en-US" sz="1400" b="0" i="0" u="none" strike="noStrike" dirty="0">
                        <a:solidFill>
                          <a:srgbClr val="000000"/>
                        </a:solidFill>
                        <a:latin typeface="Arial"/>
                      </a:endParaRPr>
                    </a:p>
                  </a:txBody>
                  <a:tcPr marL="9525" marR="9525" marT="952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15063">
                <a:tc>
                  <a:txBody>
                    <a:bodyPr/>
                    <a:lstStyle/>
                    <a:p>
                      <a:pPr algn="l" fontAlgn="b"/>
                      <a:r>
                        <a:rPr lang="en-US" sz="1400" b="0" i="0" u="none" strike="noStrike" dirty="0">
                          <a:solidFill>
                            <a:srgbClr val="000000"/>
                          </a:solidFill>
                          <a:latin typeface="Arial"/>
                        </a:rPr>
                        <a:t>FICA/Medicare</a:t>
                      </a:r>
                    </a:p>
                  </a:txBody>
                  <a:tcPr marL="9525" marR="9525" marT="952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400" b="0" i="0" u="none" strike="noStrike" dirty="0">
                          <a:solidFill>
                            <a:srgbClr val="000000"/>
                          </a:solidFill>
                          <a:latin typeface="Arial"/>
                        </a:rPr>
                        <a:t>1.45%</a:t>
                      </a:r>
                    </a:p>
                  </a:txBody>
                  <a:tcPr marL="9525" marR="9525" marT="952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400" b="0" i="0" u="none" strike="noStrike" dirty="0">
                          <a:solidFill>
                            <a:srgbClr val="000000"/>
                          </a:solidFill>
                          <a:latin typeface="Arial"/>
                        </a:rPr>
                        <a:t>       0.42 </a:t>
                      </a:r>
                    </a:p>
                  </a:txBody>
                  <a:tcPr marL="9525" marR="9525" marT="952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15063">
                <a:tc>
                  <a:txBody>
                    <a:bodyPr/>
                    <a:lstStyle/>
                    <a:p>
                      <a:pPr algn="l" fontAlgn="b"/>
                      <a:r>
                        <a:rPr lang="en-US" sz="1400" b="0" i="0" u="none" strike="noStrike" dirty="0">
                          <a:solidFill>
                            <a:srgbClr val="000000"/>
                          </a:solidFill>
                          <a:latin typeface="Arial"/>
                        </a:rPr>
                        <a:t>Retirement</a:t>
                      </a:r>
                    </a:p>
                  </a:txBody>
                  <a:tcPr marL="9525" marR="9525" marT="952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400" b="0" i="0" u="none" strike="noStrike" dirty="0">
                          <a:solidFill>
                            <a:srgbClr val="000000"/>
                          </a:solidFill>
                          <a:latin typeface="Arial"/>
                        </a:rPr>
                        <a:t>Not Applicable to overtime</a:t>
                      </a:r>
                    </a:p>
                  </a:txBody>
                  <a:tcPr marL="9525" marR="9525" marT="952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400" b="0" i="0" u="none" strike="noStrike" dirty="0" smtClean="0">
                          <a:solidFill>
                            <a:srgbClr val="000000"/>
                          </a:solidFill>
                          <a:latin typeface="Arial"/>
                        </a:rPr>
                        <a:t>          -   </a:t>
                      </a:r>
                      <a:endParaRPr lang="en-US" sz="1400" b="0" i="0" u="none" strike="noStrike" dirty="0">
                        <a:solidFill>
                          <a:srgbClr val="000000"/>
                        </a:solidFill>
                        <a:latin typeface="Arial"/>
                      </a:endParaRPr>
                    </a:p>
                  </a:txBody>
                  <a:tcPr marL="9525" marR="9525" marT="952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15063">
                <a:tc>
                  <a:txBody>
                    <a:bodyPr/>
                    <a:lstStyle/>
                    <a:p>
                      <a:pPr algn="l" fontAlgn="b"/>
                      <a:r>
                        <a:rPr lang="en-US" sz="1400" b="0" i="0" u="none" strike="noStrike" dirty="0">
                          <a:solidFill>
                            <a:srgbClr val="000000"/>
                          </a:solidFill>
                          <a:latin typeface="Arial"/>
                        </a:rPr>
                        <a:t>Health Benefits / Flex Credits</a:t>
                      </a:r>
                    </a:p>
                  </a:txBody>
                  <a:tcPr marL="9525" marR="9525" marT="952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400" b="0" i="0" u="none" strike="noStrike" dirty="0">
                          <a:solidFill>
                            <a:srgbClr val="000000"/>
                          </a:solidFill>
                          <a:latin typeface="Arial"/>
                        </a:rPr>
                        <a:t>Not Applicable to overtime</a:t>
                      </a:r>
                    </a:p>
                  </a:txBody>
                  <a:tcPr marL="9525" marR="9525" marT="952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400" b="0" i="0" u="none" strike="noStrike" dirty="0">
                          <a:solidFill>
                            <a:srgbClr val="000000"/>
                          </a:solidFill>
                          <a:latin typeface="Arial"/>
                        </a:rPr>
                        <a:t>          -  </a:t>
                      </a:r>
                      <a:r>
                        <a:rPr lang="en-US" sz="1400" b="0" i="0" u="none" strike="noStrike" dirty="0" smtClean="0">
                          <a:solidFill>
                            <a:srgbClr val="000000"/>
                          </a:solidFill>
                          <a:latin typeface="Arial"/>
                        </a:rPr>
                        <a:t> </a:t>
                      </a:r>
                      <a:endParaRPr lang="en-US" sz="1400" b="0" i="0" u="none" strike="noStrike" dirty="0">
                        <a:solidFill>
                          <a:srgbClr val="000000"/>
                        </a:solidFill>
                        <a:latin typeface="Arial"/>
                      </a:endParaRPr>
                    </a:p>
                  </a:txBody>
                  <a:tcPr marL="9525" marR="9525" marT="952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15063">
                <a:tc>
                  <a:txBody>
                    <a:bodyPr/>
                    <a:lstStyle/>
                    <a:p>
                      <a:pPr algn="l" fontAlgn="b"/>
                      <a:r>
                        <a:rPr lang="en-US" sz="1400" b="0" i="0" u="none" strike="noStrike" dirty="0">
                          <a:solidFill>
                            <a:srgbClr val="000000"/>
                          </a:solidFill>
                          <a:latin typeface="Arial"/>
                        </a:rPr>
                        <a:t>Other: (</a:t>
                      </a:r>
                      <a:r>
                        <a:rPr lang="en-US" sz="1400" b="0" i="0" u="none" strike="noStrike">
                          <a:solidFill>
                            <a:srgbClr val="000000"/>
                          </a:solidFill>
                          <a:latin typeface="Arial"/>
                        </a:rPr>
                        <a:t>Specify</a:t>
                      </a:r>
                      <a:r>
                        <a:rPr lang="en-US" sz="1400" b="0" i="0" u="none" strike="noStrike" smtClean="0">
                          <a:solidFill>
                            <a:srgbClr val="000000"/>
                          </a:solidFill>
                          <a:latin typeface="Arial"/>
                        </a:rPr>
                        <a:t>)</a:t>
                      </a:r>
                      <a:endParaRPr lang="en-US" sz="1400" b="0" i="0" u="none" strike="noStrike" dirty="0">
                        <a:solidFill>
                          <a:srgbClr val="000000"/>
                        </a:solidFill>
                        <a:latin typeface="Arial"/>
                      </a:endParaRPr>
                    </a:p>
                  </a:txBody>
                  <a:tcPr marL="9525" marR="9525" marT="952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400" b="0" i="0" u="none" strike="noStrike" dirty="0">
                        <a:solidFill>
                          <a:srgbClr val="000000"/>
                        </a:solidFill>
                        <a:latin typeface="Arial"/>
                      </a:endParaRPr>
                    </a:p>
                  </a:txBody>
                  <a:tcPr marL="9525" marR="9525" marT="952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400" b="0" i="0" u="none" strike="noStrike" dirty="0">
                          <a:solidFill>
                            <a:srgbClr val="000000"/>
                          </a:solidFill>
                          <a:latin typeface="Arial"/>
                        </a:rPr>
                        <a:t>          -   </a:t>
                      </a:r>
                    </a:p>
                  </a:txBody>
                  <a:tcPr marL="9525" marR="9525" marT="952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44473">
                <a:tc gridSpan="2">
                  <a:txBody>
                    <a:bodyPr/>
                    <a:lstStyle/>
                    <a:p>
                      <a:pPr algn="l" fontAlgn="b"/>
                      <a:r>
                        <a:rPr lang="en-AU" sz="1400" b="1" i="0" u="none" strike="noStrike" dirty="0">
                          <a:solidFill>
                            <a:srgbClr val="000000"/>
                          </a:solidFill>
                          <a:latin typeface="Arial"/>
                        </a:rPr>
                        <a:t>Hourly Actual Rate (including applicable benefits) for FF/Medic 1</a:t>
                      </a:r>
                    </a:p>
                  </a:txBody>
                  <a:tcPr marL="9525" marR="9525" marT="952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a:txBody>
                    <a:bodyPr/>
                    <a:lstStyle/>
                    <a:p>
                      <a:pPr algn="l" fontAlgn="b"/>
                      <a:r>
                        <a:rPr lang="en-US" sz="1400" b="1" i="0" u="none" strike="noStrike" dirty="0">
                          <a:solidFill>
                            <a:srgbClr val="000000"/>
                          </a:solidFill>
                          <a:latin typeface="Arial"/>
                        </a:rPr>
                        <a:t>     </a:t>
                      </a:r>
                      <a:r>
                        <a:rPr lang="en-US" sz="1600" b="1" i="0" u="none" strike="noStrike" dirty="0">
                          <a:solidFill>
                            <a:srgbClr val="000000"/>
                          </a:solidFill>
                          <a:latin typeface="Arial"/>
                        </a:rPr>
                        <a:t>29.58 </a:t>
                      </a:r>
                    </a:p>
                  </a:txBody>
                  <a:tcPr marL="9525" marR="9525" marT="952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
        <p:nvSpPr>
          <p:cNvPr id="5" name="Slide Number Placeholder 4"/>
          <p:cNvSpPr>
            <a:spLocks noGrp="1"/>
          </p:cNvSpPr>
          <p:nvPr>
            <p:ph type="sldNum" sz="quarter" idx="12"/>
          </p:nvPr>
        </p:nvSpPr>
        <p:spPr/>
        <p:txBody>
          <a:bodyPr>
            <a:normAutofit/>
          </a:bodyPr>
          <a:lstStyle/>
          <a:p>
            <a:fld id="{11756BDD-58EF-4F26-A203-629CF85D021F}" type="slidenum">
              <a:rPr lang="en-US" smtClean="0"/>
              <a:pPr/>
              <a:t>56</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609600"/>
            <a:ext cx="8610600" cy="1447800"/>
          </a:xfrm>
        </p:spPr>
        <p:txBody>
          <a:bodyPr>
            <a:normAutofit/>
          </a:bodyPr>
          <a:lstStyle/>
          <a:p>
            <a:pPr algn="ctr"/>
            <a:r>
              <a:rPr lang="en-US" sz="4400" dirty="0" smtClean="0"/>
              <a:t>Example of Correct Classification Calculation of Average Actual Rates</a:t>
            </a:r>
            <a:endParaRPr lang="en-US" sz="4400" dirty="0"/>
          </a:p>
        </p:txBody>
      </p:sp>
      <p:graphicFrame>
        <p:nvGraphicFramePr>
          <p:cNvPr id="5" name="Table 4" title="Average Actual Personnel Rates  "/>
          <p:cNvGraphicFramePr>
            <a:graphicFrameLocks noGrp="1"/>
          </p:cNvGraphicFramePr>
          <p:nvPr>
            <p:extLst>
              <p:ext uri="{D42A27DB-BD31-4B8C-83A1-F6EECF244321}">
                <p14:modId xmlns:p14="http://schemas.microsoft.com/office/powerpoint/2010/main" val="1083243757"/>
              </p:ext>
            </p:extLst>
          </p:nvPr>
        </p:nvGraphicFramePr>
        <p:xfrm>
          <a:off x="1142999" y="2133601"/>
          <a:ext cx="6858002" cy="4300173"/>
        </p:xfrm>
        <a:graphic>
          <a:graphicData uri="http://schemas.openxmlformats.org/drawingml/2006/table">
            <a:tbl>
              <a:tblPr firstRow="1"/>
              <a:tblGrid>
                <a:gridCol w="3886200"/>
                <a:gridCol w="2971802"/>
              </a:tblGrid>
              <a:tr h="403958">
                <a:tc>
                  <a:txBody>
                    <a:bodyPr/>
                    <a:lstStyle/>
                    <a:p>
                      <a:pPr algn="l" fontAlgn="b"/>
                      <a:r>
                        <a:rPr lang="en-US" sz="2000" b="1" i="0" u="none" strike="noStrike" dirty="0">
                          <a:solidFill>
                            <a:srgbClr val="000000"/>
                          </a:solidFill>
                          <a:latin typeface="Arial"/>
                        </a:rPr>
                        <a:t>Average All Firefighters</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PH" sz="2000" b="0" i="0" u="none" strike="noStrike" dirty="0" smtClean="0">
                          <a:solidFill>
                            <a:srgbClr val="000000"/>
                          </a:solidFill>
                          <a:latin typeface="Arial"/>
                        </a:rPr>
                        <a:t>  </a:t>
                      </a:r>
                      <a:endParaRPr lang="en-US" sz="2000" b="0" i="0" u="none" strike="noStrike" dirty="0">
                        <a:solidFill>
                          <a:srgbClr val="000000"/>
                        </a:solidFill>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08802">
                <a:tc>
                  <a:txBody>
                    <a:bodyPr/>
                    <a:lstStyle/>
                    <a:p>
                      <a:pPr algn="l" fontAlgn="b"/>
                      <a:r>
                        <a:rPr lang="en-PH" sz="2000" b="1" i="0" u="none" strike="noStrike" dirty="0" smtClean="0">
                          <a:solidFill>
                            <a:srgbClr val="000000"/>
                          </a:solidFill>
                          <a:latin typeface="Arial"/>
                        </a:rPr>
                        <a:t>  </a:t>
                      </a:r>
                      <a:endParaRPr lang="en-US" sz="2000" b="1" i="0" u="none" strike="noStrike" dirty="0">
                        <a:solidFill>
                          <a:srgbClr val="000000"/>
                        </a:solidFill>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PH" sz="2000" b="1" i="0" u="none" strike="noStrike" dirty="0" smtClean="0">
                          <a:solidFill>
                            <a:schemeClr val="bg1"/>
                          </a:solidFill>
                          <a:latin typeface="Arial"/>
                        </a:rPr>
                        <a:t>.</a:t>
                      </a:r>
                      <a:endParaRPr lang="en-US" sz="2000" b="1" i="0" u="none" strike="noStrike" dirty="0">
                        <a:solidFill>
                          <a:schemeClr val="bg1"/>
                        </a:solidFill>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03958">
                <a:tc>
                  <a:txBody>
                    <a:bodyPr/>
                    <a:lstStyle/>
                    <a:p>
                      <a:pPr algn="l" fontAlgn="b"/>
                      <a:r>
                        <a:rPr lang="en-US" sz="2000" b="1" i="0" u="none" strike="noStrike" dirty="0">
                          <a:solidFill>
                            <a:srgbClr val="000000"/>
                          </a:solidFill>
                          <a:latin typeface="Arial"/>
                        </a:rPr>
                        <a:t>Example:</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2000" b="1" i="0" u="none" strike="noStrike" dirty="0">
                          <a:solidFill>
                            <a:srgbClr val="000000"/>
                          </a:solidFill>
                          <a:latin typeface="Arial"/>
                        </a:rPr>
                        <a:t> Average Actual Rate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03958">
                <a:tc>
                  <a:txBody>
                    <a:bodyPr/>
                    <a:lstStyle/>
                    <a:p>
                      <a:pPr algn="l" fontAlgn="b"/>
                      <a:r>
                        <a:rPr lang="en-US" sz="2000" b="0" i="0" u="none" strike="noStrike" dirty="0">
                          <a:solidFill>
                            <a:srgbClr val="000000"/>
                          </a:solidFill>
                          <a:latin typeface="Arial"/>
                        </a:rPr>
                        <a:t>Firefighter Paramedic 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2000" b="0" i="0" u="none" strike="noStrike" dirty="0">
                          <a:solidFill>
                            <a:srgbClr val="000000"/>
                          </a:solidFill>
                          <a:latin typeface="Arial"/>
                        </a:rPr>
                        <a:t>29.58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03958">
                <a:tc>
                  <a:txBody>
                    <a:bodyPr/>
                    <a:lstStyle/>
                    <a:p>
                      <a:pPr algn="l" fontAlgn="b"/>
                      <a:r>
                        <a:rPr lang="en-US" sz="2000" b="0" i="0" u="none" strike="noStrike" dirty="0">
                          <a:solidFill>
                            <a:srgbClr val="000000"/>
                          </a:solidFill>
                          <a:latin typeface="Arial"/>
                        </a:rPr>
                        <a:t>Firefighter Paramedic 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2000" b="0" i="0" u="none" strike="noStrike" dirty="0">
                          <a:solidFill>
                            <a:srgbClr val="000000"/>
                          </a:solidFill>
                          <a:latin typeface="Arial"/>
                        </a:rPr>
                        <a:t>29.28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03958">
                <a:tc>
                  <a:txBody>
                    <a:bodyPr/>
                    <a:lstStyle/>
                    <a:p>
                      <a:pPr algn="l" fontAlgn="b"/>
                      <a:r>
                        <a:rPr lang="en-US" sz="2000" b="0" i="0" u="none" strike="noStrike" dirty="0">
                          <a:solidFill>
                            <a:srgbClr val="000000"/>
                          </a:solidFill>
                          <a:latin typeface="Arial"/>
                        </a:rPr>
                        <a:t>Firefighter Paramedic 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2000" b="0" i="0" u="none" strike="noStrike" dirty="0">
                          <a:solidFill>
                            <a:srgbClr val="000000"/>
                          </a:solidFill>
                          <a:latin typeface="Arial"/>
                        </a:rPr>
                        <a:t>28.34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08802">
                <a:tc>
                  <a:txBody>
                    <a:bodyPr/>
                    <a:lstStyle/>
                    <a:p>
                      <a:pPr algn="l" fontAlgn="b"/>
                      <a:r>
                        <a:rPr lang="en-US" sz="2000" b="0" i="0" u="none" strike="noStrike" dirty="0">
                          <a:solidFill>
                            <a:srgbClr val="000000"/>
                          </a:solidFill>
                          <a:latin typeface="Arial"/>
                        </a:rPr>
                        <a:t>Firefighter 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2000" b="0" i="0" u="none" strike="noStrike" dirty="0">
                          <a:solidFill>
                            <a:srgbClr val="000000"/>
                          </a:solidFill>
                          <a:latin typeface="Arial"/>
                        </a:rPr>
                        <a:t>25.10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08802">
                <a:tc>
                  <a:txBody>
                    <a:bodyPr/>
                    <a:lstStyle/>
                    <a:p>
                      <a:pPr algn="l" fontAlgn="b"/>
                      <a:r>
                        <a:rPr lang="en-US" sz="2000" b="0" i="0" u="none" strike="noStrike" dirty="0">
                          <a:solidFill>
                            <a:srgbClr val="000000"/>
                          </a:solidFill>
                          <a:latin typeface="Arial"/>
                        </a:rPr>
                        <a:t>Firefighter 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2000" b="0" i="0" u="none" strike="noStrike" dirty="0">
                          <a:solidFill>
                            <a:srgbClr val="000000"/>
                          </a:solidFill>
                          <a:latin typeface="Arial"/>
                        </a:rPr>
                        <a:t>23.19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08802">
                <a:tc>
                  <a:txBody>
                    <a:bodyPr/>
                    <a:lstStyle/>
                    <a:p>
                      <a:pPr algn="l" fontAlgn="b"/>
                      <a:r>
                        <a:rPr lang="en-US" sz="2000" b="0" i="0" u="none" strike="noStrike" dirty="0">
                          <a:solidFill>
                            <a:srgbClr val="000000"/>
                          </a:solidFill>
                          <a:latin typeface="Arial"/>
                        </a:rPr>
                        <a:t>Firefighter 6</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2000" b="0" i="0" u="none" strike="noStrike" dirty="0">
                          <a:solidFill>
                            <a:srgbClr val="000000"/>
                          </a:solidFill>
                          <a:latin typeface="Arial"/>
                        </a:rPr>
                        <a:t>24.20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608246">
                <a:tc>
                  <a:txBody>
                    <a:bodyPr/>
                    <a:lstStyle/>
                    <a:p>
                      <a:pPr algn="l" fontAlgn="b"/>
                      <a:r>
                        <a:rPr lang="en-US" sz="2000" b="0" i="0" u="none" strike="noStrike" dirty="0">
                          <a:solidFill>
                            <a:srgbClr val="000000"/>
                          </a:solidFill>
                          <a:latin typeface="Arial"/>
                        </a:rPr>
                        <a:t>Firefighter </a:t>
                      </a:r>
                      <a:r>
                        <a:rPr lang="en-US" sz="2000" b="0" i="0" u="none" strike="noStrike" dirty="0" smtClean="0">
                          <a:solidFill>
                            <a:srgbClr val="000000"/>
                          </a:solidFill>
                          <a:latin typeface="Arial"/>
                        </a:rPr>
                        <a:t>7</a:t>
                      </a:r>
                    </a:p>
                    <a:p>
                      <a:pPr algn="l" fontAlgn="b"/>
                      <a:r>
                        <a:rPr lang="en-PH" sz="2000" b="0" i="0" u="none" strike="noStrike" dirty="0" smtClean="0">
                          <a:solidFill>
                            <a:srgbClr val="000000"/>
                          </a:solidFill>
                          <a:latin typeface="Arial"/>
                        </a:rPr>
                        <a:t> </a:t>
                      </a:r>
                      <a:endParaRPr lang="en-US" sz="2000" b="0" i="0" u="none" strike="noStrike" dirty="0">
                        <a:solidFill>
                          <a:srgbClr val="000000"/>
                        </a:solidFill>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2000" b="0" i="0" u="sng" strike="noStrike" dirty="0">
                          <a:solidFill>
                            <a:srgbClr val="000000"/>
                          </a:solidFill>
                          <a:latin typeface="Arial"/>
                        </a:rPr>
                        <a:t>24.67 </a:t>
                      </a:r>
                      <a:endParaRPr lang="en-US" sz="2000" b="0" i="0" u="sng" strike="noStrike" dirty="0" smtClean="0">
                        <a:solidFill>
                          <a:srgbClr val="000000"/>
                        </a:solidFill>
                        <a:latin typeface="Arial"/>
                      </a:endParaRPr>
                    </a:p>
                    <a:p>
                      <a:pPr algn="ctr" fontAlgn="ctr"/>
                      <a:r>
                        <a:rPr lang="en-PH" sz="2000" b="0" i="0" u="sng" strike="noStrike" dirty="0" smtClean="0">
                          <a:solidFill>
                            <a:srgbClr val="000000"/>
                          </a:solidFill>
                          <a:latin typeface="Arial"/>
                        </a:rPr>
                        <a:t>  </a:t>
                      </a:r>
                      <a:endParaRPr lang="en-US" sz="2000" b="0" i="0" u="sng" strike="noStrike" dirty="0">
                        <a:solidFill>
                          <a:srgbClr val="000000"/>
                        </a:solidFill>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03958">
                <a:tc>
                  <a:txBody>
                    <a:bodyPr/>
                    <a:lstStyle/>
                    <a:p>
                      <a:pPr algn="l" fontAlgn="b"/>
                      <a:r>
                        <a:rPr lang="en-US" sz="2000" b="1" i="0" u="none" strike="noStrike" dirty="0">
                          <a:solidFill>
                            <a:srgbClr val="000000"/>
                          </a:solidFill>
                          <a:latin typeface="Arial"/>
                        </a:rPr>
                        <a:t>Average Actual Hourly Rate</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2000" b="1" i="0" u="none" strike="noStrike" dirty="0">
                          <a:solidFill>
                            <a:srgbClr val="000000"/>
                          </a:solidFill>
                          <a:latin typeface="Arial"/>
                        </a:rPr>
                        <a:t>26.34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4" name="Slide Number Placeholder 3"/>
          <p:cNvSpPr>
            <a:spLocks noGrp="1"/>
          </p:cNvSpPr>
          <p:nvPr>
            <p:ph type="sldNum" sz="quarter" idx="12"/>
          </p:nvPr>
        </p:nvSpPr>
        <p:spPr/>
        <p:txBody>
          <a:bodyPr>
            <a:normAutofit/>
          </a:bodyPr>
          <a:lstStyle/>
          <a:p>
            <a:fld id="{11756BDD-58EF-4F26-A203-629CF85D021F}" type="slidenum">
              <a:rPr lang="en-US" smtClean="0"/>
              <a:pPr/>
              <a:t>57</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81000"/>
            <a:ext cx="8610600" cy="990600"/>
          </a:xfrm>
        </p:spPr>
        <p:txBody>
          <a:bodyPr>
            <a:normAutofit/>
          </a:bodyPr>
          <a:lstStyle/>
          <a:p>
            <a:pPr algn="ctr"/>
            <a:r>
              <a:rPr lang="en-US" sz="4400" dirty="0" smtClean="0"/>
              <a:t>Incorrect Classification Calculation</a:t>
            </a:r>
            <a:endParaRPr lang="en-US" sz="4400" dirty="0"/>
          </a:p>
        </p:txBody>
      </p:sp>
      <p:graphicFrame>
        <p:nvGraphicFramePr>
          <p:cNvPr id="5" name="Table 4" title="Incorrect Classification Calculation"/>
          <p:cNvGraphicFramePr>
            <a:graphicFrameLocks noGrp="1"/>
          </p:cNvGraphicFramePr>
          <p:nvPr>
            <p:extLst>
              <p:ext uri="{D42A27DB-BD31-4B8C-83A1-F6EECF244321}">
                <p14:modId xmlns:p14="http://schemas.microsoft.com/office/powerpoint/2010/main" val="1507020307"/>
              </p:ext>
            </p:extLst>
          </p:nvPr>
        </p:nvGraphicFramePr>
        <p:xfrm>
          <a:off x="685800" y="1490389"/>
          <a:ext cx="8001000" cy="4939341"/>
        </p:xfrm>
        <a:graphic>
          <a:graphicData uri="http://schemas.openxmlformats.org/drawingml/2006/table">
            <a:tbl>
              <a:tblPr firstRow="1"/>
              <a:tblGrid>
                <a:gridCol w="4419600"/>
                <a:gridCol w="3581400"/>
              </a:tblGrid>
              <a:tr h="322731">
                <a:tc>
                  <a:txBody>
                    <a:bodyPr/>
                    <a:lstStyle/>
                    <a:p>
                      <a:pPr algn="l" fontAlgn="b"/>
                      <a:r>
                        <a:rPr lang="en-US" sz="2000" b="1" i="0" u="none" strike="noStrike" dirty="0" smtClean="0">
                          <a:solidFill>
                            <a:srgbClr val="000000"/>
                          </a:solidFill>
                          <a:latin typeface="Arial"/>
                        </a:rPr>
                        <a:t>DO</a:t>
                      </a:r>
                      <a:r>
                        <a:rPr lang="en-US" sz="2000" b="1" i="0" u="none" strike="noStrike" baseline="0" dirty="0" smtClean="0">
                          <a:solidFill>
                            <a:srgbClr val="000000"/>
                          </a:solidFill>
                          <a:latin typeface="Arial"/>
                        </a:rPr>
                        <a:t> NOT Average Steps Separately</a:t>
                      </a:r>
                      <a:endParaRPr lang="en-US" sz="2000" b="1" i="0" u="none" strike="noStrike" dirty="0">
                        <a:solidFill>
                          <a:srgbClr val="000000"/>
                        </a:solidFill>
                        <a:latin typeface="Arial"/>
                      </a:endParaRPr>
                    </a:p>
                  </a:txBody>
                  <a:tcPr marL="9525" marR="9525" marT="9525" marB="0" anchor="b">
                    <a:lnL>
                      <a:noFill/>
                    </a:lnL>
                    <a:lnR>
                      <a:noFill/>
                    </a:lnR>
                    <a:lnT>
                      <a:noFill/>
                    </a:lnT>
                    <a:lnB>
                      <a:noFill/>
                    </a:lnB>
                    <a:noFill/>
                  </a:tcPr>
                </a:tc>
                <a:tc>
                  <a:txBody>
                    <a:bodyPr/>
                    <a:lstStyle/>
                    <a:p>
                      <a:pPr algn="l" fontAlgn="b"/>
                      <a:endParaRPr lang="en-US" sz="2000" b="0" i="0" u="none" strike="noStrike" dirty="0">
                        <a:solidFill>
                          <a:srgbClr val="000000"/>
                        </a:solidFill>
                        <a:latin typeface="Arial"/>
                      </a:endParaRPr>
                    </a:p>
                  </a:txBody>
                  <a:tcPr marL="9525" marR="9525" marT="9525" marB="0" anchor="b">
                    <a:lnL>
                      <a:noFill/>
                    </a:lnL>
                    <a:lnR>
                      <a:noFill/>
                    </a:lnR>
                    <a:lnT>
                      <a:noFill/>
                    </a:lnT>
                    <a:lnB>
                      <a:noFill/>
                    </a:lnB>
                    <a:noFill/>
                  </a:tcPr>
                </a:tc>
              </a:tr>
              <a:tr h="307038">
                <a:tc>
                  <a:txBody>
                    <a:bodyPr/>
                    <a:lstStyle/>
                    <a:p>
                      <a:pPr algn="l" fontAlgn="b"/>
                      <a:r>
                        <a:rPr lang="en-PH" sz="2000" b="1" i="0" u="none" strike="noStrike" dirty="0" smtClean="0">
                          <a:solidFill>
                            <a:schemeClr val="bg1"/>
                          </a:solidFill>
                          <a:latin typeface="Arial"/>
                        </a:rPr>
                        <a:t>.</a:t>
                      </a:r>
                      <a:endParaRPr lang="en-US" sz="2000" b="1" i="0" u="none" strike="noStrike" dirty="0">
                        <a:solidFill>
                          <a:schemeClr val="bg1"/>
                        </a:solidFill>
                        <a:latin typeface="Arial"/>
                      </a:endParaRPr>
                    </a:p>
                  </a:txBody>
                  <a:tcPr marL="9525" marR="9525" marT="9525" marB="0" anchor="b">
                    <a:lnL>
                      <a:noFill/>
                    </a:lnL>
                    <a:lnR>
                      <a:noFill/>
                    </a:lnR>
                    <a:lnT>
                      <a:noFill/>
                    </a:lnT>
                    <a:lnB>
                      <a:noFill/>
                    </a:lnB>
                    <a:noFill/>
                  </a:tcPr>
                </a:tc>
                <a:tc>
                  <a:txBody>
                    <a:bodyPr/>
                    <a:lstStyle/>
                    <a:p>
                      <a:pPr algn="l" fontAlgn="b"/>
                      <a:endParaRPr lang="en-US" sz="2000" b="1" i="0" u="none" strike="noStrike" dirty="0">
                        <a:solidFill>
                          <a:srgbClr val="000000"/>
                        </a:solidFill>
                        <a:latin typeface="Arial"/>
                      </a:endParaRPr>
                    </a:p>
                  </a:txBody>
                  <a:tcPr marL="9525" marR="9525" marT="9525" marB="0" anchor="b">
                    <a:lnL>
                      <a:noFill/>
                    </a:lnL>
                    <a:lnR>
                      <a:noFill/>
                    </a:lnR>
                    <a:lnT>
                      <a:noFill/>
                    </a:lnT>
                    <a:lnB>
                      <a:noFill/>
                    </a:lnB>
                    <a:noFill/>
                  </a:tcPr>
                </a:tc>
              </a:tr>
              <a:tr h="322731">
                <a:tc>
                  <a:txBody>
                    <a:bodyPr/>
                    <a:lstStyle/>
                    <a:p>
                      <a:pPr algn="l" fontAlgn="b"/>
                      <a:r>
                        <a:rPr lang="en-US" sz="2000" b="1" i="0" u="none" strike="noStrike" dirty="0" smtClean="0">
                          <a:solidFill>
                            <a:srgbClr val="000000"/>
                          </a:solidFill>
                          <a:latin typeface="Arial"/>
                        </a:rPr>
                        <a:t>FF/PM Step 2</a:t>
                      </a:r>
                      <a:endParaRPr lang="en-US" sz="2000" b="1" i="0" u="none" strike="noStrike" dirty="0">
                        <a:solidFill>
                          <a:srgbClr val="000000"/>
                        </a:solidFill>
                        <a:latin typeface="Arial"/>
                      </a:endParaRPr>
                    </a:p>
                  </a:txBody>
                  <a:tcPr marL="9525" marR="9525" marT="9525" marB="0" anchor="b">
                    <a:lnL>
                      <a:noFill/>
                    </a:lnL>
                    <a:lnR>
                      <a:noFill/>
                    </a:lnR>
                    <a:lnT>
                      <a:noFill/>
                    </a:lnT>
                    <a:lnB>
                      <a:noFill/>
                    </a:lnB>
                    <a:noFill/>
                  </a:tcPr>
                </a:tc>
                <a:tc>
                  <a:txBody>
                    <a:bodyPr/>
                    <a:lstStyle/>
                    <a:p>
                      <a:pPr algn="ctr" fontAlgn="b"/>
                      <a:r>
                        <a:rPr lang="en-US" sz="2000" b="1" i="0" u="none" strike="noStrike" dirty="0">
                          <a:solidFill>
                            <a:srgbClr val="000000"/>
                          </a:solidFill>
                          <a:latin typeface="Arial"/>
                        </a:rPr>
                        <a:t> Average Actual Rate </a:t>
                      </a:r>
                    </a:p>
                  </a:txBody>
                  <a:tcPr marL="9525" marR="9525" marT="9525" marB="0" anchor="b">
                    <a:lnL>
                      <a:noFill/>
                    </a:lnL>
                    <a:lnR>
                      <a:noFill/>
                    </a:lnR>
                    <a:lnT>
                      <a:noFill/>
                    </a:lnT>
                    <a:lnB>
                      <a:noFill/>
                    </a:lnB>
                    <a:noFill/>
                  </a:tcPr>
                </a:tc>
              </a:tr>
              <a:tr h="322731">
                <a:tc>
                  <a:txBody>
                    <a:bodyPr/>
                    <a:lstStyle/>
                    <a:p>
                      <a:pPr algn="l" fontAlgn="b"/>
                      <a:r>
                        <a:rPr lang="en-US" sz="2000" b="0" i="0" u="none" strike="noStrike" dirty="0">
                          <a:solidFill>
                            <a:srgbClr val="000000"/>
                          </a:solidFill>
                          <a:latin typeface="Arial"/>
                        </a:rPr>
                        <a:t>Firefighter </a:t>
                      </a:r>
                      <a:r>
                        <a:rPr lang="en-US" sz="2000" b="0" i="0" u="none" strike="noStrike" dirty="0" smtClean="0">
                          <a:solidFill>
                            <a:srgbClr val="000000"/>
                          </a:solidFill>
                          <a:latin typeface="Arial"/>
                        </a:rPr>
                        <a:t>Paramedic</a:t>
                      </a:r>
                      <a:r>
                        <a:rPr lang="en-US" sz="2000" b="0" i="0" u="none" strike="noStrike" baseline="0" dirty="0" smtClean="0">
                          <a:solidFill>
                            <a:srgbClr val="000000"/>
                          </a:solidFill>
                          <a:latin typeface="Arial"/>
                        </a:rPr>
                        <a:t> 1</a:t>
                      </a:r>
                      <a:endParaRPr lang="en-US" sz="2000" b="0" i="0" u="none" strike="noStrike" dirty="0">
                        <a:solidFill>
                          <a:srgbClr val="000000"/>
                        </a:solidFill>
                        <a:latin typeface="Arial"/>
                      </a:endParaRPr>
                    </a:p>
                  </a:txBody>
                  <a:tcPr marL="9525" marR="9525" marT="9525" marB="0" anchor="b">
                    <a:lnL>
                      <a:noFill/>
                    </a:lnL>
                    <a:lnR>
                      <a:noFill/>
                    </a:lnR>
                    <a:lnT>
                      <a:noFill/>
                    </a:lnT>
                    <a:lnB>
                      <a:noFill/>
                    </a:lnB>
                    <a:noFill/>
                  </a:tcPr>
                </a:tc>
                <a:tc>
                  <a:txBody>
                    <a:bodyPr/>
                    <a:lstStyle/>
                    <a:p>
                      <a:pPr algn="ctr" fontAlgn="ctr"/>
                      <a:r>
                        <a:rPr lang="en-US" sz="2000" b="0" i="0" u="none" strike="noStrike" dirty="0">
                          <a:solidFill>
                            <a:srgbClr val="000000"/>
                          </a:solidFill>
                          <a:latin typeface="Arial"/>
                        </a:rPr>
                        <a:t>29.58 </a:t>
                      </a:r>
                    </a:p>
                  </a:txBody>
                  <a:tcPr marL="9525" marR="9525" marT="9525" marB="0" anchor="ctr">
                    <a:lnL>
                      <a:noFill/>
                    </a:lnL>
                    <a:lnR>
                      <a:noFill/>
                    </a:lnR>
                    <a:lnT>
                      <a:noFill/>
                    </a:lnT>
                    <a:lnB>
                      <a:noFill/>
                    </a:lnB>
                    <a:noFill/>
                  </a:tcPr>
                </a:tc>
              </a:tr>
              <a:tr h="322731">
                <a:tc>
                  <a:txBody>
                    <a:bodyPr/>
                    <a:lstStyle/>
                    <a:p>
                      <a:pPr algn="l" fontAlgn="b"/>
                      <a:r>
                        <a:rPr lang="en-US" sz="2000" b="0" i="0" u="none" strike="noStrike" dirty="0">
                          <a:solidFill>
                            <a:srgbClr val="000000"/>
                          </a:solidFill>
                          <a:latin typeface="Arial"/>
                        </a:rPr>
                        <a:t>Firefighter Paramedic 2</a:t>
                      </a:r>
                    </a:p>
                  </a:txBody>
                  <a:tcPr marL="9525" marR="9525" marT="9525" marB="0" anchor="b">
                    <a:lnL>
                      <a:noFill/>
                    </a:lnL>
                    <a:lnR>
                      <a:noFill/>
                    </a:lnR>
                    <a:lnT>
                      <a:noFill/>
                    </a:lnT>
                    <a:lnB>
                      <a:noFill/>
                    </a:lnB>
                    <a:noFill/>
                  </a:tcPr>
                </a:tc>
                <a:tc>
                  <a:txBody>
                    <a:bodyPr/>
                    <a:lstStyle/>
                    <a:p>
                      <a:pPr algn="ctr" fontAlgn="ctr"/>
                      <a:r>
                        <a:rPr lang="en-US" sz="2000" b="0" i="0" u="none" strike="noStrike" dirty="0">
                          <a:solidFill>
                            <a:srgbClr val="000000"/>
                          </a:solidFill>
                          <a:latin typeface="Arial"/>
                        </a:rPr>
                        <a:t>29.28 </a:t>
                      </a:r>
                    </a:p>
                  </a:txBody>
                  <a:tcPr marL="9525" marR="9525" marT="9525" marB="0" anchor="ctr">
                    <a:lnL>
                      <a:noFill/>
                    </a:lnL>
                    <a:lnR>
                      <a:noFill/>
                    </a:lnR>
                    <a:lnT>
                      <a:noFill/>
                    </a:lnT>
                    <a:lnB>
                      <a:noFill/>
                    </a:lnB>
                    <a:noFill/>
                  </a:tcPr>
                </a:tc>
              </a:tr>
              <a:tr h="322731">
                <a:tc>
                  <a:txBody>
                    <a:bodyPr/>
                    <a:lstStyle/>
                    <a:p>
                      <a:pPr algn="l" fontAlgn="b"/>
                      <a:r>
                        <a:rPr lang="en-US" sz="2000" b="0" i="0" u="none" strike="noStrike" dirty="0">
                          <a:solidFill>
                            <a:srgbClr val="000000"/>
                          </a:solidFill>
                          <a:latin typeface="Arial"/>
                        </a:rPr>
                        <a:t>Firefighter Paramedic 3</a:t>
                      </a:r>
                    </a:p>
                  </a:txBody>
                  <a:tcPr marL="9525" marR="9525" marT="9525" marB="0" anchor="b">
                    <a:lnL>
                      <a:noFill/>
                    </a:lnL>
                    <a:lnR>
                      <a:noFill/>
                    </a:lnR>
                    <a:lnT>
                      <a:noFill/>
                    </a:lnT>
                    <a:lnB>
                      <a:noFill/>
                    </a:lnB>
                    <a:noFill/>
                  </a:tcPr>
                </a:tc>
                <a:tc>
                  <a:txBody>
                    <a:bodyPr/>
                    <a:lstStyle/>
                    <a:p>
                      <a:pPr algn="ctr" fontAlgn="ctr"/>
                      <a:r>
                        <a:rPr lang="en-US" sz="2000" b="0" i="0" u="sng" strike="noStrike" dirty="0">
                          <a:solidFill>
                            <a:srgbClr val="000000"/>
                          </a:solidFill>
                          <a:latin typeface="Arial"/>
                        </a:rPr>
                        <a:t>28.34 </a:t>
                      </a:r>
                      <a:endParaRPr lang="en-US" sz="2000" b="0" i="0" u="sng" strike="noStrike" dirty="0" smtClean="0">
                        <a:solidFill>
                          <a:srgbClr val="000000"/>
                        </a:solidFill>
                        <a:latin typeface="Arial"/>
                      </a:endParaRPr>
                    </a:p>
                  </a:txBody>
                  <a:tcPr marL="9525" marR="9525" marT="9525" marB="0" anchor="ctr">
                    <a:lnL>
                      <a:noFill/>
                    </a:lnL>
                    <a:lnR>
                      <a:noFill/>
                    </a:lnR>
                    <a:lnT>
                      <a:noFill/>
                    </a:lnT>
                    <a:lnB>
                      <a:noFill/>
                    </a:lnB>
                    <a:noFill/>
                  </a:tcPr>
                </a:tc>
              </a:tr>
              <a:tr h="604772">
                <a:tc>
                  <a:txBody>
                    <a:bodyPr/>
                    <a:lstStyle/>
                    <a:p>
                      <a:pPr algn="l" fontAlgn="b"/>
                      <a:r>
                        <a:rPr lang="en-US" sz="2000" b="1" i="0" u="none" strike="noStrike" dirty="0" smtClean="0">
                          <a:solidFill>
                            <a:srgbClr val="000000"/>
                          </a:solidFill>
                          <a:latin typeface="Arial"/>
                        </a:rPr>
                        <a:t>Average of FF/PM Step 2</a:t>
                      </a:r>
                      <a:endParaRPr lang="en-US" sz="2000" b="1" i="0" u="none" strike="noStrike" dirty="0">
                        <a:solidFill>
                          <a:srgbClr val="000000"/>
                        </a:solidFill>
                        <a:latin typeface="Arial"/>
                      </a:endParaRPr>
                    </a:p>
                  </a:txBody>
                  <a:tcPr marL="9525" marR="9525" marT="9525" marB="0">
                    <a:lnL>
                      <a:noFill/>
                    </a:lnL>
                    <a:lnR>
                      <a:noFill/>
                    </a:lnR>
                    <a:lnT>
                      <a:noFill/>
                    </a:lnT>
                    <a:lnB>
                      <a:noFill/>
                    </a:lnB>
                    <a:noFill/>
                  </a:tcPr>
                </a:tc>
                <a:tc>
                  <a:txBody>
                    <a:bodyPr/>
                    <a:lstStyle/>
                    <a:p>
                      <a:pPr algn="ctr" fontAlgn="ctr"/>
                      <a:r>
                        <a:rPr lang="en-US" sz="2000" b="0" i="0" u="none" strike="noStrike" dirty="0" smtClean="0">
                          <a:solidFill>
                            <a:srgbClr val="000000"/>
                          </a:solidFill>
                          <a:latin typeface="Arial"/>
                        </a:rPr>
                        <a:t>29.07</a:t>
                      </a:r>
                    </a:p>
                    <a:p>
                      <a:pPr algn="ctr" fontAlgn="ctr"/>
                      <a:endParaRPr lang="en-US" sz="2000" b="0" i="0" u="none" strike="noStrike" dirty="0">
                        <a:solidFill>
                          <a:srgbClr val="000000"/>
                        </a:solidFill>
                        <a:latin typeface="Arial"/>
                      </a:endParaRPr>
                    </a:p>
                  </a:txBody>
                  <a:tcPr marL="9525" marR="9525" marT="9525" marB="0" anchor="ctr">
                    <a:lnL>
                      <a:noFill/>
                    </a:lnL>
                    <a:lnR>
                      <a:noFill/>
                    </a:lnR>
                    <a:lnT>
                      <a:noFill/>
                    </a:lnT>
                    <a:lnB>
                      <a:noFill/>
                    </a:lnB>
                    <a:noFill/>
                  </a:tcPr>
                </a:tc>
              </a:tr>
              <a:tr h="307038">
                <a:tc>
                  <a:txBody>
                    <a:bodyPr/>
                    <a:lstStyle/>
                    <a:p>
                      <a:pPr algn="l" fontAlgn="b"/>
                      <a:r>
                        <a:rPr lang="en-US" sz="2000" b="1" i="0" u="none" strike="noStrike" dirty="0" smtClean="0">
                          <a:solidFill>
                            <a:srgbClr val="000000"/>
                          </a:solidFill>
                          <a:latin typeface="Arial"/>
                        </a:rPr>
                        <a:t>FF/PM</a:t>
                      </a:r>
                      <a:r>
                        <a:rPr lang="en-US" sz="2000" b="1" i="0" u="none" strike="noStrike" baseline="0" dirty="0" smtClean="0">
                          <a:solidFill>
                            <a:srgbClr val="000000"/>
                          </a:solidFill>
                          <a:latin typeface="Arial"/>
                        </a:rPr>
                        <a:t> Step 1</a:t>
                      </a:r>
                      <a:endParaRPr lang="en-US" sz="2000" b="1" i="0" u="none" strike="noStrike" dirty="0">
                        <a:solidFill>
                          <a:srgbClr val="000000"/>
                        </a:solidFill>
                        <a:latin typeface="Arial"/>
                      </a:endParaRPr>
                    </a:p>
                  </a:txBody>
                  <a:tcPr marL="9525" marR="9525" marT="9525" marB="0" anchor="b">
                    <a:lnL>
                      <a:noFill/>
                    </a:lnL>
                    <a:lnR>
                      <a:noFill/>
                    </a:lnR>
                    <a:lnT>
                      <a:noFill/>
                    </a:lnT>
                    <a:lnB>
                      <a:noFill/>
                    </a:lnB>
                    <a:noFill/>
                  </a:tcPr>
                </a:tc>
                <a:tc>
                  <a:txBody>
                    <a:bodyPr/>
                    <a:lstStyle/>
                    <a:p>
                      <a:pPr algn="ctr" fontAlgn="ctr"/>
                      <a:endParaRPr lang="en-US" sz="2000" b="0" i="0" u="none" strike="noStrike" dirty="0">
                        <a:solidFill>
                          <a:srgbClr val="000000"/>
                        </a:solidFill>
                        <a:latin typeface="Arial"/>
                      </a:endParaRPr>
                    </a:p>
                  </a:txBody>
                  <a:tcPr marL="9525" marR="9525" marT="9525" marB="0" anchor="ctr">
                    <a:lnL>
                      <a:noFill/>
                    </a:lnL>
                    <a:lnR>
                      <a:noFill/>
                    </a:lnR>
                    <a:lnT>
                      <a:noFill/>
                    </a:lnT>
                    <a:lnB>
                      <a:noFill/>
                    </a:lnB>
                    <a:noFill/>
                  </a:tcPr>
                </a:tc>
              </a:tr>
              <a:tr h="322731">
                <a:tc>
                  <a:txBody>
                    <a:bodyPr/>
                    <a:lstStyle/>
                    <a:p>
                      <a:pPr algn="l" fontAlgn="b"/>
                      <a:r>
                        <a:rPr lang="en-US" sz="2000" b="0" i="0" u="none" strike="noStrike" dirty="0" smtClean="0">
                          <a:solidFill>
                            <a:srgbClr val="000000"/>
                          </a:solidFill>
                          <a:latin typeface="Arial"/>
                        </a:rPr>
                        <a:t>Firefighter Paramedic 1</a:t>
                      </a:r>
                      <a:endParaRPr lang="en-US" sz="2000" b="0" i="0" u="none" strike="noStrike" dirty="0">
                        <a:solidFill>
                          <a:srgbClr val="000000"/>
                        </a:solidFill>
                        <a:latin typeface="Arial"/>
                      </a:endParaRPr>
                    </a:p>
                  </a:txBody>
                  <a:tcPr marL="9525" marR="9525" marT="9525" marB="0" anchor="b">
                    <a:lnL>
                      <a:noFill/>
                    </a:lnL>
                    <a:lnR>
                      <a:noFill/>
                    </a:lnR>
                    <a:lnT>
                      <a:noFill/>
                    </a:lnT>
                    <a:lnB>
                      <a:noFill/>
                    </a:lnB>
                    <a:noFill/>
                  </a:tcPr>
                </a:tc>
                <a:tc>
                  <a:txBody>
                    <a:bodyPr/>
                    <a:lstStyle/>
                    <a:p>
                      <a:pPr algn="ctr" fontAlgn="ctr"/>
                      <a:r>
                        <a:rPr lang="en-US" sz="2000" b="0" i="0" u="none" strike="noStrike" dirty="0">
                          <a:solidFill>
                            <a:srgbClr val="000000"/>
                          </a:solidFill>
                          <a:latin typeface="Arial"/>
                        </a:rPr>
                        <a:t>25.10 </a:t>
                      </a:r>
                    </a:p>
                  </a:txBody>
                  <a:tcPr marL="9525" marR="9525" marT="9525" marB="0" anchor="ctr">
                    <a:lnL>
                      <a:noFill/>
                    </a:lnL>
                    <a:lnR>
                      <a:noFill/>
                    </a:lnR>
                    <a:lnT>
                      <a:noFill/>
                    </a:lnT>
                    <a:lnB>
                      <a:noFill/>
                    </a:lnB>
                    <a:noFill/>
                  </a:tcPr>
                </a:tc>
              </a:tr>
              <a:tr h="322731">
                <a:tc>
                  <a:txBody>
                    <a:bodyPr/>
                    <a:lstStyle/>
                    <a:p>
                      <a:pPr algn="l" fontAlgn="b"/>
                      <a:r>
                        <a:rPr lang="en-US" sz="2000" b="0" i="0" u="none" strike="noStrike" dirty="0">
                          <a:solidFill>
                            <a:srgbClr val="000000"/>
                          </a:solidFill>
                          <a:latin typeface="Arial"/>
                        </a:rPr>
                        <a:t>Firefighter </a:t>
                      </a:r>
                      <a:r>
                        <a:rPr lang="en-US" sz="2000" b="0" i="0" u="none" strike="noStrike" dirty="0" smtClean="0">
                          <a:solidFill>
                            <a:srgbClr val="000000"/>
                          </a:solidFill>
                          <a:latin typeface="Arial"/>
                        </a:rPr>
                        <a:t>Paramedic 2</a:t>
                      </a:r>
                      <a:endParaRPr lang="en-US" sz="2000" b="0" i="0" u="none" strike="noStrike" dirty="0">
                        <a:solidFill>
                          <a:srgbClr val="000000"/>
                        </a:solidFill>
                        <a:latin typeface="Arial"/>
                      </a:endParaRPr>
                    </a:p>
                  </a:txBody>
                  <a:tcPr marL="9525" marR="9525" marT="9525" marB="0" anchor="b">
                    <a:lnL>
                      <a:noFill/>
                    </a:lnL>
                    <a:lnR>
                      <a:noFill/>
                    </a:lnR>
                    <a:lnT>
                      <a:noFill/>
                    </a:lnT>
                    <a:lnB>
                      <a:noFill/>
                    </a:lnB>
                    <a:noFill/>
                  </a:tcPr>
                </a:tc>
                <a:tc>
                  <a:txBody>
                    <a:bodyPr/>
                    <a:lstStyle/>
                    <a:p>
                      <a:pPr algn="ctr" fontAlgn="ctr"/>
                      <a:r>
                        <a:rPr lang="en-US" sz="2000" b="0" i="0" u="none" strike="noStrike" dirty="0">
                          <a:solidFill>
                            <a:srgbClr val="000000"/>
                          </a:solidFill>
                          <a:latin typeface="Arial"/>
                        </a:rPr>
                        <a:t>23.19 </a:t>
                      </a:r>
                    </a:p>
                  </a:txBody>
                  <a:tcPr marL="9525" marR="9525" marT="9525" marB="0" anchor="ctr">
                    <a:lnL>
                      <a:noFill/>
                    </a:lnL>
                    <a:lnR>
                      <a:noFill/>
                    </a:lnR>
                    <a:lnT>
                      <a:noFill/>
                    </a:lnT>
                    <a:lnB>
                      <a:noFill/>
                    </a:lnB>
                    <a:noFill/>
                  </a:tcPr>
                </a:tc>
              </a:tr>
              <a:tr h="322731">
                <a:tc>
                  <a:txBody>
                    <a:bodyPr/>
                    <a:lstStyle/>
                    <a:p>
                      <a:pPr algn="l" fontAlgn="b"/>
                      <a:r>
                        <a:rPr lang="en-US" sz="2000" b="0" i="0" u="none" strike="noStrike" dirty="0">
                          <a:solidFill>
                            <a:srgbClr val="000000"/>
                          </a:solidFill>
                          <a:latin typeface="Arial"/>
                        </a:rPr>
                        <a:t>Firefighter </a:t>
                      </a:r>
                      <a:r>
                        <a:rPr lang="en-US" sz="2000" b="0" i="0" u="none" strike="noStrike" dirty="0" smtClean="0">
                          <a:solidFill>
                            <a:srgbClr val="000000"/>
                          </a:solidFill>
                          <a:latin typeface="Arial"/>
                        </a:rPr>
                        <a:t>Paramedic 3</a:t>
                      </a:r>
                      <a:endParaRPr lang="en-US" sz="2000" b="0" i="0" u="none" strike="noStrike" dirty="0">
                        <a:solidFill>
                          <a:srgbClr val="000000"/>
                        </a:solidFill>
                        <a:latin typeface="Arial"/>
                      </a:endParaRPr>
                    </a:p>
                  </a:txBody>
                  <a:tcPr marL="9525" marR="9525" marT="9525" marB="0" anchor="b">
                    <a:lnL>
                      <a:noFill/>
                    </a:lnL>
                    <a:lnR>
                      <a:noFill/>
                    </a:lnR>
                    <a:lnT>
                      <a:noFill/>
                    </a:lnT>
                    <a:lnB>
                      <a:noFill/>
                    </a:lnB>
                    <a:noFill/>
                  </a:tcPr>
                </a:tc>
                <a:tc>
                  <a:txBody>
                    <a:bodyPr/>
                    <a:lstStyle/>
                    <a:p>
                      <a:pPr algn="ctr" fontAlgn="ctr"/>
                      <a:r>
                        <a:rPr lang="en-US" sz="2000" b="0" i="0" u="none" strike="noStrike" dirty="0">
                          <a:solidFill>
                            <a:srgbClr val="000000"/>
                          </a:solidFill>
                          <a:latin typeface="Arial"/>
                        </a:rPr>
                        <a:t>24.20 </a:t>
                      </a:r>
                    </a:p>
                  </a:txBody>
                  <a:tcPr marL="9525" marR="9525" marT="9525" marB="0" anchor="ctr">
                    <a:lnL>
                      <a:noFill/>
                    </a:lnL>
                    <a:lnR>
                      <a:noFill/>
                    </a:lnR>
                    <a:lnT>
                      <a:noFill/>
                    </a:lnT>
                    <a:lnB>
                      <a:noFill/>
                    </a:lnB>
                    <a:noFill/>
                  </a:tcPr>
                </a:tc>
              </a:tr>
              <a:tr h="640557">
                <a:tc>
                  <a:txBody>
                    <a:bodyPr/>
                    <a:lstStyle/>
                    <a:p>
                      <a:pPr algn="l" fontAlgn="b"/>
                      <a:r>
                        <a:rPr lang="en-US" sz="2000" b="0" i="0" u="none" strike="noStrike" dirty="0">
                          <a:solidFill>
                            <a:srgbClr val="000000"/>
                          </a:solidFill>
                          <a:latin typeface="Arial"/>
                        </a:rPr>
                        <a:t>Firefighter </a:t>
                      </a:r>
                      <a:r>
                        <a:rPr lang="en-US" sz="2000" b="0" i="0" u="none" strike="noStrike" dirty="0" smtClean="0">
                          <a:solidFill>
                            <a:srgbClr val="000000"/>
                          </a:solidFill>
                          <a:latin typeface="Arial"/>
                        </a:rPr>
                        <a:t>Paramedic 4</a:t>
                      </a:r>
                    </a:p>
                    <a:p>
                      <a:pPr algn="l" fontAlgn="b"/>
                      <a:r>
                        <a:rPr lang="en-US" sz="2000" b="1" i="0" u="none" strike="noStrike" dirty="0" smtClean="0">
                          <a:solidFill>
                            <a:srgbClr val="000000"/>
                          </a:solidFill>
                          <a:latin typeface="Arial"/>
                        </a:rPr>
                        <a:t>Average of FF/PM Step 1</a:t>
                      </a:r>
                      <a:endParaRPr lang="en-US" sz="2000" b="1" i="0" u="none" strike="noStrike" dirty="0">
                        <a:solidFill>
                          <a:srgbClr val="000000"/>
                        </a:solidFill>
                        <a:latin typeface="Arial"/>
                      </a:endParaRPr>
                    </a:p>
                  </a:txBody>
                  <a:tcPr marL="9525" marR="9525" marT="9525" marB="0" anchor="b">
                    <a:lnL>
                      <a:noFill/>
                    </a:lnL>
                    <a:lnR>
                      <a:noFill/>
                    </a:lnR>
                    <a:lnT>
                      <a:noFill/>
                    </a:lnT>
                    <a:lnB>
                      <a:noFill/>
                    </a:lnB>
                    <a:noFill/>
                  </a:tcPr>
                </a:tc>
                <a:tc>
                  <a:txBody>
                    <a:bodyPr/>
                    <a:lstStyle/>
                    <a:p>
                      <a:pPr algn="ctr" fontAlgn="ctr"/>
                      <a:r>
                        <a:rPr lang="en-US" sz="2000" b="0" i="0" u="sng" strike="noStrike" dirty="0">
                          <a:solidFill>
                            <a:srgbClr val="000000"/>
                          </a:solidFill>
                          <a:latin typeface="Arial"/>
                        </a:rPr>
                        <a:t>24.67 </a:t>
                      </a:r>
                      <a:endParaRPr lang="en-US" sz="2000" b="0" i="0" u="sng" strike="noStrike" dirty="0" smtClean="0">
                        <a:solidFill>
                          <a:srgbClr val="000000"/>
                        </a:solidFill>
                        <a:latin typeface="Arial"/>
                      </a:endParaRPr>
                    </a:p>
                    <a:p>
                      <a:pPr algn="ctr" fontAlgn="ctr"/>
                      <a:r>
                        <a:rPr lang="en-US" sz="2000" b="0" i="0" u="none" strike="noStrike" dirty="0" smtClean="0">
                          <a:solidFill>
                            <a:srgbClr val="000000"/>
                          </a:solidFill>
                          <a:latin typeface="Arial"/>
                        </a:rPr>
                        <a:t>24.29</a:t>
                      </a:r>
                      <a:endParaRPr lang="en-US" sz="2000" b="0" i="0" u="none" strike="noStrike" dirty="0">
                        <a:solidFill>
                          <a:srgbClr val="000000"/>
                        </a:solidFill>
                        <a:latin typeface="Arial"/>
                      </a:endParaRPr>
                    </a:p>
                  </a:txBody>
                  <a:tcPr marL="9525" marR="9525" marT="9525" marB="0" anchor="ctr">
                    <a:lnL>
                      <a:noFill/>
                    </a:lnL>
                    <a:lnR>
                      <a:noFill/>
                    </a:lnR>
                    <a:lnT>
                      <a:noFill/>
                    </a:lnT>
                    <a:lnB>
                      <a:noFill/>
                    </a:lnB>
                    <a:noFill/>
                  </a:tcPr>
                </a:tc>
              </a:tr>
              <a:tr h="469161">
                <a:tc>
                  <a:txBody>
                    <a:bodyPr/>
                    <a:lstStyle/>
                    <a:p>
                      <a:pPr algn="l" fontAlgn="b"/>
                      <a:r>
                        <a:rPr lang="en-US" sz="2000" b="1" i="0" u="none" strike="noStrike" dirty="0" smtClean="0">
                          <a:solidFill>
                            <a:srgbClr val="000000"/>
                          </a:solidFill>
                          <a:latin typeface="Arial"/>
                        </a:rPr>
                        <a:t>Average </a:t>
                      </a:r>
                      <a:r>
                        <a:rPr lang="en-US" sz="2000" b="1" i="0" u="none" strike="noStrike" dirty="0">
                          <a:solidFill>
                            <a:srgbClr val="000000"/>
                          </a:solidFill>
                          <a:latin typeface="Arial"/>
                        </a:rPr>
                        <a:t>Actual Hourly Rate</a:t>
                      </a:r>
                    </a:p>
                  </a:txBody>
                  <a:tcPr marL="9525" marR="9525" marT="9525" marB="0" anchor="ctr">
                    <a:lnL>
                      <a:noFill/>
                    </a:lnL>
                    <a:lnR>
                      <a:noFill/>
                    </a:lnR>
                    <a:lnT>
                      <a:noFill/>
                    </a:lnT>
                    <a:lnB>
                      <a:noFill/>
                    </a:lnB>
                    <a:noFill/>
                  </a:tcPr>
                </a:tc>
                <a:tc>
                  <a:txBody>
                    <a:bodyPr/>
                    <a:lstStyle/>
                    <a:p>
                      <a:pPr algn="ctr" fontAlgn="ctr"/>
                      <a:r>
                        <a:rPr lang="en-US" sz="2000" b="1" i="0" u="none" strike="noStrike" dirty="0" smtClean="0">
                          <a:solidFill>
                            <a:srgbClr val="000000"/>
                          </a:solidFill>
                          <a:latin typeface="Arial"/>
                        </a:rPr>
                        <a:t>29.07+24.29 /2 = </a:t>
                      </a:r>
                      <a:r>
                        <a:rPr lang="en-US" sz="2000" b="1" i="0" u="none" strike="sngStrike" dirty="0" smtClean="0">
                          <a:solidFill>
                            <a:srgbClr val="000000"/>
                          </a:solidFill>
                          <a:latin typeface="Arial"/>
                        </a:rPr>
                        <a:t>26.68</a:t>
                      </a:r>
                      <a:r>
                        <a:rPr lang="en-US" sz="2000" b="1" i="0" u="none" strike="noStrike" dirty="0" smtClean="0">
                          <a:solidFill>
                            <a:srgbClr val="000000"/>
                          </a:solidFill>
                          <a:latin typeface="Arial"/>
                        </a:rPr>
                        <a:t> 27.71</a:t>
                      </a:r>
                      <a:endParaRPr lang="en-US" sz="2000" b="1" i="0" u="none" strike="noStrike" dirty="0">
                        <a:solidFill>
                          <a:srgbClr val="000000"/>
                        </a:solidFill>
                        <a:latin typeface="Arial"/>
                      </a:endParaRPr>
                    </a:p>
                  </a:txBody>
                  <a:tcPr marL="9525" marR="9525" marT="9525" marB="0" anchor="ctr">
                    <a:lnL>
                      <a:noFill/>
                    </a:lnL>
                    <a:lnR>
                      <a:noFill/>
                    </a:lnR>
                    <a:lnT>
                      <a:noFill/>
                    </a:lnT>
                    <a:lnB>
                      <a:noFill/>
                    </a:lnB>
                    <a:noFill/>
                  </a:tcPr>
                </a:tc>
              </a:tr>
            </a:tbl>
          </a:graphicData>
        </a:graphic>
      </p:graphicFrame>
      <p:sp>
        <p:nvSpPr>
          <p:cNvPr id="4" name="Slide Number Placeholder 3"/>
          <p:cNvSpPr>
            <a:spLocks noGrp="1"/>
          </p:cNvSpPr>
          <p:nvPr>
            <p:ph type="sldNum" sz="quarter" idx="12"/>
          </p:nvPr>
        </p:nvSpPr>
        <p:spPr/>
        <p:txBody>
          <a:bodyPr>
            <a:normAutofit/>
          </a:bodyPr>
          <a:lstStyle/>
          <a:p>
            <a:fld id="{11756BDD-58EF-4F26-A203-629CF85D021F}" type="slidenum">
              <a:rPr lang="en-US" smtClean="0"/>
              <a:pPr/>
              <a:t>58</a:t>
            </a:fld>
            <a:endParaRPr lang="en-US" dirty="0"/>
          </a:p>
        </p:txBody>
      </p:sp>
    </p:spTree>
    <p:extLst>
      <p:ext uri="{BB962C8B-B14F-4D97-AF65-F5344CB8AC3E}">
        <p14:creationId xmlns:p14="http://schemas.microsoft.com/office/powerpoint/2010/main" val="21218309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609600"/>
            <a:ext cx="8610600" cy="762000"/>
          </a:xfrm>
        </p:spPr>
        <p:txBody>
          <a:bodyPr>
            <a:normAutofit/>
          </a:bodyPr>
          <a:lstStyle/>
          <a:p>
            <a:pPr algn="ctr"/>
            <a:r>
              <a:rPr lang="en-US" sz="4400" dirty="0" smtClean="0"/>
              <a:t>Incorrect Classification Calculation </a:t>
            </a:r>
            <a:endParaRPr lang="en-US" sz="4400" dirty="0"/>
          </a:p>
        </p:txBody>
      </p:sp>
      <p:graphicFrame>
        <p:nvGraphicFramePr>
          <p:cNvPr id="5" name="Table 4" title="Incorrect Classification Calculation "/>
          <p:cNvGraphicFramePr>
            <a:graphicFrameLocks noGrp="1"/>
          </p:cNvGraphicFramePr>
          <p:nvPr>
            <p:extLst>
              <p:ext uri="{D42A27DB-BD31-4B8C-83A1-F6EECF244321}">
                <p14:modId xmlns:p14="http://schemas.microsoft.com/office/powerpoint/2010/main" val="2622049293"/>
              </p:ext>
            </p:extLst>
          </p:nvPr>
        </p:nvGraphicFramePr>
        <p:xfrm>
          <a:off x="1028700" y="1447800"/>
          <a:ext cx="7086600" cy="4729679"/>
        </p:xfrm>
        <a:graphic>
          <a:graphicData uri="http://schemas.openxmlformats.org/drawingml/2006/table">
            <a:tbl>
              <a:tblPr firstRow="1"/>
              <a:tblGrid>
                <a:gridCol w="4049487"/>
                <a:gridCol w="3037113"/>
              </a:tblGrid>
              <a:tr h="439825">
                <a:tc>
                  <a:txBody>
                    <a:bodyPr/>
                    <a:lstStyle/>
                    <a:p>
                      <a:pPr algn="l" fontAlgn="b"/>
                      <a:r>
                        <a:rPr lang="en-US" sz="2000" b="1" i="0" u="none" strike="noStrike" dirty="0" smtClean="0">
                          <a:solidFill>
                            <a:srgbClr val="000000"/>
                          </a:solidFill>
                          <a:latin typeface="Arial"/>
                        </a:rPr>
                        <a:t>DO NOT  Average Step Ranges</a:t>
                      </a:r>
                      <a:endParaRPr lang="en-US" sz="2000" b="1" i="0" u="none" strike="noStrike" dirty="0">
                        <a:solidFill>
                          <a:srgbClr val="000000"/>
                        </a:solidFill>
                        <a:latin typeface="Arial"/>
                      </a:endParaRPr>
                    </a:p>
                  </a:txBody>
                  <a:tcPr marL="9525" marR="9525" marT="9525" marB="0" anchor="b">
                    <a:lnL>
                      <a:noFill/>
                    </a:lnL>
                    <a:lnR>
                      <a:noFill/>
                    </a:lnR>
                    <a:lnT>
                      <a:noFill/>
                    </a:lnT>
                    <a:lnB>
                      <a:noFill/>
                    </a:lnB>
                    <a:noFill/>
                  </a:tcPr>
                </a:tc>
                <a:tc>
                  <a:txBody>
                    <a:bodyPr/>
                    <a:lstStyle/>
                    <a:p>
                      <a:pPr algn="l" fontAlgn="b"/>
                      <a:endParaRPr lang="en-US" sz="2000" b="0" i="0" u="none" strike="noStrike" dirty="0">
                        <a:solidFill>
                          <a:srgbClr val="000000"/>
                        </a:solidFill>
                        <a:latin typeface="Arial"/>
                      </a:endParaRPr>
                    </a:p>
                  </a:txBody>
                  <a:tcPr marL="9525" marR="9525" marT="9525" marB="0" anchor="b">
                    <a:lnL>
                      <a:noFill/>
                    </a:lnL>
                    <a:lnR>
                      <a:noFill/>
                    </a:lnR>
                    <a:lnT>
                      <a:noFill/>
                    </a:lnT>
                    <a:lnB>
                      <a:noFill/>
                    </a:lnB>
                    <a:noFill/>
                  </a:tcPr>
                </a:tc>
              </a:tr>
              <a:tr h="232841">
                <a:tc>
                  <a:txBody>
                    <a:bodyPr/>
                    <a:lstStyle/>
                    <a:p>
                      <a:pPr algn="l" fontAlgn="b"/>
                      <a:r>
                        <a:rPr lang="en-PH" sz="2000" b="1" i="0" u="none" strike="noStrike" dirty="0" smtClean="0">
                          <a:solidFill>
                            <a:schemeClr val="bg1"/>
                          </a:solidFill>
                          <a:latin typeface="Arial"/>
                        </a:rPr>
                        <a:t>.</a:t>
                      </a:r>
                      <a:endParaRPr lang="en-US" sz="2000" b="1" i="0" u="none" strike="noStrike" dirty="0">
                        <a:solidFill>
                          <a:schemeClr val="bg1"/>
                        </a:solidFill>
                        <a:latin typeface="Arial"/>
                      </a:endParaRPr>
                    </a:p>
                  </a:txBody>
                  <a:tcPr marL="9525" marR="9525" marT="9525" marB="0" anchor="b">
                    <a:lnL>
                      <a:noFill/>
                    </a:lnL>
                    <a:lnR>
                      <a:noFill/>
                    </a:lnR>
                    <a:lnT>
                      <a:noFill/>
                    </a:lnT>
                    <a:lnB>
                      <a:noFill/>
                    </a:lnB>
                    <a:noFill/>
                  </a:tcPr>
                </a:tc>
                <a:tc>
                  <a:txBody>
                    <a:bodyPr/>
                    <a:lstStyle/>
                    <a:p>
                      <a:pPr algn="l" fontAlgn="b"/>
                      <a:endParaRPr lang="en-US" sz="2000" b="1" i="0" u="none" strike="noStrike" dirty="0">
                        <a:solidFill>
                          <a:srgbClr val="000000"/>
                        </a:solidFill>
                        <a:latin typeface="Arial"/>
                      </a:endParaRPr>
                    </a:p>
                  </a:txBody>
                  <a:tcPr marL="9525" marR="9525" marT="9525" marB="0" anchor="b">
                    <a:lnL>
                      <a:noFill/>
                    </a:lnL>
                    <a:lnR>
                      <a:noFill/>
                    </a:lnR>
                    <a:lnT>
                      <a:noFill/>
                    </a:lnT>
                    <a:lnB>
                      <a:noFill/>
                    </a:lnB>
                    <a:noFill/>
                  </a:tcPr>
                </a:tc>
              </a:tr>
              <a:tr h="439825">
                <a:tc>
                  <a:txBody>
                    <a:bodyPr/>
                    <a:lstStyle/>
                    <a:p>
                      <a:pPr algn="l" fontAlgn="b"/>
                      <a:r>
                        <a:rPr lang="en-US" sz="2000" b="1" i="0" u="none" strike="noStrike" dirty="0">
                          <a:solidFill>
                            <a:srgbClr val="000000"/>
                          </a:solidFill>
                          <a:latin typeface="Arial"/>
                        </a:rPr>
                        <a:t>Example:</a:t>
                      </a:r>
                    </a:p>
                  </a:txBody>
                  <a:tcPr marL="9525" marR="9525" marT="9525" marB="0" anchor="b">
                    <a:lnL>
                      <a:noFill/>
                    </a:lnL>
                    <a:lnR>
                      <a:noFill/>
                    </a:lnR>
                    <a:lnT>
                      <a:noFill/>
                    </a:lnT>
                    <a:lnB>
                      <a:noFill/>
                    </a:lnB>
                    <a:noFill/>
                  </a:tcPr>
                </a:tc>
                <a:tc>
                  <a:txBody>
                    <a:bodyPr/>
                    <a:lstStyle/>
                    <a:p>
                      <a:pPr algn="ctr" fontAlgn="b"/>
                      <a:r>
                        <a:rPr lang="en-US" sz="2000" b="1" i="0" u="none" strike="noStrike" dirty="0">
                          <a:solidFill>
                            <a:srgbClr val="000000"/>
                          </a:solidFill>
                          <a:latin typeface="Arial"/>
                        </a:rPr>
                        <a:t> Average Actual Rate </a:t>
                      </a:r>
                    </a:p>
                  </a:txBody>
                  <a:tcPr marL="9525" marR="9525" marT="9525" marB="0" anchor="b">
                    <a:lnL>
                      <a:noFill/>
                    </a:lnL>
                    <a:lnR>
                      <a:noFill/>
                    </a:lnR>
                    <a:lnT>
                      <a:noFill/>
                    </a:lnT>
                    <a:lnB>
                      <a:noFill/>
                    </a:lnB>
                    <a:noFill/>
                  </a:tcPr>
                </a:tc>
              </a:tr>
              <a:tr h="439825">
                <a:tc>
                  <a:txBody>
                    <a:bodyPr/>
                    <a:lstStyle/>
                    <a:p>
                      <a:pPr algn="l" fontAlgn="b"/>
                      <a:r>
                        <a:rPr lang="en-US" sz="2000" b="0" i="0" u="none" strike="noStrike" dirty="0" smtClean="0">
                          <a:solidFill>
                            <a:srgbClr val="000000"/>
                          </a:solidFill>
                          <a:latin typeface="Arial"/>
                        </a:rPr>
                        <a:t>FF/PM</a:t>
                      </a:r>
                      <a:r>
                        <a:rPr lang="en-US" sz="2000" b="0" i="0" u="none" strike="noStrike" baseline="0" dirty="0" smtClean="0">
                          <a:solidFill>
                            <a:srgbClr val="000000"/>
                          </a:solidFill>
                          <a:latin typeface="Arial"/>
                        </a:rPr>
                        <a:t> Step 1  ($20-25)</a:t>
                      </a:r>
                      <a:endParaRPr lang="en-US" sz="2000" b="0" i="0" u="none" strike="noStrike" dirty="0">
                        <a:solidFill>
                          <a:srgbClr val="000000"/>
                        </a:solidFill>
                        <a:latin typeface="Arial"/>
                      </a:endParaRPr>
                    </a:p>
                  </a:txBody>
                  <a:tcPr marL="9525" marR="9525" marT="9525" marB="0" anchor="b">
                    <a:lnL>
                      <a:noFill/>
                    </a:lnL>
                    <a:lnR>
                      <a:noFill/>
                    </a:lnR>
                    <a:lnT>
                      <a:noFill/>
                    </a:lnT>
                    <a:lnB>
                      <a:noFill/>
                    </a:lnB>
                    <a:noFill/>
                  </a:tcPr>
                </a:tc>
                <a:tc>
                  <a:txBody>
                    <a:bodyPr/>
                    <a:lstStyle/>
                    <a:p>
                      <a:pPr algn="ctr" fontAlgn="ctr"/>
                      <a:r>
                        <a:rPr lang="en-US" sz="2000" b="0" i="0" u="none" strike="noStrike" dirty="0" smtClean="0">
                          <a:solidFill>
                            <a:srgbClr val="000000"/>
                          </a:solidFill>
                          <a:latin typeface="Arial"/>
                        </a:rPr>
                        <a:t>22.50 </a:t>
                      </a:r>
                      <a:endParaRPr lang="en-US" sz="2000" b="0" i="0" u="none" strike="noStrike" dirty="0">
                        <a:solidFill>
                          <a:srgbClr val="000000"/>
                        </a:solidFill>
                        <a:latin typeface="Arial"/>
                      </a:endParaRPr>
                    </a:p>
                  </a:txBody>
                  <a:tcPr marL="9525" marR="9525" marT="9525" marB="0" anchor="ctr">
                    <a:lnL>
                      <a:noFill/>
                    </a:lnL>
                    <a:lnR>
                      <a:noFill/>
                    </a:lnR>
                    <a:lnT>
                      <a:noFill/>
                    </a:lnT>
                    <a:lnB>
                      <a:noFill/>
                    </a:lnB>
                    <a:noFill/>
                  </a:tcPr>
                </a:tc>
              </a:tr>
              <a:tr h="439825">
                <a:tc>
                  <a:txBody>
                    <a:bodyPr/>
                    <a:lstStyle/>
                    <a:p>
                      <a:pPr algn="l" fontAlgn="b"/>
                      <a:r>
                        <a:rPr lang="en-US" sz="2000" b="0" i="0" u="none" strike="noStrike" dirty="0" smtClean="0">
                          <a:solidFill>
                            <a:srgbClr val="000000"/>
                          </a:solidFill>
                          <a:latin typeface="Arial"/>
                        </a:rPr>
                        <a:t>FF/PM</a:t>
                      </a:r>
                      <a:r>
                        <a:rPr lang="en-US" sz="2000" b="0" i="0" u="none" strike="noStrike" baseline="0" dirty="0" smtClean="0">
                          <a:solidFill>
                            <a:srgbClr val="000000"/>
                          </a:solidFill>
                          <a:latin typeface="Arial"/>
                        </a:rPr>
                        <a:t> Step 2  ($25-30)</a:t>
                      </a:r>
                      <a:endParaRPr lang="en-US" sz="2000" b="0" i="0" u="none" strike="noStrike" dirty="0">
                        <a:solidFill>
                          <a:srgbClr val="000000"/>
                        </a:solidFill>
                        <a:latin typeface="Arial"/>
                      </a:endParaRPr>
                    </a:p>
                  </a:txBody>
                  <a:tcPr marL="9525" marR="9525" marT="9525" marB="0" anchor="b">
                    <a:lnL>
                      <a:noFill/>
                    </a:lnL>
                    <a:lnR>
                      <a:noFill/>
                    </a:lnR>
                    <a:lnT>
                      <a:noFill/>
                    </a:lnT>
                    <a:lnB>
                      <a:noFill/>
                    </a:lnB>
                    <a:noFill/>
                  </a:tcPr>
                </a:tc>
                <a:tc>
                  <a:txBody>
                    <a:bodyPr/>
                    <a:lstStyle/>
                    <a:p>
                      <a:pPr algn="ctr" fontAlgn="ctr"/>
                      <a:r>
                        <a:rPr lang="en-US" sz="2000" b="0" i="0" u="none" strike="noStrike" dirty="0" smtClean="0">
                          <a:solidFill>
                            <a:srgbClr val="000000"/>
                          </a:solidFill>
                          <a:latin typeface="Arial"/>
                        </a:rPr>
                        <a:t>27.50 </a:t>
                      </a:r>
                      <a:endParaRPr lang="en-US" sz="2000" b="0" i="0" u="none" strike="noStrike" dirty="0">
                        <a:solidFill>
                          <a:srgbClr val="000000"/>
                        </a:solidFill>
                        <a:latin typeface="Arial"/>
                      </a:endParaRPr>
                    </a:p>
                  </a:txBody>
                  <a:tcPr marL="9525" marR="9525" marT="9525" marB="0" anchor="ctr">
                    <a:lnL>
                      <a:noFill/>
                    </a:lnL>
                    <a:lnR>
                      <a:noFill/>
                    </a:lnR>
                    <a:lnT>
                      <a:noFill/>
                    </a:lnT>
                    <a:lnB>
                      <a:noFill/>
                    </a:lnB>
                    <a:noFill/>
                  </a:tcPr>
                </a:tc>
              </a:tr>
              <a:tr h="439825">
                <a:tc>
                  <a:txBody>
                    <a:bodyPr/>
                    <a:lstStyle/>
                    <a:p>
                      <a:pPr algn="l" fontAlgn="b"/>
                      <a:r>
                        <a:rPr lang="en-US" sz="2000" b="0" i="0" u="none" strike="noStrike" dirty="0" smtClean="0">
                          <a:solidFill>
                            <a:srgbClr val="000000"/>
                          </a:solidFill>
                          <a:latin typeface="Arial"/>
                        </a:rPr>
                        <a:t>FF/PM</a:t>
                      </a:r>
                      <a:r>
                        <a:rPr lang="en-US" sz="2000" b="0" i="0" u="none" strike="noStrike" baseline="0" dirty="0" smtClean="0">
                          <a:solidFill>
                            <a:srgbClr val="000000"/>
                          </a:solidFill>
                          <a:latin typeface="Arial"/>
                        </a:rPr>
                        <a:t> Step 3  ($30-40)</a:t>
                      </a:r>
                      <a:endParaRPr lang="en-US" sz="2000" b="0" i="0" u="none" strike="noStrike" dirty="0">
                        <a:solidFill>
                          <a:srgbClr val="000000"/>
                        </a:solidFill>
                        <a:latin typeface="Arial"/>
                      </a:endParaRPr>
                    </a:p>
                  </a:txBody>
                  <a:tcPr marL="9525" marR="9525" marT="9525" marB="0" anchor="b">
                    <a:lnL>
                      <a:noFill/>
                    </a:lnL>
                    <a:lnR>
                      <a:noFill/>
                    </a:lnR>
                    <a:lnT>
                      <a:noFill/>
                    </a:lnT>
                    <a:lnB>
                      <a:noFill/>
                    </a:lnB>
                    <a:noFill/>
                  </a:tcPr>
                </a:tc>
                <a:tc>
                  <a:txBody>
                    <a:bodyPr/>
                    <a:lstStyle/>
                    <a:p>
                      <a:pPr algn="ctr" fontAlgn="ctr"/>
                      <a:r>
                        <a:rPr lang="en-US" sz="2000" b="0" i="0" u="none" strike="noStrike" dirty="0" smtClean="0">
                          <a:solidFill>
                            <a:srgbClr val="000000"/>
                          </a:solidFill>
                          <a:latin typeface="Arial"/>
                        </a:rPr>
                        <a:t>35.00</a:t>
                      </a:r>
                      <a:r>
                        <a:rPr lang="en-US" sz="2000" b="0" i="0" u="sng" strike="noStrike" dirty="0" smtClean="0">
                          <a:solidFill>
                            <a:srgbClr val="000000"/>
                          </a:solidFill>
                          <a:latin typeface="Arial"/>
                        </a:rPr>
                        <a:t> </a:t>
                      </a:r>
                    </a:p>
                  </a:txBody>
                  <a:tcPr marL="9525" marR="9525" marT="9525" marB="0" anchor="ctr">
                    <a:lnL>
                      <a:noFill/>
                    </a:lnL>
                    <a:lnR>
                      <a:noFill/>
                    </a:lnR>
                    <a:lnT>
                      <a:noFill/>
                    </a:lnT>
                    <a:lnB>
                      <a:noFill/>
                    </a:lnB>
                    <a:noFill/>
                  </a:tcPr>
                </a:tc>
              </a:tr>
              <a:tr h="439825">
                <a:tc>
                  <a:txBody>
                    <a:bodyPr/>
                    <a:lstStyle/>
                    <a:p>
                      <a:pPr algn="l" fontAlgn="b"/>
                      <a:r>
                        <a:rPr lang="en-US" sz="2000" b="0" i="0" u="none" strike="noStrike" dirty="0">
                          <a:solidFill>
                            <a:srgbClr val="000000"/>
                          </a:solidFill>
                          <a:latin typeface="Arial"/>
                        </a:rPr>
                        <a:t>Firefighter </a:t>
                      </a:r>
                      <a:r>
                        <a:rPr lang="en-US" sz="2000" b="0" i="0" u="none" strike="noStrike" dirty="0" smtClean="0">
                          <a:solidFill>
                            <a:srgbClr val="000000"/>
                          </a:solidFill>
                          <a:latin typeface="Arial"/>
                        </a:rPr>
                        <a:t>Step</a:t>
                      </a:r>
                      <a:r>
                        <a:rPr lang="en-US" sz="2000" b="0" i="0" u="none" strike="noStrike" baseline="0" dirty="0" smtClean="0">
                          <a:solidFill>
                            <a:srgbClr val="000000"/>
                          </a:solidFill>
                          <a:latin typeface="Arial"/>
                        </a:rPr>
                        <a:t> 1 ($10-15)</a:t>
                      </a:r>
                      <a:endParaRPr lang="en-US" sz="2000" b="0" i="0" u="none" strike="noStrike" dirty="0">
                        <a:solidFill>
                          <a:srgbClr val="000000"/>
                        </a:solidFill>
                        <a:latin typeface="Arial"/>
                      </a:endParaRPr>
                    </a:p>
                  </a:txBody>
                  <a:tcPr marL="9525" marR="9525" marT="9525" marB="0" anchor="b">
                    <a:lnL>
                      <a:noFill/>
                    </a:lnL>
                    <a:lnR>
                      <a:noFill/>
                    </a:lnR>
                    <a:lnT>
                      <a:noFill/>
                    </a:lnT>
                    <a:lnB>
                      <a:noFill/>
                    </a:lnB>
                    <a:noFill/>
                  </a:tcPr>
                </a:tc>
                <a:tc>
                  <a:txBody>
                    <a:bodyPr/>
                    <a:lstStyle/>
                    <a:p>
                      <a:pPr algn="ctr" fontAlgn="ctr"/>
                      <a:r>
                        <a:rPr lang="en-US" sz="2000" b="0" i="0" u="none" strike="noStrike" dirty="0" smtClean="0">
                          <a:solidFill>
                            <a:srgbClr val="000000"/>
                          </a:solidFill>
                          <a:latin typeface="Arial"/>
                        </a:rPr>
                        <a:t>12.50 </a:t>
                      </a:r>
                      <a:endParaRPr lang="en-US" sz="2000" b="0" i="0" u="none" strike="noStrike" dirty="0">
                        <a:solidFill>
                          <a:srgbClr val="000000"/>
                        </a:solidFill>
                        <a:latin typeface="Arial"/>
                      </a:endParaRPr>
                    </a:p>
                  </a:txBody>
                  <a:tcPr marL="9525" marR="9525" marT="9525" marB="0" anchor="ctr">
                    <a:lnL>
                      <a:noFill/>
                    </a:lnL>
                    <a:lnR>
                      <a:noFill/>
                    </a:lnR>
                    <a:lnT>
                      <a:noFill/>
                    </a:lnT>
                    <a:lnB>
                      <a:noFill/>
                    </a:lnB>
                    <a:noFill/>
                  </a:tcPr>
                </a:tc>
              </a:tr>
              <a:tr h="439825">
                <a:tc>
                  <a:txBody>
                    <a:bodyPr/>
                    <a:lstStyle/>
                    <a:p>
                      <a:pPr algn="l" fontAlgn="b"/>
                      <a:r>
                        <a:rPr lang="en-US" sz="2000" b="0" i="0" u="none" strike="noStrike" dirty="0">
                          <a:solidFill>
                            <a:srgbClr val="000000"/>
                          </a:solidFill>
                          <a:latin typeface="Arial"/>
                        </a:rPr>
                        <a:t>Firefighter </a:t>
                      </a:r>
                      <a:r>
                        <a:rPr lang="en-US" sz="2000" b="0" i="0" u="none" strike="noStrike" dirty="0" smtClean="0">
                          <a:solidFill>
                            <a:srgbClr val="000000"/>
                          </a:solidFill>
                          <a:latin typeface="Arial"/>
                        </a:rPr>
                        <a:t>Step</a:t>
                      </a:r>
                      <a:r>
                        <a:rPr lang="en-US" sz="2000" b="0" i="0" u="none" strike="noStrike" baseline="0" dirty="0" smtClean="0">
                          <a:solidFill>
                            <a:srgbClr val="000000"/>
                          </a:solidFill>
                          <a:latin typeface="Arial"/>
                        </a:rPr>
                        <a:t> 2 ($15-20)</a:t>
                      </a:r>
                      <a:endParaRPr lang="en-US" sz="2000" b="0" i="0" u="none" strike="noStrike" dirty="0">
                        <a:solidFill>
                          <a:srgbClr val="000000"/>
                        </a:solidFill>
                        <a:latin typeface="Arial"/>
                      </a:endParaRPr>
                    </a:p>
                  </a:txBody>
                  <a:tcPr marL="9525" marR="9525" marT="9525" marB="0" anchor="b">
                    <a:lnL>
                      <a:noFill/>
                    </a:lnL>
                    <a:lnR>
                      <a:noFill/>
                    </a:lnR>
                    <a:lnT>
                      <a:noFill/>
                    </a:lnT>
                    <a:lnB>
                      <a:noFill/>
                    </a:lnB>
                    <a:noFill/>
                  </a:tcPr>
                </a:tc>
                <a:tc>
                  <a:txBody>
                    <a:bodyPr/>
                    <a:lstStyle/>
                    <a:p>
                      <a:pPr algn="ctr" fontAlgn="ctr"/>
                      <a:r>
                        <a:rPr lang="en-US" sz="2000" b="0" i="0" u="none" strike="noStrike" dirty="0" smtClean="0">
                          <a:solidFill>
                            <a:srgbClr val="000000"/>
                          </a:solidFill>
                          <a:latin typeface="Arial"/>
                        </a:rPr>
                        <a:t>17.50 </a:t>
                      </a:r>
                      <a:endParaRPr lang="en-US" sz="2000" b="0" i="0" u="none" strike="noStrike" dirty="0">
                        <a:solidFill>
                          <a:srgbClr val="000000"/>
                        </a:solidFill>
                        <a:latin typeface="Arial"/>
                      </a:endParaRPr>
                    </a:p>
                  </a:txBody>
                  <a:tcPr marL="9525" marR="9525" marT="9525" marB="0" anchor="ctr">
                    <a:lnL>
                      <a:noFill/>
                    </a:lnL>
                    <a:lnR>
                      <a:noFill/>
                    </a:lnR>
                    <a:lnT>
                      <a:noFill/>
                    </a:lnT>
                    <a:lnB>
                      <a:noFill/>
                    </a:lnB>
                    <a:noFill/>
                  </a:tcPr>
                </a:tc>
              </a:tr>
              <a:tr h="439825">
                <a:tc>
                  <a:txBody>
                    <a:bodyPr/>
                    <a:lstStyle/>
                    <a:p>
                      <a:pPr algn="l" fontAlgn="b"/>
                      <a:r>
                        <a:rPr lang="en-US" sz="2000" b="0" i="0" u="none" strike="noStrike" dirty="0">
                          <a:solidFill>
                            <a:srgbClr val="000000"/>
                          </a:solidFill>
                          <a:latin typeface="Arial"/>
                        </a:rPr>
                        <a:t>Firefighter </a:t>
                      </a:r>
                      <a:r>
                        <a:rPr lang="en-US" sz="2000" b="0" i="0" u="none" strike="noStrike" dirty="0" smtClean="0">
                          <a:solidFill>
                            <a:srgbClr val="000000"/>
                          </a:solidFill>
                          <a:latin typeface="Arial"/>
                        </a:rPr>
                        <a:t>Step</a:t>
                      </a:r>
                      <a:r>
                        <a:rPr lang="en-US" sz="2000" b="0" i="0" u="none" strike="noStrike" baseline="0" dirty="0" smtClean="0">
                          <a:solidFill>
                            <a:srgbClr val="000000"/>
                          </a:solidFill>
                          <a:latin typeface="Arial"/>
                        </a:rPr>
                        <a:t> 3 ($20-25)</a:t>
                      </a:r>
                      <a:endParaRPr lang="en-US" sz="2000" b="0" i="0" u="none" strike="noStrike" dirty="0">
                        <a:solidFill>
                          <a:srgbClr val="000000"/>
                        </a:solidFill>
                        <a:latin typeface="Arial"/>
                      </a:endParaRPr>
                    </a:p>
                  </a:txBody>
                  <a:tcPr marL="9525" marR="9525" marT="9525" marB="0" anchor="b">
                    <a:lnL>
                      <a:noFill/>
                    </a:lnL>
                    <a:lnR>
                      <a:noFill/>
                    </a:lnR>
                    <a:lnT>
                      <a:noFill/>
                    </a:lnT>
                    <a:lnB>
                      <a:noFill/>
                    </a:lnB>
                    <a:noFill/>
                  </a:tcPr>
                </a:tc>
                <a:tc>
                  <a:txBody>
                    <a:bodyPr/>
                    <a:lstStyle/>
                    <a:p>
                      <a:pPr algn="ctr" fontAlgn="ctr"/>
                      <a:r>
                        <a:rPr lang="en-US" sz="2000" b="0" i="0" u="none" strike="noStrike" dirty="0" smtClean="0">
                          <a:solidFill>
                            <a:srgbClr val="000000"/>
                          </a:solidFill>
                          <a:latin typeface="Arial"/>
                        </a:rPr>
                        <a:t>22.50 </a:t>
                      </a:r>
                      <a:endParaRPr lang="en-US" sz="2000" b="0" i="0" u="none" strike="noStrike" dirty="0">
                        <a:solidFill>
                          <a:srgbClr val="000000"/>
                        </a:solidFill>
                        <a:latin typeface="Arial"/>
                      </a:endParaRPr>
                    </a:p>
                  </a:txBody>
                  <a:tcPr marL="9525" marR="9525" marT="9525" marB="0" anchor="ctr">
                    <a:lnL>
                      <a:noFill/>
                    </a:lnL>
                    <a:lnR>
                      <a:noFill/>
                    </a:lnR>
                    <a:lnT>
                      <a:noFill/>
                    </a:lnT>
                    <a:lnB>
                      <a:noFill/>
                    </a:lnB>
                    <a:noFill/>
                  </a:tcPr>
                </a:tc>
              </a:tr>
              <a:tr h="456929">
                <a:tc>
                  <a:txBody>
                    <a:bodyPr/>
                    <a:lstStyle/>
                    <a:p>
                      <a:pPr algn="l" fontAlgn="b"/>
                      <a:r>
                        <a:rPr lang="en-US" sz="2000" b="0" i="0" u="none" strike="noStrike" dirty="0">
                          <a:solidFill>
                            <a:srgbClr val="000000"/>
                          </a:solidFill>
                          <a:latin typeface="Arial"/>
                        </a:rPr>
                        <a:t>Firefighter </a:t>
                      </a:r>
                      <a:r>
                        <a:rPr lang="en-US" sz="2000" b="0" i="0" u="none" strike="noStrike" dirty="0" smtClean="0">
                          <a:solidFill>
                            <a:srgbClr val="000000"/>
                          </a:solidFill>
                          <a:latin typeface="Arial"/>
                        </a:rPr>
                        <a:t>Step</a:t>
                      </a:r>
                      <a:r>
                        <a:rPr lang="en-US" sz="2000" b="0" i="0" u="none" strike="noStrike" baseline="0" dirty="0" smtClean="0">
                          <a:solidFill>
                            <a:srgbClr val="000000"/>
                          </a:solidFill>
                          <a:latin typeface="Arial"/>
                        </a:rPr>
                        <a:t> 4 ($25-35)</a:t>
                      </a:r>
                      <a:endParaRPr lang="en-US" sz="2000" b="0" i="0" u="none" strike="noStrike" dirty="0" smtClean="0">
                        <a:solidFill>
                          <a:srgbClr val="000000"/>
                        </a:solidFill>
                        <a:latin typeface="Arial"/>
                      </a:endParaRPr>
                    </a:p>
                  </a:txBody>
                  <a:tcPr marL="9525" marR="9525" marT="9525" marB="0">
                    <a:lnL>
                      <a:noFill/>
                    </a:lnL>
                    <a:lnR>
                      <a:noFill/>
                    </a:lnR>
                    <a:lnT>
                      <a:noFill/>
                    </a:lnT>
                    <a:lnB>
                      <a:noFill/>
                    </a:lnB>
                    <a:noFill/>
                  </a:tcPr>
                </a:tc>
                <a:tc>
                  <a:txBody>
                    <a:bodyPr/>
                    <a:lstStyle/>
                    <a:p>
                      <a:pPr algn="ctr" fontAlgn="ctr"/>
                      <a:r>
                        <a:rPr lang="en-US" sz="2000" b="0" i="0" u="sng" strike="noStrike" dirty="0" smtClean="0">
                          <a:solidFill>
                            <a:srgbClr val="000000"/>
                          </a:solidFill>
                          <a:latin typeface="Arial"/>
                        </a:rPr>
                        <a:t>30.00 </a:t>
                      </a:r>
                    </a:p>
                  </a:txBody>
                  <a:tcPr marL="9525" marR="9525" marT="9525" marB="0">
                    <a:lnL>
                      <a:noFill/>
                    </a:lnL>
                    <a:lnR>
                      <a:noFill/>
                    </a:lnR>
                    <a:lnT>
                      <a:noFill/>
                    </a:lnT>
                    <a:lnB>
                      <a:noFill/>
                    </a:lnB>
                    <a:noFill/>
                  </a:tcPr>
                </a:tc>
              </a:tr>
              <a:tr h="439825">
                <a:tc>
                  <a:txBody>
                    <a:bodyPr/>
                    <a:lstStyle/>
                    <a:p>
                      <a:pPr algn="l" fontAlgn="b"/>
                      <a:r>
                        <a:rPr lang="en-US" sz="2000" b="1" i="0" u="none" strike="noStrike" dirty="0" smtClean="0">
                          <a:solidFill>
                            <a:srgbClr val="000000"/>
                          </a:solidFill>
                          <a:latin typeface="Arial"/>
                        </a:rPr>
                        <a:t>Average </a:t>
                      </a:r>
                      <a:r>
                        <a:rPr lang="en-US" sz="2000" b="1" i="0" u="none" strike="noStrike" dirty="0">
                          <a:solidFill>
                            <a:srgbClr val="000000"/>
                          </a:solidFill>
                          <a:latin typeface="Arial"/>
                        </a:rPr>
                        <a:t>Actual Hourly Rate</a:t>
                      </a:r>
                    </a:p>
                  </a:txBody>
                  <a:tcPr marL="9525" marR="9525" marT="9525" marB="0" anchor="ctr">
                    <a:lnL>
                      <a:noFill/>
                    </a:lnL>
                    <a:lnR>
                      <a:noFill/>
                    </a:lnR>
                    <a:lnT>
                      <a:noFill/>
                    </a:lnT>
                    <a:lnB>
                      <a:noFill/>
                    </a:lnB>
                    <a:noFill/>
                  </a:tcPr>
                </a:tc>
                <a:tc>
                  <a:txBody>
                    <a:bodyPr/>
                    <a:lstStyle/>
                    <a:p>
                      <a:pPr algn="ctr" fontAlgn="ctr"/>
                      <a:r>
                        <a:rPr lang="en-US" sz="2000" b="1" i="0" u="none" strike="sngStrike" dirty="0" smtClean="0">
                          <a:solidFill>
                            <a:srgbClr val="000000"/>
                          </a:solidFill>
                          <a:latin typeface="Arial"/>
                        </a:rPr>
                        <a:t>26.34</a:t>
                      </a:r>
                      <a:r>
                        <a:rPr lang="en-US" sz="2000" b="1" i="0" u="none" strike="noStrike" dirty="0" smtClean="0">
                          <a:solidFill>
                            <a:srgbClr val="000000"/>
                          </a:solidFill>
                          <a:latin typeface="Arial"/>
                        </a:rPr>
                        <a:t> 23.93</a:t>
                      </a:r>
                      <a:endParaRPr lang="en-US" sz="2000" b="1" i="0" u="none" strike="noStrike" dirty="0">
                        <a:solidFill>
                          <a:srgbClr val="000000"/>
                        </a:solidFill>
                        <a:latin typeface="Arial"/>
                      </a:endParaRPr>
                    </a:p>
                  </a:txBody>
                  <a:tcPr marL="9525" marR="9525" marT="9525" marB="0" anchor="b">
                    <a:lnL>
                      <a:noFill/>
                    </a:lnL>
                    <a:lnR>
                      <a:noFill/>
                    </a:lnR>
                    <a:lnT>
                      <a:noFill/>
                    </a:lnT>
                    <a:lnB>
                      <a:noFill/>
                    </a:lnB>
                    <a:noFill/>
                  </a:tcPr>
                </a:tc>
              </a:tr>
            </a:tbl>
          </a:graphicData>
        </a:graphic>
      </p:graphicFrame>
      <p:sp>
        <p:nvSpPr>
          <p:cNvPr id="4" name="Slide Number Placeholder 3"/>
          <p:cNvSpPr>
            <a:spLocks noGrp="1"/>
          </p:cNvSpPr>
          <p:nvPr>
            <p:ph type="sldNum" sz="quarter" idx="12"/>
          </p:nvPr>
        </p:nvSpPr>
        <p:spPr/>
        <p:txBody>
          <a:bodyPr>
            <a:normAutofit/>
          </a:bodyPr>
          <a:lstStyle/>
          <a:p>
            <a:fld id="{11756BDD-58EF-4F26-A203-629CF85D021F}" type="slidenum">
              <a:rPr lang="en-US" smtClean="0"/>
              <a:pPr/>
              <a:t>59</a:t>
            </a:fld>
            <a:endParaRPr lang="en-US" dirty="0"/>
          </a:p>
        </p:txBody>
      </p:sp>
    </p:spTree>
    <p:extLst>
      <p:ext uri="{BB962C8B-B14F-4D97-AF65-F5344CB8AC3E}">
        <p14:creationId xmlns:p14="http://schemas.microsoft.com/office/powerpoint/2010/main" val="144730481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7322" y="361122"/>
            <a:ext cx="8229600" cy="1143000"/>
          </a:xfrm>
        </p:spPr>
        <p:txBody>
          <a:bodyPr/>
          <a:lstStyle/>
          <a:p>
            <a:pPr algn="ctr"/>
            <a:r>
              <a:rPr lang="en-US" dirty="0" smtClean="0"/>
              <a:t>Agenda (cont.) </a:t>
            </a:r>
            <a:endParaRPr lang="en-US" dirty="0"/>
          </a:p>
        </p:txBody>
      </p:sp>
      <p:sp>
        <p:nvSpPr>
          <p:cNvPr id="3" name="Content Placeholder 2"/>
          <p:cNvSpPr>
            <a:spLocks noGrp="1"/>
          </p:cNvSpPr>
          <p:nvPr>
            <p:ph idx="1"/>
          </p:nvPr>
        </p:nvSpPr>
        <p:spPr>
          <a:xfrm>
            <a:off x="457200" y="1676400"/>
            <a:ext cx="8229600" cy="4389120"/>
          </a:xfrm>
        </p:spPr>
        <p:txBody>
          <a:bodyPr>
            <a:normAutofit/>
          </a:bodyPr>
          <a:lstStyle/>
          <a:p>
            <a:pPr marL="749808" lvl="1" indent="-457200">
              <a:spcBef>
                <a:spcPts val="1200"/>
              </a:spcBef>
              <a:buClr>
                <a:schemeClr val="accent3">
                  <a:lumMod val="75000"/>
                </a:schemeClr>
              </a:buClr>
              <a:buFont typeface="Wingdings" pitchFamily="2" charset="2"/>
              <a:buChar char="Ø"/>
            </a:pPr>
            <a:endParaRPr lang="en-US" sz="2800" dirty="0" smtClean="0">
              <a:latin typeface="Calibri" pitchFamily="34" charset="0"/>
              <a:cs typeface="Calibri" pitchFamily="34" charset="0"/>
            </a:endParaRPr>
          </a:p>
          <a:p>
            <a:pPr marL="749808" lvl="1" indent="-457200">
              <a:spcBef>
                <a:spcPts val="1200"/>
              </a:spcBef>
              <a:buClr>
                <a:schemeClr val="accent3">
                  <a:lumMod val="75000"/>
                </a:schemeClr>
              </a:buClr>
              <a:buFont typeface="Wingdings" pitchFamily="2" charset="2"/>
              <a:buChar char="Ø"/>
            </a:pPr>
            <a:r>
              <a:rPr lang="en-US" sz="2800" dirty="0" smtClean="0">
                <a:latin typeface="Calibri" pitchFamily="34" charset="0"/>
                <a:cs typeface="Calibri" pitchFamily="34" charset="0"/>
              </a:rPr>
              <a:t>SAM Registration </a:t>
            </a:r>
          </a:p>
          <a:p>
            <a:pPr marL="749808" lvl="1" indent="-457200">
              <a:spcBef>
                <a:spcPts val="1200"/>
              </a:spcBef>
              <a:buClr>
                <a:schemeClr val="accent3">
                  <a:lumMod val="75000"/>
                </a:schemeClr>
              </a:buClr>
              <a:buFont typeface="Wingdings" pitchFamily="2" charset="2"/>
              <a:buChar char="Ø"/>
            </a:pPr>
            <a:r>
              <a:rPr lang="en-US" sz="2800" dirty="0" smtClean="0">
                <a:latin typeface="Calibri" pitchFamily="34" charset="0"/>
                <a:cs typeface="Calibri" pitchFamily="34" charset="0"/>
              </a:rPr>
              <a:t>Rental Vehicle Use</a:t>
            </a:r>
          </a:p>
          <a:p>
            <a:pPr marL="749808" lvl="1" indent="-457200">
              <a:spcBef>
                <a:spcPts val="1200"/>
              </a:spcBef>
              <a:buClr>
                <a:schemeClr val="accent3">
                  <a:lumMod val="75000"/>
                </a:schemeClr>
              </a:buClr>
              <a:buFont typeface="Wingdings" pitchFamily="2" charset="2"/>
              <a:buChar char="Ø"/>
            </a:pPr>
            <a:r>
              <a:rPr lang="en-US" sz="2800" dirty="0" smtClean="0">
                <a:latin typeface="Calibri" pitchFamily="34" charset="0"/>
                <a:cs typeface="Calibri" pitchFamily="34" charset="0"/>
              </a:rPr>
              <a:t>Exhibit G: Out-of-State assignments - travel, per diem and misc. approved reimbursement process</a:t>
            </a:r>
          </a:p>
          <a:p>
            <a:pPr marL="749808" lvl="1" indent="-457200">
              <a:spcBef>
                <a:spcPts val="1200"/>
              </a:spcBef>
              <a:buClr>
                <a:schemeClr val="accent3">
                  <a:lumMod val="75000"/>
                </a:schemeClr>
              </a:buClr>
              <a:buFont typeface="Wingdings" pitchFamily="2" charset="2"/>
              <a:buChar char="Ø"/>
            </a:pPr>
            <a:r>
              <a:rPr lang="en-US" sz="2800" dirty="0" smtClean="0">
                <a:latin typeface="Calibri" pitchFamily="34" charset="0"/>
                <a:cs typeface="Calibri" pitchFamily="34" charset="0"/>
              </a:rPr>
              <a:t>Exhibit H: In-State assignments – travel, </a:t>
            </a:r>
          </a:p>
          <a:p>
            <a:pPr marL="742950" lvl="1" indent="-450850">
              <a:spcBef>
                <a:spcPts val="0"/>
              </a:spcBef>
              <a:buClr>
                <a:schemeClr val="accent3">
                  <a:lumMod val="75000"/>
                </a:schemeClr>
              </a:buClr>
              <a:buNone/>
            </a:pPr>
            <a:r>
              <a:rPr lang="en-US" sz="2800" dirty="0" smtClean="0">
                <a:latin typeface="Calibri" pitchFamily="34" charset="0"/>
                <a:cs typeface="Calibri" pitchFamily="34" charset="0"/>
              </a:rPr>
              <a:t>	per diem and misc. approved reimbursement process  </a:t>
            </a:r>
          </a:p>
          <a:p>
            <a:pPr marL="742950" lvl="1" indent="-450850">
              <a:spcBef>
                <a:spcPts val="0"/>
              </a:spcBef>
              <a:buClr>
                <a:schemeClr val="accent3">
                  <a:lumMod val="75000"/>
                </a:schemeClr>
              </a:buClr>
              <a:buNone/>
            </a:pPr>
            <a:endParaRPr lang="en-US" sz="4500" dirty="0" smtClean="0">
              <a:latin typeface="Calibri" pitchFamily="34" charset="0"/>
              <a:cs typeface="Calibri" pitchFamily="34" charset="0"/>
            </a:endParaRPr>
          </a:p>
          <a:p>
            <a:pPr marL="292100" lvl="1" indent="0">
              <a:spcBef>
                <a:spcPts val="0"/>
              </a:spcBef>
              <a:buClr>
                <a:schemeClr val="accent3">
                  <a:lumMod val="75000"/>
                </a:schemeClr>
              </a:buClr>
              <a:buNone/>
            </a:pPr>
            <a:endParaRPr lang="en-US" sz="3000" dirty="0" smtClean="0">
              <a:latin typeface="Calibri" pitchFamily="34" charset="0"/>
              <a:cs typeface="Calibri" pitchFamily="34" charset="0"/>
            </a:endParaRPr>
          </a:p>
          <a:p>
            <a:pPr marL="292608" lvl="1" indent="0">
              <a:spcBef>
                <a:spcPts val="1200"/>
              </a:spcBef>
              <a:buClr>
                <a:schemeClr val="accent3">
                  <a:lumMod val="75000"/>
                </a:schemeClr>
              </a:buClr>
              <a:buNone/>
            </a:pPr>
            <a:endParaRPr lang="en-US" sz="3000" dirty="0">
              <a:latin typeface="Calibri" pitchFamily="34" charset="0"/>
              <a:cs typeface="Calibri" pitchFamily="34" charset="0"/>
            </a:endParaRPr>
          </a:p>
          <a:p>
            <a:endParaRPr lang="en-US" dirty="0"/>
          </a:p>
        </p:txBody>
      </p:sp>
      <p:pic>
        <p:nvPicPr>
          <p:cNvPr id="5" name="Picture 2" descr="An icon: Uncle Sam pointi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905026" y="2133600"/>
            <a:ext cx="810262" cy="762000"/>
          </a:xfrm>
          <a:prstGeom prst="rect">
            <a:avLst/>
          </a:prstGeom>
          <a:noFill/>
          <a:extLst>
            <a:ext uri="{909E8E84-426E-40DD-AFC4-6F175D3DCCD1}">
              <a14:hiddenFill xmlns:a14="http://schemas.microsoft.com/office/drawing/2010/main">
                <a:solidFill>
                  <a:srgbClr val="FFFFFF"/>
                </a:solidFill>
              </a14:hiddenFill>
            </a:ext>
          </a:extLst>
        </p:spPr>
      </p:pic>
      <p:sp>
        <p:nvSpPr>
          <p:cNvPr id="4" name="Slide Number Placeholder 3"/>
          <p:cNvSpPr>
            <a:spLocks noGrp="1"/>
          </p:cNvSpPr>
          <p:nvPr>
            <p:ph type="sldNum" sz="quarter" idx="12"/>
          </p:nvPr>
        </p:nvSpPr>
        <p:spPr/>
        <p:txBody>
          <a:bodyPr/>
          <a:lstStyle/>
          <a:p>
            <a:fld id="{11756BDD-58EF-4F26-A203-629CF85D021F}" type="slidenum">
              <a:rPr lang="en-US" smtClean="0"/>
              <a:pPr/>
              <a:t>6</a:t>
            </a:fld>
            <a:endParaRPr lang="en-US" dirty="0"/>
          </a:p>
        </p:txBody>
      </p:sp>
    </p:spTree>
    <p:extLst>
      <p:ext uri="{BB962C8B-B14F-4D97-AF65-F5344CB8AC3E}">
        <p14:creationId xmlns:p14="http://schemas.microsoft.com/office/powerpoint/2010/main" val="883027109"/>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143000"/>
          </a:xfrm>
        </p:spPr>
        <p:txBody>
          <a:bodyPr>
            <a:normAutofit fontScale="90000"/>
          </a:bodyPr>
          <a:lstStyle/>
          <a:p>
            <a:pPr algn="ctr"/>
            <a:r>
              <a:rPr lang="en-US" sz="4500" dirty="0" smtClean="0"/>
              <a:t>Establishing Supplemental Personnel Rates</a:t>
            </a:r>
            <a:endParaRPr lang="en-US" sz="4500" dirty="0"/>
          </a:p>
        </p:txBody>
      </p:sp>
      <p:sp>
        <p:nvSpPr>
          <p:cNvPr id="3" name="Content Placeholder 2"/>
          <p:cNvSpPr>
            <a:spLocks noGrp="1"/>
          </p:cNvSpPr>
          <p:nvPr>
            <p:ph idx="1"/>
          </p:nvPr>
        </p:nvSpPr>
        <p:spPr>
          <a:xfrm>
            <a:off x="457200" y="2133600"/>
            <a:ext cx="8229600" cy="4038600"/>
          </a:xfrm>
        </p:spPr>
        <p:txBody>
          <a:bodyPr>
            <a:normAutofit fontScale="92500" lnSpcReduction="20000"/>
          </a:bodyPr>
          <a:lstStyle/>
          <a:p>
            <a:pPr marL="457200" indent="-457200">
              <a:buClr>
                <a:schemeClr val="accent3">
                  <a:lumMod val="75000"/>
                </a:schemeClr>
              </a:buClr>
              <a:buFont typeface="Wingdings" panose="05000000000000000000" pitchFamily="2" charset="2"/>
              <a:buChar char="Ø"/>
            </a:pPr>
            <a:r>
              <a:rPr lang="en-US" sz="3000" b="1" dirty="0" smtClean="0">
                <a:latin typeface="+mj-lt"/>
              </a:rPr>
              <a:t>Rates and calculations for Supplemental Personnel:</a:t>
            </a:r>
          </a:p>
          <a:p>
            <a:pPr>
              <a:buFont typeface="Wingdings" panose="05000000000000000000" pitchFamily="2" charset="2"/>
              <a:buChar char="Ø"/>
            </a:pPr>
            <a:endParaRPr lang="en-US" b="1" dirty="0">
              <a:latin typeface="+mj-lt"/>
            </a:endParaRPr>
          </a:p>
          <a:p>
            <a:pPr lvl="1">
              <a:buClr>
                <a:schemeClr val="accent3">
                  <a:lumMod val="75000"/>
                </a:schemeClr>
              </a:buClr>
            </a:pPr>
            <a:r>
              <a:rPr lang="en-US" sz="2800" dirty="0" smtClean="0">
                <a:latin typeface="+mj-lt"/>
              </a:rPr>
              <a:t>Determine all names of supplemental personnel attached to your agency.</a:t>
            </a:r>
          </a:p>
          <a:p>
            <a:pPr marL="393192" lvl="1" indent="0">
              <a:buNone/>
            </a:pPr>
            <a:endParaRPr lang="en-US" sz="2800" dirty="0">
              <a:latin typeface="+mj-lt"/>
            </a:endParaRPr>
          </a:p>
          <a:p>
            <a:pPr lvl="1">
              <a:buClr>
                <a:schemeClr val="accent3">
                  <a:lumMod val="75000"/>
                </a:schemeClr>
              </a:buClr>
            </a:pPr>
            <a:r>
              <a:rPr lang="en-US" sz="2800" dirty="0" smtClean="0">
                <a:latin typeface="+mj-lt"/>
              </a:rPr>
              <a:t>Include each qualified Incident Command System (ICS) position title the employee/personnel may hold (e.g., OSC2, DIVS, STAM,FSC1).</a:t>
            </a:r>
          </a:p>
          <a:p>
            <a:pPr marL="627063" lvl="1" indent="0">
              <a:buNone/>
            </a:pPr>
            <a:r>
              <a:rPr lang="en-US" sz="2800" dirty="0" smtClean="0">
                <a:latin typeface="+mj-lt"/>
                <a:hlinkClick r:id="rId3" action="ppaction://hlinkfile"/>
              </a:rPr>
              <a:t>http:www.nwcg.gov/general/memos/nwcg-004-2009.pdf</a:t>
            </a:r>
            <a:endParaRPr lang="en-US" sz="2800" dirty="0">
              <a:latin typeface="+mj-lt"/>
            </a:endParaRPr>
          </a:p>
        </p:txBody>
      </p:sp>
      <p:sp>
        <p:nvSpPr>
          <p:cNvPr id="4" name="Slide Number Placeholder 3"/>
          <p:cNvSpPr>
            <a:spLocks noGrp="1"/>
          </p:cNvSpPr>
          <p:nvPr>
            <p:ph type="sldNum" sz="quarter" idx="12"/>
          </p:nvPr>
        </p:nvSpPr>
        <p:spPr/>
        <p:txBody>
          <a:bodyPr/>
          <a:lstStyle/>
          <a:p>
            <a:fld id="{11756BDD-58EF-4F26-A203-629CF85D021F}" type="slidenum">
              <a:rPr lang="en-US" smtClean="0"/>
              <a:pPr/>
              <a:t>60</a:t>
            </a:fld>
            <a:endParaRPr lang="en-US" dirty="0"/>
          </a:p>
        </p:txBody>
      </p:sp>
    </p:spTree>
    <p:extLst>
      <p:ext uri="{BB962C8B-B14F-4D97-AF65-F5344CB8AC3E}">
        <p14:creationId xmlns:p14="http://schemas.microsoft.com/office/powerpoint/2010/main" val="3284110646"/>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1447800"/>
          </a:xfrm>
        </p:spPr>
        <p:txBody>
          <a:bodyPr>
            <a:normAutofit fontScale="90000"/>
          </a:bodyPr>
          <a:lstStyle/>
          <a:p>
            <a:pPr algn="ctr"/>
            <a:r>
              <a:rPr lang="en-US" dirty="0" smtClean="0"/>
              <a:t>Establishing Supplemental Personnel Rates (cont.)</a:t>
            </a:r>
            <a:endParaRPr lang="en-US" dirty="0"/>
          </a:p>
        </p:txBody>
      </p:sp>
      <p:sp>
        <p:nvSpPr>
          <p:cNvPr id="3" name="Content Placeholder 2"/>
          <p:cNvSpPr>
            <a:spLocks noGrp="1"/>
          </p:cNvSpPr>
          <p:nvPr>
            <p:ph idx="1"/>
          </p:nvPr>
        </p:nvSpPr>
        <p:spPr>
          <a:xfrm>
            <a:off x="457200" y="2209800"/>
            <a:ext cx="8229600" cy="4419600"/>
          </a:xfrm>
        </p:spPr>
        <p:txBody>
          <a:bodyPr>
            <a:normAutofit lnSpcReduction="10000"/>
          </a:bodyPr>
          <a:lstStyle/>
          <a:p>
            <a:pPr marL="457200" indent="-457200">
              <a:buClr>
                <a:schemeClr val="accent3">
                  <a:lumMod val="75000"/>
                </a:schemeClr>
              </a:buClr>
              <a:buFont typeface="Wingdings" panose="05000000000000000000" pitchFamily="2" charset="2"/>
              <a:buChar char="Ø"/>
            </a:pPr>
            <a:r>
              <a:rPr lang="en-US" sz="2800" b="1" dirty="0">
                <a:latin typeface="+mj-lt"/>
              </a:rPr>
              <a:t>Rates and calculations for Supplemental Personnel</a:t>
            </a:r>
            <a:r>
              <a:rPr lang="en-US" sz="2800" b="1" dirty="0" smtClean="0">
                <a:latin typeface="+mj-lt"/>
              </a:rPr>
              <a:t>:</a:t>
            </a:r>
          </a:p>
          <a:p>
            <a:pPr marL="0" indent="0">
              <a:buNone/>
            </a:pPr>
            <a:endParaRPr lang="en-US" b="1" dirty="0">
              <a:latin typeface="+mj-lt"/>
            </a:endParaRPr>
          </a:p>
          <a:p>
            <a:pPr marL="914400" indent="-457200">
              <a:buClr>
                <a:schemeClr val="accent3">
                  <a:lumMod val="75000"/>
                </a:schemeClr>
              </a:buClr>
              <a:buSzPct val="85000"/>
            </a:pPr>
            <a:r>
              <a:rPr lang="en-US" dirty="0" smtClean="0">
                <a:latin typeface="+mj-lt"/>
              </a:rPr>
              <a:t>Go to website </a:t>
            </a:r>
            <a:r>
              <a:rPr lang="en-US" dirty="0" smtClean="0">
                <a:latin typeface="+mj-lt"/>
                <a:hlinkClick r:id="rId3" tooltip="http://www.opm.gov/policy-data-oversight/pay-leave/salaries-wages/2015/general-schedule/."/>
              </a:rPr>
              <a:t>http://www.opm.gov/policy-data-oversight/pay-leave/salaries-wages/2015/general-schedule/.</a:t>
            </a:r>
            <a:endParaRPr lang="en-US" dirty="0" smtClean="0">
              <a:latin typeface="+mj-lt"/>
            </a:endParaRPr>
          </a:p>
          <a:p>
            <a:endParaRPr lang="en-US" dirty="0">
              <a:latin typeface="+mj-lt"/>
            </a:endParaRPr>
          </a:p>
          <a:p>
            <a:pPr marL="914400" indent="-457200">
              <a:buClr>
                <a:schemeClr val="accent3">
                  <a:lumMod val="75000"/>
                </a:schemeClr>
              </a:buClr>
              <a:buSzPct val="85000"/>
            </a:pPr>
            <a:r>
              <a:rPr lang="en-US" dirty="0" smtClean="0">
                <a:latin typeface="+mj-lt"/>
              </a:rPr>
              <a:t>Indicated the GS pay rate at step 5 for each position held.  If the locality pay applies to the location under your agency, use the appropriate GS locality pay rate associated with your fire agency and NOT your residence.</a:t>
            </a:r>
            <a:endParaRPr lang="en-US" dirty="0">
              <a:latin typeface="+mj-lt"/>
            </a:endParaRPr>
          </a:p>
        </p:txBody>
      </p:sp>
      <p:sp>
        <p:nvSpPr>
          <p:cNvPr id="4" name="Slide Number Placeholder 3"/>
          <p:cNvSpPr>
            <a:spLocks noGrp="1"/>
          </p:cNvSpPr>
          <p:nvPr>
            <p:ph type="sldNum" sz="quarter" idx="12"/>
          </p:nvPr>
        </p:nvSpPr>
        <p:spPr/>
        <p:txBody>
          <a:bodyPr/>
          <a:lstStyle/>
          <a:p>
            <a:fld id="{11756BDD-58EF-4F26-A203-629CF85D021F}" type="slidenum">
              <a:rPr lang="en-US" smtClean="0"/>
              <a:pPr/>
              <a:t>61</a:t>
            </a:fld>
            <a:endParaRPr lang="en-US" dirty="0"/>
          </a:p>
        </p:txBody>
      </p:sp>
    </p:spTree>
    <p:extLst>
      <p:ext uri="{BB962C8B-B14F-4D97-AF65-F5344CB8AC3E}">
        <p14:creationId xmlns:p14="http://schemas.microsoft.com/office/powerpoint/2010/main" val="883886304"/>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1219200"/>
          </a:xfrm>
        </p:spPr>
        <p:txBody>
          <a:bodyPr>
            <a:normAutofit fontScale="90000"/>
          </a:bodyPr>
          <a:lstStyle/>
          <a:p>
            <a:pPr algn="ctr"/>
            <a:r>
              <a:rPr lang="en-US" dirty="0" smtClean="0"/>
              <a:t>Establishing Supplemental </a:t>
            </a:r>
            <a:r>
              <a:rPr lang="en-US" dirty="0"/>
              <a:t>Personnel Rates (cont</a:t>
            </a:r>
            <a:r>
              <a:rPr lang="en-US" dirty="0" smtClean="0"/>
              <a:t>.) </a:t>
            </a:r>
            <a:endParaRPr lang="en-US" dirty="0"/>
          </a:p>
        </p:txBody>
      </p:sp>
      <p:sp>
        <p:nvSpPr>
          <p:cNvPr id="3" name="Content Placeholder 2"/>
          <p:cNvSpPr>
            <a:spLocks noGrp="1"/>
          </p:cNvSpPr>
          <p:nvPr>
            <p:ph idx="1"/>
          </p:nvPr>
        </p:nvSpPr>
        <p:spPr>
          <a:xfrm>
            <a:off x="457200" y="2286000"/>
            <a:ext cx="8229600" cy="4114800"/>
          </a:xfrm>
        </p:spPr>
        <p:txBody>
          <a:bodyPr/>
          <a:lstStyle/>
          <a:p>
            <a:pPr marL="457200" indent="-457200">
              <a:buClr>
                <a:schemeClr val="accent3">
                  <a:lumMod val="75000"/>
                </a:schemeClr>
              </a:buClr>
              <a:buFont typeface="Wingdings" panose="05000000000000000000" pitchFamily="2" charset="2"/>
              <a:buChar char="Ø"/>
            </a:pPr>
            <a:r>
              <a:rPr lang="en-US" sz="2800" b="1" dirty="0">
                <a:latin typeface="+mj-lt"/>
              </a:rPr>
              <a:t>Rates and calculations for Supplemental </a:t>
            </a:r>
            <a:r>
              <a:rPr lang="en-US" sz="2800" b="1" dirty="0" smtClean="0">
                <a:latin typeface="+mj-lt"/>
              </a:rPr>
              <a:t>Personnel (cont.):</a:t>
            </a:r>
            <a:endParaRPr lang="en-US" sz="2800" b="1" dirty="0">
              <a:latin typeface="+mj-lt"/>
            </a:endParaRPr>
          </a:p>
          <a:p>
            <a:pPr marL="0" indent="0">
              <a:buNone/>
            </a:pPr>
            <a:endParaRPr lang="en-US" dirty="0" smtClean="0">
              <a:latin typeface="+mj-lt"/>
            </a:endParaRPr>
          </a:p>
          <a:p>
            <a:pPr marL="917575" lvl="1" indent="-460375">
              <a:buClr>
                <a:schemeClr val="accent3">
                  <a:lumMod val="75000"/>
                </a:schemeClr>
              </a:buClr>
            </a:pPr>
            <a:r>
              <a:rPr lang="en-US" dirty="0" smtClean="0">
                <a:latin typeface="+mj-lt"/>
              </a:rPr>
              <a:t>Supplemental employee’s will submit for reimbursement for the ICS position the incident ordered and requested and </a:t>
            </a:r>
            <a:r>
              <a:rPr lang="en-US" u="sng" dirty="0" smtClean="0">
                <a:latin typeface="+mj-lt"/>
              </a:rPr>
              <a:t>NOT</a:t>
            </a:r>
            <a:r>
              <a:rPr lang="en-US" dirty="0" smtClean="0">
                <a:latin typeface="+mj-lt"/>
              </a:rPr>
              <a:t> the highest ICS position held.  </a:t>
            </a:r>
            <a:endParaRPr lang="en-US" dirty="0">
              <a:latin typeface="+mj-lt"/>
            </a:endParaRPr>
          </a:p>
        </p:txBody>
      </p:sp>
      <p:sp>
        <p:nvSpPr>
          <p:cNvPr id="4" name="Slide Number Placeholder 3"/>
          <p:cNvSpPr>
            <a:spLocks noGrp="1"/>
          </p:cNvSpPr>
          <p:nvPr>
            <p:ph type="sldNum" sz="quarter" idx="12"/>
          </p:nvPr>
        </p:nvSpPr>
        <p:spPr/>
        <p:txBody>
          <a:bodyPr/>
          <a:lstStyle/>
          <a:p>
            <a:fld id="{11756BDD-58EF-4F26-A203-629CF85D021F}" type="slidenum">
              <a:rPr lang="en-US" smtClean="0"/>
              <a:pPr/>
              <a:t>62</a:t>
            </a:fld>
            <a:endParaRPr lang="en-US" dirty="0"/>
          </a:p>
        </p:txBody>
      </p:sp>
    </p:spTree>
    <p:extLst>
      <p:ext uri="{BB962C8B-B14F-4D97-AF65-F5344CB8AC3E}">
        <p14:creationId xmlns:p14="http://schemas.microsoft.com/office/powerpoint/2010/main" val="4078483604"/>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34617"/>
            <a:ext cx="8229600" cy="1143000"/>
          </a:xfrm>
        </p:spPr>
        <p:txBody>
          <a:bodyPr/>
          <a:lstStyle/>
          <a:p>
            <a:pPr algn="ctr"/>
            <a:r>
              <a:rPr lang="en-US" dirty="0" smtClean="0"/>
              <a:t>Salary Survey(s)</a:t>
            </a:r>
            <a:endParaRPr lang="en-US" dirty="0"/>
          </a:p>
        </p:txBody>
      </p:sp>
      <p:sp>
        <p:nvSpPr>
          <p:cNvPr id="3" name="Content Placeholder 2"/>
          <p:cNvSpPr>
            <a:spLocks noGrp="1"/>
          </p:cNvSpPr>
          <p:nvPr>
            <p:ph idx="1"/>
          </p:nvPr>
        </p:nvSpPr>
        <p:spPr/>
        <p:txBody>
          <a:bodyPr>
            <a:normAutofit/>
          </a:bodyPr>
          <a:lstStyle/>
          <a:p>
            <a:pPr marL="457200" indent="-457200">
              <a:buClr>
                <a:schemeClr val="accent3">
                  <a:lumMod val="75000"/>
                </a:schemeClr>
              </a:buClr>
              <a:buFont typeface="Wingdings" panose="05000000000000000000" pitchFamily="2" charset="2"/>
              <a:buChar char="Ø"/>
            </a:pPr>
            <a:r>
              <a:rPr lang="en-US" sz="2800" dirty="0" smtClean="0">
                <a:latin typeface="+mj-lt"/>
              </a:rPr>
              <a:t>Salary Survey’s</a:t>
            </a:r>
          </a:p>
          <a:p>
            <a:pPr>
              <a:buFont typeface="Wingdings" panose="05000000000000000000" pitchFamily="2" charset="2"/>
              <a:buChar char="Ø"/>
            </a:pPr>
            <a:endParaRPr lang="en-US" sz="2800" dirty="0">
              <a:latin typeface="+mj-lt"/>
            </a:endParaRPr>
          </a:p>
          <a:p>
            <a:pPr marL="0" indent="0">
              <a:buNone/>
            </a:pPr>
            <a:r>
              <a:rPr lang="en-US" sz="2800" dirty="0" smtClean="0">
                <a:latin typeface="+mj-lt"/>
                <a:hlinkClick r:id="rId3"/>
              </a:rPr>
              <a:t>Link to Salary Survey (Suppression)</a:t>
            </a:r>
            <a:endParaRPr lang="en-US" sz="2800" dirty="0" smtClean="0">
              <a:latin typeface="+mj-lt"/>
            </a:endParaRPr>
          </a:p>
          <a:p>
            <a:pPr marL="0" indent="0">
              <a:buNone/>
            </a:pPr>
            <a:r>
              <a:rPr lang="en-US" sz="2800" dirty="0" smtClean="0">
                <a:latin typeface="+mj-lt"/>
                <a:hlinkClick r:id="rId4"/>
              </a:rPr>
              <a:t>Link to Salary Survey (Non Suppression) Attach A</a:t>
            </a:r>
            <a:endParaRPr lang="en-US" sz="2800" dirty="0" smtClean="0">
              <a:latin typeface="+mj-lt"/>
            </a:endParaRPr>
          </a:p>
          <a:p>
            <a:pPr marL="0" indent="0">
              <a:buNone/>
            </a:pPr>
            <a:r>
              <a:rPr lang="en-US" sz="2800" dirty="0" smtClean="0">
                <a:latin typeface="+mj-lt"/>
                <a:hlinkClick r:id="rId5"/>
              </a:rPr>
              <a:t>Link to Salary Survey (Supplemental) Attach B</a:t>
            </a:r>
            <a:endParaRPr lang="en-US" sz="2800" dirty="0">
              <a:latin typeface="+mj-lt"/>
            </a:endParaRPr>
          </a:p>
          <a:p>
            <a:pPr marL="0" indent="0">
              <a:buNone/>
            </a:pPr>
            <a:endParaRPr lang="en-US" sz="2800" dirty="0">
              <a:latin typeface="+mj-lt"/>
            </a:endParaRPr>
          </a:p>
        </p:txBody>
      </p:sp>
      <p:sp>
        <p:nvSpPr>
          <p:cNvPr id="4" name="Slide Number Placeholder 3"/>
          <p:cNvSpPr>
            <a:spLocks noGrp="1"/>
          </p:cNvSpPr>
          <p:nvPr>
            <p:ph type="sldNum" sz="quarter" idx="12"/>
          </p:nvPr>
        </p:nvSpPr>
        <p:spPr/>
        <p:txBody>
          <a:bodyPr/>
          <a:lstStyle/>
          <a:p>
            <a:fld id="{11756BDD-58EF-4F26-A203-629CF85D021F}" type="slidenum">
              <a:rPr lang="en-US" smtClean="0"/>
              <a:pPr/>
              <a:t>63</a:t>
            </a:fld>
            <a:endParaRPr lang="en-US" dirty="0"/>
          </a:p>
        </p:txBody>
      </p:sp>
    </p:spTree>
    <p:extLst>
      <p:ext uri="{BB962C8B-B14F-4D97-AF65-F5344CB8AC3E}">
        <p14:creationId xmlns:p14="http://schemas.microsoft.com/office/powerpoint/2010/main" val="1044493252"/>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lstStyle/>
          <a:p>
            <a:pPr algn="ctr"/>
            <a:r>
              <a:rPr lang="en-US" dirty="0" smtClean="0"/>
              <a:t>Deadlines/Timelines</a:t>
            </a:r>
            <a:endParaRPr lang="en-US" dirty="0"/>
          </a:p>
        </p:txBody>
      </p:sp>
      <p:sp>
        <p:nvSpPr>
          <p:cNvPr id="3" name="Content Placeholder 2"/>
          <p:cNvSpPr>
            <a:spLocks noGrp="1"/>
          </p:cNvSpPr>
          <p:nvPr>
            <p:ph idx="1"/>
          </p:nvPr>
        </p:nvSpPr>
        <p:spPr/>
        <p:txBody>
          <a:bodyPr/>
          <a:lstStyle/>
          <a:p>
            <a:pPr marL="457200" indent="-457200">
              <a:buClr>
                <a:schemeClr val="accent3">
                  <a:lumMod val="75000"/>
                </a:schemeClr>
              </a:buClr>
              <a:buFont typeface="Wingdings" panose="05000000000000000000" pitchFamily="2" charset="2"/>
              <a:buChar char="Ø"/>
            </a:pPr>
            <a:r>
              <a:rPr lang="en-US" dirty="0" smtClean="0">
                <a:latin typeface="+mj-lt"/>
                <a:hlinkClick r:id="rId3"/>
              </a:rPr>
              <a:t>Critical Deadline Matrix</a:t>
            </a:r>
            <a:endParaRPr lang="en-US" dirty="0" smtClean="0">
              <a:latin typeface="+mj-lt"/>
            </a:endParaRPr>
          </a:p>
          <a:p>
            <a:pPr marL="457200" indent="-457200">
              <a:buClr>
                <a:schemeClr val="accent3">
                  <a:lumMod val="75000"/>
                </a:schemeClr>
              </a:buClr>
              <a:buFont typeface="Wingdings" panose="05000000000000000000" pitchFamily="2" charset="2"/>
              <a:buChar char="Ø"/>
            </a:pPr>
            <a:endParaRPr lang="en-US" dirty="0">
              <a:latin typeface="+mj-lt"/>
            </a:endParaRPr>
          </a:p>
          <a:p>
            <a:pPr marL="457200" indent="-457200">
              <a:buClr>
                <a:schemeClr val="accent3">
                  <a:lumMod val="75000"/>
                </a:schemeClr>
              </a:buClr>
              <a:buFont typeface="Wingdings" panose="05000000000000000000" pitchFamily="2" charset="2"/>
              <a:buChar char="Ø"/>
            </a:pPr>
            <a:r>
              <a:rPr lang="en-US" dirty="0" smtClean="0">
                <a:latin typeface="+mj-lt"/>
                <a:hlinkClick r:id="rId4"/>
              </a:rPr>
              <a:t>CFAA Reimbursement Timelines</a:t>
            </a:r>
            <a:endParaRPr lang="en-US" dirty="0" smtClean="0">
              <a:latin typeface="+mj-lt"/>
            </a:endParaRPr>
          </a:p>
          <a:p>
            <a:pPr marL="0" indent="0">
              <a:buClr>
                <a:schemeClr val="accent3">
                  <a:lumMod val="75000"/>
                </a:schemeClr>
              </a:buClr>
              <a:buNone/>
            </a:pPr>
            <a:r>
              <a:rPr lang="en-US" dirty="0">
                <a:latin typeface="+mj-lt"/>
              </a:rPr>
              <a:t>	</a:t>
            </a:r>
          </a:p>
        </p:txBody>
      </p:sp>
      <p:sp>
        <p:nvSpPr>
          <p:cNvPr id="4" name="Slide Number Placeholder 3"/>
          <p:cNvSpPr>
            <a:spLocks noGrp="1"/>
          </p:cNvSpPr>
          <p:nvPr>
            <p:ph type="sldNum" sz="quarter" idx="12"/>
          </p:nvPr>
        </p:nvSpPr>
        <p:spPr/>
        <p:txBody>
          <a:bodyPr/>
          <a:lstStyle/>
          <a:p>
            <a:fld id="{11756BDD-58EF-4F26-A203-629CF85D021F}" type="slidenum">
              <a:rPr lang="en-US" smtClean="0"/>
              <a:pPr/>
              <a:t>64</a:t>
            </a:fld>
            <a:endParaRPr lang="en-US" dirty="0"/>
          </a:p>
        </p:txBody>
      </p:sp>
    </p:spTree>
    <p:extLst>
      <p:ext uri="{BB962C8B-B14F-4D97-AF65-F5344CB8AC3E}">
        <p14:creationId xmlns:p14="http://schemas.microsoft.com/office/powerpoint/2010/main" val="471094708"/>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81000"/>
            <a:ext cx="8229600" cy="1066800"/>
          </a:xfrm>
        </p:spPr>
        <p:txBody>
          <a:bodyPr>
            <a:normAutofit/>
          </a:bodyPr>
          <a:lstStyle/>
          <a:p>
            <a:pPr algn="ctr"/>
            <a:r>
              <a:rPr lang="en-US" dirty="0" smtClean="0"/>
              <a:t>Resources and References</a:t>
            </a:r>
            <a:endParaRPr lang="en-US" dirty="0"/>
          </a:p>
        </p:txBody>
      </p:sp>
      <p:sp>
        <p:nvSpPr>
          <p:cNvPr id="3" name="Content Placeholder 2"/>
          <p:cNvSpPr>
            <a:spLocks noGrp="1"/>
          </p:cNvSpPr>
          <p:nvPr>
            <p:ph idx="1"/>
          </p:nvPr>
        </p:nvSpPr>
        <p:spPr>
          <a:xfrm>
            <a:off x="381000" y="1676400"/>
            <a:ext cx="8534400" cy="4572000"/>
          </a:xfrm>
        </p:spPr>
        <p:txBody>
          <a:bodyPr>
            <a:noAutofit/>
          </a:bodyPr>
          <a:lstStyle/>
          <a:p>
            <a:pPr marL="457200" indent="-457200">
              <a:buClr>
                <a:schemeClr val="accent3">
                  <a:lumMod val="75000"/>
                </a:schemeClr>
              </a:buClr>
              <a:buFont typeface="Wingdings" pitchFamily="2" charset="2"/>
              <a:buChar char="Ø"/>
            </a:pPr>
            <a:r>
              <a:rPr lang="en-US" sz="2400" dirty="0" smtClean="0">
                <a:latin typeface="+mj-lt"/>
              </a:rPr>
              <a:t>California Fire Assistance Agreement (CFAA) and related documents:</a:t>
            </a:r>
          </a:p>
          <a:p>
            <a:pPr marL="463550" indent="-6350">
              <a:buClr>
                <a:schemeClr val="accent3">
                  <a:lumMod val="75000"/>
                </a:schemeClr>
              </a:buClr>
              <a:buNone/>
            </a:pPr>
            <a:r>
              <a:rPr lang="en-US" sz="2400" dirty="0">
                <a:latin typeface="+mj-lt"/>
              </a:rPr>
              <a:t>	</a:t>
            </a:r>
            <a:r>
              <a:rPr lang="en-US" sz="2400" dirty="0" smtClean="0">
                <a:solidFill>
                  <a:schemeClr val="bg2">
                    <a:lumMod val="75000"/>
                  </a:schemeClr>
                </a:solidFill>
                <a:latin typeface="+mj-lt"/>
                <a:hlinkClick r:id="rId3" tooltip=" http://www.caloes.ca.gov/FireRescueSite/Pages/Reimbursement.aspx"/>
              </a:rPr>
              <a:t>http://www.caloes.ca.gov/FireRescueSite/Pages/Reimbursement.aspx</a:t>
            </a:r>
            <a:endParaRPr lang="en-US" sz="2400" dirty="0" smtClean="0">
              <a:solidFill>
                <a:schemeClr val="bg2">
                  <a:lumMod val="75000"/>
                </a:schemeClr>
              </a:solidFill>
              <a:latin typeface="+mj-lt"/>
            </a:endParaRPr>
          </a:p>
          <a:p>
            <a:pPr marL="457200" indent="-457200">
              <a:spcBef>
                <a:spcPts val="1800"/>
              </a:spcBef>
              <a:buClr>
                <a:schemeClr val="accent3">
                  <a:lumMod val="75000"/>
                </a:schemeClr>
              </a:buClr>
              <a:buFont typeface="Wingdings" pitchFamily="2" charset="2"/>
              <a:buChar char="Ø"/>
            </a:pPr>
            <a:r>
              <a:rPr lang="en-US" sz="2400" dirty="0" smtClean="0">
                <a:latin typeface="+mj-lt"/>
              </a:rPr>
              <a:t>Cal OES Fire website</a:t>
            </a:r>
          </a:p>
          <a:p>
            <a:pPr marL="457200" indent="0">
              <a:spcBef>
                <a:spcPts val="1800"/>
              </a:spcBef>
              <a:buClr>
                <a:schemeClr val="accent3">
                  <a:lumMod val="75000"/>
                </a:schemeClr>
              </a:buClr>
              <a:buNone/>
            </a:pPr>
            <a:r>
              <a:rPr lang="en-US" sz="2400" dirty="0" smtClean="0">
                <a:latin typeface="+mj-lt"/>
                <a:hlinkClick r:id="rId4" tooltip="http://www.caloes.ca.gov/Cal-OES-Divisions/Fire-Rescue"/>
              </a:rPr>
              <a:t>http://www.caloes.ca.gov/Cal-OES-Divisions/Fire-Rescue</a:t>
            </a:r>
            <a:endParaRPr lang="en-US" sz="2400" dirty="0" smtClean="0">
              <a:latin typeface="+mj-lt"/>
            </a:endParaRPr>
          </a:p>
          <a:p>
            <a:pPr marL="457200" indent="-457200">
              <a:spcBef>
                <a:spcPts val="1800"/>
              </a:spcBef>
              <a:buClr>
                <a:schemeClr val="accent3">
                  <a:lumMod val="75000"/>
                </a:schemeClr>
              </a:buClr>
              <a:buFont typeface="Wingdings" pitchFamily="2" charset="2"/>
              <a:buChar char="Ø"/>
            </a:pPr>
            <a:r>
              <a:rPr lang="en-US" sz="2400" dirty="0" smtClean="0">
                <a:latin typeface="+mj-lt"/>
              </a:rPr>
              <a:t>FEMA website (equipment rates):</a:t>
            </a:r>
          </a:p>
          <a:p>
            <a:pPr marL="457200" indent="0">
              <a:buNone/>
            </a:pPr>
            <a:r>
              <a:rPr lang="en-US" sz="2400" dirty="0" smtClean="0">
                <a:latin typeface="+mj-lt"/>
                <a:hlinkClick r:id="rId5"/>
              </a:rPr>
              <a:t>http://www.fema.gov/government/grant/pa/eqrates.shtm</a:t>
            </a:r>
            <a:endParaRPr lang="en-US" sz="2400" dirty="0">
              <a:latin typeface="+mj-lt"/>
            </a:endParaRPr>
          </a:p>
        </p:txBody>
      </p:sp>
      <p:sp>
        <p:nvSpPr>
          <p:cNvPr id="4" name="Slide Number Placeholder 3"/>
          <p:cNvSpPr>
            <a:spLocks noGrp="1"/>
          </p:cNvSpPr>
          <p:nvPr>
            <p:ph type="sldNum" sz="quarter" idx="12"/>
          </p:nvPr>
        </p:nvSpPr>
        <p:spPr/>
        <p:txBody>
          <a:bodyPr/>
          <a:lstStyle/>
          <a:p>
            <a:fld id="{11756BDD-58EF-4F26-A203-629CF85D021F}" type="slidenum">
              <a:rPr lang="en-US" smtClean="0"/>
              <a:pPr/>
              <a:t>65</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362200"/>
            <a:ext cx="7772400" cy="1219200"/>
          </a:xfrm>
        </p:spPr>
        <p:txBody>
          <a:bodyPr>
            <a:normAutofit/>
          </a:bodyPr>
          <a:lstStyle/>
          <a:p>
            <a:pPr algn="ctr"/>
            <a:r>
              <a:rPr lang="en-US" sz="5000" dirty="0" smtClean="0"/>
              <a:t>Questions / Help?</a:t>
            </a:r>
            <a:endParaRPr lang="en-US" sz="5000" dirty="0"/>
          </a:p>
        </p:txBody>
      </p:sp>
      <p:sp>
        <p:nvSpPr>
          <p:cNvPr id="3" name="Slide Number Placeholder 2"/>
          <p:cNvSpPr>
            <a:spLocks noGrp="1"/>
          </p:cNvSpPr>
          <p:nvPr>
            <p:ph type="sldNum" sz="quarter" idx="12"/>
          </p:nvPr>
        </p:nvSpPr>
        <p:spPr/>
        <p:txBody>
          <a:bodyPr/>
          <a:lstStyle/>
          <a:p>
            <a:fld id="{11756BDD-58EF-4F26-A203-629CF85D021F}" type="slidenum">
              <a:rPr lang="en-US" smtClean="0"/>
              <a:pPr/>
              <a:t>66</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762000"/>
            <a:ext cx="8229600" cy="685800"/>
          </a:xfrm>
        </p:spPr>
        <p:txBody>
          <a:bodyPr>
            <a:noAutofit/>
          </a:bodyPr>
          <a:lstStyle/>
          <a:p>
            <a:pPr algn="ctr"/>
            <a:r>
              <a:rPr lang="en-US" b="0" dirty="0" smtClean="0"/>
              <a:t>Contacts</a:t>
            </a:r>
            <a:endParaRPr lang="en-US" b="0" dirty="0"/>
          </a:p>
        </p:txBody>
      </p:sp>
      <p:sp>
        <p:nvSpPr>
          <p:cNvPr id="2" name="Content Placeholder 1"/>
          <p:cNvSpPr>
            <a:spLocks noGrp="1"/>
          </p:cNvSpPr>
          <p:nvPr>
            <p:ph idx="1"/>
          </p:nvPr>
        </p:nvSpPr>
        <p:spPr>
          <a:xfrm>
            <a:off x="152400" y="1447800"/>
            <a:ext cx="7696200" cy="5016691"/>
          </a:xfrm>
        </p:spPr>
        <p:txBody>
          <a:bodyPr>
            <a:normAutofit fontScale="85000" lnSpcReduction="20000"/>
          </a:bodyPr>
          <a:lstStyle/>
          <a:p>
            <a:endParaRPr lang="en-US" dirty="0" smtClean="0"/>
          </a:p>
          <a:p>
            <a:pPr marL="0" indent="0">
              <a:buNone/>
            </a:pPr>
            <a:r>
              <a:rPr lang="en-US" dirty="0" smtClean="0"/>
              <a:t>	</a:t>
            </a:r>
          </a:p>
          <a:p>
            <a:pPr marL="914400" indent="-457200">
              <a:buClr>
                <a:schemeClr val="accent3">
                  <a:lumMod val="75000"/>
                </a:schemeClr>
              </a:buClr>
              <a:buSzPct val="85000"/>
              <a:tabLst>
                <a:tab pos="287338" algn="l"/>
                <a:tab pos="514350" algn="l"/>
                <a:tab pos="852488" algn="l"/>
              </a:tabLst>
            </a:pPr>
            <a:r>
              <a:rPr lang="en-US" b="1" dirty="0" smtClean="0">
                <a:latin typeface="+mj-lt"/>
              </a:rPr>
              <a:t>Yolie Thomas</a:t>
            </a:r>
            <a:r>
              <a:rPr lang="en-US" dirty="0" smtClean="0">
                <a:latin typeface="+mj-lt"/>
              </a:rPr>
              <a:t>, Assistant Director, Incident Administration</a:t>
            </a:r>
          </a:p>
          <a:p>
            <a:pPr marL="911225" indent="3175">
              <a:buNone/>
            </a:pPr>
            <a:r>
              <a:rPr lang="en-US" dirty="0" smtClean="0">
                <a:latin typeface="+mj-lt"/>
                <a:hlinkClick r:id="rId3"/>
              </a:rPr>
              <a:t>ythomas@fs.fed.us</a:t>
            </a:r>
            <a:endParaRPr lang="en-US" dirty="0" smtClean="0">
              <a:latin typeface="+mj-lt"/>
            </a:endParaRPr>
          </a:p>
          <a:p>
            <a:pPr marL="336550" indent="-227013">
              <a:buNone/>
            </a:pPr>
            <a:r>
              <a:rPr lang="en-US" dirty="0" smtClean="0">
                <a:latin typeface="+mj-lt"/>
              </a:rPr>
              <a:t>		707-562-8835 – United States Forest Service, Region 5</a:t>
            </a:r>
          </a:p>
          <a:p>
            <a:pPr marL="336550" indent="-227013">
              <a:buNone/>
            </a:pPr>
            <a:endParaRPr lang="en-US" dirty="0">
              <a:latin typeface="+mj-lt"/>
            </a:endParaRPr>
          </a:p>
          <a:p>
            <a:pPr marL="932497" lvl="1" indent="-457200">
              <a:buClr>
                <a:schemeClr val="accent3">
                  <a:lumMod val="75000"/>
                </a:schemeClr>
              </a:buClr>
            </a:pPr>
            <a:r>
              <a:rPr lang="en-US" b="1" dirty="0" smtClean="0">
                <a:latin typeface="+mj-lt"/>
              </a:rPr>
              <a:t>Anjulie White</a:t>
            </a:r>
            <a:r>
              <a:rPr lang="en-US" dirty="0" smtClean="0">
                <a:latin typeface="+mj-lt"/>
              </a:rPr>
              <a:t>, Administrative Officer </a:t>
            </a:r>
          </a:p>
          <a:p>
            <a:pPr marL="912813" indent="1588">
              <a:buNone/>
            </a:pPr>
            <a:r>
              <a:rPr lang="en-US" dirty="0" smtClean="0">
                <a:latin typeface="+mj-lt"/>
                <a:hlinkClick r:id="rId4"/>
              </a:rPr>
              <a:t>anjulie.white@bia.ca.gov</a:t>
            </a:r>
            <a:endParaRPr lang="en-US" dirty="0" smtClean="0">
              <a:latin typeface="+mj-lt"/>
            </a:endParaRPr>
          </a:p>
          <a:p>
            <a:pPr marL="336550" indent="-227013">
              <a:buNone/>
            </a:pPr>
            <a:r>
              <a:rPr lang="en-US" dirty="0" smtClean="0">
                <a:latin typeface="+mj-lt"/>
              </a:rPr>
              <a:t>		916-978-6146 – Bureau of Indian Affairs</a:t>
            </a:r>
          </a:p>
          <a:p>
            <a:pPr marL="336550" indent="-227013">
              <a:buNone/>
            </a:pPr>
            <a:endParaRPr lang="en-US" dirty="0">
              <a:latin typeface="+mj-lt"/>
            </a:endParaRPr>
          </a:p>
          <a:p>
            <a:pPr marL="932497" lvl="1" indent="-457200">
              <a:buClr>
                <a:schemeClr val="accent3">
                  <a:lumMod val="75000"/>
                </a:schemeClr>
              </a:buClr>
            </a:pPr>
            <a:r>
              <a:rPr lang="en-US" b="1" dirty="0" smtClean="0">
                <a:latin typeface="+mj-lt"/>
              </a:rPr>
              <a:t>AnnMarie Carlson</a:t>
            </a:r>
            <a:r>
              <a:rPr lang="en-US" dirty="0" smtClean="0">
                <a:latin typeface="+mj-lt"/>
              </a:rPr>
              <a:t>, Program Analyst</a:t>
            </a:r>
          </a:p>
          <a:p>
            <a:pPr marL="749617" lvl="2" indent="0">
              <a:buNone/>
            </a:pPr>
            <a:r>
              <a:rPr lang="en-US" sz="2600" dirty="0">
                <a:latin typeface="+mj-lt"/>
              </a:rPr>
              <a:t>	</a:t>
            </a:r>
            <a:r>
              <a:rPr lang="en-US" sz="2600" dirty="0" smtClean="0">
                <a:latin typeface="+mj-lt"/>
                <a:hlinkClick r:id="rId5"/>
              </a:rPr>
              <a:t>acarlson@blm.gov</a:t>
            </a:r>
            <a:endParaRPr lang="en-US" sz="2600" dirty="0" smtClean="0">
              <a:latin typeface="+mj-lt"/>
            </a:endParaRPr>
          </a:p>
          <a:p>
            <a:pPr marL="336550" indent="-227013">
              <a:buNone/>
            </a:pPr>
            <a:r>
              <a:rPr lang="en-US" dirty="0" smtClean="0">
                <a:latin typeface="+mj-lt"/>
              </a:rPr>
              <a:t>		916-978-4446 – Bureau of Land Management</a:t>
            </a:r>
          </a:p>
          <a:p>
            <a:pPr marL="336550" indent="-227013">
              <a:buNone/>
            </a:pPr>
            <a:r>
              <a:rPr lang="en-US" dirty="0" smtClean="0">
                <a:latin typeface="+mj-lt"/>
              </a:rPr>
              <a:t>		</a:t>
            </a:r>
            <a:endParaRPr lang="en-US" dirty="0" smtClean="0"/>
          </a:p>
          <a:p>
            <a:pPr>
              <a:buNone/>
            </a:pPr>
            <a:endParaRPr lang="en-US" dirty="0" smtClean="0"/>
          </a:p>
        </p:txBody>
      </p:sp>
      <p:sp>
        <p:nvSpPr>
          <p:cNvPr id="4" name="Slide Number Placeholder 3"/>
          <p:cNvSpPr>
            <a:spLocks noGrp="1"/>
          </p:cNvSpPr>
          <p:nvPr>
            <p:ph type="sldNum" sz="quarter" idx="12"/>
          </p:nvPr>
        </p:nvSpPr>
        <p:spPr/>
        <p:txBody>
          <a:bodyPr/>
          <a:lstStyle/>
          <a:p>
            <a:fld id="{11756BDD-58EF-4F26-A203-629CF85D021F}" type="slidenum">
              <a:rPr lang="en-US" smtClean="0"/>
              <a:pPr/>
              <a:t>67</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808038"/>
            <a:ext cx="8229600" cy="639762"/>
          </a:xfrm>
        </p:spPr>
        <p:txBody>
          <a:bodyPr>
            <a:noAutofit/>
          </a:bodyPr>
          <a:lstStyle/>
          <a:p>
            <a:pPr algn="ctr"/>
            <a:r>
              <a:rPr lang="en-US" b="0" dirty="0" smtClean="0"/>
              <a:t>Contacts </a:t>
            </a:r>
            <a:endParaRPr lang="en-US" b="0" dirty="0"/>
          </a:p>
        </p:txBody>
      </p:sp>
      <p:sp>
        <p:nvSpPr>
          <p:cNvPr id="2" name="Content Placeholder 1"/>
          <p:cNvSpPr>
            <a:spLocks noGrp="1"/>
          </p:cNvSpPr>
          <p:nvPr>
            <p:ph idx="1"/>
          </p:nvPr>
        </p:nvSpPr>
        <p:spPr>
          <a:xfrm>
            <a:off x="457200" y="1295401"/>
            <a:ext cx="8229600" cy="5016691"/>
          </a:xfrm>
        </p:spPr>
        <p:txBody>
          <a:bodyPr>
            <a:normAutofit/>
          </a:bodyPr>
          <a:lstStyle/>
          <a:p>
            <a:endParaRPr lang="en-US" dirty="0" smtClean="0"/>
          </a:p>
          <a:p>
            <a:pPr>
              <a:buClr>
                <a:schemeClr val="accent3">
                  <a:lumMod val="75000"/>
                </a:schemeClr>
              </a:buClr>
            </a:pPr>
            <a:r>
              <a:rPr lang="en-US" sz="2100" b="1" dirty="0" smtClean="0">
                <a:latin typeface="+mj-lt"/>
              </a:rPr>
              <a:t>Lori Lopez</a:t>
            </a:r>
            <a:r>
              <a:rPr lang="en-US" sz="2100" dirty="0" smtClean="0">
                <a:latin typeface="+mj-lt"/>
              </a:rPr>
              <a:t>, Emergency Services Coordinator</a:t>
            </a:r>
          </a:p>
          <a:p>
            <a:pPr>
              <a:buNone/>
            </a:pPr>
            <a:r>
              <a:rPr lang="en-US" sz="2100" dirty="0" smtClean="0">
                <a:latin typeface="+mj-lt"/>
              </a:rPr>
              <a:t>	</a:t>
            </a:r>
            <a:r>
              <a:rPr lang="en-US" sz="2100" dirty="0" smtClean="0">
                <a:latin typeface="+mj-lt"/>
                <a:hlinkClick r:id="rId3"/>
              </a:rPr>
              <a:t>lori.lopez@caloes.ca.gov</a:t>
            </a:r>
            <a:r>
              <a:rPr lang="en-US" sz="2100" dirty="0" smtClean="0">
                <a:latin typeface="+mj-lt"/>
              </a:rPr>
              <a:t> – </a:t>
            </a:r>
            <a:r>
              <a:rPr lang="en-US" sz="2100" b="1" dirty="0" smtClean="0">
                <a:solidFill>
                  <a:srgbClr val="00B0F0"/>
                </a:solidFill>
                <a:latin typeface="+mj-lt"/>
              </a:rPr>
              <a:t>Local Gov’t Rep</a:t>
            </a:r>
          </a:p>
          <a:p>
            <a:pPr>
              <a:buNone/>
            </a:pPr>
            <a:r>
              <a:rPr lang="en-US" sz="2100" dirty="0" smtClean="0">
                <a:latin typeface="+mj-lt"/>
              </a:rPr>
              <a:t>	916-845-8722 – Cal OES Fire and Rescue Division</a:t>
            </a:r>
          </a:p>
          <a:p>
            <a:pPr>
              <a:buNone/>
            </a:pPr>
            <a:endParaRPr lang="en-US" sz="2100" dirty="0" smtClean="0">
              <a:latin typeface="+mj-lt"/>
            </a:endParaRPr>
          </a:p>
          <a:p>
            <a:pPr>
              <a:buClr>
                <a:schemeClr val="accent3">
                  <a:lumMod val="75000"/>
                </a:schemeClr>
              </a:buClr>
              <a:buSzPct val="85000"/>
            </a:pPr>
            <a:r>
              <a:rPr lang="en-US" sz="2100" b="1" dirty="0" smtClean="0">
                <a:latin typeface="+mj-lt"/>
              </a:rPr>
              <a:t>Michelle Lawrence</a:t>
            </a:r>
            <a:r>
              <a:rPr lang="en-US" sz="2100" dirty="0" smtClean="0">
                <a:latin typeface="+mj-lt"/>
              </a:rPr>
              <a:t>, Emergency Response Billing Office Manager</a:t>
            </a:r>
          </a:p>
          <a:p>
            <a:pPr>
              <a:buNone/>
            </a:pPr>
            <a:r>
              <a:rPr lang="en-US" sz="2100" b="1" dirty="0" smtClean="0">
                <a:latin typeface="+mj-lt"/>
              </a:rPr>
              <a:t>	</a:t>
            </a:r>
            <a:r>
              <a:rPr lang="en-US" sz="2100" dirty="0" smtClean="0">
                <a:latin typeface="+mj-lt"/>
                <a:hlinkClick r:id="rId4"/>
              </a:rPr>
              <a:t>michelle.lawrence@fire.ca.gov</a:t>
            </a:r>
            <a:r>
              <a:rPr lang="en-US" sz="2100" dirty="0" smtClean="0">
                <a:latin typeface="+mj-lt"/>
              </a:rPr>
              <a:t> </a:t>
            </a:r>
            <a:endParaRPr lang="en-US" sz="2100" b="1" dirty="0" smtClean="0">
              <a:latin typeface="+mj-lt"/>
            </a:endParaRPr>
          </a:p>
          <a:p>
            <a:pPr>
              <a:buNone/>
            </a:pPr>
            <a:r>
              <a:rPr lang="en-US" sz="2100" dirty="0" smtClean="0">
                <a:latin typeface="+mj-lt"/>
              </a:rPr>
              <a:t>	916-653-5335 – CAL FIRE</a:t>
            </a:r>
          </a:p>
          <a:p>
            <a:pPr>
              <a:buNone/>
            </a:pPr>
            <a:endParaRPr lang="en-US" sz="2100" dirty="0" smtClean="0">
              <a:latin typeface="+mj-lt"/>
            </a:endParaRPr>
          </a:p>
          <a:p>
            <a:pPr>
              <a:buClr>
                <a:schemeClr val="accent3">
                  <a:lumMod val="75000"/>
                </a:schemeClr>
              </a:buClr>
              <a:buSzPct val="85000"/>
            </a:pPr>
            <a:r>
              <a:rPr lang="en-US" sz="2100" b="1" dirty="0" smtClean="0">
                <a:latin typeface="+mj-lt"/>
              </a:rPr>
              <a:t>Mike Rosales</a:t>
            </a:r>
            <a:r>
              <a:rPr lang="en-US" sz="2100" dirty="0" smtClean="0">
                <a:latin typeface="+mj-lt"/>
              </a:rPr>
              <a:t>, Deputy Chief, State and Federal Programs</a:t>
            </a:r>
          </a:p>
          <a:p>
            <a:pPr marL="287338" indent="0">
              <a:buClr>
                <a:schemeClr val="accent3">
                  <a:lumMod val="75000"/>
                </a:schemeClr>
              </a:buClr>
              <a:buSzPct val="85000"/>
              <a:buNone/>
            </a:pPr>
            <a:r>
              <a:rPr lang="en-US" sz="2100" dirty="0" smtClean="0">
                <a:latin typeface="+mj-lt"/>
                <a:hlinkClick r:id="rId5"/>
              </a:rPr>
              <a:t>mike.rosales@fire.ca.gov</a:t>
            </a:r>
            <a:r>
              <a:rPr lang="en-US" sz="2100" dirty="0" smtClean="0">
                <a:latin typeface="+mj-lt"/>
              </a:rPr>
              <a:t> </a:t>
            </a:r>
          </a:p>
          <a:p>
            <a:pPr marL="285750" indent="1588">
              <a:buNone/>
            </a:pPr>
            <a:r>
              <a:rPr lang="en-US" sz="2100" dirty="0" smtClean="0">
                <a:latin typeface="+mj-lt"/>
              </a:rPr>
              <a:t>916-653-8362 – CAL FIRE</a:t>
            </a:r>
          </a:p>
          <a:p>
            <a:pPr marL="336550" indent="-227013">
              <a:buNone/>
            </a:pPr>
            <a:endParaRPr lang="en-US" sz="2100" dirty="0" smtClean="0"/>
          </a:p>
          <a:p>
            <a:pPr>
              <a:buNone/>
            </a:pPr>
            <a:endParaRPr lang="en-US" dirty="0" smtClean="0"/>
          </a:p>
          <a:p>
            <a:pPr>
              <a:buNone/>
            </a:pPr>
            <a:endParaRPr lang="en-US" dirty="0" smtClean="0"/>
          </a:p>
        </p:txBody>
      </p:sp>
      <p:sp>
        <p:nvSpPr>
          <p:cNvPr id="4" name="Slide Number Placeholder 3"/>
          <p:cNvSpPr>
            <a:spLocks noGrp="1"/>
          </p:cNvSpPr>
          <p:nvPr>
            <p:ph type="sldNum" sz="quarter" idx="12"/>
          </p:nvPr>
        </p:nvSpPr>
        <p:spPr/>
        <p:txBody>
          <a:bodyPr/>
          <a:lstStyle/>
          <a:p>
            <a:fld id="{11756BDD-58EF-4F26-A203-629CF85D021F}" type="slidenum">
              <a:rPr lang="en-US" smtClean="0"/>
              <a:pPr/>
              <a:t>68</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990600"/>
          </a:xfrm>
        </p:spPr>
        <p:txBody>
          <a:bodyPr>
            <a:normAutofit fontScale="90000"/>
          </a:bodyPr>
          <a:lstStyle/>
          <a:p>
            <a:pPr algn="ctr"/>
            <a:r>
              <a:rPr lang="en-US" dirty="0" smtClean="0"/>
              <a:t>CFAA Local Government Representatives</a:t>
            </a:r>
            <a:endParaRPr lang="en-US" dirty="0"/>
          </a:p>
        </p:txBody>
      </p:sp>
      <p:sp>
        <p:nvSpPr>
          <p:cNvPr id="3" name="Content Placeholder 2"/>
          <p:cNvSpPr>
            <a:spLocks noGrp="1"/>
          </p:cNvSpPr>
          <p:nvPr>
            <p:ph idx="1"/>
          </p:nvPr>
        </p:nvSpPr>
        <p:spPr>
          <a:xfrm>
            <a:off x="457200" y="2133600"/>
            <a:ext cx="8229600" cy="4419600"/>
          </a:xfrm>
        </p:spPr>
        <p:txBody>
          <a:bodyPr>
            <a:normAutofit lnSpcReduction="10000"/>
          </a:bodyPr>
          <a:lstStyle/>
          <a:p>
            <a:pPr marL="463550" indent="-463550"/>
            <a:r>
              <a:rPr lang="en-US" sz="2100" b="1" dirty="0">
                <a:latin typeface="+mj-lt"/>
              </a:rPr>
              <a:t>Richard H. </a:t>
            </a:r>
            <a:r>
              <a:rPr lang="en-US" sz="2100" b="1" dirty="0" smtClean="0">
                <a:latin typeface="+mj-lt"/>
              </a:rPr>
              <a:t>Webb</a:t>
            </a:r>
            <a:r>
              <a:rPr lang="en-US" sz="2100" dirty="0" smtClean="0">
                <a:latin typeface="+mj-lt"/>
              </a:rPr>
              <a:t>, Fire Chief </a:t>
            </a:r>
          </a:p>
          <a:p>
            <a:pPr marL="463550" indent="0">
              <a:buNone/>
            </a:pPr>
            <a:r>
              <a:rPr lang="en-US" sz="2100" dirty="0" smtClean="0">
                <a:latin typeface="+mj-lt"/>
                <a:hlinkClick r:id="rId3"/>
              </a:rPr>
              <a:t>rich.webb@lindafire.org</a:t>
            </a:r>
            <a:r>
              <a:rPr lang="en-US" sz="2100" dirty="0" smtClean="0">
                <a:latin typeface="+mj-lt"/>
              </a:rPr>
              <a:t> </a:t>
            </a:r>
            <a:r>
              <a:rPr lang="en-US" sz="2100" dirty="0"/>
              <a:t>–</a:t>
            </a:r>
            <a:r>
              <a:rPr lang="en-US" sz="2100" dirty="0" smtClean="0">
                <a:latin typeface="+mj-lt"/>
              </a:rPr>
              <a:t> 530-743-1553</a:t>
            </a:r>
            <a:endParaRPr lang="en-US" sz="2100" dirty="0">
              <a:latin typeface="+mj-lt"/>
            </a:endParaRPr>
          </a:p>
          <a:p>
            <a:pPr marL="463550" indent="0">
              <a:buNone/>
            </a:pPr>
            <a:r>
              <a:rPr lang="en-US" sz="2100" dirty="0" smtClean="0">
                <a:latin typeface="+mj-lt"/>
              </a:rPr>
              <a:t>Local Government Rep North/Volunteers</a:t>
            </a:r>
            <a:endParaRPr lang="en-US" sz="2100" dirty="0">
              <a:latin typeface="+mj-lt"/>
            </a:endParaRPr>
          </a:p>
          <a:p>
            <a:pPr marL="463550" indent="0">
              <a:buNone/>
            </a:pPr>
            <a:r>
              <a:rPr lang="en-US" sz="2100" dirty="0" smtClean="0">
                <a:latin typeface="+mj-lt"/>
              </a:rPr>
              <a:t>Linda </a:t>
            </a:r>
            <a:r>
              <a:rPr lang="en-US" sz="2100" dirty="0">
                <a:latin typeface="+mj-lt"/>
              </a:rPr>
              <a:t>Fire Protection District</a:t>
            </a:r>
          </a:p>
          <a:p>
            <a:pPr marL="0" indent="0">
              <a:buNone/>
            </a:pPr>
            <a:endParaRPr lang="en-US" sz="2100" dirty="0">
              <a:latin typeface="+mj-lt"/>
            </a:endParaRPr>
          </a:p>
          <a:p>
            <a:pPr marL="463550" indent="-463550"/>
            <a:r>
              <a:rPr lang="en-US" sz="2100" b="1" dirty="0" smtClean="0">
                <a:latin typeface="+mj-lt"/>
              </a:rPr>
              <a:t>Mark Lorenzen</a:t>
            </a:r>
            <a:r>
              <a:rPr lang="en-US" sz="2100" dirty="0" smtClean="0">
                <a:latin typeface="+mj-lt"/>
              </a:rPr>
              <a:t>, Fire Chief</a:t>
            </a:r>
          </a:p>
          <a:p>
            <a:pPr marL="463550" indent="0">
              <a:buNone/>
            </a:pPr>
            <a:r>
              <a:rPr lang="en-US" sz="2100" dirty="0" smtClean="0">
                <a:latin typeface="+mj-lt"/>
                <a:hlinkClick r:id="rId4"/>
              </a:rPr>
              <a:t>Mark.lorenzen@ventura.org</a:t>
            </a:r>
            <a:r>
              <a:rPr lang="en-US" sz="2100" dirty="0" smtClean="0">
                <a:latin typeface="+mj-lt"/>
              </a:rPr>
              <a:t> – 805-389-9704</a:t>
            </a:r>
          </a:p>
          <a:p>
            <a:pPr marL="463550" indent="0">
              <a:buNone/>
            </a:pPr>
            <a:r>
              <a:rPr lang="en-US" sz="2100" dirty="0" smtClean="0">
                <a:latin typeface="+mj-lt"/>
              </a:rPr>
              <a:t>Local Government Rep South</a:t>
            </a:r>
          </a:p>
          <a:p>
            <a:pPr marL="463550" indent="0">
              <a:buNone/>
            </a:pPr>
            <a:r>
              <a:rPr lang="en-US" sz="2100" dirty="0" smtClean="0">
                <a:latin typeface="+mj-lt"/>
              </a:rPr>
              <a:t>Ventura County Fire Department</a:t>
            </a:r>
          </a:p>
          <a:p>
            <a:pPr marL="0" indent="0">
              <a:buNone/>
            </a:pPr>
            <a:endParaRPr lang="en-US" sz="2100" dirty="0">
              <a:latin typeface="+mj-lt"/>
            </a:endParaRPr>
          </a:p>
          <a:p>
            <a:pPr marL="463550" indent="-463550"/>
            <a:r>
              <a:rPr lang="en-US" sz="2100" b="1" dirty="0" smtClean="0">
                <a:latin typeface="+mj-lt"/>
              </a:rPr>
              <a:t>Vacant</a:t>
            </a:r>
          </a:p>
          <a:p>
            <a:pPr marL="463550" indent="0">
              <a:buNone/>
            </a:pPr>
            <a:r>
              <a:rPr lang="en-US" sz="2100" dirty="0" smtClean="0">
                <a:latin typeface="+mj-lt"/>
              </a:rPr>
              <a:t>Local Government Rep Volunteers</a:t>
            </a:r>
          </a:p>
        </p:txBody>
      </p:sp>
      <p:sp>
        <p:nvSpPr>
          <p:cNvPr id="4" name="Slide Number Placeholder 3"/>
          <p:cNvSpPr>
            <a:spLocks noGrp="1"/>
          </p:cNvSpPr>
          <p:nvPr>
            <p:ph type="sldNum" sz="quarter" idx="12"/>
          </p:nvPr>
        </p:nvSpPr>
        <p:spPr/>
        <p:txBody>
          <a:bodyPr/>
          <a:lstStyle/>
          <a:p>
            <a:fld id="{11756BDD-58EF-4F26-A203-629CF85D021F}" type="slidenum">
              <a:rPr lang="en-US" smtClean="0"/>
              <a:pPr/>
              <a:t>69</a:t>
            </a:fld>
            <a:endParaRPr lang="en-US" dirty="0"/>
          </a:p>
        </p:txBody>
      </p:sp>
    </p:spTree>
    <p:extLst>
      <p:ext uri="{BB962C8B-B14F-4D97-AF65-F5344CB8AC3E}">
        <p14:creationId xmlns:p14="http://schemas.microsoft.com/office/powerpoint/2010/main" val="367874136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lstStyle/>
          <a:p>
            <a:pPr algn="ctr"/>
            <a:r>
              <a:rPr lang="en-US" dirty="0" smtClean="0"/>
              <a:t>Agenda (cont.)  </a:t>
            </a:r>
            <a:endParaRPr lang="en-US" dirty="0"/>
          </a:p>
        </p:txBody>
      </p:sp>
      <p:sp>
        <p:nvSpPr>
          <p:cNvPr id="3" name="Content Placeholder 2"/>
          <p:cNvSpPr>
            <a:spLocks noGrp="1"/>
          </p:cNvSpPr>
          <p:nvPr>
            <p:ph idx="1"/>
          </p:nvPr>
        </p:nvSpPr>
        <p:spPr>
          <a:xfrm>
            <a:off x="457200" y="1676400"/>
            <a:ext cx="8229600" cy="4389120"/>
          </a:xfrm>
        </p:spPr>
        <p:txBody>
          <a:bodyPr>
            <a:normAutofit/>
          </a:bodyPr>
          <a:lstStyle/>
          <a:p>
            <a:pPr marL="749808" lvl="1" indent="-457200">
              <a:spcBef>
                <a:spcPts val="1200"/>
              </a:spcBef>
              <a:buClr>
                <a:schemeClr val="accent3">
                  <a:lumMod val="75000"/>
                </a:schemeClr>
              </a:buClr>
              <a:buFont typeface="Wingdings" pitchFamily="2" charset="2"/>
              <a:buChar char="Ø"/>
            </a:pPr>
            <a:endParaRPr lang="en-US" sz="3000" dirty="0" smtClean="0">
              <a:latin typeface="Calibri" pitchFamily="34" charset="0"/>
              <a:cs typeface="Calibri" pitchFamily="34" charset="0"/>
            </a:endParaRPr>
          </a:p>
          <a:p>
            <a:pPr marL="749808" lvl="1" indent="-457200">
              <a:spcBef>
                <a:spcPts val="1200"/>
              </a:spcBef>
              <a:buClr>
                <a:schemeClr val="accent3">
                  <a:lumMod val="75000"/>
                </a:schemeClr>
              </a:buClr>
              <a:buFont typeface="Wingdings" pitchFamily="2" charset="2"/>
              <a:buChar char="Ø"/>
            </a:pPr>
            <a:r>
              <a:rPr lang="en-US" sz="2800" dirty="0" smtClean="0">
                <a:latin typeface="Calibri" pitchFamily="34" charset="0"/>
                <a:cs typeface="Calibri" pitchFamily="34" charset="0"/>
              </a:rPr>
              <a:t>Actual Administrative Rate Calculation</a:t>
            </a:r>
          </a:p>
          <a:p>
            <a:pPr marL="749808" lvl="1" indent="-457200">
              <a:spcBef>
                <a:spcPts val="1200"/>
              </a:spcBef>
              <a:buClr>
                <a:schemeClr val="accent3">
                  <a:lumMod val="75000"/>
                </a:schemeClr>
              </a:buClr>
              <a:buFont typeface="Wingdings" pitchFamily="2" charset="2"/>
              <a:buChar char="Ø"/>
            </a:pPr>
            <a:r>
              <a:rPr lang="en-US" sz="2800" dirty="0" smtClean="0">
                <a:latin typeface="Calibri" pitchFamily="34" charset="0"/>
                <a:cs typeface="Calibri" pitchFamily="34" charset="0"/>
              </a:rPr>
              <a:t>Average Actual Rate Calculation</a:t>
            </a:r>
          </a:p>
          <a:p>
            <a:pPr marL="909638" lvl="1" indent="-457200">
              <a:spcBef>
                <a:spcPts val="0"/>
              </a:spcBef>
              <a:buClr>
                <a:schemeClr val="accent3">
                  <a:lumMod val="75000"/>
                </a:schemeClr>
              </a:buClr>
              <a:buFont typeface="Arial" panose="020B0604020202020204" pitchFamily="34" charset="0"/>
              <a:buChar char="•"/>
            </a:pPr>
            <a:r>
              <a:rPr lang="en-US" sz="3000" dirty="0" smtClean="0">
                <a:latin typeface="Calibri" pitchFamily="34" charset="0"/>
                <a:cs typeface="Calibri" pitchFamily="34" charset="0"/>
              </a:rPr>
              <a:t>	</a:t>
            </a:r>
            <a:r>
              <a:rPr lang="en-US" sz="2600" dirty="0" smtClean="0">
                <a:latin typeface="Calibri" pitchFamily="34" charset="0"/>
                <a:cs typeface="Calibri" pitchFamily="34" charset="0"/>
              </a:rPr>
              <a:t>Suppression &amp; Non Suppression</a:t>
            </a:r>
            <a:r>
              <a:rPr lang="en-US" sz="3000" dirty="0" smtClean="0">
                <a:latin typeface="Calibri" pitchFamily="34" charset="0"/>
                <a:cs typeface="Calibri" pitchFamily="34" charset="0"/>
              </a:rPr>
              <a:t> </a:t>
            </a:r>
          </a:p>
          <a:p>
            <a:pPr marL="749808" lvl="1" indent="-457200">
              <a:spcBef>
                <a:spcPts val="1200"/>
              </a:spcBef>
              <a:buClr>
                <a:schemeClr val="accent3">
                  <a:lumMod val="75000"/>
                </a:schemeClr>
              </a:buClr>
              <a:buFont typeface="Wingdings" pitchFamily="2" charset="2"/>
              <a:buChar char="Ø"/>
            </a:pPr>
            <a:r>
              <a:rPr lang="en-US" sz="2800" dirty="0" smtClean="0">
                <a:latin typeface="Calibri" pitchFamily="34" charset="0"/>
                <a:cs typeface="Calibri" pitchFamily="34" charset="0"/>
              </a:rPr>
              <a:t>Establishing Supplemental Personnel Rates</a:t>
            </a:r>
          </a:p>
          <a:p>
            <a:pPr marL="0" indent="0">
              <a:buNone/>
            </a:pPr>
            <a:endParaRPr lang="en-US" dirty="0"/>
          </a:p>
        </p:txBody>
      </p:sp>
      <p:sp>
        <p:nvSpPr>
          <p:cNvPr id="4" name="Slide Number Placeholder 3"/>
          <p:cNvSpPr>
            <a:spLocks noGrp="1"/>
          </p:cNvSpPr>
          <p:nvPr>
            <p:ph type="sldNum" sz="quarter" idx="12"/>
          </p:nvPr>
        </p:nvSpPr>
        <p:spPr/>
        <p:txBody>
          <a:bodyPr/>
          <a:lstStyle/>
          <a:p>
            <a:fld id="{11756BDD-58EF-4F26-A203-629CF85D021F}" type="slidenum">
              <a:rPr lang="en-US" smtClean="0"/>
              <a:pPr/>
              <a:t>7</a:t>
            </a:fld>
            <a:endParaRPr lang="en-US" dirty="0"/>
          </a:p>
        </p:txBody>
      </p:sp>
    </p:spTree>
    <p:extLst>
      <p:ext uri="{BB962C8B-B14F-4D97-AF65-F5344CB8AC3E}">
        <p14:creationId xmlns:p14="http://schemas.microsoft.com/office/powerpoint/2010/main" val="402917256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81000" y="685800"/>
            <a:ext cx="8229600" cy="914400"/>
          </a:xfrm>
        </p:spPr>
        <p:txBody>
          <a:bodyPr>
            <a:normAutofit/>
          </a:bodyPr>
          <a:lstStyle/>
          <a:p>
            <a:pPr algn="ctr"/>
            <a:r>
              <a:rPr lang="en-US" dirty="0" smtClean="0"/>
              <a:t>The CFAA </a:t>
            </a:r>
            <a:endParaRPr lang="en-US" dirty="0"/>
          </a:p>
        </p:txBody>
      </p:sp>
      <p:sp>
        <p:nvSpPr>
          <p:cNvPr id="2" name="Content Placeholder 1"/>
          <p:cNvSpPr>
            <a:spLocks noGrp="1"/>
          </p:cNvSpPr>
          <p:nvPr>
            <p:ph idx="1"/>
          </p:nvPr>
        </p:nvSpPr>
        <p:spPr>
          <a:xfrm>
            <a:off x="304800" y="1676400"/>
            <a:ext cx="8610600" cy="4648200"/>
          </a:xfrm>
        </p:spPr>
        <p:txBody>
          <a:bodyPr>
            <a:normAutofit fontScale="70000" lnSpcReduction="20000"/>
          </a:bodyPr>
          <a:lstStyle/>
          <a:p>
            <a:pPr marL="457200" indent="-457200">
              <a:buClr>
                <a:schemeClr val="accent3">
                  <a:lumMod val="75000"/>
                </a:schemeClr>
              </a:buClr>
              <a:buFont typeface="Wingdings" pitchFamily="2" charset="2"/>
              <a:buChar char="Ø"/>
            </a:pPr>
            <a:r>
              <a:rPr lang="en-US" sz="4000" b="1" dirty="0" smtClean="0">
                <a:latin typeface="+mj-lt"/>
              </a:rPr>
              <a:t>Intent :</a:t>
            </a:r>
          </a:p>
          <a:p>
            <a:pPr marL="455613" indent="-7938">
              <a:buNone/>
            </a:pPr>
            <a:r>
              <a:rPr lang="en-US" sz="4000" dirty="0" smtClean="0"/>
              <a:t>“</a:t>
            </a:r>
            <a:r>
              <a:rPr lang="en-US" sz="4000" dirty="0" smtClean="0">
                <a:latin typeface="+mj-lt"/>
              </a:rPr>
              <a:t>It is the intent of the signatories to the CFAA to compensate California Fire and Rescue Mutual Aid System Agencies for the cost of assisting the State of California and the Federal Fire Agencies. The rates, methodologies, and formulas in the agreement are intended to provide for such costs. The compensation shall be consistent with the California Fire and Rescue Mutual Aid System Agency’s normal internal business practices and any existing memorandum of understanding (MOU)/memorandum of agreement (MOA) or governing body resolution, or equivalent which supports those business practices.” (pg. A-1)</a:t>
            </a:r>
            <a:endParaRPr lang="en-US" sz="4000" dirty="0">
              <a:latin typeface="+mj-lt"/>
            </a:endParaRPr>
          </a:p>
        </p:txBody>
      </p:sp>
      <p:sp>
        <p:nvSpPr>
          <p:cNvPr id="3" name="Slide Number Placeholder 2"/>
          <p:cNvSpPr>
            <a:spLocks noGrp="1"/>
          </p:cNvSpPr>
          <p:nvPr>
            <p:ph type="sldNum" sz="quarter" idx="12"/>
          </p:nvPr>
        </p:nvSpPr>
        <p:spPr>
          <a:xfrm>
            <a:off x="7924800" y="6380922"/>
            <a:ext cx="762000" cy="365760"/>
          </a:xfrm>
        </p:spPr>
        <p:txBody>
          <a:bodyPr>
            <a:normAutofit/>
          </a:bodyPr>
          <a:lstStyle/>
          <a:p>
            <a:fld id="{11756BDD-58EF-4F26-A203-629CF85D021F}" type="slidenum">
              <a:rPr lang="en-US" smtClean="0"/>
              <a:pPr/>
              <a:t>8</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990600"/>
          </a:xfrm>
        </p:spPr>
        <p:txBody>
          <a:bodyPr>
            <a:normAutofit/>
          </a:bodyPr>
          <a:lstStyle/>
          <a:p>
            <a:pPr algn="ctr"/>
            <a:r>
              <a:rPr lang="en-US" dirty="0" smtClean="0"/>
              <a:t>Overview and Changes</a:t>
            </a:r>
            <a:endParaRPr lang="en-US" dirty="0"/>
          </a:p>
        </p:txBody>
      </p:sp>
      <p:sp>
        <p:nvSpPr>
          <p:cNvPr id="3" name="Content Placeholder 2"/>
          <p:cNvSpPr>
            <a:spLocks noGrp="1"/>
          </p:cNvSpPr>
          <p:nvPr>
            <p:ph idx="1"/>
          </p:nvPr>
        </p:nvSpPr>
        <p:spPr>
          <a:xfrm>
            <a:off x="457200" y="1600200"/>
            <a:ext cx="8229600" cy="4800600"/>
          </a:xfrm>
        </p:spPr>
        <p:txBody>
          <a:bodyPr>
            <a:normAutofit/>
          </a:bodyPr>
          <a:lstStyle/>
          <a:p>
            <a:pPr marL="457200" indent="-457200">
              <a:buClr>
                <a:schemeClr val="accent3">
                  <a:lumMod val="75000"/>
                </a:schemeClr>
              </a:buClr>
              <a:buFont typeface="Wingdings" panose="05000000000000000000" pitchFamily="2" charset="2"/>
              <a:buChar char="Ø"/>
            </a:pPr>
            <a:r>
              <a:rPr lang="en-US" sz="2800" b="1" dirty="0" smtClean="0">
                <a:latin typeface="+mj-lt"/>
              </a:rPr>
              <a:t>12 Hour Free Period Exception:</a:t>
            </a:r>
          </a:p>
          <a:p>
            <a:pPr marL="0" indent="0">
              <a:buNone/>
            </a:pPr>
            <a:endParaRPr lang="en-US" dirty="0" smtClean="0">
              <a:latin typeface="+mj-lt"/>
            </a:endParaRPr>
          </a:p>
          <a:p>
            <a:pPr marL="914400" lvl="1" indent="-457200">
              <a:buClr>
                <a:schemeClr val="accent3">
                  <a:lumMod val="75000"/>
                </a:schemeClr>
              </a:buClr>
            </a:pPr>
            <a:r>
              <a:rPr lang="en-US" sz="2600" dirty="0" smtClean="0">
                <a:latin typeface="+mj-lt"/>
              </a:rPr>
              <a:t>Department of Interior Agencies will reimburse from initial time of dispatch.</a:t>
            </a:r>
          </a:p>
          <a:p>
            <a:pPr marL="393192" lvl="1" indent="0">
              <a:buClr>
                <a:schemeClr val="accent3">
                  <a:lumMod val="75000"/>
                </a:schemeClr>
              </a:buClr>
              <a:buNone/>
            </a:pPr>
            <a:endParaRPr lang="en-US" sz="2600" dirty="0">
              <a:latin typeface="+mj-lt"/>
            </a:endParaRPr>
          </a:p>
          <a:p>
            <a:pPr marL="914400" lvl="1" indent="-457200">
              <a:buClr>
                <a:schemeClr val="accent3">
                  <a:lumMod val="75000"/>
                </a:schemeClr>
              </a:buClr>
            </a:pPr>
            <a:r>
              <a:rPr lang="en-US" sz="2600" dirty="0" smtClean="0">
                <a:latin typeface="+mj-lt"/>
              </a:rPr>
              <a:t>There will be NO 12 hour free period for order and requests from BLM, NPS, FWS and BIA.</a:t>
            </a:r>
          </a:p>
          <a:p>
            <a:pPr lvl="1">
              <a:buClr>
                <a:schemeClr val="accent3">
                  <a:lumMod val="75000"/>
                </a:schemeClr>
              </a:buClr>
            </a:pPr>
            <a:endParaRPr lang="en-US" sz="2600" dirty="0">
              <a:latin typeface="+mj-lt"/>
            </a:endParaRPr>
          </a:p>
          <a:p>
            <a:pPr marL="914400" lvl="1" indent="-457200">
              <a:buClr>
                <a:schemeClr val="accent3">
                  <a:lumMod val="75000"/>
                </a:schemeClr>
              </a:buClr>
            </a:pPr>
            <a:r>
              <a:rPr lang="en-US" sz="2600" dirty="0" smtClean="0">
                <a:latin typeface="+mj-lt"/>
              </a:rPr>
              <a:t>USFS and CAL FIRE will still require a 12 hour free period.  </a:t>
            </a:r>
            <a:endParaRPr lang="en-US" sz="2600" dirty="0">
              <a:latin typeface="+mj-lt"/>
            </a:endParaRPr>
          </a:p>
        </p:txBody>
      </p:sp>
      <p:sp>
        <p:nvSpPr>
          <p:cNvPr id="4" name="Slide Number Placeholder 3"/>
          <p:cNvSpPr>
            <a:spLocks noGrp="1"/>
          </p:cNvSpPr>
          <p:nvPr>
            <p:ph type="sldNum" sz="quarter" idx="12"/>
          </p:nvPr>
        </p:nvSpPr>
        <p:spPr/>
        <p:txBody>
          <a:bodyPr/>
          <a:lstStyle/>
          <a:p>
            <a:fld id="{11756BDD-58EF-4F26-A203-629CF85D021F}" type="slidenum">
              <a:rPr lang="en-US" smtClean="0"/>
              <a:pPr/>
              <a:t>9</a:t>
            </a:fld>
            <a:endParaRPr lang="en-US" dirty="0"/>
          </a:p>
        </p:txBody>
      </p:sp>
    </p:spTree>
    <p:extLst>
      <p:ext uri="{BB962C8B-B14F-4D97-AF65-F5344CB8AC3E}">
        <p14:creationId xmlns:p14="http://schemas.microsoft.com/office/powerpoint/2010/main" val="4316354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General Doc" ma:contentTypeID="0x010100A3C0AE248FC7AE4A8F6A9800E77547E60100F806D95A189A8D4A90262832F4E2BA4B" ma:contentTypeVersion="13" ma:contentTypeDescription="Cal OES General Document" ma:contentTypeScope="" ma:versionID="5f75f61d667a17092a159b7b4bf73743">
  <xsd:schema xmlns:xsd="http://www.w3.org/2001/XMLSchema" xmlns:xs="http://www.w3.org/2001/XMLSchema" xmlns:p="http://schemas.microsoft.com/office/2006/metadata/properties" xmlns:ns2="0a8bad6b-f581-42d1-a937-dbda95349e24" xmlns:ns3="80694d95-66a9-4d6f-a1a7-86a2c6f208a0" targetNamespace="http://schemas.microsoft.com/office/2006/metadata/properties" ma:root="true" ma:fieldsID="6754a0c51658b01ce071a158f575d204" ns2:_="" ns3:_="">
    <xsd:import namespace="0a8bad6b-f581-42d1-a937-dbda95349e24"/>
    <xsd:import namespace="80694d95-66a9-4d6f-a1a7-86a2c6f208a0"/>
    <xsd:element name="properties">
      <xsd:complexType>
        <xsd:sequence>
          <xsd:element name="documentManagement">
            <xsd:complexType>
              <xsd:all>
                <xsd:element ref="ns2:oesRollupDescription" minOccurs="0"/>
                <xsd:element ref="ns2:h91dd47120624aa8a205903f7dc28ad4" minOccurs="0"/>
                <xsd:element ref="ns2:TaxCatchAll" minOccurs="0"/>
                <xsd:element ref="ns2:TaxCatchAllLabel" minOccurs="0"/>
                <xsd:element ref="ns2:oesGroupBy"/>
                <xsd:element ref="ns3:oesDisplay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a8bad6b-f581-42d1-a937-dbda95349e24" elementFormDefault="qualified">
    <xsd:import namespace="http://schemas.microsoft.com/office/2006/documentManagement/types"/>
    <xsd:import namespace="http://schemas.microsoft.com/office/infopath/2007/PartnerControls"/>
    <xsd:element name="oesRollupDescription" ma:index="8" nillable="true" ma:displayName="Rollup Description" ma:description="Use this for a brief description of the item, which will be displayed on the page." ma:internalName="oesRollupDescription" ma:readOnly="false">
      <xsd:simpleType>
        <xsd:restriction base="dms:Note">
          <xsd:maxLength value="255"/>
        </xsd:restriction>
      </xsd:simpleType>
    </xsd:element>
    <xsd:element name="h91dd47120624aa8a205903f7dc28ad4" ma:index="9" ma:taxonomy="true" ma:internalName="h91dd47120624aa8a205903f7dc28ad4" ma:taxonomyFieldName="oesDivision" ma:displayName="Cal OES Division" ma:default="" ma:fieldId="{191dd471-2062-4aa8-a205-903f7dc28ad4}" ma:sspId="ed650271-3da9-459d-b38c-75915af8c2ed" ma:termSetId="35129ea4-2b69-4523-92bc-aa23dc2aa4fb" ma:anchorId="00000000-0000-0000-0000-000000000000" ma:open="false" ma:isKeyword="false">
      <xsd:complexType>
        <xsd:sequence>
          <xsd:element ref="pc:Terms" minOccurs="0" maxOccurs="1"/>
        </xsd:sequence>
      </xsd:complexType>
    </xsd:element>
    <xsd:element name="TaxCatchAll" ma:index="10" nillable="true" ma:displayName="Taxonomy Catch All Column" ma:hidden="true" ma:list="{eeb0fb86-bc12-4cb3-92ad-dd6aef4c6903}" ma:internalName="TaxCatchAll" ma:showField="CatchAllData" ma:web="0a8bad6b-f581-42d1-a937-dbda95349e24">
      <xsd:complexType>
        <xsd:complexContent>
          <xsd:extension base="dms:MultiChoiceLookup">
            <xsd:sequence>
              <xsd:element name="Value" type="dms:Lookup" maxOccurs="unbounded" minOccurs="0" nillable="true"/>
            </xsd:sequence>
          </xsd:extension>
        </xsd:complexContent>
      </xsd:complexType>
    </xsd:element>
    <xsd:element name="TaxCatchAllLabel" ma:index="11" nillable="true" ma:displayName="Taxonomy Catch All Column1" ma:hidden="true" ma:list="{eeb0fb86-bc12-4cb3-92ad-dd6aef4c6903}" ma:internalName="TaxCatchAllLabel" ma:readOnly="true" ma:showField="CatchAllDataLabel" ma:web="0a8bad6b-f581-42d1-a937-dbda95349e24">
      <xsd:complexType>
        <xsd:complexContent>
          <xsd:extension base="dms:MultiChoiceLookup">
            <xsd:sequence>
              <xsd:element name="Value" type="dms:Lookup" maxOccurs="unbounded" minOccurs="0" nillable="true"/>
            </xsd:sequence>
          </xsd:extension>
        </xsd:complexContent>
      </xsd:complexType>
    </xsd:element>
    <xsd:element name="oesGroupBy" ma:index="13" ma:displayName="Group By" ma:description="Use this field to group items together based on a common group name." ma:internalName="oesGroupBy" ma:readOnly="false">
      <xsd:simpleType>
        <xsd:restriction base="dms:Text">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80694d95-66a9-4d6f-a1a7-86a2c6f208a0" elementFormDefault="qualified">
    <xsd:import namespace="http://schemas.microsoft.com/office/2006/documentManagement/types"/>
    <xsd:import namespace="http://schemas.microsoft.com/office/infopath/2007/PartnerControls"/>
    <xsd:element name="oesDisplayOn" ma:index="14" nillable="true" ma:displayName="Display On" ma:list="{1ae78d89-1083-4723-a363-f44dab62cf44}" ma:internalName="oesDisplayOn" ma:showField="Title" ma:requiredMultiChoice="true">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oesRollupDescription xmlns="0a8bad6b-f581-42d1-a937-dbda95349e24">PowerPoint file of the presentation that was given during the 2015 CFAA Rates and Reimbursement Workshop. Links within this presentation point to files on the Cal OES site - March 2015 </oesRollupDescription>
    <oesGroupBy xmlns="0a8bad6b-f581-42d1-a937-dbda95349e24">2015 CFAA Reimbursement</oesGroupBy>
    <h91dd47120624aa8a205903f7dc28ad4 xmlns="0a8bad6b-f581-42d1-a937-dbda95349e24">
      <Terms xmlns="http://schemas.microsoft.com/office/infopath/2007/PartnerControls">
        <TermInfo xmlns="http://schemas.microsoft.com/office/infopath/2007/PartnerControls">
          <TermName xmlns="http://schemas.microsoft.com/office/infopath/2007/PartnerControls">Fire ＆ Rescue</TermName>
          <TermId xmlns="http://schemas.microsoft.com/office/infopath/2007/PartnerControls">8956b78c-ade5-4aa1-b9a6-2981aed508bc</TermId>
        </TermInfo>
      </Terms>
    </h91dd47120624aa8a205903f7dc28ad4>
    <TaxCatchAll xmlns="0a8bad6b-f581-42d1-a937-dbda95349e24">
      <Value>48</Value>
    </TaxCatchAll>
    <oesDisplayOn xmlns="80694d95-66a9-4d6f-a1a7-86a2c6f208a0">
      <Value>24</Value>
      <Value>19</Value>
    </oesDisplayOn>
  </documentManagement>
</p:properties>
</file>

<file path=customXml/itemProps1.xml><?xml version="1.0" encoding="utf-8"?>
<ds:datastoreItem xmlns:ds="http://schemas.openxmlformats.org/officeDocument/2006/customXml" ds:itemID="{B3458099-1800-4D06-9429-51CFB4318D46}">
  <ds:schemaRefs>
    <ds:schemaRef ds:uri="http://schemas.microsoft.com/sharepoint/v3/contenttype/forms"/>
  </ds:schemaRefs>
</ds:datastoreItem>
</file>

<file path=customXml/itemProps2.xml><?xml version="1.0" encoding="utf-8"?>
<ds:datastoreItem xmlns:ds="http://schemas.openxmlformats.org/officeDocument/2006/customXml" ds:itemID="{DC027175-666E-42B6-8963-251DDA8F814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a8bad6b-f581-42d1-a937-dbda95349e24"/>
    <ds:schemaRef ds:uri="80694d95-66a9-4d6f-a1a7-86a2c6f208a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3ED5532-A175-43B0-82AD-8B2F3C28B613}">
  <ds:schemaRefs>
    <ds:schemaRef ds:uri="http://schemas.microsoft.com/office/2006/metadata/properties"/>
    <ds:schemaRef ds:uri="http://purl.org/dc/terms/"/>
    <ds:schemaRef ds:uri="http://schemas.openxmlformats.org/package/2006/metadata/core-properties"/>
    <ds:schemaRef ds:uri="http://schemas.microsoft.com/office/2006/documentManagement/types"/>
    <ds:schemaRef ds:uri="0a8bad6b-f581-42d1-a937-dbda95349e24"/>
    <ds:schemaRef ds:uri="http://schemas.microsoft.com/office/infopath/2007/PartnerControls"/>
    <ds:schemaRef ds:uri="http://purl.org/dc/elements/1.1/"/>
    <ds:schemaRef ds:uri="80694d95-66a9-4d6f-a1a7-86a2c6f208a0"/>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Flow</Template>
  <TotalTime>11752</TotalTime>
  <Words>4910</Words>
  <Application>Microsoft Office PowerPoint</Application>
  <PresentationFormat>On-screen Show (4:3)</PresentationFormat>
  <Paragraphs>799</Paragraphs>
  <Slides>69</Slides>
  <Notes>68</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69</vt:i4>
      </vt:variant>
    </vt:vector>
  </HeadingPairs>
  <TitlesOfParts>
    <vt:vector size="76" baseType="lpstr">
      <vt:lpstr>Arial</vt:lpstr>
      <vt:lpstr>Calibri</vt:lpstr>
      <vt:lpstr>Constantia</vt:lpstr>
      <vt:lpstr>Times New Roman</vt:lpstr>
      <vt:lpstr>Wingdings</vt:lpstr>
      <vt:lpstr>Wingdings 2</vt:lpstr>
      <vt:lpstr>Flow</vt:lpstr>
      <vt:lpstr>2015 California Fire Assistance Agreement Workshop</vt:lpstr>
      <vt:lpstr>Introduction</vt:lpstr>
      <vt:lpstr>Purpose</vt:lpstr>
      <vt:lpstr>Agenda</vt:lpstr>
      <vt:lpstr>Agenda (cont.)</vt:lpstr>
      <vt:lpstr>Agenda (cont.) </vt:lpstr>
      <vt:lpstr>Agenda (cont.)  </vt:lpstr>
      <vt:lpstr>The CFAA </vt:lpstr>
      <vt:lpstr>Overview and Changes</vt:lpstr>
      <vt:lpstr>Overview and Changes  </vt:lpstr>
      <vt:lpstr>Overview and Changes   </vt:lpstr>
      <vt:lpstr>Overview and Changes    </vt:lpstr>
      <vt:lpstr>Overview and Changes     </vt:lpstr>
      <vt:lpstr> Overview and Changes   </vt:lpstr>
      <vt:lpstr>Overview and Changes      </vt:lpstr>
      <vt:lpstr> Overview and Changes </vt:lpstr>
      <vt:lpstr>  Overview and Changes</vt:lpstr>
      <vt:lpstr>   Overview and Changes</vt:lpstr>
      <vt:lpstr>Overview and Changes       </vt:lpstr>
      <vt:lpstr>Overview and Changes        </vt:lpstr>
      <vt:lpstr>Overview and Changes         </vt:lpstr>
      <vt:lpstr>Overview and Changes          </vt:lpstr>
      <vt:lpstr> Overview and Changes</vt:lpstr>
      <vt:lpstr>    Overview and Changes</vt:lpstr>
      <vt:lpstr>Overview and Changes </vt:lpstr>
      <vt:lpstr>Overview and Changes           </vt:lpstr>
      <vt:lpstr>Overview and Changes            </vt:lpstr>
      <vt:lpstr>Overview and Changes             </vt:lpstr>
      <vt:lpstr>Overview and Changes              </vt:lpstr>
      <vt:lpstr>Overview and Changes               </vt:lpstr>
      <vt:lpstr>  Overview and Changes </vt:lpstr>
      <vt:lpstr> Overview and Changes  </vt:lpstr>
      <vt:lpstr>    Overview and Changes   </vt:lpstr>
      <vt:lpstr>  Overview and Changes  </vt:lpstr>
      <vt:lpstr>Overview and Changes                </vt:lpstr>
      <vt:lpstr> Overview and Changes           </vt:lpstr>
      <vt:lpstr> Overview and Changes     </vt:lpstr>
      <vt:lpstr> Overview and Changes              </vt:lpstr>
      <vt:lpstr> Overview and Changes      </vt:lpstr>
      <vt:lpstr> Overview and Changes          </vt:lpstr>
      <vt:lpstr>  Overview and Changes           </vt:lpstr>
      <vt:lpstr>  Overview and Changes              </vt:lpstr>
      <vt:lpstr> Overview and Changes               </vt:lpstr>
      <vt:lpstr>  Overview and Changes   </vt:lpstr>
      <vt:lpstr>Administrative Rate Effective Date</vt:lpstr>
      <vt:lpstr>Administrative Rate Definitions</vt:lpstr>
      <vt:lpstr>Administrative Rate Definitions (cont.)</vt:lpstr>
      <vt:lpstr>Administrative Rate Definitions (cont.) </vt:lpstr>
      <vt:lpstr>Administrative Rate Definitions (cont.)  </vt:lpstr>
      <vt:lpstr>Administrative Rate Calculations</vt:lpstr>
      <vt:lpstr>Administrative Rate Calculations (cont.)</vt:lpstr>
      <vt:lpstr>Calculating Indirect Cost Rate Proposal  </vt:lpstr>
      <vt:lpstr>Average Actual Personnel Rates</vt:lpstr>
      <vt:lpstr>Average Actual Personnel Rates (cont.)</vt:lpstr>
      <vt:lpstr>Average Actual Personnel Rates  Incentive/Specialty Pay and Benefits</vt:lpstr>
      <vt:lpstr>Average Actual Personnel Rates   Calculation Example</vt:lpstr>
      <vt:lpstr>Example of Correct Classification Calculation of Average Actual Rates</vt:lpstr>
      <vt:lpstr>Incorrect Classification Calculation</vt:lpstr>
      <vt:lpstr>Incorrect Classification Calculation </vt:lpstr>
      <vt:lpstr>Establishing Supplemental Personnel Rates</vt:lpstr>
      <vt:lpstr>Establishing Supplemental Personnel Rates (cont.)</vt:lpstr>
      <vt:lpstr>Establishing Supplemental Personnel Rates (cont.) </vt:lpstr>
      <vt:lpstr>Salary Survey(s)</vt:lpstr>
      <vt:lpstr>Deadlines/Timelines</vt:lpstr>
      <vt:lpstr>Resources and References</vt:lpstr>
      <vt:lpstr>Questions / Help?</vt:lpstr>
      <vt:lpstr>Contacts</vt:lpstr>
      <vt:lpstr>Contacts </vt:lpstr>
      <vt:lpstr>CFAA Local Government Representatives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2015 CFAA Workshop Presentation</dc:title>
  <dc:creator>State of California</dc:creator>
  <cp:lastModifiedBy>Oliver B. Pitchuela</cp:lastModifiedBy>
  <cp:revision>767</cp:revision>
  <cp:lastPrinted>2015-03-03T00:59:21Z</cp:lastPrinted>
  <dcterms:created xsi:type="dcterms:W3CDTF">1995-06-02T22:15:24Z</dcterms:created>
  <dcterms:modified xsi:type="dcterms:W3CDTF">2019-11-15T02:01:31Z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0x010100A3C0AE248FC7AE4A8F6A9800E77547E60100F806D95A189A8D4A90262832F4E2BA4B</vt:lpwstr>
  </property>
  <property fmtid="{D5CDD505-2E9C-101B-9397-08002B2CF9AE}" pid="3" name="Order">
    <vt:r8>62800</vt:r8>
  </property>
  <property fmtid="{D5CDD505-2E9C-101B-9397-08002B2CF9AE}" pid="4" name="xd_Signature">
    <vt:bool>false</vt:bool>
  </property>
  <property fmtid="{D5CDD505-2E9C-101B-9397-08002B2CF9AE}" pid="5" name="xd_ProgID">
    <vt:lpwstr/>
  </property>
  <property fmtid="{D5CDD505-2E9C-101B-9397-08002B2CF9AE}" pid="6" name="TemplateUrl">
    <vt:lpwstr/>
  </property>
  <property fmtid="{D5CDD505-2E9C-101B-9397-08002B2CF9AE}" pid="7" name="oesDivision">
    <vt:lpwstr>48;#Fire ＆ Rescue|8956b78c-ade5-4aa1-b9a6-2981aed508bc</vt:lpwstr>
  </property>
</Properties>
</file>