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1005" r:id="rId6"/>
    <p:sldId id="1022" r:id="rId7"/>
    <p:sldId id="1047" r:id="rId8"/>
    <p:sldId id="1048" r:id="rId9"/>
    <p:sldId id="1043" r:id="rId10"/>
    <p:sldId id="1050" r:id="rId11"/>
    <p:sldId id="1051" r:id="rId12"/>
    <p:sldId id="1054" r:id="rId13"/>
    <p:sldId id="1052" r:id="rId14"/>
    <p:sldId id="1055" r:id="rId15"/>
    <p:sldId id="1056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67D"/>
    <a:srgbClr val="305598"/>
    <a:srgbClr val="222A35"/>
    <a:srgbClr val="FFFAEB"/>
    <a:srgbClr val="A5A5A5"/>
    <a:srgbClr val="F5F5F5"/>
    <a:srgbClr val="8C9EB6"/>
    <a:srgbClr val="BF9000"/>
    <a:srgbClr val="FFF6DD"/>
    <a:srgbClr val="96C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5" autoAdjust="0"/>
    <p:restoredTop sz="92108" autoAdjust="0"/>
  </p:normalViewPr>
  <p:slideViewPr>
    <p:cSldViewPr snapToGrid="0">
      <p:cViewPr>
        <p:scale>
          <a:sx n="72" d="100"/>
          <a:sy n="72" d="100"/>
        </p:scale>
        <p:origin x="68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B1657AB-F302-4A0C-A3E0-C007009EDFB1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BC174C-0AA9-4ED1-A26E-284636B07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4C3FCC2-4E7A-4671-AA79-177CB194E449}" type="datetimeFigureOut">
              <a:rPr lang="en-US" smtClean="0"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9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ts val="18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en-US" sz="1400" b="0" dirty="0">
              <a:solidFill>
                <a:srgbClr val="222A3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2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5"/>
            <a:ext cx="11682101" cy="62540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E9F72D-54D0-4A2A-BD76-232F8F5275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49184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dirty="0"/>
              <a:t>California Governor’s Office of Emergency Services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8144C1B3-8DAF-4DA1-A545-10CA4B4BDDE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50598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BBFADD3-386B-43C2-871E-B6647E6F1E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74100" y="64812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FF394D9-9A2A-4B5A-868D-D98830024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F24E27DD-F37D-4C61-9661-F1A56304F60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584A594-8D6C-4996-A7A3-C24C69A79A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D46D69-2E92-424E-A321-2FF2CB5DB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88169B2F-CA77-449C-8543-6E0D8542F24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989EFC43-862C-4382-B8B8-32860B11C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AC9CE92-DE9E-4819-A5F7-EEBEC0578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610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D38779A4-3BCF-48EC-9C14-8BA4A033051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580793"/>
            <a:ext cx="2743200" cy="24395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C13895-1113-45AE-AEAD-490FE96E08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580793"/>
            <a:ext cx="2743200" cy="24395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3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5"/>
            <a:ext cx="11682101" cy="625400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BBFADD3-386B-43C2-871E-B6647E6F1E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74100" y="64812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62402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DA84964-D2D4-4DD2-BFC1-F3FE97F6C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BFC4C4A-F55F-4D9B-A8D1-32B06A743D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39637B8-403B-42A2-A9E0-FA54674B08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D28E094-8474-45B1-A229-AF0C52AEF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5A6EA7F-8E6B-4AA0-9C1C-FD813D1C2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00D4110-2F7E-4330-A7E8-2FD619DD93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738BF10-75F8-47EA-8861-AD9F7A5B8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3C9E537-20EA-44B5-BEA3-E0EE9FCDB45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CC2EE32-1C69-44DA-9A8A-CDC183B89D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49" y="262785"/>
            <a:ext cx="11683049" cy="60964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5"/>
            <a:ext cx="11682101" cy="18652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270956"/>
            <a:ext cx="6876288" cy="64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15151D5-7A2E-4F01-9D75-A16D3233C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167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/>
            </a:lvl1pPr>
          </a:lstStyle>
          <a:p>
            <a:r>
              <a:rPr lang="en-US" dirty="0"/>
              <a:t>IT Steering Committee </a:t>
            </a:r>
          </a:p>
          <a:p>
            <a:r>
              <a:rPr lang="en-US" sz="1000" dirty="0"/>
              <a:t>California Governor’s Office of Emergency Services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08AF05F-E1BD-441D-9D9B-C6E946D3018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6232" y="6587624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262253-3754-4AA9-AB0D-C548380979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2019159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CC2EE32-1C69-44DA-9A8A-CDC183B89D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49" y="262785"/>
            <a:ext cx="11683049" cy="609645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-9939"/>
            <a:ext cx="11682101" cy="6642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4258"/>
            <a:ext cx="6876288" cy="50966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77687" y="830785"/>
            <a:ext cx="11439939" cy="563959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0262253-3754-4AA9-AB0D-C548380979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66584" y="6601575"/>
            <a:ext cx="2743200" cy="241259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523925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A780E-4FEC-57EA-1CDD-2CEB6C6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47" y="52756"/>
            <a:ext cx="1386836" cy="538885"/>
          </a:xfrm>
          <a:prstGeom prst="rect">
            <a:avLst/>
          </a:prstGeom>
        </p:spPr>
      </p:pic>
      <p:pic>
        <p:nvPicPr>
          <p:cNvPr id="14" name="Picture 1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6E5182BF-385B-02FA-4298-13BD9D701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25140" y="39109"/>
            <a:ext cx="771802" cy="540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blackWhite">
          <a:xfrm>
            <a:off x="254950" y="-9939"/>
            <a:ext cx="11682101" cy="6642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75" y="14258"/>
            <a:ext cx="6876288" cy="50966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6A07A-9A61-46AC-8F9C-1F0F8EEFFCF4}"/>
              </a:ext>
            </a:extLst>
          </p:cNvPr>
          <p:cNvSpPr/>
          <p:nvPr userDrawn="1"/>
        </p:nvSpPr>
        <p:spPr>
          <a:xfrm>
            <a:off x="1051295" y="523925"/>
            <a:ext cx="6970489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A780E-4FEC-57EA-1CDD-2CEB6C616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02" y="-36328"/>
            <a:ext cx="1777448" cy="69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7026A5-A4B7-329D-9146-052E4EF026A4}"/>
              </a:ext>
            </a:extLst>
          </p:cNvPr>
          <p:cNvSpPr/>
          <p:nvPr userDrawn="1"/>
        </p:nvSpPr>
        <p:spPr>
          <a:xfrm>
            <a:off x="254949" y="678535"/>
            <a:ext cx="11683049" cy="616520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91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22667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6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4E746F-8E9D-4666-9673-341E3FDF0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849"/>
            <a:ext cx="4114800" cy="366151"/>
          </a:xfrm>
          <a:prstGeom prst="rect">
            <a:avLst/>
          </a:prstGeom>
        </p:spPr>
        <p:txBody>
          <a:bodyPr/>
          <a:lstStyle>
            <a:lvl1pPr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dirty="0"/>
              <a:t>IT Steering Committee </a:t>
            </a:r>
          </a:p>
          <a:p>
            <a:pPr algn="ctr"/>
            <a:r>
              <a:rPr lang="en-US" dirty="0"/>
              <a:t>California Governor’s Office of Emergency Services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D1EB350-E19E-4A43-B45B-9921A6DDD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80802"/>
            <a:ext cx="2743200" cy="225394"/>
          </a:xfrm>
          <a:prstGeom prst="rect">
            <a:avLst/>
          </a:prstGeom>
        </p:spPr>
        <p:txBody>
          <a:bodyPr/>
          <a:lstStyle>
            <a:lvl1pPr>
              <a:defRPr lang="en-US" sz="1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9A8A505-9BD2-4680-9C61-72433BDD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100" y="6597593"/>
            <a:ext cx="2743200" cy="284216"/>
          </a:xfrm>
          <a:prstGeom prst="rect">
            <a:avLst/>
          </a:prstGeom>
        </p:spPr>
        <p:txBody>
          <a:bodyPr/>
          <a:lstStyle>
            <a:lvl1pPr algn="r">
              <a:defRPr lang="en-US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359379A-16E2-4C4A-96D0-A52C442257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50" r:id="rId3"/>
    <p:sldLayoutId id="2147483663" r:id="rId4"/>
    <p:sldLayoutId id="2147483666" r:id="rId5"/>
    <p:sldLayoutId id="2147483667" r:id="rId6"/>
    <p:sldLayoutId id="2147483652" r:id="rId7"/>
    <p:sldLayoutId id="2147483660" r:id="rId8"/>
    <p:sldLayoutId id="2147483668" r:id="rId9"/>
    <p:sldLayoutId id="2147483662" r:id="rId10"/>
    <p:sldLayoutId id="2147483661" r:id="rId11"/>
    <p:sldLayoutId id="2147483655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Fast@caloes.c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09" y="2185786"/>
            <a:ext cx="8779070" cy="1243214"/>
          </a:xfrm>
        </p:spPr>
        <p:txBody>
          <a:bodyPr>
            <a:normAutofit/>
          </a:bodyPr>
          <a:lstStyle/>
          <a:p>
            <a:r>
              <a:rPr lang="en-US" sz="4900" b="1" dirty="0"/>
              <a:t>F</a:t>
            </a:r>
            <a:r>
              <a:rPr lang="en-US" sz="3600" b="1" dirty="0"/>
              <a:t>ire </a:t>
            </a:r>
            <a:r>
              <a:rPr lang="en-US" sz="4900" b="1" dirty="0"/>
              <a:t>A</a:t>
            </a:r>
            <a:r>
              <a:rPr lang="en-US" sz="3600" b="1" dirty="0"/>
              <a:t>sset </a:t>
            </a:r>
            <a:r>
              <a:rPr lang="en-US" sz="4900" b="1" dirty="0"/>
              <a:t>S</a:t>
            </a:r>
            <a:r>
              <a:rPr lang="en-US" sz="3600" b="1" dirty="0"/>
              <a:t>tatus </a:t>
            </a:r>
            <a:r>
              <a:rPr lang="en-US" sz="4900" b="1" dirty="0"/>
              <a:t>T</a:t>
            </a:r>
            <a:r>
              <a:rPr lang="en-US" sz="3600" b="1" dirty="0"/>
              <a:t>racker</a:t>
            </a:r>
            <a:br>
              <a:rPr lang="en-US" sz="3600" dirty="0"/>
            </a:br>
            <a:r>
              <a:rPr lang="en-US" sz="2800" dirty="0"/>
              <a:t>An Introduction to All-Hazard Resource Status Reporting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27" y="5821462"/>
            <a:ext cx="1560814" cy="6064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3D0151-E987-45E0-A06A-F2CE4790BE62}"/>
              </a:ext>
            </a:extLst>
          </p:cNvPr>
          <p:cNvSpPr/>
          <p:nvPr/>
        </p:nvSpPr>
        <p:spPr>
          <a:xfrm>
            <a:off x="1614309" y="3406140"/>
            <a:ext cx="808258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logo with a bear&#10;&#10;Description automatically generated">
            <a:extLst>
              <a:ext uri="{FF2B5EF4-FFF2-40B4-BE49-F238E27FC236}">
                <a16:creationId xmlns:a16="http://schemas.microsoft.com/office/drawing/2014/main" id="{8C44A2FB-17A7-6EC6-B69D-7F39F45B9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13534"/>
          <a:stretch/>
        </p:blipFill>
        <p:spPr bwMode="auto">
          <a:xfrm>
            <a:off x="10885896" y="5768614"/>
            <a:ext cx="875180" cy="613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0232771-4981-2236-9A22-1147FA37AD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7435" y="957790"/>
            <a:ext cx="4979479" cy="22878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Track OES Resource Assignments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Begin OES Fleet Maintenance Request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Trigger Out of Services Notifications </a:t>
            </a:r>
            <a:endParaRPr lang="en-US" sz="800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FF96E-BE52-E399-6666-00E0014E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 OES Fleet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A60DD-0A98-CD00-17B5-3AD661829A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027F20-B00B-C403-438C-470295358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49" y="820506"/>
            <a:ext cx="6609690" cy="4380905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D91BE-B173-6A3E-37DF-32CDC180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108" y="4109546"/>
            <a:ext cx="5815021" cy="225837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8C579-71D7-173B-AB64-C11D5283E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75" y="4706196"/>
            <a:ext cx="4672631" cy="1784590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FD834C-E18F-7B57-EE33-E6DB1C922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40" y="2682167"/>
            <a:ext cx="2184504" cy="2287872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3" descr="Truck with solid fill">
            <a:extLst>
              <a:ext uri="{FF2B5EF4-FFF2-40B4-BE49-F238E27FC236}">
                <a16:creationId xmlns:a16="http://schemas.microsoft.com/office/drawing/2014/main" id="{93D82EAB-CC4E-3A14-15E1-4CA8492DE4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7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4701-B8E5-A9AC-A473-CC024E62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Critical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EBDB0-42A0-7267-D8AF-207CAC775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" name="Graphic 17" descr="Teacher with solid fill">
            <a:extLst>
              <a:ext uri="{FF2B5EF4-FFF2-40B4-BE49-F238E27FC236}">
                <a16:creationId xmlns:a16="http://schemas.microsoft.com/office/drawing/2014/main" id="{39D92288-463F-9038-CF3A-E04E1E9A8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7FAC4-D113-7AD0-05E2-DCEA6D5E5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1" y="798085"/>
            <a:ext cx="3605919" cy="5505872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B43318-8716-6ED9-A277-552BA3B4E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043" y="872005"/>
            <a:ext cx="3374381" cy="43746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DA7EA7-FDA9-56DC-0C69-D9D040196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885" y="1989836"/>
            <a:ext cx="3371182" cy="43746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0D999-D696-721B-FF8F-912AC60753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02" b="18231"/>
          <a:stretch/>
        </p:blipFill>
        <p:spPr>
          <a:xfrm>
            <a:off x="1825329" y="1807029"/>
            <a:ext cx="5081314" cy="4252886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48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DCABE-C188-C0A0-2801-F7CE98AA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4E1F8223-F8B2-B4B6-1BCB-F335C7C22BCE}"/>
              </a:ext>
            </a:extLst>
          </p:cNvPr>
          <p:cNvSpPr/>
          <p:nvPr/>
        </p:nvSpPr>
        <p:spPr>
          <a:xfrm rot="20074662">
            <a:off x="564473" y="3335939"/>
            <a:ext cx="533964" cy="732370"/>
          </a:xfrm>
          <a:prstGeom prst="curved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31638-7355-4DDA-A37F-8FA79ABF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Live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BD9A5-4824-F4EF-9786-A5259A1252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" name="Graphic 17" descr="Route (Two Pins With A Path) with solid fill">
            <a:extLst>
              <a:ext uri="{FF2B5EF4-FFF2-40B4-BE49-F238E27FC236}">
                <a16:creationId xmlns:a16="http://schemas.microsoft.com/office/drawing/2014/main" id="{0804C436-B5A4-997D-395A-AE9E306C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2F9CEE-5089-0389-6C20-FA3B3DDE815B}"/>
              </a:ext>
            </a:extLst>
          </p:cNvPr>
          <p:cNvSpPr txBox="1">
            <a:spLocks/>
          </p:cNvSpPr>
          <p:nvPr/>
        </p:nvSpPr>
        <p:spPr>
          <a:xfrm>
            <a:off x="8333873" y="1071397"/>
            <a:ext cx="3601563" cy="5401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22A35"/>
                </a:solidFill>
                <a:latin typeface="+mn-lt"/>
              </a:rPr>
              <a:t>Support</a:t>
            </a:r>
            <a:endParaRPr lang="en-US" sz="1000" b="1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222A35"/>
                </a:solidFill>
                <a:latin typeface="+mn-lt"/>
                <a:hlinkClick r:id="rId4"/>
              </a:rPr>
              <a:t>Fast@caloes.ca.gov</a:t>
            </a:r>
            <a:endParaRPr lang="en-US" sz="2000" u="sng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u="sng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222A35"/>
                </a:solidFill>
                <a:latin typeface="+mn-lt"/>
              </a:rPr>
              <a:t>CFRCC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2"/>
                </a:solidFill>
              </a:rPr>
              <a:t>Supports all users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2"/>
                </a:solidFill>
              </a:rPr>
              <a:t>Provides program support and assistance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800" b="1" dirty="0">
                <a:solidFill>
                  <a:schemeClr val="tx2"/>
                </a:solidFill>
              </a:rPr>
              <a:t>CFRCC@CalOES.ca.gov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222A35"/>
                </a:solidFill>
                <a:latin typeface="+mn-lt"/>
              </a:rPr>
              <a:t>Cal OES Enterprise Support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2"/>
                </a:solidFill>
              </a:rPr>
              <a:t>Supports all users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2"/>
                </a:solidFill>
              </a:rPr>
              <a:t>Receives and triages Help Desk cases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chemeClr val="tx2"/>
                </a:solidFill>
              </a:rPr>
              <a:t>Investigates and resolve application technical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A712-BAB5-C5FF-D51C-76C016CB3B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370" y="1071397"/>
            <a:ext cx="4698830" cy="38159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rgbClr val="222A35"/>
                </a:solidFill>
                <a:latin typeface="+mn-lt"/>
              </a:rPr>
              <a:t>Rollout</a:t>
            </a: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sz="1000" b="1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  Cal OES Fire &amp; Rescue / CFRCC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     FIRESCOPE / Mutual Aid Summit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tx2"/>
                </a:solidFill>
              </a:rPr>
              <a:t>       Region and OA Coordinators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800" b="1" dirty="0">
                <a:solidFill>
                  <a:schemeClr val="tx2"/>
                </a:solidFill>
                <a:latin typeface="+mj-lt"/>
              </a:rPr>
              <a:t>  Local Fire Agencies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992CA737-CFB2-2F12-6C0D-682FD26F88C4}"/>
              </a:ext>
            </a:extLst>
          </p:cNvPr>
          <p:cNvSpPr/>
          <p:nvPr/>
        </p:nvSpPr>
        <p:spPr>
          <a:xfrm rot="20074662">
            <a:off x="446994" y="2788467"/>
            <a:ext cx="533964" cy="73237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C5B549-6946-F45D-62B8-4C46E73590DF}"/>
              </a:ext>
            </a:extLst>
          </p:cNvPr>
          <p:cNvSpPr txBox="1">
            <a:spLocks/>
          </p:cNvSpPr>
          <p:nvPr/>
        </p:nvSpPr>
        <p:spPr>
          <a:xfrm>
            <a:off x="5189450" y="1075994"/>
            <a:ext cx="2863688" cy="3815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22A35"/>
                </a:solidFill>
                <a:latin typeface="+mn-lt"/>
              </a:rPr>
              <a:t>Training</a:t>
            </a: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tx2"/>
                </a:solidFill>
              </a:rPr>
              <a:t>User Guides &amp; PPT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tx2"/>
                </a:solidFill>
              </a:rPr>
              <a:t>FAQ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tx2"/>
                </a:solidFill>
              </a:rPr>
              <a:t>Agency User Access Management Guides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tx2"/>
                </a:solidFill>
              </a:rPr>
              <a:t>In-Person </a:t>
            </a: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3140F1AF-EB75-5680-CA67-3022BE853321}"/>
              </a:ext>
            </a:extLst>
          </p:cNvPr>
          <p:cNvSpPr/>
          <p:nvPr/>
        </p:nvSpPr>
        <p:spPr>
          <a:xfrm rot="20074662">
            <a:off x="347716" y="2240993"/>
            <a:ext cx="533964" cy="732370"/>
          </a:xfrm>
          <a:prstGeom prst="curvedRightArrow">
            <a:avLst/>
          </a:prstGeom>
          <a:solidFill>
            <a:srgbClr val="27467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F3C1E5-50B7-0E57-A8C9-966B175BD828}"/>
              </a:ext>
            </a:extLst>
          </p:cNvPr>
          <p:cNvCxnSpPr>
            <a:cxnSpLocks/>
          </p:cNvCxnSpPr>
          <p:nvPr/>
        </p:nvCxnSpPr>
        <p:spPr>
          <a:xfrm>
            <a:off x="8053138" y="1540130"/>
            <a:ext cx="0" cy="460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AFC3ED-046D-39DD-17AC-1A4D6835CC8B}"/>
              </a:ext>
            </a:extLst>
          </p:cNvPr>
          <p:cNvCxnSpPr>
            <a:cxnSpLocks/>
          </p:cNvCxnSpPr>
          <p:nvPr/>
        </p:nvCxnSpPr>
        <p:spPr>
          <a:xfrm>
            <a:off x="5021179" y="1542250"/>
            <a:ext cx="0" cy="460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uck, road, sky, outdoor&#10;&#10;Description automatically generated">
            <a:extLst>
              <a:ext uri="{FF2B5EF4-FFF2-40B4-BE49-F238E27FC236}">
                <a16:creationId xmlns:a16="http://schemas.microsoft.com/office/drawing/2014/main" id="{C8C34DB3-48B1-4EAE-C60F-F3F81E62AB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02" b="12986"/>
          <a:stretch/>
        </p:blipFill>
        <p:spPr>
          <a:xfrm>
            <a:off x="258103" y="640173"/>
            <a:ext cx="11681818" cy="587502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174FA2-BE85-669E-28C5-0460495D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4A4FA-D97D-19BA-5A86-1FD8E9E0BC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16600" y="1114042"/>
            <a:ext cx="6688842" cy="4906108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Project Objectives</a:t>
            </a:r>
            <a:endParaRPr lang="en-US" sz="2000" b="1" dirty="0">
              <a:solidFill>
                <a:srgbClr val="FFFAEB"/>
              </a:solidFill>
              <a:latin typeface="+mn-lt"/>
              <a:cs typeface="Segoe UI Ligh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Impact on the Fire Service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Mobile Application User Experience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Cal OES Management Features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Go Live Next Steps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b="1" dirty="0">
                <a:solidFill>
                  <a:srgbClr val="FFFAEB"/>
                </a:solidFill>
                <a:latin typeface="+mn-lt"/>
                <a:cs typeface="Segoe UI Light"/>
              </a:rPr>
              <a:t>Q/A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E7C00-6DDD-35BD-B872-9D06AAB9AF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93709" y="6535976"/>
            <a:ext cx="2743200" cy="241259"/>
          </a:xfrm>
        </p:spPr>
        <p:txBody>
          <a:bodyPr/>
          <a:lstStyle/>
          <a:p>
            <a:fld id="{3359379A-16E2-4C4A-96D0-A52C442257E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6C187A37-863B-0601-4797-F6123A420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626" y="14258"/>
            <a:ext cx="509667" cy="509667"/>
          </a:xfrm>
          <a:prstGeom prst="rect">
            <a:avLst/>
          </a:prstGeom>
        </p:spPr>
      </p:pic>
      <p:pic>
        <p:nvPicPr>
          <p:cNvPr id="7" name="Graphic 7" descr="Firefighter male with solid fill">
            <a:extLst>
              <a:ext uri="{FF2B5EF4-FFF2-40B4-BE49-F238E27FC236}">
                <a16:creationId xmlns:a16="http://schemas.microsoft.com/office/drawing/2014/main" id="{08B01A58-0CCE-10E8-2917-11CDF7947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5455" y="1824166"/>
            <a:ext cx="565641" cy="565641"/>
          </a:xfrm>
          <a:prstGeom prst="rect">
            <a:avLst/>
          </a:prstGeom>
        </p:spPr>
      </p:pic>
      <p:pic>
        <p:nvPicPr>
          <p:cNvPr id="9" name="Graphic 2" descr="Smart Phone outline">
            <a:extLst>
              <a:ext uri="{FF2B5EF4-FFF2-40B4-BE49-F238E27FC236}">
                <a16:creationId xmlns:a16="http://schemas.microsoft.com/office/drawing/2014/main" id="{3CD33D08-B736-F3C0-C05E-65A4D8B8D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84815" y="2566868"/>
            <a:ext cx="526898" cy="526898"/>
          </a:xfrm>
          <a:prstGeom prst="rect">
            <a:avLst/>
          </a:prstGeom>
        </p:spPr>
      </p:pic>
      <p:pic>
        <p:nvPicPr>
          <p:cNvPr id="10" name="Graphic 14" descr="Management with solid fill">
            <a:extLst>
              <a:ext uri="{FF2B5EF4-FFF2-40B4-BE49-F238E27FC236}">
                <a16:creationId xmlns:a16="http://schemas.microsoft.com/office/drawing/2014/main" id="{022351CA-7EB0-8F91-00AC-BF25CE279C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54332" y="3292050"/>
            <a:ext cx="546269" cy="546269"/>
          </a:xfrm>
          <a:prstGeom prst="rect">
            <a:avLst/>
          </a:prstGeom>
        </p:spPr>
      </p:pic>
      <p:pic>
        <p:nvPicPr>
          <p:cNvPr id="12" name="Graphic 2" descr="Route (Two Pins With A Path) with solid fill">
            <a:extLst>
              <a:ext uri="{FF2B5EF4-FFF2-40B4-BE49-F238E27FC236}">
                <a16:creationId xmlns:a16="http://schemas.microsoft.com/office/drawing/2014/main" id="{75AFEBAB-78F1-4922-456C-D317AD223C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63209" y="4038085"/>
            <a:ext cx="526898" cy="526898"/>
          </a:xfrm>
          <a:prstGeom prst="rect">
            <a:avLst/>
          </a:prstGeom>
        </p:spPr>
      </p:pic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9120C125-9952-F732-3D11-C51946A1B5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55963" y="1069572"/>
            <a:ext cx="565641" cy="565641"/>
          </a:xfrm>
          <a:prstGeom prst="rect">
            <a:avLst/>
          </a:prstGeom>
        </p:spPr>
      </p:pic>
      <p:pic>
        <p:nvPicPr>
          <p:cNvPr id="5" name="Graphic 2" descr="Brain in head with solid fill">
            <a:extLst>
              <a:ext uri="{FF2B5EF4-FFF2-40B4-BE49-F238E27FC236}">
                <a16:creationId xmlns:a16="http://schemas.microsoft.com/office/drawing/2014/main" id="{BD72C0A0-37EF-67F5-8E15-C935207B5C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52731" y="4781659"/>
            <a:ext cx="526898" cy="5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CFBD-28ED-203D-F9E8-3B62DBA0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7B811-D974-C72C-72AC-71418E6F8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0E51653A-DABB-779E-E912-6E452F140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BD5C0A-D4A3-6FA9-8489-5428AA3376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064" y="841077"/>
            <a:ext cx="6795660" cy="5175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Replace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existing status reporting framework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Improve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mutual aid efficiency and response times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Enable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real-time local resource status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Inform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strategic resource decision-making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Simplify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the firefighter user experience</a:t>
            </a: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Increase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 transparency and information access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C49515-58EE-20C4-7B18-6839B3A4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06" y="841077"/>
            <a:ext cx="4846830" cy="27012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A7C8B9-2B34-245B-C389-AD511C089388}"/>
              </a:ext>
            </a:extLst>
          </p:cNvPr>
          <p:cNvGrpSpPr/>
          <p:nvPr/>
        </p:nvGrpSpPr>
        <p:grpSpPr>
          <a:xfrm>
            <a:off x="6189415" y="2638704"/>
            <a:ext cx="5220369" cy="3165568"/>
            <a:chOff x="6097607" y="3156331"/>
            <a:chExt cx="5220369" cy="3165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C71DDB-27BB-B12E-8F75-B690CEA8D27B}"/>
                </a:ext>
              </a:extLst>
            </p:cNvPr>
            <p:cNvSpPr/>
            <p:nvPr/>
          </p:nvSpPr>
          <p:spPr>
            <a:xfrm>
              <a:off x="6100255" y="3156331"/>
              <a:ext cx="5217721" cy="316556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5C6FCD5-1F0E-407B-0B85-2DA5B244D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5" t="10030" r="5947" b="9144"/>
            <a:stretch/>
          </p:blipFill>
          <p:spPr>
            <a:xfrm>
              <a:off x="6097607" y="3170101"/>
              <a:ext cx="5217721" cy="3151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9610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4CA7-4552-7A18-6629-9B49B424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the Fire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4CCC8-723B-CF0D-4D1E-BEC97DB7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raphic 13" descr="Firefighter male with solid fill">
            <a:extLst>
              <a:ext uri="{FF2B5EF4-FFF2-40B4-BE49-F238E27FC236}">
                <a16:creationId xmlns:a16="http://schemas.microsoft.com/office/drawing/2014/main" id="{3998F3F0-F1F9-246C-3359-F431AFF6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C376CB8-D8B1-EACC-4B3A-E381FA735C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470" y="870907"/>
            <a:ext cx="4943781" cy="5349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a primarily mobile application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Simplify the user experience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Allow real-time status updates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Track statewide all-hazard fire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Cal OES Fire &amp; Rescue assignments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  <a:latin typeface="+mn-lt"/>
              </a:rPr>
              <a:t>Local </a:t>
            </a:r>
            <a:r>
              <a:rPr lang="en-US" sz="1600" dirty="0">
                <a:solidFill>
                  <a:srgbClr val="222A35"/>
                </a:solidFill>
              </a:rPr>
              <a:t>g</a:t>
            </a:r>
            <a:r>
              <a:rPr lang="en-US" sz="1600" dirty="0">
                <a:solidFill>
                  <a:srgbClr val="222A35"/>
                </a:solidFill>
                <a:latin typeface="+mn-lt"/>
              </a:rPr>
              <a:t>overnment apparatus and overhead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Rapidly onboard agencies via MARS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Primary and secondary user access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Provide intel with robust data collection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Inventory Tracker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Fleet management &amp; Out of Service process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Statewide all-hazard resource availability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222A35"/>
                </a:solidFill>
                <a:latin typeface="+mn-lt"/>
              </a:rPr>
              <a:t>Enable integration capabilities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Slack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222A35"/>
                </a:solidFill>
              </a:rPr>
              <a:t>Esri / ArcGIS</a:t>
            </a:r>
            <a:endParaRPr lang="en-US" sz="18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B4166-B649-2BF8-C2B5-D33530E1F5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7" b="1"/>
          <a:stretch/>
        </p:blipFill>
        <p:spPr>
          <a:xfrm>
            <a:off x="5853700" y="688435"/>
            <a:ext cx="5660357" cy="5752397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94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022A-1073-F793-AD01-8C2AE57A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Agency Mutual Aid and Inventory Tracking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45E05-C419-B58D-F2E7-3CD9F3DB10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F65177-66EF-3A06-256B-B460F56E3B75}"/>
              </a:ext>
            </a:extLst>
          </p:cNvPr>
          <p:cNvGrpSpPr/>
          <p:nvPr/>
        </p:nvGrpSpPr>
        <p:grpSpPr>
          <a:xfrm>
            <a:off x="9163181" y="797312"/>
            <a:ext cx="2641254" cy="5563255"/>
            <a:chOff x="4604823" y="590550"/>
            <a:chExt cx="2982352" cy="62817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D39913-6356-50DE-4D11-7CC8A5ADC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42" b="95556"/>
            <a:stretch/>
          </p:blipFill>
          <p:spPr>
            <a:xfrm>
              <a:off x="4604823" y="590550"/>
              <a:ext cx="2982351" cy="199060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97D119-5891-53F6-9408-E4F66096A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121"/>
            <a:stretch/>
          </p:blipFill>
          <p:spPr>
            <a:xfrm>
              <a:off x="4604824" y="776910"/>
              <a:ext cx="2982351" cy="6095348"/>
            </a:xfrm>
            <a:prstGeom prst="rect">
              <a:avLst/>
            </a:prstGeom>
            <a:ln>
              <a:solidFill>
                <a:srgbClr val="222A3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DCA12F-B6D1-BA01-F616-40C732CB8A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903" y="1317070"/>
            <a:ext cx="5291497" cy="28329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Collect Complete Inventory Data</a:t>
            </a:r>
            <a:br>
              <a:rPr lang="en-US" sz="2000" b="1" dirty="0">
                <a:solidFill>
                  <a:srgbClr val="222A35"/>
                </a:solidFill>
                <a:latin typeface="+mn-lt"/>
              </a:rPr>
            </a:br>
            <a:r>
              <a:rPr lang="en-US" sz="2000" dirty="0">
                <a:solidFill>
                  <a:srgbClr val="222A35"/>
                </a:solidFill>
                <a:latin typeface="+mn-lt"/>
              </a:rPr>
              <a:t>from all Local Fire Agencies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Quickly Input Status Updates 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for OES Resources and Local Equipment / Overhead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Integrated Error-Checking </a:t>
            </a:r>
            <a:r>
              <a:rPr lang="en-US" sz="2000" dirty="0">
                <a:solidFill>
                  <a:srgbClr val="222A35"/>
                </a:solidFill>
                <a:latin typeface="+mn-lt"/>
              </a:rPr>
              <a:t>for Total Availability and Inventory Tracker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0D3DD2-5BFA-AEB0-DDEA-EA62DCEA7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8" y="5164072"/>
            <a:ext cx="5842588" cy="440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F74F8-6AE4-8EA9-1578-C8261DDB4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4" y="4459522"/>
            <a:ext cx="4030391" cy="539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3" descr="Smart Phone with solid fill">
            <a:extLst>
              <a:ext uri="{FF2B5EF4-FFF2-40B4-BE49-F238E27FC236}">
                <a16:creationId xmlns:a16="http://schemas.microsoft.com/office/drawing/2014/main" id="{AF83C2A9-41AC-7DA5-648C-9281BBB48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8AA7F3-0020-492B-75E2-F0F360CAC2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8880"/>
          <a:stretch/>
        </p:blipFill>
        <p:spPr>
          <a:xfrm>
            <a:off x="6363948" y="797312"/>
            <a:ext cx="2679835" cy="5563255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16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24CA7-4552-7A18-6629-9B49B424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and Op Area Status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4CCC8-723B-CF0D-4D1E-BEC97DB7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69834E-A4B7-623F-2811-BE44C29F6D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6011" y="926300"/>
            <a:ext cx="5113803" cy="5175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Manage On-Duty Coordinators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View Coordinator Point of Contact Info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Add Notes for Information Sharing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24" name="Graphic 13" descr="Smart Phone with solid fill">
            <a:extLst>
              <a:ext uri="{FF2B5EF4-FFF2-40B4-BE49-F238E27FC236}">
                <a16:creationId xmlns:a16="http://schemas.microsoft.com/office/drawing/2014/main" id="{E5540D9C-BAB8-0A43-F934-8C80EC2FB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587C9-3BBA-241C-1771-8174A30976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0" b="7172"/>
          <a:stretch/>
        </p:blipFill>
        <p:spPr>
          <a:xfrm>
            <a:off x="6794153" y="717331"/>
            <a:ext cx="2383789" cy="5672814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FBA0B-06C8-22FF-4EBC-E9CAE3D71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1290"/>
          <a:stretch/>
        </p:blipFill>
        <p:spPr>
          <a:xfrm>
            <a:off x="9346704" y="717331"/>
            <a:ext cx="2487711" cy="5672814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78183-1826-F0A6-7277-04E6ACD987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75"/>
          <a:stretch/>
        </p:blipFill>
        <p:spPr>
          <a:xfrm>
            <a:off x="1441464" y="2308545"/>
            <a:ext cx="4322179" cy="4138066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39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021A-BBF8-92C5-45D1-33A8D9C3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8F8BB-1027-30C8-7545-C9E996C206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766B89-8F61-8443-E34B-144D6EE15B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872" y="1183475"/>
            <a:ext cx="3218327" cy="5175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Comprehensive view of all-hazard resources across the State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Quickly access summarized data by Region or Type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Easily dive into detailed views through top-to-bottom navigation links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11" name="Graphic 13" descr="Presentation with bar chart with solid fill">
            <a:extLst>
              <a:ext uri="{FF2B5EF4-FFF2-40B4-BE49-F238E27FC236}">
                <a16:creationId xmlns:a16="http://schemas.microsoft.com/office/drawing/2014/main" id="{F74F1FDD-A4CC-B2A6-D8E7-B191FE787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5F68B-C5B3-277D-27E3-D9FB4E52D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00"/>
          <a:stretch/>
        </p:blipFill>
        <p:spPr>
          <a:xfrm>
            <a:off x="5141960" y="714435"/>
            <a:ext cx="6421619" cy="5684991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63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2ACD-6EB2-EF07-B663-341D2A67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Reports and Dashboards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EB7C3-A962-B30F-0AA1-14C732C2E9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B7535-7A7C-6DCF-DCDD-9615B9B3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86" y="771880"/>
            <a:ext cx="5336005" cy="3029474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8C20FD-B185-FC67-D1DC-A68235876C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348" y="985122"/>
            <a:ext cx="3418352" cy="5175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Identify Agencies that…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Have never submitted an inventory survey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Have not updated mutual aid status in last 7 days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222A35"/>
                </a:solidFill>
              </a:rPr>
              <a:t>Have OES Resources OOS Mechanical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400" b="1" dirty="0">
              <a:solidFill>
                <a:srgbClr val="222A35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Statewide </a:t>
            </a:r>
            <a:br>
              <a:rPr lang="en-US" sz="2000" b="1" dirty="0">
                <a:solidFill>
                  <a:srgbClr val="222A35"/>
                </a:solidFill>
                <a:latin typeface="+mn-lt"/>
              </a:rPr>
            </a:br>
            <a:r>
              <a:rPr lang="en-US" sz="2000" b="1" dirty="0">
                <a:solidFill>
                  <a:srgbClr val="222A35"/>
                </a:solidFill>
                <a:latin typeface="+mn-lt"/>
              </a:rPr>
              <a:t>PDF MACS 405 report</a:t>
            </a:r>
            <a:endParaRPr lang="en-US" sz="100" dirty="0">
              <a:solidFill>
                <a:srgbClr val="222A35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0CD019FD-437C-9CB9-B4A9-9D4D9AC18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064" y="77329"/>
            <a:ext cx="458772" cy="458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1FD98-D2FE-52B1-3803-1D00AE6BD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288" y="1158485"/>
            <a:ext cx="5491692" cy="39039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27B2E-D82E-DED1-CD18-2C84106476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431" y="2657859"/>
            <a:ext cx="5015749" cy="3795976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717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6B55A-54F6-B48E-399A-A0348788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OES and Local Government Contacts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847D5-B493-AA2A-3220-869E0BBCD3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F801E8-9E78-777B-21B0-845800680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692" y="1096400"/>
            <a:ext cx="3941450" cy="5175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Quickly access complete lists of Region and OES contacts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222A35"/>
                </a:solidFill>
                <a:latin typeface="+mn-lt"/>
              </a:rPr>
              <a:t>Easily click to send an email or place a call on mobile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rgbClr val="222A35"/>
              </a:solidFill>
              <a:latin typeface="+mn-lt"/>
            </a:endParaRPr>
          </a:p>
        </p:txBody>
      </p:sp>
      <p:pic>
        <p:nvPicPr>
          <p:cNvPr id="10" name="Graphic 13" descr="Speaker phone with solid fill">
            <a:extLst>
              <a:ext uri="{FF2B5EF4-FFF2-40B4-BE49-F238E27FC236}">
                <a16:creationId xmlns:a16="http://schemas.microsoft.com/office/drawing/2014/main" id="{35BB890E-0EBF-8BB2-ECC3-C78D082A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5869" y="60219"/>
            <a:ext cx="521617" cy="521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07B8F-E945-D625-2673-0AE524857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8572" y="801888"/>
            <a:ext cx="2151145" cy="5470358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B83523-75B2-0838-5EF1-E553F4EA2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011" y="962309"/>
            <a:ext cx="5076395" cy="5175847"/>
          </a:xfrm>
          <a:prstGeom prst="rect">
            <a:avLst/>
          </a:prstGeom>
          <a:ln>
            <a:solidFill>
              <a:srgbClr val="222A3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24765"/>
      </p:ext>
    </p:extLst>
  </p:cSld>
  <p:clrMapOvr>
    <a:masterClrMapping/>
  </p:clrMapOvr>
</p:sld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16411177_Bring Your Presentations_win32_mlw - v3" id="{DE0A717D-0B12-4D44-8613-A03A4CD6D7EE}" vid="{30B64ACD-7D47-478C-8DC1-E97D1D075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6D6574B0D3B41A05DC12D1934D1D2" ma:contentTypeVersion="11" ma:contentTypeDescription="Create a new document." ma:contentTypeScope="" ma:versionID="fe1f41c21173ff215d99c7a7fd63b3b9">
  <xsd:schema xmlns:xsd="http://www.w3.org/2001/XMLSchema" xmlns:xs="http://www.w3.org/2001/XMLSchema" xmlns:p="http://schemas.microsoft.com/office/2006/metadata/properties" xmlns:ns2="2e4c72bf-8efe-40bd-891d-90884d07ac82" xmlns:ns3="359ddeda-289e-4a52-a27b-d778be16fc86" targetNamespace="http://schemas.microsoft.com/office/2006/metadata/properties" ma:root="true" ma:fieldsID="5c1b2770c4b38218a997afc870f24c1f" ns2:_="" ns3:_="">
    <xsd:import namespace="2e4c72bf-8efe-40bd-891d-90884d07ac82"/>
    <xsd:import namespace="359ddeda-289e-4a52-a27b-d778be16fc8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c72bf-8efe-40bd-891d-90884d07ac8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6d5628d-455a-4734-a764-f5350b362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ddeda-289e-4a52-a27b-d778be16fc8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5e81bdf-c708-4f80-bfa0-8b513f8c97d6}" ma:internalName="TaxCatchAll" ma:showField="CatchAllData" ma:web="359ddeda-289e-4a52-a27b-d778be16f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9ddeda-289e-4a52-a27b-d778be16fc86" xsi:nil="true"/>
    <lcf76f155ced4ddcb4097134ff3c332f xmlns="2e4c72bf-8efe-40bd-891d-90884d07ac82">
      <Terms xmlns="http://schemas.microsoft.com/office/infopath/2007/PartnerControls"/>
    </lcf76f155ced4ddcb4097134ff3c332f>
    <MediaLengthInSeconds xmlns="2e4c72bf-8efe-40bd-891d-90884d07ac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9F86AB-8E91-4DF1-BA6F-385FE6697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4c72bf-8efe-40bd-891d-90884d07ac82"/>
    <ds:schemaRef ds:uri="359ddeda-289e-4a52-a27b-d778be16fc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0717D-CB20-4004-8DD0-01756D9D039A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5829cd4f-4abe-45d9-9244-7e86c9cd9b87"/>
    <ds:schemaRef ds:uri="http://purl.org/dc/terms/"/>
    <ds:schemaRef ds:uri="http://schemas.microsoft.com/office/infopath/2007/PartnerControls"/>
    <ds:schemaRef ds:uri="http://schemas.microsoft.com/sharepoint/v3/fields"/>
    <ds:schemaRef ds:uri="24cc7601-03d3-4c07-9e93-1be754dbadb9"/>
    <ds:schemaRef ds:uri="http://www.w3.org/XML/1998/namespace"/>
    <ds:schemaRef ds:uri="359ddeda-289e-4a52-a27b-d778be16fc86"/>
    <ds:schemaRef ds:uri="2e4c72bf-8efe-40bd-891d-90884d07ac82"/>
  </ds:schemaRefs>
</ds:datastoreItem>
</file>

<file path=customXml/itemProps3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Bring your presentations to life with 3D(3)</Template>
  <TotalTime>0</TotalTime>
  <Words>409</Words>
  <Application>Microsoft Office PowerPoint</Application>
  <PresentationFormat>Widescreen</PresentationFormat>
  <Paragraphs>122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Get Started with 3D</vt:lpstr>
      <vt:lpstr>Fire Asset Status Tracker An Introduction to All-Hazard Resource Status Reporting</vt:lpstr>
      <vt:lpstr>Discussion Topics</vt:lpstr>
      <vt:lpstr>Project Objectives</vt:lpstr>
      <vt:lpstr>Impact on the Fire Service</vt:lpstr>
      <vt:lpstr>Local Agency Mutual Aid and Inventory Tracking</vt:lpstr>
      <vt:lpstr>Region and Op Area Status Pages</vt:lpstr>
      <vt:lpstr>Statewide Dashboard</vt:lpstr>
      <vt:lpstr>Generate Reports and Dashboards</vt:lpstr>
      <vt:lpstr>Access OES and Local Government Contacts</vt:lpstr>
      <vt:lpstr>Administer OES Fleet Assignments</vt:lpstr>
      <vt:lpstr>Share Critical Information</vt:lpstr>
      <vt:lpstr>Go Live Next Steps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Asset Status Tracking Project Overview</dc:title>
  <dc:creator/>
  <cp:lastModifiedBy/>
  <cp:revision>1208</cp:revision>
  <dcterms:created xsi:type="dcterms:W3CDTF">2020-09-08T15:50:54Z</dcterms:created>
  <dcterms:modified xsi:type="dcterms:W3CDTF">2025-06-05T16:35:10Z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ExtendedDescription">
    <vt:lpwstr/>
  </property>
  <property fmtid="{D5CDD505-2E9C-101B-9397-08002B2CF9AE}" pid="6" name="ContentTypeId">
    <vt:lpwstr>0x0101009876D6574B0D3B41A05DC12D1934D1D2</vt:lpwstr>
  </property>
</Properties>
</file>