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48" r:id="rId4"/>
  </p:sldMasterIdLst>
  <p:notesMasterIdLst>
    <p:notesMasterId r:id="rId25"/>
  </p:notesMasterIdLst>
  <p:handoutMasterIdLst>
    <p:handoutMasterId r:id="rId26"/>
  </p:handoutMasterIdLst>
  <p:sldIdLst>
    <p:sldId id="256" r:id="rId5"/>
    <p:sldId id="1005" r:id="rId6"/>
    <p:sldId id="1058" r:id="rId7"/>
    <p:sldId id="1065" r:id="rId8"/>
    <p:sldId id="1072" r:id="rId9"/>
    <p:sldId id="1066" r:id="rId10"/>
    <p:sldId id="1067" r:id="rId11"/>
    <p:sldId id="1073" r:id="rId12"/>
    <p:sldId id="1078" r:id="rId13"/>
    <p:sldId id="1068" r:id="rId14"/>
    <p:sldId id="1075" r:id="rId15"/>
    <p:sldId id="1071" r:id="rId16"/>
    <p:sldId id="1055" r:id="rId17"/>
    <p:sldId id="1054" r:id="rId18"/>
    <p:sldId id="1070" r:id="rId19"/>
    <p:sldId id="1057" r:id="rId20"/>
    <p:sldId id="1074" r:id="rId21"/>
    <p:sldId id="1076" r:id="rId22"/>
    <p:sldId id="1077" r:id="rId23"/>
    <p:sldId id="1079" r:id="rId24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4040"/>
    <a:srgbClr val="222A35"/>
    <a:srgbClr val="BF9000"/>
    <a:srgbClr val="27467D"/>
    <a:srgbClr val="305598"/>
    <a:srgbClr val="FFFAEB"/>
    <a:srgbClr val="A5A5A5"/>
    <a:srgbClr val="F5F5F5"/>
    <a:srgbClr val="8C9EB6"/>
    <a:srgbClr val="FFF6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422" autoAdjust="0"/>
    <p:restoredTop sz="96190" autoAdjust="0"/>
  </p:normalViewPr>
  <p:slideViewPr>
    <p:cSldViewPr snapToGrid="0">
      <p:cViewPr varScale="1">
        <p:scale>
          <a:sx n="74" d="100"/>
          <a:sy n="74" d="100"/>
        </p:scale>
        <p:origin x="476" y="4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25" d="100"/>
        <a:sy n="125" d="100"/>
      </p:scale>
      <p:origin x="0" y="0"/>
    </p:cViewPr>
  </p:sorterViewPr>
  <p:notesViewPr>
    <p:cSldViewPr snapToGrid="0">
      <p:cViewPr varScale="1">
        <p:scale>
          <a:sx n="120" d="100"/>
          <a:sy n="120" d="100"/>
        </p:scale>
        <p:origin x="4962" y="12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0B1657AB-F302-4A0C-A3E0-C007009EDFB1}" type="datetimeFigureOut">
              <a:rPr lang="en-US" smtClean="0"/>
              <a:t>6/5/2025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3CBC174C-0AA9-4ED1-A26E-284636B077A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60179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E4C3FCC2-4E7A-4671-AA79-177CB194E449}" type="datetimeFigureOut">
              <a:rPr lang="en-US" smtClean="0"/>
              <a:t>6/5/2025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5A01C38D-F26D-4167-83EF-8774BC62D54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60506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01C38D-F26D-4167-83EF-8774BC62D548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17974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01C38D-F26D-4167-83EF-8774BC62D548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837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latin typeface="+mn-lt"/>
              </a:rPr>
              <a:t>These dashboards allow for efficient allocation and strategic planning at broader operational and regional scales, ensuring a cohesive response to emergencies.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01C38D-F26D-4167-83EF-8774BC62D548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2654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01C38D-F26D-4167-83EF-8774BC62D548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14056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Login; access bite-sized training videos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01C38D-F26D-4167-83EF-8774BC62D548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9759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01C38D-F26D-4167-83EF-8774BC62D548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63389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Login; access bite-sized training videos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01C38D-F26D-4167-83EF-8774BC62D548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53684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01C38D-F26D-4167-83EF-8774BC62D548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14315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3238323-0ADF-4328-9564-AEB5DFD80DB6}"/>
              </a:ext>
            </a:extLst>
          </p:cNvPr>
          <p:cNvSpPr/>
          <p:nvPr userDrawn="1"/>
        </p:nvSpPr>
        <p:spPr bwMode="blackWhite">
          <a:xfrm>
            <a:off x="254950" y="262785"/>
            <a:ext cx="11682101" cy="6254004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B776FAE-C8F8-44A1-8BC7-9EB9483714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333500"/>
            <a:ext cx="9144000" cy="1790700"/>
          </a:xfrm>
        </p:spPr>
        <p:txBody>
          <a:bodyPr vert="horz" lIns="91440" tIns="0" rIns="91440" bIns="0" rtlCol="0" anchor="t" anchorCtr="0">
            <a:noAutofit/>
          </a:bodyPr>
          <a:lstStyle>
            <a:lvl1pPr>
              <a:lnSpc>
                <a:spcPct val="100000"/>
              </a:lnSpc>
              <a:defRPr lang="en-US" sz="480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A7900C6-1C2C-4612-8672-356C6DDFDC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128009"/>
            <a:ext cx="9144000" cy="1287675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>
              <a:buNone/>
              <a:defRPr lang="en-US" sz="2400" dirty="0">
                <a:solidFill>
                  <a:schemeClr val="bg1"/>
                </a:solidFill>
                <a:latin typeface="+mj-lt"/>
              </a:defRPr>
            </a:lvl1pPr>
          </a:lstStyle>
          <a:p>
            <a:pPr marL="228600" lvl="0" indent="-228600">
              <a:lnSpc>
                <a:spcPct val="150000"/>
              </a:lnSpc>
              <a:spcAft>
                <a:spcPts val="1200"/>
              </a:spcAft>
            </a:pPr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274E620-B44E-41FF-8FA1-D955BD69C0B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8" r="13926" b="71478"/>
          <a:stretch/>
        </p:blipFill>
        <p:spPr>
          <a:xfrm>
            <a:off x="342899" y="4546601"/>
            <a:ext cx="11715751" cy="2025650"/>
          </a:xfrm>
          <a:prstGeom prst="rect">
            <a:avLst/>
          </a:prstGeom>
        </p:spPr>
      </p:pic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A7E9F72D-54D0-4A2A-BD76-232F8F5275C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4038600" y="6491849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lang="en-US" sz="1000" kern="120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/>
              <a:t>IT Steering Committee </a:t>
            </a:r>
          </a:p>
          <a:p>
            <a:r>
              <a:rPr lang="en-US" dirty="0"/>
              <a:t>California Governor’s Office of Emergency Services</a:t>
            </a:r>
          </a:p>
        </p:txBody>
      </p:sp>
      <p:sp>
        <p:nvSpPr>
          <p:cNvPr id="15" name="Date Placeholder 2">
            <a:extLst>
              <a:ext uri="{FF2B5EF4-FFF2-40B4-BE49-F238E27FC236}">
                <a16:creationId xmlns:a16="http://schemas.microsoft.com/office/drawing/2014/main" id="{8144C1B3-8DAF-4DA1-A545-10CA4B4BDDE5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838200" y="6505984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050"/>
            </a:lvl1pPr>
          </a:lstStyle>
          <a:p>
            <a:endParaRPr lang="en-US" dirty="0"/>
          </a:p>
        </p:txBody>
      </p:sp>
      <p:sp>
        <p:nvSpPr>
          <p:cNvPr id="16" name="Slide Number Placeholder 4">
            <a:extLst>
              <a:ext uri="{FF2B5EF4-FFF2-40B4-BE49-F238E27FC236}">
                <a16:creationId xmlns:a16="http://schemas.microsoft.com/office/drawing/2014/main" id="{3BBFADD3-386B-43C2-871E-B6647E6F1E1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8674100" y="648121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050"/>
            </a:lvl1pPr>
          </a:lstStyle>
          <a:p>
            <a:fld id="{3359379A-16E2-4C4A-96D0-A52C442257E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11464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256032" y="265176"/>
            <a:ext cx="11683049" cy="6332433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sz="1800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604434" y="1196392"/>
            <a:ext cx="10983132" cy="0"/>
          </a:xfrm>
          <a:prstGeom prst="line">
            <a:avLst/>
          </a:prstGeom>
          <a:ln w="254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3">
            <a:extLst>
              <a:ext uri="{FF2B5EF4-FFF2-40B4-BE49-F238E27FC236}">
                <a16:creationId xmlns:a16="http://schemas.microsoft.com/office/drawing/2014/main" id="{0017C897-2775-4930-B0BE-BEB7245323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1FF394D9-9A2A-4B5A-868D-D988300243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050"/>
            </a:lvl1pPr>
          </a:lstStyle>
          <a:p>
            <a:r>
              <a:rPr lang="en-US" dirty="0"/>
              <a:t>IT Steering Committee </a:t>
            </a:r>
          </a:p>
          <a:p>
            <a:r>
              <a:rPr lang="en-US" sz="1000" dirty="0"/>
              <a:t>California Governor’s Office of Emergency Services</a:t>
            </a:r>
          </a:p>
        </p:txBody>
      </p:sp>
      <p:sp>
        <p:nvSpPr>
          <p:cNvPr id="8" name="Date Placeholder 2">
            <a:extLst>
              <a:ext uri="{FF2B5EF4-FFF2-40B4-BE49-F238E27FC236}">
                <a16:creationId xmlns:a16="http://schemas.microsoft.com/office/drawing/2014/main" id="{F24E27DD-F37D-4C61-9661-F1A56304F602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050"/>
            </a:lvl1pPr>
          </a:lstStyle>
          <a:p>
            <a:endParaRPr lang="en-US" dirty="0"/>
          </a:p>
        </p:txBody>
      </p:sp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7584A594-8D6C-4996-A7A3-C24C69A79A4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050"/>
            </a:lvl1pPr>
          </a:lstStyle>
          <a:p>
            <a:fld id="{3359379A-16E2-4C4A-96D0-A52C442257E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81589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256032" y="265176"/>
            <a:ext cx="11683049" cy="6332433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sz="18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1C16CD2-606C-441E-BBA3-51767980CC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604434" y="1196392"/>
            <a:ext cx="10983132" cy="0"/>
          </a:xfrm>
          <a:prstGeom prst="line">
            <a:avLst/>
          </a:prstGeom>
          <a:ln w="254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D258610D-0376-4D1E-8ED8-29382288BB0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1783" t="-3"/>
          <a:stretch/>
        </p:blipFill>
        <p:spPr>
          <a:xfrm>
            <a:off x="269032" y="4801396"/>
            <a:ext cx="11653936" cy="1786228"/>
          </a:xfrm>
          <a:prstGeom prst="rect">
            <a:avLst/>
          </a:prstGeom>
        </p:spPr>
      </p:pic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98D46D69-2E92-424E-A321-2FF2CB5DB1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81676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050"/>
            </a:lvl1pPr>
          </a:lstStyle>
          <a:p>
            <a:r>
              <a:rPr lang="en-US" dirty="0"/>
              <a:t>IT Steering Committee </a:t>
            </a:r>
          </a:p>
          <a:p>
            <a:r>
              <a:rPr lang="en-US" sz="1000" dirty="0"/>
              <a:t>California Governor’s Office of Emergency Services</a:t>
            </a:r>
          </a:p>
        </p:txBody>
      </p:sp>
      <p:sp>
        <p:nvSpPr>
          <p:cNvPr id="11" name="Date Placeholder 2">
            <a:extLst>
              <a:ext uri="{FF2B5EF4-FFF2-40B4-BE49-F238E27FC236}">
                <a16:creationId xmlns:a16="http://schemas.microsoft.com/office/drawing/2014/main" id="{88169B2F-CA77-449C-8543-6E0D8542F24B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726232" y="6587624"/>
            <a:ext cx="2743200" cy="228600"/>
          </a:xfrm>
          <a:prstGeom prst="rect">
            <a:avLst/>
          </a:prstGeom>
        </p:spPr>
        <p:txBody>
          <a:bodyPr/>
          <a:lstStyle>
            <a:lvl1pPr>
              <a:defRPr sz="1050"/>
            </a:lvl1pPr>
          </a:lstStyle>
          <a:p>
            <a:endParaRPr lang="en-US" dirty="0"/>
          </a:p>
        </p:txBody>
      </p:sp>
      <p:sp>
        <p:nvSpPr>
          <p:cNvPr id="13" name="Slide Number Placeholder 4">
            <a:extLst>
              <a:ext uri="{FF2B5EF4-FFF2-40B4-BE49-F238E27FC236}">
                <a16:creationId xmlns:a16="http://schemas.microsoft.com/office/drawing/2014/main" id="{989EFC43-862C-4382-B8B8-32860B11CF3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8666584" y="6601575"/>
            <a:ext cx="2743200" cy="241259"/>
          </a:xfrm>
          <a:prstGeom prst="rect">
            <a:avLst/>
          </a:prstGeom>
        </p:spPr>
        <p:txBody>
          <a:bodyPr/>
          <a:lstStyle>
            <a:lvl1pPr>
              <a:defRPr sz="1050"/>
            </a:lvl1pPr>
          </a:lstStyle>
          <a:p>
            <a:fld id="{3359379A-16E2-4C4A-96D0-A52C442257E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35017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3">
            <a:extLst>
              <a:ext uri="{FF2B5EF4-FFF2-40B4-BE49-F238E27FC236}">
                <a16:creationId xmlns:a16="http://schemas.microsoft.com/office/drawing/2014/main" id="{3AC9CE92-DE9E-4819-A5F7-EEBEC0578C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56106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050"/>
            </a:lvl1pPr>
          </a:lstStyle>
          <a:p>
            <a:r>
              <a:rPr lang="en-US" dirty="0"/>
              <a:t>IT Steering Committee </a:t>
            </a:r>
          </a:p>
          <a:p>
            <a:r>
              <a:rPr lang="en-US" sz="1000" dirty="0"/>
              <a:t>California Governor’s Office of Emergency Services</a:t>
            </a:r>
          </a:p>
        </p:txBody>
      </p:sp>
      <p:sp>
        <p:nvSpPr>
          <p:cNvPr id="5" name="Date Placeholder 2">
            <a:extLst>
              <a:ext uri="{FF2B5EF4-FFF2-40B4-BE49-F238E27FC236}">
                <a16:creationId xmlns:a16="http://schemas.microsoft.com/office/drawing/2014/main" id="{D38779A4-3BCF-48EC-9C14-8BA4A033051E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838200" y="6580793"/>
            <a:ext cx="2743200" cy="243956"/>
          </a:xfrm>
          <a:prstGeom prst="rect">
            <a:avLst/>
          </a:prstGeom>
        </p:spPr>
        <p:txBody>
          <a:bodyPr/>
          <a:lstStyle>
            <a:lvl1pPr>
              <a:defRPr sz="1050"/>
            </a:lvl1pPr>
          </a:lstStyle>
          <a:p>
            <a:endParaRPr lang="en-US" dirty="0"/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D0C13895-1113-45AE-AEAD-490FE96E083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8610600" y="6580793"/>
            <a:ext cx="2743200" cy="243956"/>
          </a:xfrm>
          <a:prstGeom prst="rect">
            <a:avLst/>
          </a:prstGeom>
        </p:spPr>
        <p:txBody>
          <a:bodyPr/>
          <a:lstStyle>
            <a:lvl1pPr>
              <a:defRPr sz="1050"/>
            </a:lvl1pPr>
          </a:lstStyle>
          <a:p>
            <a:fld id="{3359379A-16E2-4C4A-96D0-A52C442257E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66754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233793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3238323-0ADF-4328-9564-AEB5DFD80DB6}"/>
              </a:ext>
            </a:extLst>
          </p:cNvPr>
          <p:cNvSpPr/>
          <p:nvPr userDrawn="1"/>
        </p:nvSpPr>
        <p:spPr bwMode="blackWhite">
          <a:xfrm>
            <a:off x="254950" y="262785"/>
            <a:ext cx="11682101" cy="6254004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B776FAE-C8F8-44A1-8BC7-9EB9483714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333500"/>
            <a:ext cx="9144000" cy="1790700"/>
          </a:xfrm>
        </p:spPr>
        <p:txBody>
          <a:bodyPr vert="horz" lIns="91440" tIns="0" rIns="91440" bIns="0" rtlCol="0" anchor="t" anchorCtr="0">
            <a:noAutofit/>
          </a:bodyPr>
          <a:lstStyle>
            <a:lvl1pPr>
              <a:lnSpc>
                <a:spcPct val="100000"/>
              </a:lnSpc>
              <a:defRPr lang="en-US" sz="480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A7900C6-1C2C-4612-8672-356C6DDFDC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128009"/>
            <a:ext cx="9144000" cy="1287675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>
              <a:buNone/>
              <a:defRPr lang="en-US" sz="2400" dirty="0">
                <a:solidFill>
                  <a:schemeClr val="bg1"/>
                </a:solidFill>
                <a:latin typeface="+mj-lt"/>
              </a:defRPr>
            </a:lvl1pPr>
          </a:lstStyle>
          <a:p>
            <a:pPr marL="228600" lvl="0" indent="-228600">
              <a:lnSpc>
                <a:spcPct val="150000"/>
              </a:lnSpc>
              <a:spcAft>
                <a:spcPts val="1200"/>
              </a:spcAft>
            </a:pPr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6" name="Slide Number Placeholder 4">
            <a:extLst>
              <a:ext uri="{FF2B5EF4-FFF2-40B4-BE49-F238E27FC236}">
                <a16:creationId xmlns:a16="http://schemas.microsoft.com/office/drawing/2014/main" id="{3BBFADD3-386B-43C2-871E-B6647E6F1E1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8674100" y="648121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050"/>
            </a:lvl1pPr>
          </a:lstStyle>
          <a:p>
            <a:fld id="{3359379A-16E2-4C4A-96D0-A52C442257E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11464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45A2570-7517-4576-B836-E4E6D3E743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"/>
          <a:stretch/>
        </p:blipFill>
        <p:spPr>
          <a:xfrm>
            <a:off x="269032" y="4801396"/>
            <a:ext cx="11653936" cy="1786228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59B673-4507-4B72-871E-0018907875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4433" y="1662402"/>
            <a:ext cx="10983131" cy="4572752"/>
          </a:xfrm>
        </p:spPr>
        <p:txBody>
          <a:bodyPr/>
          <a:lstStyle>
            <a:lvl1pPr marL="0" indent="0">
              <a:spcAft>
                <a:spcPts val="1200"/>
              </a:spcAft>
              <a:buSzPct val="25000"/>
              <a:buFont typeface="Segoe UI" panose="020B0502040204020203" pitchFamily="34" charset="0"/>
              <a:buChar char=" "/>
              <a:defRPr sz="1200"/>
            </a:lvl1pPr>
            <a:lvl2pPr marL="401638" indent="7938">
              <a:spcBef>
                <a:spcPts val="600"/>
              </a:spcBef>
              <a:spcAft>
                <a:spcPts val="1200"/>
              </a:spcAft>
              <a:buFont typeface="Segoe UI" panose="020B0502040204020203" pitchFamily="34" charset="0"/>
              <a:buChar char=" "/>
              <a:defRPr sz="1200"/>
            </a:lvl2pPr>
            <a:lvl3pPr marL="1143000" indent="-228600">
              <a:buFont typeface="Segoe UI" panose="020B0502040204020203" pitchFamily="34" charset="0"/>
              <a:buChar char=" "/>
              <a:defRPr/>
            </a:lvl3pPr>
            <a:lvl4pPr marL="1600200" indent="-228600">
              <a:buFont typeface="Segoe UI" panose="020B0502040204020203" pitchFamily="34" charset="0"/>
              <a:buChar char=" "/>
              <a:defRPr/>
            </a:lvl4pPr>
            <a:lvl5pPr marL="2057400" indent="-228600">
              <a:buFont typeface="Segoe UI" panose="020B0502040204020203" pitchFamily="34" charset="0"/>
              <a:buChar char=" 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FB8AB91F-D739-4DD5-859B-B16B125BEC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9DA84964-D2D4-4DD2-BFC1-F3FE97F6C3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81676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050"/>
            </a:lvl1pPr>
          </a:lstStyle>
          <a:p>
            <a:r>
              <a:rPr lang="en-US" dirty="0"/>
              <a:t>IT Steering Committee </a:t>
            </a:r>
          </a:p>
          <a:p>
            <a:r>
              <a:rPr lang="en-US" sz="1000" dirty="0"/>
              <a:t>California Governor’s Office of Emergency Services</a:t>
            </a:r>
          </a:p>
        </p:txBody>
      </p:sp>
      <p:sp>
        <p:nvSpPr>
          <p:cNvPr id="11" name="Date Placeholder 2">
            <a:extLst>
              <a:ext uri="{FF2B5EF4-FFF2-40B4-BE49-F238E27FC236}">
                <a16:creationId xmlns:a16="http://schemas.microsoft.com/office/drawing/2014/main" id="{CBFC4C4A-F55F-4D9B-A8D1-32B06A743D82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726232" y="6587624"/>
            <a:ext cx="2743200" cy="228600"/>
          </a:xfrm>
          <a:prstGeom prst="rect">
            <a:avLst/>
          </a:prstGeom>
        </p:spPr>
        <p:txBody>
          <a:bodyPr/>
          <a:lstStyle>
            <a:lvl1pPr>
              <a:defRPr sz="1050"/>
            </a:lvl1pPr>
          </a:lstStyle>
          <a:p>
            <a:endParaRPr lang="en-US" dirty="0"/>
          </a:p>
        </p:txBody>
      </p:sp>
      <p:sp>
        <p:nvSpPr>
          <p:cNvPr id="12" name="Slide Number Placeholder 4">
            <a:extLst>
              <a:ext uri="{FF2B5EF4-FFF2-40B4-BE49-F238E27FC236}">
                <a16:creationId xmlns:a16="http://schemas.microsoft.com/office/drawing/2014/main" id="{839637B8-403B-42A2-A9E0-FA54674B088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8666584" y="6601575"/>
            <a:ext cx="2743200" cy="241259"/>
          </a:xfrm>
          <a:prstGeom prst="rect">
            <a:avLst/>
          </a:prstGeom>
        </p:spPr>
        <p:txBody>
          <a:bodyPr/>
          <a:lstStyle>
            <a:lvl1pPr>
              <a:defRPr sz="1050"/>
            </a:lvl1pPr>
          </a:lstStyle>
          <a:p>
            <a:fld id="{3359379A-16E2-4C4A-96D0-A52C442257E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03406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45A2570-7517-4576-B836-E4E6D3E743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"/>
          <a:stretch/>
        </p:blipFill>
        <p:spPr>
          <a:xfrm>
            <a:off x="269032" y="4801396"/>
            <a:ext cx="11653936" cy="1786228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59B673-4507-4B72-871E-0018907875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4433" y="1604211"/>
            <a:ext cx="10983131" cy="4572752"/>
          </a:xfrm>
        </p:spPr>
        <p:txBody>
          <a:bodyPr/>
          <a:lstStyle>
            <a:lvl1pPr marL="0" indent="0">
              <a:spcAft>
                <a:spcPts val="1200"/>
              </a:spcAft>
              <a:buSzPct val="25000"/>
              <a:buFont typeface="Segoe UI" panose="020B0502040204020203" pitchFamily="34" charset="0"/>
              <a:buChar char=" "/>
              <a:defRPr sz="1200"/>
            </a:lvl1pPr>
            <a:lvl2pPr marL="401638" indent="7938">
              <a:spcBef>
                <a:spcPts val="600"/>
              </a:spcBef>
              <a:spcAft>
                <a:spcPts val="1200"/>
              </a:spcAft>
              <a:buFont typeface="Segoe UI" panose="020B0502040204020203" pitchFamily="34" charset="0"/>
              <a:buChar char=" "/>
              <a:defRPr sz="1200"/>
            </a:lvl2pPr>
            <a:lvl3pPr marL="1143000" indent="-228600">
              <a:buFont typeface="Segoe UI" panose="020B0502040204020203" pitchFamily="34" charset="0"/>
              <a:buChar char=" "/>
              <a:defRPr/>
            </a:lvl3pPr>
            <a:lvl4pPr marL="1600200" indent="-228600">
              <a:buFont typeface="Segoe UI" panose="020B0502040204020203" pitchFamily="34" charset="0"/>
              <a:buChar char=" "/>
              <a:defRPr/>
            </a:lvl4pPr>
            <a:lvl5pPr marL="2057400" indent="-228600">
              <a:buFont typeface="Segoe UI" panose="020B0502040204020203" pitchFamily="34" charset="0"/>
              <a:buChar char=" 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E770BB0-A521-41C6-A0AE-BEE679D2AD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Footer Placeholder 3">
            <a:extLst>
              <a:ext uri="{FF2B5EF4-FFF2-40B4-BE49-F238E27FC236}">
                <a16:creationId xmlns:a16="http://schemas.microsoft.com/office/drawing/2014/main" id="{FD28E094-8474-45B1-A229-AF0C52AEF9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81676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050"/>
            </a:lvl1pPr>
          </a:lstStyle>
          <a:p>
            <a:r>
              <a:rPr lang="en-US" dirty="0"/>
              <a:t>IT Steering Committee </a:t>
            </a:r>
          </a:p>
          <a:p>
            <a:r>
              <a:rPr lang="en-US" sz="1000" dirty="0"/>
              <a:t>California Governor’s Office of Emergency Services</a:t>
            </a:r>
          </a:p>
        </p:txBody>
      </p:sp>
      <p:sp>
        <p:nvSpPr>
          <p:cNvPr id="13" name="Date Placeholder 2">
            <a:extLst>
              <a:ext uri="{FF2B5EF4-FFF2-40B4-BE49-F238E27FC236}">
                <a16:creationId xmlns:a16="http://schemas.microsoft.com/office/drawing/2014/main" id="{95A6EA7F-8E6B-4AA0-9C1C-FD813D1C2DE2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726232" y="6587624"/>
            <a:ext cx="2743200" cy="228600"/>
          </a:xfrm>
          <a:prstGeom prst="rect">
            <a:avLst/>
          </a:prstGeom>
        </p:spPr>
        <p:txBody>
          <a:bodyPr/>
          <a:lstStyle>
            <a:lvl1pPr>
              <a:defRPr sz="1050"/>
            </a:lvl1pPr>
          </a:lstStyle>
          <a:p>
            <a:endParaRPr lang="en-US" dirty="0"/>
          </a:p>
        </p:txBody>
      </p:sp>
      <p:sp>
        <p:nvSpPr>
          <p:cNvPr id="14" name="Slide Number Placeholder 4">
            <a:extLst>
              <a:ext uri="{FF2B5EF4-FFF2-40B4-BE49-F238E27FC236}">
                <a16:creationId xmlns:a16="http://schemas.microsoft.com/office/drawing/2014/main" id="{D00D4110-2F7E-4330-A7E8-2FD619DD93E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8666584" y="6601575"/>
            <a:ext cx="2743200" cy="241259"/>
          </a:xfrm>
          <a:prstGeom prst="rect">
            <a:avLst/>
          </a:prstGeom>
        </p:spPr>
        <p:txBody>
          <a:bodyPr/>
          <a:lstStyle>
            <a:lvl1pPr>
              <a:defRPr sz="1050"/>
            </a:lvl1pPr>
          </a:lstStyle>
          <a:p>
            <a:fld id="{3359379A-16E2-4C4A-96D0-A52C442257E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4657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5F89203F-46EF-44A2-956A-7FF6AF93BE7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"/>
          <a:stretch/>
        </p:blipFill>
        <p:spPr>
          <a:xfrm>
            <a:off x="269032" y="4801396"/>
            <a:ext cx="11653936" cy="1786228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1D47175-944E-463B-ABBB-06669A4739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0862" y="1507068"/>
            <a:ext cx="3192379" cy="4669896"/>
          </a:xfrm>
        </p:spPr>
        <p:txBody>
          <a:bodyPr anchor="ctr"/>
          <a:lstStyle>
            <a:lvl1pPr marL="0" indent="0" algn="l">
              <a:lnSpc>
                <a:spcPct val="150000"/>
              </a:lnSpc>
              <a:spcAft>
                <a:spcPts val="1200"/>
              </a:spcAft>
              <a:buSzPct val="25000"/>
              <a:buFont typeface="Segoe UI" panose="020B0502040204020203" pitchFamily="34" charset="0"/>
              <a:buChar char=" "/>
              <a:defRPr sz="1200"/>
            </a:lvl1pPr>
            <a:lvl2pPr marL="401638" indent="7938" algn="l">
              <a:spcBef>
                <a:spcPts val="600"/>
              </a:spcBef>
              <a:spcAft>
                <a:spcPts val="1200"/>
              </a:spcAft>
              <a:buFont typeface="Segoe UI" panose="020B0502040204020203" pitchFamily="34" charset="0"/>
              <a:buChar char=" "/>
              <a:defRPr sz="1200"/>
            </a:lvl2pPr>
            <a:lvl3pPr marL="1143000" indent="-228600">
              <a:buFont typeface="Segoe UI" panose="020B0502040204020203" pitchFamily="34" charset="0"/>
              <a:buChar char=" "/>
              <a:defRPr/>
            </a:lvl3pPr>
            <a:lvl4pPr marL="1600200" indent="-228600">
              <a:buFont typeface="Segoe UI" panose="020B0502040204020203" pitchFamily="34" charset="0"/>
              <a:buChar char=" "/>
              <a:defRPr/>
            </a:lvl4pPr>
            <a:lvl5pPr marL="2057400" indent="-228600">
              <a:buFont typeface="Segoe UI" panose="020B0502040204020203" pitchFamily="34" charset="0"/>
              <a:buChar char=" 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A40725B0-0DB7-41CE-9C4C-39E8D0F6325E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395537" y="1507068"/>
            <a:ext cx="7143905" cy="4669896"/>
          </a:xfrm>
        </p:spPr>
        <p:txBody>
          <a:bodyPr anchor="ctr"/>
          <a:lstStyle>
            <a:lvl1pPr marL="0" indent="0">
              <a:spcAft>
                <a:spcPts val="1200"/>
              </a:spcAft>
              <a:buSzPct val="25000"/>
              <a:buFont typeface="Segoe UI" panose="020B0502040204020203" pitchFamily="34" charset="0"/>
              <a:buChar char=" "/>
              <a:defRPr sz="1200"/>
            </a:lvl1pPr>
            <a:lvl2pPr marL="401638" indent="7938">
              <a:spcBef>
                <a:spcPts val="600"/>
              </a:spcBef>
              <a:spcAft>
                <a:spcPts val="1200"/>
              </a:spcAft>
              <a:buFont typeface="Segoe UI" panose="020B0502040204020203" pitchFamily="34" charset="0"/>
              <a:buChar char=" "/>
              <a:defRPr sz="1200"/>
            </a:lvl2pPr>
            <a:lvl3pPr marL="1143000" indent="-228600">
              <a:buFont typeface="Segoe UI" panose="020B0502040204020203" pitchFamily="34" charset="0"/>
              <a:buChar char=" "/>
              <a:defRPr/>
            </a:lvl3pPr>
            <a:lvl4pPr marL="1600200" indent="-228600">
              <a:buFont typeface="Segoe UI" panose="020B0502040204020203" pitchFamily="34" charset="0"/>
              <a:buChar char=" "/>
              <a:defRPr/>
            </a:lvl4pPr>
            <a:lvl5pPr marL="2057400" indent="-228600">
              <a:buFont typeface="Segoe UI" panose="020B0502040204020203" pitchFamily="34" charset="0"/>
              <a:buChar char=" 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F9E63483-559C-4A6F-B04F-D6C56A3CC0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5" name="Footer Placeholder 3">
            <a:extLst>
              <a:ext uri="{FF2B5EF4-FFF2-40B4-BE49-F238E27FC236}">
                <a16:creationId xmlns:a16="http://schemas.microsoft.com/office/drawing/2014/main" id="{7738BF10-75F8-47EA-8861-AD9F7A5B82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81676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050"/>
            </a:lvl1pPr>
          </a:lstStyle>
          <a:p>
            <a:r>
              <a:rPr lang="en-US" dirty="0"/>
              <a:t>IT Steering Committee </a:t>
            </a:r>
          </a:p>
          <a:p>
            <a:r>
              <a:rPr lang="en-US" sz="1000" dirty="0"/>
              <a:t>California Governor’s Office of Emergency Services</a:t>
            </a:r>
          </a:p>
        </p:txBody>
      </p:sp>
      <p:sp>
        <p:nvSpPr>
          <p:cNvPr id="16" name="Date Placeholder 2">
            <a:extLst>
              <a:ext uri="{FF2B5EF4-FFF2-40B4-BE49-F238E27FC236}">
                <a16:creationId xmlns:a16="http://schemas.microsoft.com/office/drawing/2014/main" id="{33C9E537-20EA-44B5-BEA3-E0EE9FCDB453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726232" y="6587624"/>
            <a:ext cx="2743200" cy="228600"/>
          </a:xfrm>
          <a:prstGeom prst="rect">
            <a:avLst/>
          </a:prstGeom>
        </p:spPr>
        <p:txBody>
          <a:bodyPr/>
          <a:lstStyle>
            <a:lvl1pPr>
              <a:defRPr sz="1050"/>
            </a:lvl1pPr>
          </a:lstStyle>
          <a:p>
            <a:endParaRPr lang="en-US" dirty="0"/>
          </a:p>
        </p:txBody>
      </p:sp>
      <p:sp>
        <p:nvSpPr>
          <p:cNvPr id="17" name="Slide Number Placeholder 4">
            <a:extLst>
              <a:ext uri="{FF2B5EF4-FFF2-40B4-BE49-F238E27FC236}">
                <a16:creationId xmlns:a16="http://schemas.microsoft.com/office/drawing/2014/main" id="{6CC2EE32-1C69-44DA-9A8A-CDC183B89DA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8666584" y="6601575"/>
            <a:ext cx="2743200" cy="241259"/>
          </a:xfrm>
          <a:prstGeom prst="rect">
            <a:avLst/>
          </a:prstGeom>
        </p:spPr>
        <p:txBody>
          <a:bodyPr/>
          <a:lstStyle>
            <a:lvl1pPr>
              <a:defRPr sz="1050"/>
            </a:lvl1pPr>
          </a:lstStyle>
          <a:p>
            <a:fld id="{3359379A-16E2-4C4A-96D0-A52C442257E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94445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254949" y="262785"/>
            <a:ext cx="11683049" cy="6096451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0" name="Rectangle 9"/>
          <p:cNvSpPr/>
          <p:nvPr userDrawn="1"/>
        </p:nvSpPr>
        <p:spPr bwMode="blackWhite">
          <a:xfrm>
            <a:off x="254950" y="262785"/>
            <a:ext cx="11682101" cy="1865274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6575" y="1270956"/>
            <a:ext cx="6876288" cy="640080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539496" y="2560320"/>
            <a:ext cx="9445752" cy="397764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240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  <a:lvl2pPr>
              <a:def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marL="0" lvl="0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 dirty="0"/>
              <a:t>Edit Master text styles</a:t>
            </a:r>
          </a:p>
          <a:p>
            <a:pPr marL="0" lvl="1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 dirty="0"/>
              <a:t>Second level</a:t>
            </a:r>
          </a:p>
          <a:p>
            <a:pPr marL="0" lvl="2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 dirty="0"/>
              <a:t>Third level</a:t>
            </a:r>
          </a:p>
          <a:p>
            <a:pPr marL="0" lvl="3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 dirty="0"/>
              <a:t>Fourth level</a:t>
            </a:r>
          </a:p>
          <a:p>
            <a:pPr marL="0" lvl="4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 dirty="0"/>
              <a:t>Fifth level</a:t>
            </a:r>
          </a:p>
        </p:txBody>
      </p:sp>
      <p:sp>
        <p:nvSpPr>
          <p:cNvPr id="13" name="Footer Placeholder 3">
            <a:extLst>
              <a:ext uri="{FF2B5EF4-FFF2-40B4-BE49-F238E27FC236}">
                <a16:creationId xmlns:a16="http://schemas.microsoft.com/office/drawing/2014/main" id="{F15151D5-7A2E-4F01-9D75-A16D3233C1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81676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050"/>
            </a:lvl1pPr>
          </a:lstStyle>
          <a:p>
            <a:r>
              <a:rPr lang="en-US" dirty="0"/>
              <a:t>IT Steering Committee </a:t>
            </a:r>
          </a:p>
          <a:p>
            <a:r>
              <a:rPr lang="en-US" sz="1000" dirty="0"/>
              <a:t>California Governor’s Office of Emergency Services</a:t>
            </a:r>
          </a:p>
        </p:txBody>
      </p:sp>
      <p:sp>
        <p:nvSpPr>
          <p:cNvPr id="14" name="Date Placeholder 2">
            <a:extLst>
              <a:ext uri="{FF2B5EF4-FFF2-40B4-BE49-F238E27FC236}">
                <a16:creationId xmlns:a16="http://schemas.microsoft.com/office/drawing/2014/main" id="{208AF05F-E1BD-441D-9D9B-C6E946D30182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726232" y="6587624"/>
            <a:ext cx="2743200" cy="228600"/>
          </a:xfrm>
          <a:prstGeom prst="rect">
            <a:avLst/>
          </a:prstGeom>
        </p:spPr>
        <p:txBody>
          <a:bodyPr/>
          <a:lstStyle>
            <a:lvl1pPr>
              <a:defRPr sz="1050"/>
            </a:lvl1pPr>
          </a:lstStyle>
          <a:p>
            <a:endParaRPr lang="en-US" dirty="0"/>
          </a:p>
        </p:txBody>
      </p:sp>
      <p:sp>
        <p:nvSpPr>
          <p:cNvPr id="15" name="Slide Number Placeholder 4">
            <a:extLst>
              <a:ext uri="{FF2B5EF4-FFF2-40B4-BE49-F238E27FC236}">
                <a16:creationId xmlns:a16="http://schemas.microsoft.com/office/drawing/2014/main" id="{40262253-3754-4AA9-AB0D-C5483809795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8666584" y="6601575"/>
            <a:ext cx="2743200" cy="241259"/>
          </a:xfrm>
          <a:prstGeom prst="rect">
            <a:avLst/>
          </a:prstGeom>
        </p:spPr>
        <p:txBody>
          <a:bodyPr/>
          <a:lstStyle>
            <a:lvl1pPr>
              <a:defRPr sz="1050"/>
            </a:lvl1pPr>
          </a:lstStyle>
          <a:p>
            <a:fld id="{3359379A-16E2-4C4A-96D0-A52C442257E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1B6A07A-9A61-46AC-8F9C-1F0F8EEFFCF4}"/>
              </a:ext>
            </a:extLst>
          </p:cNvPr>
          <p:cNvSpPr/>
          <p:nvPr userDrawn="1"/>
        </p:nvSpPr>
        <p:spPr>
          <a:xfrm>
            <a:off x="1051295" y="2019159"/>
            <a:ext cx="6970489" cy="45719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78284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5F89203F-46EF-44A2-956A-7FF6AF93BE7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"/>
          <a:stretch/>
        </p:blipFill>
        <p:spPr>
          <a:xfrm>
            <a:off x="269032" y="4801396"/>
            <a:ext cx="11653936" cy="1786228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1D47175-944E-463B-ABBB-06669A4739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0862" y="1507068"/>
            <a:ext cx="3192379" cy="4669896"/>
          </a:xfrm>
        </p:spPr>
        <p:txBody>
          <a:bodyPr anchor="ctr"/>
          <a:lstStyle>
            <a:lvl1pPr marL="0" indent="0" algn="l">
              <a:lnSpc>
                <a:spcPct val="150000"/>
              </a:lnSpc>
              <a:spcAft>
                <a:spcPts val="1200"/>
              </a:spcAft>
              <a:buSzPct val="25000"/>
              <a:buFont typeface="Segoe UI" panose="020B0502040204020203" pitchFamily="34" charset="0"/>
              <a:buChar char=" "/>
              <a:defRPr sz="1200"/>
            </a:lvl1pPr>
            <a:lvl2pPr marL="401638" indent="7938" algn="l">
              <a:spcBef>
                <a:spcPts val="600"/>
              </a:spcBef>
              <a:spcAft>
                <a:spcPts val="1200"/>
              </a:spcAft>
              <a:buFont typeface="Segoe UI" panose="020B0502040204020203" pitchFamily="34" charset="0"/>
              <a:buChar char=" "/>
              <a:defRPr sz="1200"/>
            </a:lvl2pPr>
            <a:lvl3pPr marL="1143000" indent="-228600">
              <a:buFont typeface="Segoe UI" panose="020B0502040204020203" pitchFamily="34" charset="0"/>
              <a:buChar char=" "/>
              <a:defRPr/>
            </a:lvl3pPr>
            <a:lvl4pPr marL="1600200" indent="-228600">
              <a:buFont typeface="Segoe UI" panose="020B0502040204020203" pitchFamily="34" charset="0"/>
              <a:buChar char=" "/>
              <a:defRPr/>
            </a:lvl4pPr>
            <a:lvl5pPr marL="2057400" indent="-228600">
              <a:buFont typeface="Segoe UI" panose="020B0502040204020203" pitchFamily="34" charset="0"/>
              <a:buChar char=" 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A40725B0-0DB7-41CE-9C4C-39E8D0F6325E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395537" y="1507068"/>
            <a:ext cx="7143905" cy="4669896"/>
          </a:xfrm>
        </p:spPr>
        <p:txBody>
          <a:bodyPr anchor="ctr"/>
          <a:lstStyle>
            <a:lvl1pPr marL="0" indent="0">
              <a:spcAft>
                <a:spcPts val="1200"/>
              </a:spcAft>
              <a:buSzPct val="25000"/>
              <a:buFont typeface="Segoe UI" panose="020B0502040204020203" pitchFamily="34" charset="0"/>
              <a:buChar char=" "/>
              <a:defRPr sz="1200"/>
            </a:lvl1pPr>
            <a:lvl2pPr marL="401638" indent="7938">
              <a:spcBef>
                <a:spcPts val="600"/>
              </a:spcBef>
              <a:spcAft>
                <a:spcPts val="1200"/>
              </a:spcAft>
              <a:buFont typeface="Segoe UI" panose="020B0502040204020203" pitchFamily="34" charset="0"/>
              <a:buChar char=" "/>
              <a:defRPr sz="1200"/>
            </a:lvl2pPr>
            <a:lvl3pPr marL="1143000" indent="-228600">
              <a:buFont typeface="Segoe UI" panose="020B0502040204020203" pitchFamily="34" charset="0"/>
              <a:buChar char=" "/>
              <a:defRPr/>
            </a:lvl3pPr>
            <a:lvl4pPr marL="1600200" indent="-228600">
              <a:buFont typeface="Segoe UI" panose="020B0502040204020203" pitchFamily="34" charset="0"/>
              <a:buChar char=" "/>
              <a:defRPr/>
            </a:lvl4pPr>
            <a:lvl5pPr marL="2057400" indent="-228600">
              <a:buFont typeface="Segoe UI" panose="020B0502040204020203" pitchFamily="34" charset="0"/>
              <a:buChar char=" 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F9E63483-559C-4A6F-B04F-D6C56A3CC0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7" name="Slide Number Placeholder 4">
            <a:extLst>
              <a:ext uri="{FF2B5EF4-FFF2-40B4-BE49-F238E27FC236}">
                <a16:creationId xmlns:a16="http://schemas.microsoft.com/office/drawing/2014/main" id="{6CC2EE32-1C69-44DA-9A8A-CDC183B89DA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8666584" y="6601575"/>
            <a:ext cx="2743200" cy="241259"/>
          </a:xfrm>
          <a:prstGeom prst="rect">
            <a:avLst/>
          </a:prstGeom>
        </p:spPr>
        <p:txBody>
          <a:bodyPr/>
          <a:lstStyle>
            <a:lvl1pPr>
              <a:defRPr sz="1050"/>
            </a:lvl1pPr>
          </a:lstStyle>
          <a:p>
            <a:fld id="{3359379A-16E2-4C4A-96D0-A52C442257E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94445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254949" y="262785"/>
            <a:ext cx="11683049" cy="6096451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0" name="Rectangle 9"/>
          <p:cNvSpPr/>
          <p:nvPr userDrawn="1"/>
        </p:nvSpPr>
        <p:spPr bwMode="blackWhite">
          <a:xfrm>
            <a:off x="254950" y="-9939"/>
            <a:ext cx="11682101" cy="664277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6575" y="14258"/>
            <a:ext cx="6876288" cy="509667"/>
          </a:xfrm>
        </p:spPr>
        <p:txBody>
          <a:bodyPr>
            <a:normAutofit/>
          </a:bodyPr>
          <a:lstStyle>
            <a:lvl1pPr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377687" y="830785"/>
            <a:ext cx="11439939" cy="563959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240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  <a:lvl2pPr>
              <a:def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marL="0" lvl="0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 dirty="0"/>
              <a:t>Edit Master text styles</a:t>
            </a:r>
          </a:p>
          <a:p>
            <a:pPr marL="0" lvl="1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 dirty="0"/>
              <a:t>Second level</a:t>
            </a:r>
          </a:p>
          <a:p>
            <a:pPr marL="0" lvl="2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 dirty="0"/>
              <a:t>Third level</a:t>
            </a:r>
          </a:p>
          <a:p>
            <a:pPr marL="0" lvl="3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 dirty="0"/>
              <a:t>Fourth level</a:t>
            </a:r>
          </a:p>
          <a:p>
            <a:pPr marL="0" lvl="4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 dirty="0"/>
              <a:t>Fifth level</a:t>
            </a:r>
          </a:p>
        </p:txBody>
      </p:sp>
      <p:sp>
        <p:nvSpPr>
          <p:cNvPr id="15" name="Slide Number Placeholder 4">
            <a:extLst>
              <a:ext uri="{FF2B5EF4-FFF2-40B4-BE49-F238E27FC236}">
                <a16:creationId xmlns:a16="http://schemas.microsoft.com/office/drawing/2014/main" id="{40262253-3754-4AA9-AB0D-C5483809795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8666584" y="6601575"/>
            <a:ext cx="2743200" cy="241259"/>
          </a:xfrm>
          <a:prstGeom prst="rect">
            <a:avLst/>
          </a:prstGeom>
        </p:spPr>
        <p:txBody>
          <a:bodyPr/>
          <a:lstStyle>
            <a:lvl1pPr>
              <a:defRPr sz="1050"/>
            </a:lvl1pPr>
          </a:lstStyle>
          <a:p>
            <a:fld id="{3359379A-16E2-4C4A-96D0-A52C442257E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1B6A07A-9A61-46AC-8F9C-1F0F8EEFFCF4}"/>
              </a:ext>
            </a:extLst>
          </p:cNvPr>
          <p:cNvSpPr/>
          <p:nvPr userDrawn="1"/>
        </p:nvSpPr>
        <p:spPr>
          <a:xfrm>
            <a:off x="1051295" y="523925"/>
            <a:ext cx="6970489" cy="45719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13A780E-4FEC-57EA-1CDD-2CEB6C61601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9047" y="52756"/>
            <a:ext cx="1386836" cy="538885"/>
          </a:xfrm>
          <a:prstGeom prst="rect">
            <a:avLst/>
          </a:prstGeom>
        </p:spPr>
      </p:pic>
      <p:pic>
        <p:nvPicPr>
          <p:cNvPr id="14" name="Picture 13" descr="A blue and yellow logo with a bear&#10;&#10;Description automatically generated">
            <a:extLst>
              <a:ext uri="{FF2B5EF4-FFF2-40B4-BE49-F238E27FC236}">
                <a16:creationId xmlns:a16="http://schemas.microsoft.com/office/drawing/2014/main" id="{6E5182BF-385B-02FA-4298-13BD9D7015F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02" b="13534"/>
          <a:stretch/>
        </p:blipFill>
        <p:spPr bwMode="auto">
          <a:xfrm>
            <a:off x="10825140" y="39109"/>
            <a:ext cx="771802" cy="54084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6978284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 bwMode="blackWhite">
          <a:xfrm>
            <a:off x="254950" y="-9939"/>
            <a:ext cx="11682101" cy="664277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6575" y="14258"/>
            <a:ext cx="6876288" cy="509667"/>
          </a:xfrm>
        </p:spPr>
        <p:txBody>
          <a:bodyPr>
            <a:normAutofit/>
          </a:bodyPr>
          <a:lstStyle>
            <a:lvl1pPr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1B6A07A-9A61-46AC-8F9C-1F0F8EEFFCF4}"/>
              </a:ext>
            </a:extLst>
          </p:cNvPr>
          <p:cNvSpPr/>
          <p:nvPr userDrawn="1"/>
        </p:nvSpPr>
        <p:spPr>
          <a:xfrm>
            <a:off x="1051295" y="523925"/>
            <a:ext cx="6970489" cy="45719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13A780E-4FEC-57EA-1CDD-2CEB6C61601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9602" y="-36328"/>
            <a:ext cx="1777448" cy="69066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67026A5-A4B7-329D-9146-052E4EF026A4}"/>
              </a:ext>
            </a:extLst>
          </p:cNvPr>
          <p:cNvSpPr/>
          <p:nvPr userDrawn="1"/>
        </p:nvSpPr>
        <p:spPr>
          <a:xfrm>
            <a:off x="254949" y="678535"/>
            <a:ext cx="11683049" cy="6165207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2339180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D5FD28E-AEC9-43B8-86F4-9CD3C41D49D7}"/>
              </a:ext>
            </a:extLst>
          </p:cNvPr>
          <p:cNvSpPr/>
          <p:nvPr userDrawn="1"/>
        </p:nvSpPr>
        <p:spPr>
          <a:xfrm>
            <a:off x="256032" y="265176"/>
            <a:ext cx="11683049" cy="6226673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sz="1600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5AFE014-E3CD-4B9A-A705-F1CADD8F42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434" y="448628"/>
            <a:ext cx="10983132" cy="747763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ADE5F7-8A52-43AD-8F30-F13CF54506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32A06DA-7FF5-4DDE-94D0-63A83DB241E8}"/>
              </a:ext>
            </a:extLst>
          </p:cNvPr>
          <p:cNvCxnSpPr/>
          <p:nvPr userDrawn="1"/>
        </p:nvCxnSpPr>
        <p:spPr>
          <a:xfrm>
            <a:off x="604434" y="1196392"/>
            <a:ext cx="10983132" cy="0"/>
          </a:xfrm>
          <a:prstGeom prst="line">
            <a:avLst/>
          </a:prstGeom>
          <a:ln w="254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D84E746F-8E9D-4666-9673-341E3FDF0A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91849"/>
            <a:ext cx="4114800" cy="366151"/>
          </a:xfrm>
          <a:prstGeom prst="rect">
            <a:avLst/>
          </a:prstGeom>
        </p:spPr>
        <p:txBody>
          <a:bodyPr/>
          <a:lstStyle>
            <a:lvl1pPr>
              <a:defRPr lang="en-US" sz="1000" kern="120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algn="ctr"/>
            <a:r>
              <a:rPr lang="en-US" dirty="0"/>
              <a:t>IT Steering Committee </a:t>
            </a:r>
          </a:p>
          <a:p>
            <a:pPr algn="ctr"/>
            <a:r>
              <a:rPr lang="en-US" dirty="0"/>
              <a:t>California Governor’s Office of Emergency Services</a:t>
            </a:r>
          </a:p>
        </p:txBody>
      </p:sp>
      <p:sp>
        <p:nvSpPr>
          <p:cNvPr id="12" name="Date Placeholder 2">
            <a:extLst>
              <a:ext uri="{FF2B5EF4-FFF2-40B4-BE49-F238E27FC236}">
                <a16:creationId xmlns:a16="http://schemas.microsoft.com/office/drawing/2014/main" id="{4D1EB350-E19E-4A43-B45B-9921A6DDD3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580802"/>
            <a:ext cx="2743200" cy="225394"/>
          </a:xfrm>
          <a:prstGeom prst="rect">
            <a:avLst/>
          </a:prstGeom>
        </p:spPr>
        <p:txBody>
          <a:bodyPr/>
          <a:lstStyle>
            <a:lvl1pPr>
              <a:defRPr lang="en-US" sz="1000" kern="120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13" name="Slide Number Placeholder 4">
            <a:extLst>
              <a:ext uri="{FF2B5EF4-FFF2-40B4-BE49-F238E27FC236}">
                <a16:creationId xmlns:a16="http://schemas.microsoft.com/office/drawing/2014/main" id="{29A8A505-9BD2-4680-9C61-72433BDD23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74100" y="6597593"/>
            <a:ext cx="2743200" cy="284216"/>
          </a:xfrm>
          <a:prstGeom prst="rect">
            <a:avLst/>
          </a:prstGeom>
        </p:spPr>
        <p:txBody>
          <a:bodyPr/>
          <a:lstStyle>
            <a:lvl1pPr algn="r">
              <a:defRPr lang="en-US" sz="1000" kern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3359379A-16E2-4C4A-96D0-A52C442257E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85140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49" r:id="rId2"/>
    <p:sldLayoutId id="2147483650" r:id="rId3"/>
    <p:sldLayoutId id="2147483663" r:id="rId4"/>
    <p:sldLayoutId id="2147483666" r:id="rId5"/>
    <p:sldLayoutId id="2147483667" r:id="rId6"/>
    <p:sldLayoutId id="2147483652" r:id="rId7"/>
    <p:sldLayoutId id="2147483660" r:id="rId8"/>
    <p:sldLayoutId id="2147483668" r:id="rId9"/>
    <p:sldLayoutId id="2147483662" r:id="rId10"/>
    <p:sldLayoutId id="2147483661" r:id="rId11"/>
    <p:sldLayoutId id="2147483655" r:id="rId12"/>
    <p:sldLayoutId id="2147483664" r:id="rId13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2800" kern="1200">
          <a:solidFill>
            <a:schemeClr val="tx2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3" Type="http://schemas.openxmlformats.org/officeDocument/2006/relationships/image" Target="../media/image40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3" Type="http://schemas.openxmlformats.org/officeDocument/2006/relationships/image" Target="../media/image44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3.sv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sv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sv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sv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CFRCC@CalOES.CA.gov" TargetMode="External"/><Relationship Id="rId7" Type="http://schemas.openxmlformats.org/officeDocument/2006/relationships/image" Target="../media/image6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9.png"/><Relationship Id="rId5" Type="http://schemas.openxmlformats.org/officeDocument/2006/relationships/hyperlink" Target="https://www.caloes.ca.gov/office-of-the-director/operations/response-operations/fire-rescue/communications-center/fire-asset-status-tracker-fast/" TargetMode="External"/><Relationship Id="rId4" Type="http://schemas.openxmlformats.org/officeDocument/2006/relationships/hyperlink" Target="mailto:Engage.Support@CalOES.CA.gov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3.svg"/><Relationship Id="rId5" Type="http://schemas.openxmlformats.org/officeDocument/2006/relationships/image" Target="../media/image62.png"/><Relationship Id="rId4" Type="http://schemas.openxmlformats.org/officeDocument/2006/relationships/slide" Target="slide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13" Type="http://schemas.openxmlformats.org/officeDocument/2006/relationships/image" Target="../media/image15.png"/><Relationship Id="rId18" Type="http://schemas.openxmlformats.org/officeDocument/2006/relationships/image" Target="../media/image20.svg"/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12" Type="http://schemas.openxmlformats.org/officeDocument/2006/relationships/image" Target="../media/image14.svg"/><Relationship Id="rId17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8.sv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8.sv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10" Type="http://schemas.openxmlformats.org/officeDocument/2006/relationships/image" Target="../media/image12.svg"/><Relationship Id="rId4" Type="http://schemas.microsoft.com/office/2007/relationships/hdphoto" Target="../media/hdphoto1.wdp"/><Relationship Id="rId9" Type="http://schemas.openxmlformats.org/officeDocument/2006/relationships/image" Target="../media/image11.png"/><Relationship Id="rId14" Type="http://schemas.openxmlformats.org/officeDocument/2006/relationships/image" Target="../media/image16.sv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5.png"/><Relationship Id="rId4" Type="http://schemas.openxmlformats.org/officeDocument/2006/relationships/image" Target="../media/image23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3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3.svg"/><Relationship Id="rId2" Type="http://schemas.openxmlformats.org/officeDocument/2006/relationships/hyperlink" Target="https://engage.caloes.ca.gov/" TargetMode="Externa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2.png"/><Relationship Id="rId5" Type="http://schemas.openxmlformats.org/officeDocument/2006/relationships/hyperlink" Target="https://engage.caloes.ca.gov/fast/s/" TargetMode="External"/><Relationship Id="rId4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3.svg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3.svg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3.sv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23.sv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2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3" Type="http://schemas.openxmlformats.org/officeDocument/2006/relationships/image" Target="../media/image36.png"/><Relationship Id="rId7" Type="http://schemas.openxmlformats.org/officeDocument/2006/relationships/image" Target="../media/image22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EF8D61-9318-4DC8-A868-2B1BFDD2B2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14309" y="2185786"/>
            <a:ext cx="8779070" cy="1243214"/>
          </a:xfrm>
        </p:spPr>
        <p:txBody>
          <a:bodyPr>
            <a:normAutofit/>
          </a:bodyPr>
          <a:lstStyle/>
          <a:p>
            <a:r>
              <a:rPr lang="en-US" sz="4900" b="1" dirty="0"/>
              <a:t>F</a:t>
            </a:r>
            <a:r>
              <a:rPr lang="en-US" sz="3600" b="1" dirty="0"/>
              <a:t>ire </a:t>
            </a:r>
            <a:r>
              <a:rPr lang="en-US" sz="4900" b="1" dirty="0"/>
              <a:t>A</a:t>
            </a:r>
            <a:r>
              <a:rPr lang="en-US" sz="3600" b="1" dirty="0"/>
              <a:t>sset </a:t>
            </a:r>
            <a:r>
              <a:rPr lang="en-US" sz="4900" b="1" dirty="0"/>
              <a:t>S</a:t>
            </a:r>
            <a:r>
              <a:rPr lang="en-US" sz="3600" b="1" dirty="0"/>
              <a:t>tatus </a:t>
            </a:r>
            <a:r>
              <a:rPr lang="en-US" sz="4900" b="1" dirty="0"/>
              <a:t>T</a:t>
            </a:r>
            <a:r>
              <a:rPr lang="en-US" sz="3600" b="1" dirty="0"/>
              <a:t>racker</a:t>
            </a:r>
            <a:br>
              <a:rPr lang="en-US" sz="3600" dirty="0"/>
            </a:br>
            <a:r>
              <a:rPr lang="en-US" sz="2800"/>
              <a:t>Local Fire Agency</a:t>
            </a:r>
            <a:r>
              <a:rPr lang="en-US" sz="2800" dirty="0"/>
              <a:t> Training Guide</a:t>
            </a:r>
            <a:endParaRPr lang="en-US" sz="3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1627" y="5821462"/>
            <a:ext cx="1560814" cy="606488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93D0151-E987-45E0-A06A-F2CE4790BE62}"/>
              </a:ext>
            </a:extLst>
          </p:cNvPr>
          <p:cNvSpPr/>
          <p:nvPr/>
        </p:nvSpPr>
        <p:spPr>
          <a:xfrm>
            <a:off x="1614309" y="3406140"/>
            <a:ext cx="8082584" cy="45719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 descr="A blue and yellow logo with a bear&#10;&#10;Description automatically generated">
            <a:extLst>
              <a:ext uri="{FF2B5EF4-FFF2-40B4-BE49-F238E27FC236}">
                <a16:creationId xmlns:a16="http://schemas.microsoft.com/office/drawing/2014/main" id="{8C44A2FB-17A7-6EC6-B69D-7F39F45B9D2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02" b="13534"/>
          <a:stretch/>
        </p:blipFill>
        <p:spPr bwMode="auto">
          <a:xfrm>
            <a:off x="10885896" y="5768614"/>
            <a:ext cx="875180" cy="61329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9975803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C5A636-9EB5-5F27-CCB4-5FA9BC6D37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Viewing OA &amp; Region Dashboards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7FA90F-127C-F339-0D43-58A6C3BDF4B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77687" y="830785"/>
            <a:ext cx="6333475" cy="563959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b="1" dirty="0">
                <a:solidFill>
                  <a:srgbClr val="222A35"/>
                </a:solidFill>
                <a:latin typeface="+mn-lt"/>
              </a:rPr>
              <a:t>Capabilities:</a:t>
            </a:r>
          </a:p>
          <a:p>
            <a:r>
              <a:rPr lang="en-US" sz="1600" dirty="0">
                <a:latin typeface="+mn-lt"/>
              </a:rPr>
              <a:t>Users with </a:t>
            </a:r>
            <a:r>
              <a:rPr lang="en-US" sz="1600" u="sng" dirty="0">
                <a:latin typeface="+mn-lt"/>
              </a:rPr>
              <a:t>view-only access </a:t>
            </a:r>
            <a:r>
              <a:rPr lang="en-US" sz="1600" dirty="0">
                <a:latin typeface="+mn-lt"/>
              </a:rPr>
              <a:t>can see real-time updates and statuses across OA and Region Dashboards.</a:t>
            </a:r>
          </a:p>
          <a:p>
            <a:r>
              <a:rPr lang="en-US" sz="1600" dirty="0">
                <a:latin typeface="+mn-lt"/>
              </a:rPr>
              <a:t>Review On Duty Coordinator contact information</a:t>
            </a:r>
          </a:p>
          <a:p>
            <a:r>
              <a:rPr lang="en-US" sz="1600" dirty="0">
                <a:latin typeface="+mn-lt"/>
              </a:rPr>
              <a:t>Review important Notes about the OA/Region</a:t>
            </a:r>
          </a:p>
          <a:p>
            <a:r>
              <a:rPr lang="en-US" sz="1600" dirty="0">
                <a:latin typeface="+mn-lt"/>
              </a:rPr>
              <a:t>Access specific resource status summary pages.</a:t>
            </a:r>
          </a:p>
          <a:p>
            <a:pPr lvl="1"/>
            <a:r>
              <a:rPr lang="en-US" sz="1400" i="1" dirty="0"/>
              <a:t>Example: View all OES Type VI Engines in Region IV</a:t>
            </a:r>
            <a:endParaRPr lang="en-US" sz="1400" i="1" dirty="0">
              <a:latin typeface="+mn-lt"/>
            </a:endParaRPr>
          </a:p>
          <a:p>
            <a:r>
              <a:rPr lang="en-US" sz="1600" dirty="0">
                <a:latin typeface="+mn-lt"/>
              </a:rPr>
              <a:t>Easily navigate to Local Fire Agency Dashboards</a:t>
            </a:r>
          </a:p>
          <a:p>
            <a:pPr lvl="1"/>
            <a:r>
              <a:rPr lang="en-US" sz="1400" i="1" dirty="0">
                <a:latin typeface="+mn-lt"/>
              </a:rPr>
              <a:t>All blue text is a hyperlink!</a:t>
            </a:r>
          </a:p>
          <a:p>
            <a:pPr marL="0" indent="0">
              <a:buNone/>
            </a:pPr>
            <a:endParaRPr lang="en-US" sz="1800" b="1" dirty="0">
              <a:latin typeface="+mn-lt"/>
            </a:endParaRPr>
          </a:p>
          <a:p>
            <a:pPr marL="0" indent="0">
              <a:buNone/>
            </a:pPr>
            <a:endParaRPr lang="en-US" sz="1800" dirty="0">
              <a:latin typeface="+mn-lt"/>
            </a:endParaRPr>
          </a:p>
          <a:p>
            <a:pPr marL="0" indent="0">
              <a:buNone/>
            </a:pPr>
            <a:endParaRPr lang="en-US" sz="1800" dirty="0">
              <a:latin typeface="+mn-lt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B34F37-22EF-2850-EAFA-2943C425209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359379A-16E2-4C4A-96D0-A52C442257E7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8" name="Picture 7" descr="A screenshot of a phone&#10;&#10;Description automatically generated">
            <a:extLst>
              <a:ext uri="{FF2B5EF4-FFF2-40B4-BE49-F238E27FC236}">
                <a16:creationId xmlns:a16="http://schemas.microsoft.com/office/drawing/2014/main" id="{6B47D4E8-70F1-02B8-8757-D7815CEF44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1162" y="830784"/>
            <a:ext cx="2423402" cy="563959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 descr="A screenshot of a computer&#10;&#10;Description automatically generated">
            <a:extLst>
              <a:ext uri="{FF2B5EF4-FFF2-40B4-BE49-F238E27FC236}">
                <a16:creationId xmlns:a16="http://schemas.microsoft.com/office/drawing/2014/main" id="{6D63F68F-BDF4-02FA-D973-4EE90854D1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3917" y="830783"/>
            <a:ext cx="2400396" cy="563959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10" descr="A screenshot of a computer&#10;&#10;Description automatically generated">
            <a:extLst>
              <a:ext uri="{FF2B5EF4-FFF2-40B4-BE49-F238E27FC236}">
                <a16:creationId xmlns:a16="http://schemas.microsoft.com/office/drawing/2014/main" id="{91F88A9F-1A23-FAE7-3F8C-6D25B8A40F7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014" y="3948683"/>
            <a:ext cx="2583830" cy="232254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2" name="Picture 11" descr="A screen shot of a phone&#10;&#10;Description automatically generated">
            <a:extLst>
              <a:ext uri="{FF2B5EF4-FFF2-40B4-BE49-F238E27FC236}">
                <a16:creationId xmlns:a16="http://schemas.microsoft.com/office/drawing/2014/main" id="{6D8A610E-2A9C-36EF-0071-8316A87FEE7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2170" y="3948683"/>
            <a:ext cx="2583830" cy="232254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5" name="Graphic 13" descr="Firefighter male with solid fill">
            <a:extLst>
              <a:ext uri="{FF2B5EF4-FFF2-40B4-BE49-F238E27FC236}">
                <a16:creationId xmlns:a16="http://schemas.microsoft.com/office/drawing/2014/main" id="{FA6C206E-E8CA-D91D-7E0B-046014A89ED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375869" y="60219"/>
            <a:ext cx="521617" cy="521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1800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C5A636-9EB5-5F27-CCB4-5FA9BC6D37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OA &amp; Region Coordinator Guidance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7FA90F-127C-F339-0D43-58A6C3BDF4B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77687" y="830785"/>
            <a:ext cx="5718313" cy="563959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b="1" dirty="0">
                <a:solidFill>
                  <a:srgbClr val="222A35"/>
                </a:solidFill>
                <a:latin typeface="+mn-lt"/>
              </a:rPr>
              <a:t>Capabilities:</a:t>
            </a:r>
          </a:p>
          <a:p>
            <a:r>
              <a:rPr lang="en-US" sz="1600" dirty="0">
                <a:latin typeface="+mn-lt"/>
              </a:rPr>
              <a:t>OA/Region Coordinators have </a:t>
            </a:r>
            <a:r>
              <a:rPr lang="en-US" sz="1600" u="sng" dirty="0">
                <a:latin typeface="+mn-lt"/>
              </a:rPr>
              <a:t>exclusive edit privileges</a:t>
            </a:r>
            <a:r>
              <a:rPr lang="en-US" sz="1600" dirty="0">
                <a:latin typeface="+mn-lt"/>
              </a:rPr>
              <a:t> for their assigned geographic area.</a:t>
            </a:r>
          </a:p>
          <a:p>
            <a:r>
              <a:rPr lang="en-US" sz="1600" dirty="0">
                <a:latin typeface="+mn-lt"/>
              </a:rPr>
              <a:t>Update the On Duty Coordinator.</a:t>
            </a:r>
          </a:p>
          <a:p>
            <a:r>
              <a:rPr lang="en-US" sz="1600" dirty="0">
                <a:latin typeface="+mn-lt"/>
              </a:rPr>
              <a:t>Add OA/Region Notes.</a:t>
            </a:r>
          </a:p>
          <a:p>
            <a:pPr lvl="1"/>
            <a:r>
              <a:rPr lang="en-US" sz="1400" i="1" dirty="0"/>
              <a:t>Note: This is a new feature compared to Google Sheets</a:t>
            </a:r>
            <a:endParaRPr lang="en-US" sz="1400" i="1" dirty="0">
              <a:latin typeface="+mn-lt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B34F37-22EF-2850-EAFA-2943C425209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359379A-16E2-4C4A-96D0-A52C442257E7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7A50BFF-D805-EE85-DEF4-BB8DE9D84ED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940" b="7172"/>
          <a:stretch/>
        </p:blipFill>
        <p:spPr>
          <a:xfrm>
            <a:off x="6794153" y="717331"/>
            <a:ext cx="2383789" cy="5672814"/>
          </a:xfrm>
          <a:prstGeom prst="rect">
            <a:avLst/>
          </a:prstGeom>
          <a:ln>
            <a:solidFill>
              <a:srgbClr val="222A35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30AF411-40A1-B04D-3026-9736DCDF74F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0" b="1290"/>
          <a:stretch/>
        </p:blipFill>
        <p:spPr>
          <a:xfrm>
            <a:off x="9346704" y="717331"/>
            <a:ext cx="2487711" cy="5672814"/>
          </a:xfrm>
          <a:prstGeom prst="rect">
            <a:avLst/>
          </a:prstGeom>
          <a:ln>
            <a:solidFill>
              <a:srgbClr val="222A35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 descr="A screenshot of a computer&#10;&#10;Description automatically generated">
            <a:extLst>
              <a:ext uri="{FF2B5EF4-FFF2-40B4-BE49-F238E27FC236}">
                <a16:creationId xmlns:a16="http://schemas.microsoft.com/office/drawing/2014/main" id="{8359C4D5-5A77-97F3-737B-DA16B609747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013" y="3823637"/>
            <a:ext cx="2583830" cy="232254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2" name="Picture 11" descr="A screen shot of a phone&#10;&#10;Description automatically generated">
            <a:extLst>
              <a:ext uri="{FF2B5EF4-FFF2-40B4-BE49-F238E27FC236}">
                <a16:creationId xmlns:a16="http://schemas.microsoft.com/office/drawing/2014/main" id="{0B2987BE-2119-4AA5-DB0B-A909A171D05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2170" y="3823637"/>
            <a:ext cx="2583830" cy="232254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7" name="Graphic 13" descr="Firefighter male with solid fill">
            <a:extLst>
              <a:ext uri="{FF2B5EF4-FFF2-40B4-BE49-F238E27FC236}">
                <a16:creationId xmlns:a16="http://schemas.microsoft.com/office/drawing/2014/main" id="{2E051993-A041-D8DE-7884-6E8AD1000CD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375869" y="60219"/>
            <a:ext cx="521617" cy="521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2157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73F2FB-BF76-54B5-523B-E5587F1FAF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Statewide Dashboard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479E9B-0194-154A-5FE1-BD162405094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77688" y="1553421"/>
            <a:ext cx="4999503" cy="4761039"/>
          </a:xfrm>
        </p:spPr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n-US" sz="1800" b="1" dirty="0">
                <a:solidFill>
                  <a:srgbClr val="222A35"/>
                </a:solidFill>
                <a:latin typeface="+mn-lt"/>
              </a:rPr>
              <a:t>Capabilities:</a:t>
            </a:r>
          </a:p>
          <a:p>
            <a:r>
              <a:rPr lang="en-US" sz="1600" b="1" dirty="0">
                <a:solidFill>
                  <a:srgbClr val="222A35"/>
                </a:solidFill>
                <a:latin typeface="+mn-lt"/>
              </a:rPr>
              <a:t>Print PDF – MACS 405:</a:t>
            </a:r>
          </a:p>
          <a:p>
            <a:pPr lvl="1"/>
            <a:r>
              <a:rPr lang="en-US" sz="1600" dirty="0">
                <a:latin typeface="+mn-lt"/>
              </a:rPr>
              <a:t>Primary statewide report for </a:t>
            </a:r>
            <a:r>
              <a:rPr lang="en-US" sz="1600" u="sng" dirty="0">
                <a:latin typeface="+mn-lt"/>
              </a:rPr>
              <a:t>all</a:t>
            </a:r>
            <a:r>
              <a:rPr lang="en-US" sz="1600" dirty="0">
                <a:latin typeface="+mn-lt"/>
              </a:rPr>
              <a:t> resources.</a:t>
            </a:r>
          </a:p>
          <a:p>
            <a:pPr lvl="1">
              <a:spcAft>
                <a:spcPts val="600"/>
              </a:spcAft>
            </a:pPr>
            <a:r>
              <a:rPr lang="en-US" sz="1600" dirty="0"/>
              <a:t>Includes Region subtotal breakdown</a:t>
            </a:r>
            <a:endParaRPr lang="en-US" sz="1600" dirty="0">
              <a:latin typeface="+mn-lt"/>
            </a:endParaRPr>
          </a:p>
          <a:p>
            <a:r>
              <a:rPr lang="en-US" sz="1600" b="1" dirty="0">
                <a:solidFill>
                  <a:srgbClr val="222A35"/>
                </a:solidFill>
                <a:latin typeface="+mn-lt"/>
              </a:rPr>
              <a:t>Engine Totals: </a:t>
            </a:r>
          </a:p>
          <a:p>
            <a:pPr lvl="1">
              <a:spcAft>
                <a:spcPts val="600"/>
              </a:spcAft>
            </a:pPr>
            <a:r>
              <a:rPr lang="en-US" sz="1600" u="sng" dirty="0">
                <a:latin typeface="+mn-lt"/>
              </a:rPr>
              <a:t>Combined Type I, III, &amp; VI availability</a:t>
            </a:r>
            <a:r>
              <a:rPr lang="en-US" sz="1600" dirty="0">
                <a:latin typeface="+mn-lt"/>
              </a:rPr>
              <a:t> by Strike Teams and Single Resources</a:t>
            </a:r>
            <a:r>
              <a:rPr lang="en-US" sz="1600" dirty="0"/>
              <a:t> per </a:t>
            </a:r>
            <a:r>
              <a:rPr lang="en-US" sz="1600" dirty="0">
                <a:latin typeface="+mn-lt"/>
              </a:rPr>
              <a:t>Region.</a:t>
            </a:r>
          </a:p>
          <a:p>
            <a:r>
              <a:rPr lang="en-US" sz="1600" b="1" dirty="0">
                <a:solidFill>
                  <a:srgbClr val="222A35"/>
                </a:solidFill>
                <a:latin typeface="+mn-lt"/>
              </a:rPr>
              <a:t>OES Resource Status Table: </a:t>
            </a:r>
          </a:p>
          <a:p>
            <a:pPr lvl="1"/>
            <a:r>
              <a:rPr lang="en-US" sz="1600" dirty="0">
                <a:latin typeface="+mn-lt"/>
              </a:rPr>
              <a:t>Summary of resources by current status.</a:t>
            </a:r>
          </a:p>
          <a:p>
            <a:pPr lvl="1">
              <a:spcAft>
                <a:spcPts val="600"/>
              </a:spcAft>
            </a:pPr>
            <a:r>
              <a:rPr lang="en-US" sz="1400" i="1" dirty="0"/>
              <a:t>Note: Click “Available” to see all available assets</a:t>
            </a:r>
            <a:endParaRPr lang="en-US" sz="1600" i="1" dirty="0">
              <a:latin typeface="+mn-lt"/>
            </a:endParaRPr>
          </a:p>
          <a:p>
            <a:r>
              <a:rPr lang="en-US" sz="1600" b="1" dirty="0">
                <a:solidFill>
                  <a:srgbClr val="222A35"/>
                </a:solidFill>
                <a:latin typeface="+mn-lt"/>
              </a:rPr>
              <a:t>OES/Local/Overhead Resource Tables:</a:t>
            </a:r>
          </a:p>
          <a:p>
            <a:pPr lvl="1"/>
            <a:r>
              <a:rPr lang="en-US" sz="1600" dirty="0">
                <a:solidFill>
                  <a:srgbClr val="222A35"/>
                </a:solidFill>
                <a:latin typeface="+mn-lt"/>
              </a:rPr>
              <a:t>Statewide totals of each resource</a:t>
            </a:r>
          </a:p>
          <a:p>
            <a:pPr lvl="1"/>
            <a:r>
              <a:rPr lang="en-US" sz="1400" i="1" dirty="0">
                <a:solidFill>
                  <a:srgbClr val="222A35"/>
                </a:solidFill>
                <a:latin typeface="+mn-lt"/>
              </a:rPr>
              <a:t>Note: Click to see Region breakdowns</a:t>
            </a:r>
            <a:endParaRPr lang="en-US" sz="1800" dirty="0">
              <a:latin typeface="+mn-lt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0E9781-BBC3-5528-7E06-9416F71A856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359379A-16E2-4C4A-96D0-A52C442257E7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A76D8A9-6783-34B3-FFB2-D0A8D8C6049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000"/>
          <a:stretch/>
        </p:blipFill>
        <p:spPr>
          <a:xfrm>
            <a:off x="5377191" y="714435"/>
            <a:ext cx="6421619" cy="5684991"/>
          </a:xfrm>
          <a:prstGeom prst="rect">
            <a:avLst/>
          </a:prstGeom>
          <a:ln w="12700">
            <a:solidFill>
              <a:srgbClr val="222A35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Rectangle 5">
            <a:hlinkClick r:id="rId3" action="ppaction://hlinksldjump"/>
            <a:extLst>
              <a:ext uri="{FF2B5EF4-FFF2-40B4-BE49-F238E27FC236}">
                <a16:creationId xmlns:a16="http://schemas.microsoft.com/office/drawing/2014/main" id="{BC00214E-885C-1486-81F9-907EF706C067}"/>
              </a:ext>
            </a:extLst>
          </p:cNvPr>
          <p:cNvSpPr/>
          <p:nvPr/>
        </p:nvSpPr>
        <p:spPr>
          <a:xfrm>
            <a:off x="8666584" y="714435"/>
            <a:ext cx="198636" cy="211116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FAE4FF5-0016-F92E-4EB3-9ED479F45581}"/>
              </a:ext>
            </a:extLst>
          </p:cNvPr>
          <p:cNvSpPr txBox="1"/>
          <p:nvPr/>
        </p:nvSpPr>
        <p:spPr>
          <a:xfrm>
            <a:off x="377688" y="942182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n-US" sz="1800" i="1" dirty="0">
                <a:solidFill>
                  <a:srgbClr val="BF9000"/>
                </a:solidFill>
                <a:latin typeface="+mn-lt"/>
              </a:rPr>
              <a:t>See real-time, statewide resource availability!</a:t>
            </a:r>
          </a:p>
        </p:txBody>
      </p:sp>
      <p:pic>
        <p:nvPicPr>
          <p:cNvPr id="9" name="Graphic 13" descr="Firefighter male with solid fill">
            <a:extLst>
              <a:ext uri="{FF2B5EF4-FFF2-40B4-BE49-F238E27FC236}">
                <a16:creationId xmlns:a16="http://schemas.microsoft.com/office/drawing/2014/main" id="{BC8D7E74-0A6D-D032-EFFF-FF483B3F0EE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375869" y="60219"/>
            <a:ext cx="521617" cy="521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7883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624701-B8E5-A9AC-A473-CC024E62E3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Access Critical Information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9EBDB0-42A0-7267-D8AF-207CAC775F1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359379A-16E2-4C4A-96D0-A52C442257E7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18" name="Graphic 17" descr="Teacher with solid fill">
            <a:extLst>
              <a:ext uri="{FF2B5EF4-FFF2-40B4-BE49-F238E27FC236}">
                <a16:creationId xmlns:a16="http://schemas.microsoft.com/office/drawing/2014/main" id="{39D92288-463F-9038-CF3A-E04E1E9A8E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409064" y="77329"/>
            <a:ext cx="458772" cy="458772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1CB43318-8716-6ED9-A277-552BA3B4EF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59043" y="872005"/>
            <a:ext cx="3374381" cy="4374658"/>
          </a:xfrm>
          <a:prstGeom prst="rect">
            <a:avLst/>
          </a:prstGeom>
          <a:ln>
            <a:solidFill>
              <a:srgbClr val="222A35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C2DA7EA7-FDA9-56DC-0C69-D9D0401965F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90885" y="1989836"/>
            <a:ext cx="3371182" cy="4374658"/>
          </a:xfrm>
          <a:prstGeom prst="rect">
            <a:avLst/>
          </a:prstGeom>
          <a:ln>
            <a:solidFill>
              <a:srgbClr val="222A35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080D999-D696-721B-FF8F-912AC6075360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1102" b="18231"/>
          <a:stretch/>
        </p:blipFill>
        <p:spPr>
          <a:xfrm>
            <a:off x="549086" y="872004"/>
            <a:ext cx="6346710" cy="5311979"/>
          </a:xfrm>
          <a:prstGeom prst="rect">
            <a:avLst/>
          </a:prstGeom>
          <a:ln>
            <a:solidFill>
              <a:srgbClr val="222A35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8DD605C-01C2-87CB-6A95-AC12813F1989}"/>
              </a:ext>
            </a:extLst>
          </p:cNvPr>
          <p:cNvSpPr/>
          <p:nvPr/>
        </p:nvSpPr>
        <p:spPr>
          <a:xfrm>
            <a:off x="638450" y="5922169"/>
            <a:ext cx="1418950" cy="221457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4854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76B55A-54F6-B48E-399A-A03487881A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Access OES and Local Government Contacts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3847D5-B493-AA2A-3220-869E0BBCD3C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359379A-16E2-4C4A-96D0-A52C442257E7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5F801E8-9E78-777B-21B0-845800680D4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69692" y="1096400"/>
            <a:ext cx="3941450" cy="5175846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1800" b="1" dirty="0">
                <a:solidFill>
                  <a:srgbClr val="222A35"/>
                </a:solidFill>
                <a:latin typeface="+mn-lt"/>
              </a:rPr>
              <a:t>Capabilities: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sz="1600" dirty="0">
                <a:solidFill>
                  <a:srgbClr val="404040"/>
                </a:solidFill>
                <a:latin typeface="+mn-lt"/>
              </a:rPr>
              <a:t>Quickly access complete lists of Region and OES contacts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1600" dirty="0">
                <a:solidFill>
                  <a:srgbClr val="404040"/>
                </a:solidFill>
                <a:latin typeface="+mn-lt"/>
              </a:rPr>
              <a:t>Easily click to send an email or place a call on mobile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 lang="en-US" sz="1600" b="1" dirty="0">
              <a:solidFill>
                <a:srgbClr val="222A35"/>
              </a:solidFill>
              <a:latin typeface="+mn-lt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1600" b="1" dirty="0">
                <a:solidFill>
                  <a:srgbClr val="222A35"/>
                </a:solidFill>
                <a:latin typeface="+mn-lt"/>
              </a:rPr>
              <a:t>Contact California Fire Rescue Coordination Center (CFRCC) for FAST support!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endParaRPr lang="en-US" sz="2000" dirty="0">
              <a:solidFill>
                <a:srgbClr val="222A35"/>
              </a:solidFill>
              <a:latin typeface="+mn-lt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endParaRPr lang="en-US" sz="2000" dirty="0">
              <a:solidFill>
                <a:srgbClr val="222A35"/>
              </a:solidFill>
              <a:latin typeface="+mn-lt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endParaRPr lang="en-US" sz="2000" dirty="0">
              <a:solidFill>
                <a:srgbClr val="222A35"/>
              </a:solidFill>
              <a:latin typeface="+mn-lt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endParaRPr lang="en-US" sz="2000" dirty="0">
              <a:solidFill>
                <a:srgbClr val="222A35"/>
              </a:solidFill>
              <a:latin typeface="+mn-lt"/>
            </a:endParaRPr>
          </a:p>
        </p:txBody>
      </p:sp>
      <p:pic>
        <p:nvPicPr>
          <p:cNvPr id="10" name="Graphic 13" descr="Speaker phone with solid fill">
            <a:extLst>
              <a:ext uri="{FF2B5EF4-FFF2-40B4-BE49-F238E27FC236}">
                <a16:creationId xmlns:a16="http://schemas.microsoft.com/office/drawing/2014/main" id="{35BB890E-0EBF-8BB2-ECC3-C78D082ABC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375869" y="60219"/>
            <a:ext cx="521617" cy="52161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1D07B8F-E945-D625-2673-0AE524857F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9857" y="1205688"/>
            <a:ext cx="1748575" cy="4446622"/>
          </a:xfrm>
          <a:prstGeom prst="rect">
            <a:avLst/>
          </a:prstGeom>
          <a:ln>
            <a:solidFill>
              <a:srgbClr val="222A35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 descr="A screenshot of a phone number and address&#10;&#10;Description automatically generated">
            <a:extLst>
              <a:ext uri="{FF2B5EF4-FFF2-40B4-BE49-F238E27FC236}">
                <a16:creationId xmlns:a16="http://schemas.microsoft.com/office/drawing/2014/main" id="{A1099DFB-7571-2EBE-E8D5-28F268532D3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3133" y="4411153"/>
            <a:ext cx="2116536" cy="162689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10" descr="A screenshot of a computer&#10;&#10;Description automatically generated">
            <a:extLst>
              <a:ext uri="{FF2B5EF4-FFF2-40B4-BE49-F238E27FC236}">
                <a16:creationId xmlns:a16="http://schemas.microsoft.com/office/drawing/2014/main" id="{36573103-3489-E522-6E2E-50327D50997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7147" y="1825624"/>
            <a:ext cx="5137517" cy="320675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B555DDF-BDFD-0CD1-E739-EB222C679D23}"/>
              </a:ext>
            </a:extLst>
          </p:cNvPr>
          <p:cNvSpPr/>
          <p:nvPr/>
        </p:nvSpPr>
        <p:spPr>
          <a:xfrm>
            <a:off x="6796524" y="4192431"/>
            <a:ext cx="1228725" cy="437443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5247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EF8D61-9318-4DC8-A868-2B1BFDD2B2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14309" y="2185786"/>
            <a:ext cx="8779070" cy="1243214"/>
          </a:xfrm>
        </p:spPr>
        <p:txBody>
          <a:bodyPr>
            <a:normAutofit/>
          </a:bodyPr>
          <a:lstStyle/>
          <a:p>
            <a:r>
              <a:rPr lang="en-US" sz="4900" b="1" dirty="0"/>
              <a:t>Interactive Demo</a:t>
            </a:r>
            <a:endParaRPr lang="en-US" sz="3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1627" y="5821462"/>
            <a:ext cx="1560814" cy="606488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93D0151-E987-45E0-A06A-F2CE4790BE62}"/>
              </a:ext>
            </a:extLst>
          </p:cNvPr>
          <p:cNvSpPr/>
          <p:nvPr/>
        </p:nvSpPr>
        <p:spPr>
          <a:xfrm>
            <a:off x="1614309" y="3406140"/>
            <a:ext cx="8082584" cy="45719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 descr="A blue and yellow logo with a bear&#10;&#10;Description automatically generated">
            <a:extLst>
              <a:ext uri="{FF2B5EF4-FFF2-40B4-BE49-F238E27FC236}">
                <a16:creationId xmlns:a16="http://schemas.microsoft.com/office/drawing/2014/main" id="{8C44A2FB-17A7-6EC6-B69D-7F39F45B9D2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02" b="13534"/>
          <a:stretch/>
        </p:blipFill>
        <p:spPr bwMode="auto">
          <a:xfrm>
            <a:off x="10885896" y="5768614"/>
            <a:ext cx="875180" cy="61329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4850612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913E88-F26E-77E2-74B8-9A0B306D68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Q/A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859650-724A-F0FF-6D07-F5ECA73147D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359379A-16E2-4C4A-96D0-A52C442257E7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0286EB8-9070-2A9B-837B-275C42D8E319}"/>
              </a:ext>
            </a:extLst>
          </p:cNvPr>
          <p:cNvSpPr txBox="1"/>
          <p:nvPr/>
        </p:nvSpPr>
        <p:spPr>
          <a:xfrm>
            <a:off x="4359286" y="2923052"/>
            <a:ext cx="295800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en-US" sz="3200" b="1" dirty="0">
                <a:solidFill>
                  <a:srgbClr val="222A35"/>
                </a:solidFill>
                <a:latin typeface="+mn-lt"/>
              </a:rPr>
              <a:t>Questions</a:t>
            </a:r>
          </a:p>
        </p:txBody>
      </p:sp>
      <p:pic>
        <p:nvPicPr>
          <p:cNvPr id="7" name="Graphic 6" descr="Brain in head with solid fill">
            <a:extLst>
              <a:ext uri="{FF2B5EF4-FFF2-40B4-BE49-F238E27FC236}">
                <a16:creationId xmlns:a16="http://schemas.microsoft.com/office/drawing/2014/main" id="{32996FC6-6189-9561-457D-61FD9A78DE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409064" y="77329"/>
            <a:ext cx="458772" cy="45877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4CAB384-3572-28D1-652A-1ED63CE0386F}"/>
              </a:ext>
            </a:extLst>
          </p:cNvPr>
          <p:cNvSpPr txBox="1"/>
          <p:nvPr/>
        </p:nvSpPr>
        <p:spPr>
          <a:xfrm>
            <a:off x="6467182" y="1630389"/>
            <a:ext cx="1455681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en-US" sz="200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1437502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D27198-D903-9D85-EAE0-5DA328846C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Post Training Support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8CE035-9DB0-1ABC-BAEE-4D8B5A2B955E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b="1" dirty="0">
                <a:solidFill>
                  <a:srgbClr val="222A35"/>
                </a:solidFill>
                <a:latin typeface="+mn-lt"/>
              </a:rPr>
              <a:t>For program guidance, contact </a:t>
            </a:r>
            <a:r>
              <a:rPr lang="en-US" sz="1800" b="1" dirty="0">
                <a:solidFill>
                  <a:srgbClr val="222A35"/>
                </a:solidFill>
                <a:latin typeface="+mn-lt"/>
                <a:hlinkClick r:id="rId3"/>
              </a:rPr>
              <a:t>CFRCC@CalOES.CA.gov</a:t>
            </a:r>
            <a:r>
              <a:rPr lang="en-US" sz="1800" b="1" dirty="0">
                <a:solidFill>
                  <a:srgbClr val="222A35"/>
                </a:solidFill>
                <a:latin typeface="+mn-lt"/>
              </a:rPr>
              <a:t>.</a:t>
            </a:r>
          </a:p>
          <a:p>
            <a:pPr marL="0" indent="0">
              <a:buNone/>
            </a:pPr>
            <a:endParaRPr lang="en-US" sz="1800" b="1" dirty="0">
              <a:solidFill>
                <a:srgbClr val="222A35"/>
              </a:solidFill>
              <a:latin typeface="+mn-lt"/>
            </a:endParaRPr>
          </a:p>
          <a:p>
            <a:pPr marL="0" indent="0">
              <a:buNone/>
            </a:pPr>
            <a:r>
              <a:rPr lang="en-US" sz="1800" b="1" dirty="0">
                <a:solidFill>
                  <a:srgbClr val="222A35"/>
                </a:solidFill>
                <a:latin typeface="+mn-lt"/>
              </a:rPr>
              <a:t>For technical issues, reach out to </a:t>
            </a:r>
            <a:r>
              <a:rPr lang="en-US" sz="1800" b="1" dirty="0">
                <a:solidFill>
                  <a:srgbClr val="222A35"/>
                </a:solidFill>
                <a:latin typeface="+mn-lt"/>
                <a:hlinkClick r:id="rId4"/>
              </a:rPr>
              <a:t>Engage.Support@CalOES.CA.gov</a:t>
            </a:r>
            <a:r>
              <a:rPr lang="en-US" sz="1800" b="1" dirty="0">
                <a:solidFill>
                  <a:srgbClr val="222A35"/>
                </a:solidFill>
                <a:latin typeface="+mn-lt"/>
              </a:rPr>
              <a:t>. </a:t>
            </a:r>
            <a:endParaRPr lang="en-US" sz="1800" b="1" dirty="0">
              <a:latin typeface="+mn-lt"/>
            </a:endParaRPr>
          </a:p>
          <a:p>
            <a:endParaRPr lang="en-US" sz="1800" dirty="0">
              <a:latin typeface="+mn-lt"/>
            </a:endParaRPr>
          </a:p>
          <a:p>
            <a:pPr marL="0" indent="0">
              <a:buNone/>
            </a:pPr>
            <a:endParaRPr lang="en-US" sz="1800" dirty="0">
              <a:latin typeface="+mn-lt"/>
            </a:endParaRPr>
          </a:p>
          <a:p>
            <a:pPr marL="0" indent="0">
              <a:buNone/>
            </a:pPr>
            <a:endParaRPr lang="en-US" sz="1800" dirty="0">
              <a:latin typeface="+mn-lt"/>
            </a:endParaRPr>
          </a:p>
          <a:p>
            <a:pPr marL="0" indent="0">
              <a:buNone/>
            </a:pPr>
            <a:endParaRPr lang="en-US" sz="1800" dirty="0">
              <a:latin typeface="+mn-lt"/>
            </a:endParaRPr>
          </a:p>
          <a:p>
            <a:pPr marL="0" indent="0">
              <a:buNone/>
            </a:pPr>
            <a:endParaRPr lang="en-US" sz="1800" dirty="0">
              <a:latin typeface="+mn-lt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40E1C8-C6FC-AD1B-F3A5-9EE0B28B95E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359379A-16E2-4C4A-96D0-A52C442257E7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6" name="Picture 5" descr="A screenshot of a computer&#10;&#10;Description automatically generated">
            <a:hlinkClick r:id="rId5"/>
            <a:extLst>
              <a:ext uri="{FF2B5EF4-FFF2-40B4-BE49-F238E27FC236}">
                <a16:creationId xmlns:a16="http://schemas.microsoft.com/office/drawing/2014/main" id="{7612CA45-F538-749F-72F5-5C193FB2CCB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5822" y="2309293"/>
            <a:ext cx="6453962" cy="337126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 descr="A qr code with a few black squares&#10;&#10;Description automatically generated">
            <a:extLst>
              <a:ext uri="{FF2B5EF4-FFF2-40B4-BE49-F238E27FC236}">
                <a16:creationId xmlns:a16="http://schemas.microsoft.com/office/drawing/2014/main" id="{790D3D89-5A27-DCA1-3866-801CD0B7A78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575" y="2566415"/>
            <a:ext cx="2387596" cy="238759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63D2FE1-987F-0FDC-5B17-00BB9F0D1CB4}"/>
              </a:ext>
            </a:extLst>
          </p:cNvPr>
          <p:cNvSpPr txBox="1"/>
          <p:nvPr/>
        </p:nvSpPr>
        <p:spPr>
          <a:xfrm>
            <a:off x="944974" y="5046133"/>
            <a:ext cx="2588447" cy="214738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marL="0" indent="0" algn="l">
              <a:lnSpc>
                <a:spcPts val="1800"/>
              </a:lnSpc>
              <a:spcAft>
                <a:spcPts val="600"/>
              </a:spcAft>
              <a:buNone/>
            </a:pPr>
            <a:r>
              <a:rPr lang="en-US" sz="1200" b="1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Scan the QR code to learn more!</a:t>
            </a:r>
          </a:p>
        </p:txBody>
      </p:sp>
    </p:spTree>
    <p:extLst>
      <p:ext uri="{BB962C8B-B14F-4D97-AF65-F5344CB8AC3E}">
        <p14:creationId xmlns:p14="http://schemas.microsoft.com/office/powerpoint/2010/main" val="17285720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EF8D61-9318-4DC8-A868-2B1BFDD2B2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14309" y="2185786"/>
            <a:ext cx="8779070" cy="1243214"/>
          </a:xfrm>
        </p:spPr>
        <p:txBody>
          <a:bodyPr>
            <a:normAutofit/>
          </a:bodyPr>
          <a:lstStyle/>
          <a:p>
            <a:r>
              <a:rPr lang="en-US" sz="4900" b="1" dirty="0"/>
              <a:t>Backup Slides</a:t>
            </a:r>
            <a:endParaRPr lang="en-US" sz="3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1627" y="5821462"/>
            <a:ext cx="1560814" cy="606488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93D0151-E987-45E0-A06A-F2CE4790BE62}"/>
              </a:ext>
            </a:extLst>
          </p:cNvPr>
          <p:cNvSpPr/>
          <p:nvPr/>
        </p:nvSpPr>
        <p:spPr>
          <a:xfrm>
            <a:off x="1614309" y="3406140"/>
            <a:ext cx="8082584" cy="45719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 descr="A blue and yellow logo with a bear&#10;&#10;Description automatically generated">
            <a:extLst>
              <a:ext uri="{FF2B5EF4-FFF2-40B4-BE49-F238E27FC236}">
                <a16:creationId xmlns:a16="http://schemas.microsoft.com/office/drawing/2014/main" id="{8C44A2FB-17A7-6EC6-B69D-7F39F45B9D2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02" b="13534"/>
          <a:stretch/>
        </p:blipFill>
        <p:spPr bwMode="auto">
          <a:xfrm>
            <a:off x="10885896" y="5768614"/>
            <a:ext cx="875180" cy="61329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0456375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D27198-D903-9D85-EAE0-5DA328846C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MACS-405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40E1C8-C6FC-AD1B-F3A5-9EE0B28B95E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359379A-16E2-4C4A-96D0-A52C442257E7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9" name="Picture 8" descr="A table with numbers and symbols&#10;&#10;Description automatically generated">
            <a:extLst>
              <a:ext uri="{FF2B5EF4-FFF2-40B4-BE49-F238E27FC236}">
                <a16:creationId xmlns:a16="http://schemas.microsoft.com/office/drawing/2014/main" id="{7A0C03A6-971E-8382-FFE3-57C0AE0ED2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49" y="815131"/>
            <a:ext cx="4539502" cy="561912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0" name="Left Arrow 9">
            <a:hlinkClick r:id="rId4" action="ppaction://hlinksldjump"/>
            <a:extLst>
              <a:ext uri="{FF2B5EF4-FFF2-40B4-BE49-F238E27FC236}">
                <a16:creationId xmlns:a16="http://schemas.microsoft.com/office/drawing/2014/main" id="{79D01A16-4058-5DE2-BC27-9871E91B84E4}"/>
              </a:ext>
            </a:extLst>
          </p:cNvPr>
          <p:cNvSpPr/>
          <p:nvPr/>
        </p:nvSpPr>
        <p:spPr>
          <a:xfrm>
            <a:off x="11212286" y="6161314"/>
            <a:ext cx="424543" cy="272938"/>
          </a:xfrm>
          <a:prstGeom prst="leftArrow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Graphic 13" descr="Document with solid fill">
            <a:extLst>
              <a:ext uri="{FF2B5EF4-FFF2-40B4-BE49-F238E27FC236}">
                <a16:creationId xmlns:a16="http://schemas.microsoft.com/office/drawing/2014/main" id="{BF83CD85-1B03-DB19-8AFE-7787202BA21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375869" y="60219"/>
            <a:ext cx="521617" cy="521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0394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truck, road, sky, outdoor&#10;&#10;Description automatically generated">
            <a:extLst>
              <a:ext uri="{FF2B5EF4-FFF2-40B4-BE49-F238E27FC236}">
                <a16:creationId xmlns:a16="http://schemas.microsoft.com/office/drawing/2014/main" id="{C8C34DB3-48B1-4EAE-C60F-F3F81E62ABE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alphaModFix amt="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5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1102" b="12986"/>
          <a:stretch/>
        </p:blipFill>
        <p:spPr>
          <a:xfrm>
            <a:off x="258103" y="640173"/>
            <a:ext cx="11681818" cy="5875021"/>
          </a:xfrm>
          <a:prstGeom prst="rect">
            <a:avLst/>
          </a:prstGeom>
          <a:solidFill>
            <a:schemeClr val="accent1"/>
          </a:solidFill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E174FA2-BE85-669E-28C5-0460495DBA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 Topics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D4A4FA-D97D-19BA-5A86-1FD8E9E0BCA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716600" y="1114042"/>
            <a:ext cx="6688842" cy="4906108"/>
          </a:xfrm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2400"/>
              </a:spcAft>
              <a:buNone/>
            </a:pPr>
            <a:r>
              <a:rPr lang="en-US" b="1" dirty="0">
                <a:solidFill>
                  <a:srgbClr val="FFFAEB"/>
                </a:solidFill>
                <a:latin typeface="+mn-lt"/>
                <a:cs typeface="Segoe UI Light"/>
              </a:rPr>
              <a:t>Importance of FAST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2400"/>
              </a:spcAft>
              <a:buNone/>
            </a:pPr>
            <a:r>
              <a:rPr lang="en-US" b="1" dirty="0">
                <a:solidFill>
                  <a:srgbClr val="FFFAEB"/>
                </a:solidFill>
                <a:latin typeface="+mn-lt"/>
                <a:cs typeface="Segoe UI Light"/>
              </a:rPr>
              <a:t>Getting Started with FAST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2400"/>
              </a:spcAft>
              <a:buNone/>
            </a:pPr>
            <a:r>
              <a:rPr lang="en-US" b="1" dirty="0">
                <a:solidFill>
                  <a:srgbClr val="FFFAEB"/>
                </a:solidFill>
                <a:latin typeface="+mn-lt"/>
                <a:cs typeface="Segoe UI Light"/>
              </a:rPr>
              <a:t>Navigating the FAST Application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2400"/>
              </a:spcAft>
              <a:buNone/>
            </a:pPr>
            <a:r>
              <a:rPr lang="en-US" b="1" dirty="0">
                <a:solidFill>
                  <a:srgbClr val="FFFAEB"/>
                </a:solidFill>
                <a:latin typeface="+mn-lt"/>
                <a:cs typeface="Segoe UI Light"/>
              </a:rPr>
              <a:t>Job Aid and Support Resources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2400"/>
              </a:spcAft>
              <a:buNone/>
            </a:pPr>
            <a:r>
              <a:rPr lang="en-US" b="1" dirty="0">
                <a:solidFill>
                  <a:srgbClr val="FFFAEB"/>
                </a:solidFill>
                <a:latin typeface="+mn-lt"/>
                <a:cs typeface="Segoe UI Light"/>
              </a:rPr>
              <a:t>Interactive Demo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2400"/>
              </a:spcAft>
              <a:buNone/>
            </a:pPr>
            <a:r>
              <a:rPr lang="en-US" b="1" dirty="0">
                <a:solidFill>
                  <a:srgbClr val="FFFAEB"/>
                </a:solidFill>
                <a:latin typeface="+mn-lt"/>
                <a:cs typeface="Segoe UI Light"/>
              </a:rPr>
              <a:t>Q/A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BE7C00-6DDD-35BD-B872-9D06AAB9AFC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9193709" y="6535976"/>
            <a:ext cx="2743200" cy="241259"/>
          </a:xfrm>
        </p:spPr>
        <p:txBody>
          <a:bodyPr/>
          <a:lstStyle/>
          <a:p>
            <a:fld id="{3359379A-16E2-4C4A-96D0-A52C442257E7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6" name="Graphic 5" descr="Blueprint with solid fill">
            <a:extLst>
              <a:ext uri="{FF2B5EF4-FFF2-40B4-BE49-F238E27FC236}">
                <a16:creationId xmlns:a16="http://schemas.microsoft.com/office/drawing/2014/main" id="{6C187A37-863B-0601-4797-F6123A420EB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87626" y="14258"/>
            <a:ext cx="509667" cy="509667"/>
          </a:xfrm>
          <a:prstGeom prst="rect">
            <a:avLst/>
          </a:prstGeom>
        </p:spPr>
      </p:pic>
      <p:pic>
        <p:nvPicPr>
          <p:cNvPr id="7" name="Graphic 7" descr="Firefighter male with solid fill">
            <a:extLst>
              <a:ext uri="{FF2B5EF4-FFF2-40B4-BE49-F238E27FC236}">
                <a16:creationId xmlns:a16="http://schemas.microsoft.com/office/drawing/2014/main" id="{08B01A58-0CCE-10E8-2917-11CDF794765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1054332" y="1787813"/>
            <a:ext cx="565641" cy="565641"/>
          </a:xfrm>
          <a:prstGeom prst="rect">
            <a:avLst/>
          </a:prstGeom>
        </p:spPr>
      </p:pic>
      <p:pic>
        <p:nvPicPr>
          <p:cNvPr id="9" name="Graphic 2" descr="Smart Phone outline">
            <a:extLst>
              <a:ext uri="{FF2B5EF4-FFF2-40B4-BE49-F238E27FC236}">
                <a16:creationId xmlns:a16="http://schemas.microsoft.com/office/drawing/2014/main" id="{3CD33D08-B736-F3C0-C05E-65A4D8B8D4C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/>
        </p:blipFill>
        <p:spPr>
          <a:xfrm>
            <a:off x="1073703" y="2506055"/>
            <a:ext cx="526898" cy="526898"/>
          </a:xfrm>
          <a:prstGeom prst="rect">
            <a:avLst/>
          </a:prstGeom>
        </p:spPr>
      </p:pic>
      <p:pic>
        <p:nvPicPr>
          <p:cNvPr id="11" name="Graphic 10" descr="Document with solid fill">
            <a:extLst>
              <a:ext uri="{FF2B5EF4-FFF2-40B4-BE49-F238E27FC236}">
                <a16:creationId xmlns:a16="http://schemas.microsoft.com/office/drawing/2014/main" id="{9120C125-9952-F732-3D11-C51946A1B5A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/>
        </p:blipFill>
        <p:spPr>
          <a:xfrm>
            <a:off x="1054332" y="1069571"/>
            <a:ext cx="565641" cy="565641"/>
          </a:xfrm>
          <a:prstGeom prst="rect">
            <a:avLst/>
          </a:prstGeom>
        </p:spPr>
      </p:pic>
      <p:pic>
        <p:nvPicPr>
          <p:cNvPr id="5" name="Graphic 2" descr="Brain in head with solid fill">
            <a:extLst>
              <a:ext uri="{FF2B5EF4-FFF2-40B4-BE49-F238E27FC236}">
                <a16:creationId xmlns:a16="http://schemas.microsoft.com/office/drawing/2014/main" id="{BD72C0A0-37EF-67F5-8E15-C935207B5C3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/>
        </p:blipFill>
        <p:spPr>
          <a:xfrm>
            <a:off x="1073703" y="4777019"/>
            <a:ext cx="526898" cy="526898"/>
          </a:xfrm>
          <a:prstGeom prst="rect">
            <a:avLst/>
          </a:prstGeom>
        </p:spPr>
      </p:pic>
      <p:pic>
        <p:nvPicPr>
          <p:cNvPr id="13" name="Graphic 12" descr="Teacher">
            <a:extLst>
              <a:ext uri="{FF2B5EF4-FFF2-40B4-BE49-F238E27FC236}">
                <a16:creationId xmlns:a16="http://schemas.microsoft.com/office/drawing/2014/main" id="{05E38DA3-9DF7-C5B9-309A-4C1098068A70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1094706" y="4115530"/>
            <a:ext cx="526898" cy="526898"/>
          </a:xfrm>
          <a:prstGeom prst="rect">
            <a:avLst/>
          </a:prstGeom>
        </p:spPr>
      </p:pic>
      <p:pic>
        <p:nvPicPr>
          <p:cNvPr id="15" name="Graphic 14" descr="Newspaper with solid fill">
            <a:extLst>
              <a:ext uri="{FF2B5EF4-FFF2-40B4-BE49-F238E27FC236}">
                <a16:creationId xmlns:a16="http://schemas.microsoft.com/office/drawing/2014/main" id="{094CABF7-9B0A-9250-D2C5-A9F014A37634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1046575" y="3271300"/>
            <a:ext cx="605883" cy="605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92270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4E8437-13F8-CBA0-7AAD-D044304A11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Fire Asset Status Tracker (FAST) Application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B96C3E-D3DE-E7AB-5B54-F91355E7656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359379A-16E2-4C4A-96D0-A52C442257E7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5F9B6F2-51D3-F2AA-0D35-A5A08DF8C5E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13470" y="870907"/>
            <a:ext cx="4943781" cy="534963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800" b="1" dirty="0">
                <a:solidFill>
                  <a:srgbClr val="222A35"/>
                </a:solidFill>
                <a:latin typeface="+mn-lt"/>
              </a:rPr>
              <a:t>Provide a primarily mobile application 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600" dirty="0">
                <a:solidFill>
                  <a:srgbClr val="222A35"/>
                </a:solidFill>
              </a:rPr>
              <a:t>Simplify the user experience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1600" dirty="0">
                <a:solidFill>
                  <a:srgbClr val="222A35"/>
                </a:solidFill>
              </a:rPr>
              <a:t>Allow real-time status updates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800" b="1" dirty="0">
                <a:solidFill>
                  <a:srgbClr val="222A35"/>
                </a:solidFill>
                <a:latin typeface="+mn-lt"/>
              </a:rPr>
              <a:t>Track statewide all-hazard fire resources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600" dirty="0">
                <a:solidFill>
                  <a:srgbClr val="222A35"/>
                </a:solidFill>
                <a:latin typeface="+mn-lt"/>
              </a:rPr>
              <a:t>Cal OES Fire &amp; Rescue assignments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1600" dirty="0">
                <a:solidFill>
                  <a:srgbClr val="222A35"/>
                </a:solidFill>
                <a:latin typeface="+mn-lt"/>
              </a:rPr>
              <a:t>Local </a:t>
            </a:r>
            <a:r>
              <a:rPr lang="en-US" sz="1600" dirty="0">
                <a:solidFill>
                  <a:srgbClr val="222A35"/>
                </a:solidFill>
              </a:rPr>
              <a:t>g</a:t>
            </a:r>
            <a:r>
              <a:rPr lang="en-US" sz="1600" dirty="0">
                <a:solidFill>
                  <a:srgbClr val="222A35"/>
                </a:solidFill>
                <a:latin typeface="+mn-lt"/>
              </a:rPr>
              <a:t>overnment apparatus and overhead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800" b="1" dirty="0">
                <a:solidFill>
                  <a:srgbClr val="222A35"/>
                </a:solidFill>
                <a:latin typeface="+mn-lt"/>
              </a:rPr>
              <a:t>Rapidly onboard agencies via MARS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1600" dirty="0">
                <a:solidFill>
                  <a:srgbClr val="222A35"/>
                </a:solidFill>
              </a:rPr>
              <a:t>Primary and secondary user access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800" b="1" dirty="0">
                <a:solidFill>
                  <a:srgbClr val="222A35"/>
                </a:solidFill>
                <a:latin typeface="+mn-lt"/>
              </a:rPr>
              <a:t>Provide intel with robust data collection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600" dirty="0">
                <a:solidFill>
                  <a:srgbClr val="222A35"/>
                </a:solidFill>
              </a:rPr>
              <a:t>Inventory Tracker survey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600" dirty="0">
                <a:solidFill>
                  <a:srgbClr val="222A35"/>
                </a:solidFill>
              </a:rPr>
              <a:t>Fleet management &amp; Out of Service process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1600" dirty="0">
                <a:solidFill>
                  <a:srgbClr val="222A35"/>
                </a:solidFill>
              </a:rPr>
              <a:t>Statewide all-hazard resource availability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800" b="1" dirty="0">
                <a:solidFill>
                  <a:srgbClr val="222A35"/>
                </a:solidFill>
                <a:latin typeface="+mn-lt"/>
              </a:rPr>
              <a:t>Enable integration capabilities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600" dirty="0">
                <a:solidFill>
                  <a:srgbClr val="222A35"/>
                </a:solidFill>
              </a:rPr>
              <a:t>Slack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600" dirty="0">
                <a:solidFill>
                  <a:srgbClr val="222A35"/>
                </a:solidFill>
              </a:rPr>
              <a:t>Esri / ArcGIS</a:t>
            </a:r>
            <a:endParaRPr lang="en-US" sz="1800" dirty="0">
              <a:solidFill>
                <a:srgbClr val="222A35"/>
              </a:solidFill>
              <a:latin typeface="+mn-lt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0D3CA66-F73C-2CB7-B389-5478BADDA51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086" t="967"/>
          <a:stretch/>
        </p:blipFill>
        <p:spPr>
          <a:xfrm>
            <a:off x="7708739" y="936058"/>
            <a:ext cx="4115263" cy="4985883"/>
          </a:xfrm>
          <a:prstGeom prst="rect">
            <a:avLst/>
          </a:prstGeom>
          <a:ln>
            <a:solidFill>
              <a:srgbClr val="222A35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" name="Graphic 13" descr="Firefighter male with solid fill">
            <a:extLst>
              <a:ext uri="{FF2B5EF4-FFF2-40B4-BE49-F238E27FC236}">
                <a16:creationId xmlns:a16="http://schemas.microsoft.com/office/drawing/2014/main" id="{7D2F2479-F3A1-20A1-0654-39B69CD289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375869" y="60219"/>
            <a:ext cx="521617" cy="52161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BB6CB9F-0C5B-951D-C148-9EE7290111D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18880"/>
          <a:stretch/>
        </p:blipFill>
        <p:spPr>
          <a:xfrm>
            <a:off x="5157251" y="936058"/>
            <a:ext cx="2406972" cy="4996800"/>
          </a:xfrm>
          <a:prstGeom prst="rect">
            <a:avLst/>
          </a:prstGeom>
          <a:ln>
            <a:solidFill>
              <a:srgbClr val="222A35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5FAEABB-01B7-C4E9-EE97-0B0CD3FA516E}"/>
              </a:ext>
            </a:extLst>
          </p:cNvPr>
          <p:cNvSpPr txBox="1"/>
          <p:nvPr/>
        </p:nvSpPr>
        <p:spPr>
          <a:xfrm>
            <a:off x="5229509" y="6016336"/>
            <a:ext cx="2334714" cy="328655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marL="0" indent="0" algn="ctr">
              <a:lnSpc>
                <a:spcPts val="1800"/>
              </a:lnSpc>
              <a:spcAft>
                <a:spcPts val="600"/>
              </a:spcAft>
              <a:buNone/>
            </a:pPr>
            <a:r>
              <a:rPr lang="en-US" sz="1000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Mobile view of Local Agency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5844F81-2C37-EA7E-EEF9-13D1A760B217}"/>
              </a:ext>
            </a:extLst>
          </p:cNvPr>
          <p:cNvSpPr txBox="1"/>
          <p:nvPr/>
        </p:nvSpPr>
        <p:spPr>
          <a:xfrm>
            <a:off x="8578052" y="5992090"/>
            <a:ext cx="2376636" cy="328655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marL="0" indent="0" algn="ctr">
              <a:lnSpc>
                <a:spcPts val="1800"/>
              </a:lnSpc>
              <a:spcAft>
                <a:spcPts val="600"/>
              </a:spcAft>
              <a:buNone/>
            </a:pPr>
            <a:r>
              <a:rPr lang="en-US" sz="1000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Desktop view of Statewide Dashboard</a:t>
            </a:r>
          </a:p>
        </p:txBody>
      </p:sp>
    </p:spTree>
    <p:extLst>
      <p:ext uri="{BB962C8B-B14F-4D97-AF65-F5344CB8AC3E}">
        <p14:creationId xmlns:p14="http://schemas.microsoft.com/office/powerpoint/2010/main" val="21828075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4E8437-13F8-CBA0-7AAD-D044304A11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Impact on the Fire Service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B96C3E-D3DE-E7AB-5B54-F91355E7656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359379A-16E2-4C4A-96D0-A52C442257E7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5F9B6F2-51D3-F2AA-0D35-A5A08DF8C5E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13470" y="870907"/>
            <a:ext cx="4943781" cy="534963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800" b="1" dirty="0">
                <a:solidFill>
                  <a:srgbClr val="222A35"/>
                </a:solidFill>
                <a:latin typeface="+mn-lt"/>
              </a:rPr>
              <a:t>Provide a primarily mobile application 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600" dirty="0">
                <a:solidFill>
                  <a:srgbClr val="222A35"/>
                </a:solidFill>
              </a:rPr>
              <a:t>Simplify the user experience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1600" dirty="0">
                <a:solidFill>
                  <a:srgbClr val="222A35"/>
                </a:solidFill>
              </a:rPr>
              <a:t>Allow real-time status updates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800" b="1" dirty="0">
                <a:solidFill>
                  <a:srgbClr val="222A35"/>
                </a:solidFill>
                <a:latin typeface="+mn-lt"/>
              </a:rPr>
              <a:t>Track statewide all-hazard fire resources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600" dirty="0">
                <a:solidFill>
                  <a:srgbClr val="222A35"/>
                </a:solidFill>
                <a:latin typeface="+mn-lt"/>
              </a:rPr>
              <a:t>Cal OES Fire &amp; Rescue assignments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1600" dirty="0">
                <a:solidFill>
                  <a:srgbClr val="222A35"/>
                </a:solidFill>
                <a:latin typeface="+mn-lt"/>
              </a:rPr>
              <a:t>Local </a:t>
            </a:r>
            <a:r>
              <a:rPr lang="en-US" sz="1600" dirty="0">
                <a:solidFill>
                  <a:srgbClr val="222A35"/>
                </a:solidFill>
              </a:rPr>
              <a:t>g</a:t>
            </a:r>
            <a:r>
              <a:rPr lang="en-US" sz="1600" dirty="0">
                <a:solidFill>
                  <a:srgbClr val="222A35"/>
                </a:solidFill>
                <a:latin typeface="+mn-lt"/>
              </a:rPr>
              <a:t>overnment apparatus and overhead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800" b="1" dirty="0">
                <a:solidFill>
                  <a:srgbClr val="222A35"/>
                </a:solidFill>
                <a:latin typeface="+mn-lt"/>
              </a:rPr>
              <a:t>Rapidly onboard agencies via MARS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1600" dirty="0">
                <a:solidFill>
                  <a:srgbClr val="222A35"/>
                </a:solidFill>
              </a:rPr>
              <a:t>Primary and secondary user access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800" b="1" dirty="0">
                <a:solidFill>
                  <a:srgbClr val="222A35"/>
                </a:solidFill>
                <a:latin typeface="+mn-lt"/>
              </a:rPr>
              <a:t>Provide intel with robust data collection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600" dirty="0">
                <a:solidFill>
                  <a:srgbClr val="222A35"/>
                </a:solidFill>
              </a:rPr>
              <a:t>Inventory Tracker survey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600" dirty="0">
                <a:solidFill>
                  <a:srgbClr val="222A35"/>
                </a:solidFill>
              </a:rPr>
              <a:t>Fleet management &amp; Out of Service process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1600" dirty="0">
                <a:solidFill>
                  <a:srgbClr val="222A35"/>
                </a:solidFill>
              </a:rPr>
              <a:t>Statewide all-hazard resource availability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800" b="1" dirty="0">
                <a:solidFill>
                  <a:srgbClr val="222A35"/>
                </a:solidFill>
                <a:latin typeface="+mn-lt"/>
              </a:rPr>
              <a:t>Enable integration capabilities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600" dirty="0">
                <a:solidFill>
                  <a:srgbClr val="222A35"/>
                </a:solidFill>
              </a:rPr>
              <a:t>Slack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600" dirty="0">
                <a:solidFill>
                  <a:srgbClr val="222A35"/>
                </a:solidFill>
              </a:rPr>
              <a:t>Esri / ArcGIS</a:t>
            </a:r>
            <a:endParaRPr lang="en-US" sz="1800" dirty="0">
              <a:solidFill>
                <a:srgbClr val="222A35"/>
              </a:solidFill>
              <a:latin typeface="+mn-lt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0D3CA66-F73C-2CB7-B389-5478BADDA51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67" b="1"/>
          <a:stretch/>
        </p:blipFill>
        <p:spPr>
          <a:xfrm>
            <a:off x="5853700" y="688435"/>
            <a:ext cx="5660357" cy="5752397"/>
          </a:xfrm>
          <a:prstGeom prst="rect">
            <a:avLst/>
          </a:prstGeom>
          <a:ln>
            <a:solidFill>
              <a:srgbClr val="222A35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" name="Graphic 13" descr="Firefighter male with solid fill">
            <a:extLst>
              <a:ext uri="{FF2B5EF4-FFF2-40B4-BE49-F238E27FC236}">
                <a16:creationId xmlns:a16="http://schemas.microsoft.com/office/drawing/2014/main" id="{7D2F2479-F3A1-20A1-0654-39B69CD289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375869" y="60219"/>
            <a:ext cx="521617" cy="521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32195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D3267A-30CA-0A5A-1C05-0067C7B470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Getting Started: Sign Up &amp; Login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508F40-AE68-48F6-6EAC-B2D41D85A21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77687" y="830785"/>
            <a:ext cx="5718313" cy="2129231"/>
          </a:xfrm>
        </p:spPr>
        <p:txBody>
          <a:bodyPr>
            <a:normAutofit fontScale="92500" lnSpcReduction="10000"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n-US" sz="1800" b="1" dirty="0">
                <a:solidFill>
                  <a:srgbClr val="222A35"/>
                </a:solidFill>
                <a:latin typeface="+mn-lt"/>
              </a:rPr>
              <a:t>New User Sign Up (NO MARS):</a:t>
            </a:r>
          </a:p>
          <a:p>
            <a:pPr lvl="1">
              <a:spcAft>
                <a:spcPts val="600"/>
              </a:spcAft>
            </a:pPr>
            <a:r>
              <a:rPr lang="en-US" sz="1600" dirty="0"/>
              <a:t>Visit the Engage Community Portal: </a:t>
            </a:r>
            <a:r>
              <a:rPr lang="en-US" sz="1600" dirty="0">
                <a:hlinkClick r:id="rId2"/>
              </a:rPr>
              <a:t>https://engage.caloes.ca.gov</a:t>
            </a:r>
            <a:r>
              <a:rPr lang="en-US" sz="1600" dirty="0"/>
              <a:t>. </a:t>
            </a:r>
          </a:p>
          <a:p>
            <a:pPr lvl="1">
              <a:spcAft>
                <a:spcPts val="600"/>
              </a:spcAft>
            </a:pPr>
            <a:r>
              <a:rPr lang="en-US" sz="1600" dirty="0"/>
              <a:t>Register as “Entity Type” = “Fire Agency”</a:t>
            </a:r>
          </a:p>
          <a:p>
            <a:pPr lvl="1">
              <a:spcAft>
                <a:spcPts val="600"/>
              </a:spcAft>
            </a:pPr>
            <a:r>
              <a:rPr lang="en-US" sz="1600" dirty="0"/>
              <a:t>Validate your email</a:t>
            </a:r>
          </a:p>
          <a:p>
            <a:pPr lvl="1">
              <a:spcAft>
                <a:spcPts val="600"/>
              </a:spcAft>
            </a:pPr>
            <a:r>
              <a:rPr lang="en-US" sz="1600" dirty="0"/>
              <a:t>Request access to the Fire &amp; Rescue app</a:t>
            </a:r>
          </a:p>
          <a:p>
            <a:pPr lvl="2">
              <a:spcAft>
                <a:spcPts val="600"/>
              </a:spcAft>
            </a:pPr>
            <a:r>
              <a:rPr lang="en-US" sz="1400" i="1" dirty="0"/>
              <a:t>Ensure you know your MACS ID!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69667B-0A21-A1C8-28D6-30B0F4138BB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359379A-16E2-4C4A-96D0-A52C442257E7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1026" name="Picture 2" descr="A screenshot of a login page&#10;&#10;Description automatically generated">
            <a:extLst>
              <a:ext uri="{FF2B5EF4-FFF2-40B4-BE49-F238E27FC236}">
                <a16:creationId xmlns:a16="http://schemas.microsoft.com/office/drawing/2014/main" id="{A9E47D26-0F0D-7412-689E-5F1E9853FC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2863" y="3120271"/>
            <a:ext cx="2757099" cy="3002437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A screenshot of a login&#10;&#10;Description automatically generated">
            <a:extLst>
              <a:ext uri="{FF2B5EF4-FFF2-40B4-BE49-F238E27FC236}">
                <a16:creationId xmlns:a16="http://schemas.microsoft.com/office/drawing/2014/main" id="{2B05B3EB-ED06-5C41-E83E-17087D97619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580" y="3156872"/>
            <a:ext cx="5294525" cy="296583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2C3BFB5-D9D7-E59E-4049-1B710C83FFF3}"/>
              </a:ext>
            </a:extLst>
          </p:cNvPr>
          <p:cNvSpPr txBox="1"/>
          <p:nvPr/>
        </p:nvSpPr>
        <p:spPr>
          <a:xfrm>
            <a:off x="5884105" y="781169"/>
            <a:ext cx="6099142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n-US" sz="1800" b="1" dirty="0">
                <a:solidFill>
                  <a:srgbClr val="222A35"/>
                </a:solidFill>
                <a:latin typeface="+mn-lt"/>
              </a:rPr>
              <a:t>Existing User Login (With MARS):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404040"/>
                </a:solidFill>
              </a:rPr>
              <a:t>Direct Access: </a:t>
            </a:r>
            <a:r>
              <a:rPr lang="en-US" sz="1600" dirty="0">
                <a:solidFill>
                  <a:srgbClr val="404040"/>
                </a:solidFill>
              </a:rPr>
              <a:t>Go to </a:t>
            </a:r>
            <a:r>
              <a:rPr lang="en-US" sz="1600" dirty="0">
                <a:solidFill>
                  <a:srgbClr val="404040"/>
                </a:solidFill>
                <a:hlinkClick r:id="rId5"/>
              </a:rPr>
              <a:t>https://engage.caloes.ca.gov/fast/s/</a:t>
            </a:r>
            <a:r>
              <a:rPr lang="en-US" sz="1600" dirty="0">
                <a:solidFill>
                  <a:srgbClr val="404040"/>
                </a:solidFill>
              </a:rPr>
              <a:t> and enter your login credentials.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404040"/>
                </a:solidFill>
              </a:rPr>
              <a:t>Via MARS: </a:t>
            </a:r>
            <a:r>
              <a:rPr lang="en-US" sz="1600" dirty="0">
                <a:solidFill>
                  <a:srgbClr val="404040"/>
                </a:solidFill>
              </a:rPr>
              <a:t>After logging into MARS, navigate to the FAST application link provided within the platform.</a:t>
            </a:r>
          </a:p>
          <a:p>
            <a:pPr lvl="1">
              <a:spcAft>
                <a:spcPts val="600"/>
              </a:spcAft>
            </a:pPr>
            <a:endParaRPr lang="en-US" sz="1600" dirty="0">
              <a:solidFill>
                <a:srgbClr val="404040"/>
              </a:solidFill>
            </a:endParaRPr>
          </a:p>
          <a:p>
            <a:pPr>
              <a:spcAft>
                <a:spcPts val="600"/>
              </a:spcAft>
            </a:pPr>
            <a:r>
              <a:rPr lang="en-US" sz="1400" i="1" dirty="0">
                <a:solidFill>
                  <a:srgbClr val="404040"/>
                </a:solidFill>
              </a:rPr>
              <a:t>Supported browsers include Chrome, Edge, &amp; Safari for optimal performance.</a:t>
            </a:r>
          </a:p>
        </p:txBody>
      </p:sp>
      <p:pic>
        <p:nvPicPr>
          <p:cNvPr id="5" name="Graphic 13" descr="Firefighter male with solid fill">
            <a:extLst>
              <a:ext uri="{FF2B5EF4-FFF2-40B4-BE49-F238E27FC236}">
                <a16:creationId xmlns:a16="http://schemas.microsoft.com/office/drawing/2014/main" id="{293A8C43-CCB4-EFD3-9DB4-C58A678507C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375869" y="60219"/>
            <a:ext cx="521617" cy="521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6692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7A6808-78DF-52DC-853D-8EE79EDAA3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Configure Your Agency</a:t>
            </a:r>
          </a:p>
        </p:txBody>
      </p:sp>
      <p:pic>
        <p:nvPicPr>
          <p:cNvPr id="9" name="Content Placeholder 8" descr="A screenshot of a fire department&#10;&#10;Description automatically generated">
            <a:extLst>
              <a:ext uri="{FF2B5EF4-FFF2-40B4-BE49-F238E27FC236}">
                <a16:creationId xmlns:a16="http://schemas.microsoft.com/office/drawing/2014/main" id="{1CFCF752-C5C1-46B4-0332-37039735EBA0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9384" y="1850903"/>
            <a:ext cx="2406957" cy="3410972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79458A-98C5-CBB8-428F-7DEEBF93747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359379A-16E2-4C4A-96D0-A52C442257E7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1D16816-6595-6EAE-D3C2-9EC7B1570528}"/>
              </a:ext>
            </a:extLst>
          </p:cNvPr>
          <p:cNvSpPr txBox="1"/>
          <p:nvPr/>
        </p:nvSpPr>
        <p:spPr>
          <a:xfrm>
            <a:off x="4181707" y="256478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>
            <a:noAutofit/>
          </a:bodyPr>
          <a:lstStyle/>
          <a:p>
            <a:pPr marL="0" indent="0" algn="l">
              <a:lnSpc>
                <a:spcPts val="1800"/>
              </a:lnSpc>
              <a:spcAft>
                <a:spcPts val="600"/>
              </a:spcAft>
              <a:buNone/>
            </a:pPr>
            <a:endParaRPr lang="en-US" sz="1200" dirty="0">
              <a:solidFill>
                <a:prstClr val="black">
                  <a:lumMod val="75000"/>
                  <a:lumOff val="25000"/>
                </a:prst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A7B79023-C211-DBBF-F410-96E456141D23}"/>
              </a:ext>
            </a:extLst>
          </p:cNvPr>
          <p:cNvSpPr txBox="1">
            <a:spLocks/>
          </p:cNvSpPr>
          <p:nvPr/>
        </p:nvSpPr>
        <p:spPr>
          <a:xfrm>
            <a:off x="364406" y="1850903"/>
            <a:ext cx="6328661" cy="25868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en-US" sz="24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2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1800" b="1" dirty="0">
                <a:solidFill>
                  <a:srgbClr val="222A35"/>
                </a:solidFill>
                <a:latin typeface="+mn-lt"/>
              </a:rPr>
              <a:t>First-Time Fire Department Setup:</a:t>
            </a:r>
          </a:p>
          <a:p>
            <a:pPr lvl="1">
              <a:spcAft>
                <a:spcPts val="600"/>
              </a:spcAft>
            </a:pPr>
            <a:r>
              <a:rPr lang="en-US" sz="1600" dirty="0"/>
              <a:t>Navigate to your Local Fire Agency Dashboard</a:t>
            </a:r>
          </a:p>
          <a:p>
            <a:pPr lvl="1">
              <a:spcAft>
                <a:spcPts val="600"/>
              </a:spcAft>
            </a:pPr>
            <a:r>
              <a:rPr lang="en-US" sz="1600" dirty="0"/>
              <a:t>Click the </a:t>
            </a:r>
            <a:r>
              <a:rPr lang="en-US" sz="1600" i="1" dirty="0"/>
              <a:t>Inventory Tracking </a:t>
            </a:r>
            <a:r>
              <a:rPr lang="en-US" sz="1600" dirty="0"/>
              <a:t>link</a:t>
            </a:r>
          </a:p>
          <a:p>
            <a:pPr lvl="1">
              <a:spcAft>
                <a:spcPts val="600"/>
              </a:spcAft>
            </a:pPr>
            <a:r>
              <a:rPr lang="en-US" sz="1600" dirty="0"/>
              <a:t>Enter details for Local / Additional Resources (“How many you own”) and Overhead (“How many are trained”)</a:t>
            </a:r>
          </a:p>
          <a:p>
            <a:pPr lvl="1">
              <a:spcAft>
                <a:spcPts val="600"/>
              </a:spcAft>
            </a:pPr>
            <a:r>
              <a:rPr lang="en-US" sz="1600" dirty="0"/>
              <a:t>Save changes to complete the setup process</a:t>
            </a:r>
          </a:p>
          <a:p>
            <a:pPr lvl="1">
              <a:spcAft>
                <a:spcPts val="600"/>
              </a:spcAft>
            </a:pPr>
            <a:r>
              <a:rPr lang="en-US" sz="1600" dirty="0"/>
              <a:t>Navigate back to your Local Fire Agency Dashboard</a:t>
            </a:r>
          </a:p>
        </p:txBody>
      </p:sp>
      <p:pic>
        <p:nvPicPr>
          <p:cNvPr id="16" name="Picture 15" descr="A screenshot of a login&#10;&#10;Description automatically generated">
            <a:extLst>
              <a:ext uri="{FF2B5EF4-FFF2-40B4-BE49-F238E27FC236}">
                <a16:creationId xmlns:a16="http://schemas.microsoft.com/office/drawing/2014/main" id="{EB5A9BD8-F8A3-5092-CD3E-2F2A8482AA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0537" y="925451"/>
            <a:ext cx="2277905" cy="526187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ADC6566-0FD8-96D6-98F9-D0F3020ED7D2}"/>
              </a:ext>
            </a:extLst>
          </p:cNvPr>
          <p:cNvSpPr txBox="1"/>
          <p:nvPr/>
        </p:nvSpPr>
        <p:spPr>
          <a:xfrm>
            <a:off x="375101" y="1002748"/>
            <a:ext cx="82192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sz="1800" i="1" dirty="0">
                <a:solidFill>
                  <a:srgbClr val="BF9000"/>
                </a:solidFill>
                <a:latin typeface="+mn-lt"/>
              </a:rPr>
              <a:t>The Inventory Tracker must be completed </a:t>
            </a:r>
            <a:r>
              <a:rPr lang="en-US" sz="1800" i="1" u="sng" dirty="0">
                <a:solidFill>
                  <a:srgbClr val="BF9000"/>
                </a:solidFill>
                <a:latin typeface="+mn-lt"/>
              </a:rPr>
              <a:t>before</a:t>
            </a:r>
            <a:r>
              <a:rPr lang="en-US" sz="1800" i="1" dirty="0">
                <a:solidFill>
                  <a:srgbClr val="BF9000"/>
                </a:solidFill>
                <a:latin typeface="+mn-lt"/>
              </a:rPr>
              <a:t> updating your mutual aid status</a:t>
            </a:r>
            <a:endParaRPr lang="en-US" sz="1800" i="1" u="sng" dirty="0">
              <a:solidFill>
                <a:srgbClr val="BF9000"/>
              </a:solidFill>
              <a:latin typeface="+mn-lt"/>
            </a:endParaRPr>
          </a:p>
        </p:txBody>
      </p:sp>
      <p:pic>
        <p:nvPicPr>
          <p:cNvPr id="7" name="Graphic 13" descr="Firefighter male with solid fill">
            <a:extLst>
              <a:ext uri="{FF2B5EF4-FFF2-40B4-BE49-F238E27FC236}">
                <a16:creationId xmlns:a16="http://schemas.microsoft.com/office/drawing/2014/main" id="{60F04585-6C9A-5BFF-7FDF-5AB7062B944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375869" y="60219"/>
            <a:ext cx="521617" cy="521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1422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7A6808-78DF-52DC-853D-8EE79EDAA3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Inventory Tracker Essentials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238B07-F0B1-4986-931F-5A4FF51BCE0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77687" y="830785"/>
            <a:ext cx="6328661" cy="5639590"/>
          </a:xfrm>
        </p:spPr>
        <p:txBody>
          <a:bodyPr/>
          <a:lstStyle/>
          <a:p>
            <a:pPr marL="0" indent="0">
              <a:spcAft>
                <a:spcPts val="600"/>
              </a:spcAft>
              <a:buNone/>
            </a:pPr>
            <a:r>
              <a:rPr lang="en-US" sz="1800" b="1" dirty="0">
                <a:solidFill>
                  <a:srgbClr val="222A35"/>
                </a:solidFill>
                <a:latin typeface="+mn-lt"/>
              </a:rPr>
              <a:t>Recommended Updates:</a:t>
            </a:r>
          </a:p>
          <a:p>
            <a:pPr lvl="1">
              <a:spcAft>
                <a:spcPts val="600"/>
              </a:spcAft>
            </a:pPr>
            <a:r>
              <a:rPr lang="en-US" sz="1600" dirty="0"/>
              <a:t>Regularly update the Inventory Tracker maintain accuracy.</a:t>
            </a:r>
          </a:p>
          <a:p>
            <a:pPr lvl="1">
              <a:spcAft>
                <a:spcPts val="600"/>
              </a:spcAft>
            </a:pPr>
            <a:r>
              <a:rPr lang="en-US" sz="1600" i="1" dirty="0"/>
              <a:t>Example: Your agency bought a new Type I Engine</a:t>
            </a:r>
          </a:p>
          <a:p>
            <a:pPr marL="0" indent="0">
              <a:spcAft>
                <a:spcPts val="600"/>
              </a:spcAft>
              <a:buNone/>
            </a:pPr>
            <a:endParaRPr lang="en-US" sz="1800" b="1" dirty="0">
              <a:latin typeface="+mn-lt"/>
            </a:endParaRPr>
          </a:p>
          <a:p>
            <a:pPr marL="0" indent="0">
              <a:spcAft>
                <a:spcPts val="600"/>
              </a:spcAft>
              <a:buNone/>
            </a:pPr>
            <a:r>
              <a:rPr lang="en-US" sz="1800" b="1" dirty="0">
                <a:solidFill>
                  <a:srgbClr val="222A35"/>
                </a:solidFill>
                <a:latin typeface="+mn-lt"/>
              </a:rPr>
              <a:t>Regular Reviews:</a:t>
            </a:r>
          </a:p>
          <a:p>
            <a:pPr lvl="1">
              <a:spcAft>
                <a:spcPts val="600"/>
              </a:spcAft>
            </a:pPr>
            <a:r>
              <a:rPr lang="en-US" sz="1600" dirty="0"/>
              <a:t>Review and update your agency's resources as needed.</a:t>
            </a:r>
          </a:p>
          <a:p>
            <a:pPr lvl="1">
              <a:spcAft>
                <a:spcPts val="600"/>
              </a:spcAft>
            </a:pPr>
            <a:r>
              <a:rPr lang="en-US" sz="1600" dirty="0"/>
              <a:t>Confirm or amend details for all resource categories.</a:t>
            </a:r>
          </a:p>
          <a:p>
            <a:pPr lvl="1">
              <a:spcAft>
                <a:spcPts val="600"/>
              </a:spcAft>
            </a:pPr>
            <a:r>
              <a:rPr lang="en-US" sz="1600" i="1" dirty="0"/>
              <a:t>Example: Update FAST when updating MARS Salary Survey</a:t>
            </a:r>
          </a:p>
          <a:p>
            <a:pPr marL="0" indent="0">
              <a:spcAft>
                <a:spcPts val="600"/>
              </a:spcAft>
              <a:buNone/>
            </a:pPr>
            <a:endParaRPr lang="en-US" sz="1800" b="1" dirty="0">
              <a:latin typeface="+mn-lt"/>
            </a:endParaRPr>
          </a:p>
          <a:p>
            <a:pPr marL="0" indent="0">
              <a:spcAft>
                <a:spcPts val="600"/>
              </a:spcAft>
              <a:buNone/>
            </a:pPr>
            <a:r>
              <a:rPr lang="en-US" sz="1800" b="1" dirty="0">
                <a:solidFill>
                  <a:srgbClr val="222A35"/>
                </a:solidFill>
                <a:latin typeface="+mn-lt"/>
              </a:rPr>
              <a:t>Expert Tip: 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sz="1600" dirty="0">
                <a:latin typeface="+mn-lt"/>
              </a:rPr>
              <a:t>Keeping your Inventory Tracker updated is vital for the accuracy of state-wide mutual aid resource availability and efficient emergency response coordination.</a:t>
            </a:r>
          </a:p>
          <a:p>
            <a:pPr lvl="1">
              <a:spcAft>
                <a:spcPts val="600"/>
              </a:spcAft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79458A-98C5-CBB8-428F-7DEEBF93747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359379A-16E2-4C4A-96D0-A52C442257E7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6" name="Picture 5" descr="A screenshot of a inventory tracker&#10;&#10;Description automatically generated">
            <a:extLst>
              <a:ext uri="{FF2B5EF4-FFF2-40B4-BE49-F238E27FC236}">
                <a16:creationId xmlns:a16="http://schemas.microsoft.com/office/drawing/2014/main" id="{323FE9E3-78EB-554E-66EC-6D0D17A35A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5807" y="830785"/>
            <a:ext cx="2411437" cy="550054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 descr="A screenshot of a computer&#10;&#10;Description automatically generated">
            <a:extLst>
              <a:ext uri="{FF2B5EF4-FFF2-40B4-BE49-F238E27FC236}">
                <a16:creationId xmlns:a16="http://schemas.microsoft.com/office/drawing/2014/main" id="{124F4AE3-1640-F552-EAD7-0738F8254B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6703" y="830785"/>
            <a:ext cx="2377610" cy="551570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5" name="Graphic 13" descr="Firefighter male with solid fill">
            <a:extLst>
              <a:ext uri="{FF2B5EF4-FFF2-40B4-BE49-F238E27FC236}">
                <a16:creationId xmlns:a16="http://schemas.microsoft.com/office/drawing/2014/main" id="{BB4188AA-1895-E842-FDC7-46F491872CA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375869" y="60219"/>
            <a:ext cx="521617" cy="521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8437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F70B3C-52D3-83A9-5273-E6079537CF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Viewing Local Agency Dashboards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8CD8F6-F0A8-8DDE-11E3-E9E1958FC3B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77687" y="830785"/>
            <a:ext cx="5718313" cy="5639590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800" b="1" dirty="0">
                <a:solidFill>
                  <a:srgbClr val="222A35"/>
                </a:solidFill>
                <a:latin typeface="+mn-lt"/>
              </a:rPr>
              <a:t>Capabilities: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1600" u="sng" dirty="0">
                <a:latin typeface="+mn-lt"/>
              </a:rPr>
              <a:t>Secondary users can view </a:t>
            </a:r>
            <a:r>
              <a:rPr lang="en-US" sz="1600" dirty="0">
                <a:latin typeface="+mn-lt"/>
              </a:rPr>
              <a:t>real-time data and updates.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1600" dirty="0">
                <a:latin typeface="+mn-lt"/>
              </a:rPr>
              <a:t>Monitor status updates and notes from local agencies.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1600" dirty="0">
                <a:latin typeface="+mn-lt"/>
              </a:rPr>
              <a:t>See Total Equipment/Overhead Availability figures.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en-US" sz="1600" dirty="0">
              <a:latin typeface="+mn-lt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800" b="1" dirty="0">
                <a:solidFill>
                  <a:srgbClr val="222A35"/>
                </a:solidFill>
                <a:latin typeface="+mn-lt"/>
              </a:rPr>
              <a:t>Expert Tip: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600" dirty="0">
                <a:latin typeface="+mn-lt"/>
              </a:rPr>
              <a:t>Your Local Agency Dashboard will appear blank if a primary user has not completed the </a:t>
            </a:r>
            <a:r>
              <a:rPr lang="en-US" sz="1600" i="1" dirty="0">
                <a:latin typeface="+mn-lt"/>
              </a:rPr>
              <a:t>Inventory Tracker</a:t>
            </a:r>
            <a:endParaRPr lang="en-US" sz="1800" dirty="0">
              <a:latin typeface="+mn-lt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833A27-1566-79E7-05B2-2E536247616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359379A-16E2-4C4A-96D0-A52C442257E7}" type="slidenum">
              <a:rPr lang="en-US" smtClean="0"/>
              <a:pPr/>
              <a:t>7</a:t>
            </a:fld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EA8B13AE-964B-68A6-8655-5B9D45DD23CB}"/>
              </a:ext>
            </a:extLst>
          </p:cNvPr>
          <p:cNvGrpSpPr/>
          <p:nvPr/>
        </p:nvGrpSpPr>
        <p:grpSpPr>
          <a:xfrm>
            <a:off x="9163181" y="797312"/>
            <a:ext cx="2641254" cy="5563255"/>
            <a:chOff x="4604823" y="590550"/>
            <a:chExt cx="2982352" cy="6281708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0D0FD202-D1B7-262D-BF10-D6CA30DAB7B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1542" b="95556"/>
            <a:stretch/>
          </p:blipFill>
          <p:spPr>
            <a:xfrm>
              <a:off x="4604823" y="590550"/>
              <a:ext cx="2982351" cy="199060"/>
            </a:xfrm>
            <a:prstGeom prst="rect">
              <a:avLst/>
            </a:prstGeom>
            <a:ln>
              <a:solidFill>
                <a:srgbClr val="222A35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C9D092CE-7062-4E3F-C536-4ECB802E87F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11121"/>
            <a:stretch/>
          </p:blipFill>
          <p:spPr>
            <a:xfrm>
              <a:off x="4604824" y="776910"/>
              <a:ext cx="2982351" cy="6095348"/>
            </a:xfrm>
            <a:prstGeom prst="rect">
              <a:avLst/>
            </a:prstGeom>
            <a:ln>
              <a:solidFill>
                <a:srgbClr val="222A35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017C1DB7-260E-B8EA-4997-4A5C0A93E6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79822" y="771516"/>
            <a:ext cx="2562166" cy="558246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8" name="Graphic 13" descr="Firefighter male with solid fill">
            <a:extLst>
              <a:ext uri="{FF2B5EF4-FFF2-40B4-BE49-F238E27FC236}">
                <a16:creationId xmlns:a16="http://schemas.microsoft.com/office/drawing/2014/main" id="{4C59B2F4-6AB5-4E34-969A-09F82341FD2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375869" y="60219"/>
            <a:ext cx="521617" cy="521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6180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F70B3C-52D3-83A9-5273-E6079537CF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Managing Local Agency Dashboards for Mutual Aid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8CD8F6-F0A8-8DDE-11E3-E9E1958FC3B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77687" y="830785"/>
            <a:ext cx="5718313" cy="1982753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222A35"/>
                </a:solidFill>
                <a:latin typeface="+mn-lt"/>
              </a:rPr>
              <a:t>Capabilities:</a:t>
            </a:r>
          </a:p>
          <a:p>
            <a:pPr>
              <a:lnSpc>
                <a:spcPct val="100000"/>
              </a:lnSpc>
            </a:pPr>
            <a:r>
              <a:rPr lang="en-US" sz="1600" u="sng" dirty="0">
                <a:latin typeface="+mn-lt"/>
              </a:rPr>
              <a:t>Primary users can edit </a:t>
            </a:r>
            <a:r>
              <a:rPr lang="en-US" sz="1600" dirty="0">
                <a:latin typeface="+mn-lt"/>
              </a:rPr>
              <a:t>their Local Fire Agency Dashboard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latin typeface="+mn-lt"/>
              </a:rPr>
              <a:t>Update mutual aid status and resource availability.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latin typeface="+mn-lt"/>
              </a:rPr>
              <a:t>Input Local Fire Agency Notes.</a:t>
            </a:r>
          </a:p>
          <a:p>
            <a:pPr lvl="1">
              <a:lnSpc>
                <a:spcPct val="100000"/>
              </a:lnSpc>
            </a:pPr>
            <a:r>
              <a:rPr lang="en-US" sz="1400" i="1" dirty="0"/>
              <a:t>Examples: “Type I or Type III” or “One engine of any type”</a:t>
            </a:r>
            <a:endParaRPr lang="en-US" sz="1800" i="1" dirty="0">
              <a:latin typeface="+mn-lt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833A27-1566-79E7-05B2-2E536247616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359379A-16E2-4C4A-96D0-A52C442257E7}" type="slidenum">
              <a:rPr lang="en-US" smtClean="0"/>
              <a:pPr/>
              <a:t>8</a:t>
            </a:fld>
            <a:endParaRPr lang="en-US" dirty="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F060305D-CA58-88A0-DF98-42A04AF390C6}"/>
              </a:ext>
            </a:extLst>
          </p:cNvPr>
          <p:cNvGrpSpPr/>
          <p:nvPr/>
        </p:nvGrpSpPr>
        <p:grpSpPr>
          <a:xfrm>
            <a:off x="9163181" y="797312"/>
            <a:ext cx="2641254" cy="5563255"/>
            <a:chOff x="9163181" y="797312"/>
            <a:chExt cx="2641254" cy="5563255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0D0FD202-D1B7-262D-BF10-D6CA30DAB7B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1542" b="95556"/>
            <a:stretch/>
          </p:blipFill>
          <p:spPr>
            <a:xfrm>
              <a:off x="9163181" y="797312"/>
              <a:ext cx="2641253" cy="176293"/>
            </a:xfrm>
            <a:prstGeom prst="rect">
              <a:avLst/>
            </a:prstGeom>
            <a:ln>
              <a:solidFill>
                <a:srgbClr val="222A35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C9D092CE-7062-4E3F-C536-4ECB802E87F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11121"/>
            <a:stretch/>
          </p:blipFill>
          <p:spPr>
            <a:xfrm>
              <a:off x="9163182" y="962358"/>
              <a:ext cx="2641253" cy="5398209"/>
            </a:xfrm>
            <a:prstGeom prst="rect">
              <a:avLst/>
            </a:prstGeom>
            <a:ln>
              <a:solidFill>
                <a:srgbClr val="222A35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2C9E28A4-DBF6-D383-AD97-579D83B24A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687" y="5688999"/>
            <a:ext cx="5842588" cy="44081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E186098-3707-4824-0F8A-01CC11DBAB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26913" y="4984449"/>
            <a:ext cx="4030391" cy="53963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21014ADF-4018-B99B-1629-C079120E1C17}"/>
              </a:ext>
            </a:extLst>
          </p:cNvPr>
          <p:cNvSpPr txBox="1"/>
          <p:nvPr/>
        </p:nvSpPr>
        <p:spPr>
          <a:xfrm>
            <a:off x="387565" y="3038648"/>
            <a:ext cx="6096000" cy="21544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n-US" b="1" dirty="0">
                <a:solidFill>
                  <a:srgbClr val="222A35"/>
                </a:solidFill>
                <a:latin typeface="+mn-lt"/>
              </a:rPr>
              <a:t>Expert Tip</a:t>
            </a:r>
            <a:r>
              <a:rPr lang="en-US" b="1" dirty="0">
                <a:solidFill>
                  <a:srgbClr val="222A35"/>
                </a:solidFill>
              </a:rPr>
              <a:t>s</a:t>
            </a:r>
            <a:r>
              <a:rPr lang="en-US" b="1" dirty="0">
                <a:solidFill>
                  <a:srgbClr val="222A35"/>
                </a:solidFill>
                <a:latin typeface="+mn-lt"/>
              </a:rPr>
              <a:t>: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OES Resources will be blank if you are not an Assignee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Total Equipment/Overhead Availability influences OA, Region, and State resource totals and mutual aid decision-making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Error message displays if your Total Equipment/Overhead Availability input conflicts with your mutual aid status numbers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96A4042B-4173-B636-5F9C-5E13B5941D0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46278" y="797312"/>
            <a:ext cx="2452945" cy="5563255"/>
          </a:xfrm>
          <a:prstGeom prst="rect">
            <a:avLst/>
          </a:prstGeom>
          <a:ln>
            <a:solidFill>
              <a:srgbClr val="222A35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8" name="Graphic 13" descr="Firefighter male with solid fill">
            <a:extLst>
              <a:ext uri="{FF2B5EF4-FFF2-40B4-BE49-F238E27FC236}">
                <a16:creationId xmlns:a16="http://schemas.microsoft.com/office/drawing/2014/main" id="{B62AFC94-6BAA-BD48-5421-20E092B6302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375869" y="60219"/>
            <a:ext cx="521617" cy="521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9580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F70B3C-52D3-83A9-5273-E6079537CF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OES </a:t>
            </a:r>
            <a:r>
              <a:rPr lang="en-US"/>
              <a:t>Assignees </a:t>
            </a:r>
            <a:r>
              <a:rPr lang="en-US" dirty="0"/>
              <a:t>Guidance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8CD8F6-F0A8-8DDE-11E3-E9E1958FC3B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77687" y="830785"/>
            <a:ext cx="5718313" cy="2498569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800" b="1" dirty="0">
                <a:solidFill>
                  <a:srgbClr val="222A35"/>
                </a:solidFill>
                <a:latin typeface="+mn-lt"/>
              </a:rPr>
              <a:t>Capabilities: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1600" u="sng" dirty="0">
                <a:solidFill>
                  <a:srgbClr val="404040"/>
                </a:solidFill>
                <a:latin typeface="+mn-lt"/>
              </a:rPr>
              <a:t>Primary users can update </a:t>
            </a:r>
            <a:r>
              <a:rPr lang="en-US" sz="1600" dirty="0">
                <a:solidFill>
                  <a:srgbClr val="404040"/>
                </a:solidFill>
                <a:latin typeface="+mn-lt"/>
              </a:rPr>
              <a:t>your assigned OES Resources:</a:t>
            </a:r>
          </a:p>
          <a:p>
            <a:pPr lvl="1">
              <a:spcAft>
                <a:spcPts val="600"/>
              </a:spcAft>
            </a:pPr>
            <a:r>
              <a:rPr lang="en-US" sz="1400" b="1" dirty="0">
                <a:solidFill>
                  <a:srgbClr val="404040"/>
                </a:solidFill>
              </a:rPr>
              <a:t>Available</a:t>
            </a:r>
            <a:r>
              <a:rPr lang="en-US" sz="1400" dirty="0">
                <a:solidFill>
                  <a:srgbClr val="404040"/>
                </a:solidFill>
                <a:latin typeface="+mn-lt"/>
              </a:rPr>
              <a:t> = Ready for Mutual Aid Assignment</a:t>
            </a:r>
          </a:p>
          <a:p>
            <a:pPr lvl="1">
              <a:spcAft>
                <a:spcPts val="600"/>
              </a:spcAft>
            </a:pPr>
            <a:r>
              <a:rPr lang="en-US" sz="1400" b="1" dirty="0">
                <a:solidFill>
                  <a:srgbClr val="404040"/>
                </a:solidFill>
              </a:rPr>
              <a:t>Assigned</a:t>
            </a:r>
            <a:r>
              <a:rPr lang="en-US" sz="1400" dirty="0">
                <a:solidFill>
                  <a:srgbClr val="404040"/>
                </a:solidFill>
              </a:rPr>
              <a:t> = On an Incident</a:t>
            </a:r>
          </a:p>
          <a:p>
            <a:pPr lvl="1">
              <a:spcAft>
                <a:spcPts val="600"/>
              </a:spcAft>
            </a:pPr>
            <a:r>
              <a:rPr lang="en-US" sz="1400" b="1" dirty="0">
                <a:solidFill>
                  <a:srgbClr val="404040"/>
                </a:solidFill>
                <a:latin typeface="+mn-lt"/>
              </a:rPr>
              <a:t>Out of Ser</a:t>
            </a:r>
            <a:r>
              <a:rPr lang="en-US" sz="1400" b="1" dirty="0">
                <a:solidFill>
                  <a:srgbClr val="404040"/>
                </a:solidFill>
              </a:rPr>
              <a:t>vice </a:t>
            </a:r>
            <a:r>
              <a:rPr lang="en-US" sz="1400" dirty="0">
                <a:solidFill>
                  <a:srgbClr val="404040"/>
                </a:solidFill>
              </a:rPr>
              <a:t>(OOS)</a:t>
            </a:r>
          </a:p>
          <a:p>
            <a:pPr lvl="2">
              <a:spcAft>
                <a:spcPts val="600"/>
              </a:spcAft>
            </a:pPr>
            <a:r>
              <a:rPr lang="en-US" sz="1400" b="1" dirty="0">
                <a:solidFill>
                  <a:srgbClr val="404040"/>
                </a:solidFill>
                <a:latin typeface="+mn-lt"/>
              </a:rPr>
              <a:t>Staffing</a:t>
            </a:r>
            <a:r>
              <a:rPr lang="en-US" sz="1400" dirty="0">
                <a:solidFill>
                  <a:srgbClr val="404040"/>
                </a:solidFill>
                <a:latin typeface="+mn-lt"/>
              </a:rPr>
              <a:t> = </a:t>
            </a:r>
            <a:r>
              <a:rPr lang="en-US" sz="1400" dirty="0">
                <a:solidFill>
                  <a:srgbClr val="404040"/>
                </a:solidFill>
              </a:rPr>
              <a:t>Unable to staff the resource</a:t>
            </a:r>
          </a:p>
          <a:p>
            <a:pPr lvl="2">
              <a:spcAft>
                <a:spcPts val="600"/>
              </a:spcAft>
            </a:pPr>
            <a:r>
              <a:rPr lang="en-US" sz="1400" b="1" dirty="0">
                <a:solidFill>
                  <a:srgbClr val="404040"/>
                </a:solidFill>
                <a:latin typeface="+mn-lt"/>
              </a:rPr>
              <a:t>Mechanical</a:t>
            </a:r>
            <a:r>
              <a:rPr lang="en-US" sz="1400" dirty="0">
                <a:solidFill>
                  <a:srgbClr val="404040"/>
                </a:solidFill>
                <a:latin typeface="+mn-lt"/>
              </a:rPr>
              <a:t> = Maintenance needed</a:t>
            </a:r>
            <a:endParaRPr lang="en-US" sz="1800" dirty="0">
              <a:solidFill>
                <a:srgbClr val="404040"/>
              </a:solidFill>
              <a:latin typeface="+mn-lt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833A27-1566-79E7-05B2-2E536247616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359379A-16E2-4C4A-96D0-A52C442257E7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1771540-9C02-8D28-6A5A-896342E7460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8880"/>
          <a:stretch/>
        </p:blipFill>
        <p:spPr>
          <a:xfrm>
            <a:off x="6368755" y="846718"/>
            <a:ext cx="2679835" cy="5563255"/>
          </a:xfrm>
          <a:prstGeom prst="rect">
            <a:avLst/>
          </a:prstGeom>
          <a:ln>
            <a:solidFill>
              <a:srgbClr val="222A35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51D5A7AE-78BE-8907-4497-890029E3A57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10803" y="846718"/>
            <a:ext cx="1186180" cy="120904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E135918E-099C-6B54-350C-92D6A406F6B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69029" y="2306117"/>
            <a:ext cx="1485900" cy="116268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cxnSp>
        <p:nvCxnSpPr>
          <p:cNvPr id="33" name="Elbow Connector 26">
            <a:extLst>
              <a:ext uri="{FF2B5EF4-FFF2-40B4-BE49-F238E27FC236}">
                <a16:creationId xmlns:a16="http://schemas.microsoft.com/office/drawing/2014/main" id="{3B7914CB-6D06-6AA8-5890-EA94DDC924AE}"/>
              </a:ext>
            </a:extLst>
          </p:cNvPr>
          <p:cNvCxnSpPr>
            <a:cxnSpLocks/>
            <a:stCxn id="35" idx="3"/>
            <a:endCxn id="31" idx="1"/>
          </p:cNvCxnSpPr>
          <p:nvPr/>
        </p:nvCxnSpPr>
        <p:spPr>
          <a:xfrm flipV="1">
            <a:off x="8830752" y="1451238"/>
            <a:ext cx="680051" cy="3774725"/>
          </a:xfrm>
          <a:prstGeom prst="bentConnector3">
            <a:avLst>
              <a:gd name="adj1" fmla="val 50000"/>
            </a:avLst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ounded Rectangle 27">
            <a:extLst>
              <a:ext uri="{FF2B5EF4-FFF2-40B4-BE49-F238E27FC236}">
                <a16:creationId xmlns:a16="http://schemas.microsoft.com/office/drawing/2014/main" id="{94B218AA-C6D8-F4DB-5CAA-A222AFC08424}"/>
              </a:ext>
            </a:extLst>
          </p:cNvPr>
          <p:cNvSpPr/>
          <p:nvPr/>
        </p:nvSpPr>
        <p:spPr>
          <a:xfrm>
            <a:off x="8030652" y="5148810"/>
            <a:ext cx="800100" cy="154305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pic>
        <p:nvPicPr>
          <p:cNvPr id="36" name="Picture 35" descr="A screenshot of a phone&#10;&#10;Description automatically generated">
            <a:extLst>
              <a:ext uri="{FF2B5EF4-FFF2-40B4-BE49-F238E27FC236}">
                <a16:creationId xmlns:a16="http://schemas.microsoft.com/office/drawing/2014/main" id="{3F096C11-ED07-ABFF-2B11-DDA975EA222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68929" y="3702482"/>
            <a:ext cx="1525270" cy="275082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37" name="Rounded Rectangle 27">
            <a:extLst>
              <a:ext uri="{FF2B5EF4-FFF2-40B4-BE49-F238E27FC236}">
                <a16:creationId xmlns:a16="http://schemas.microsoft.com/office/drawing/2014/main" id="{064C3E8F-E782-80CA-8F94-7D157E626B0B}"/>
              </a:ext>
            </a:extLst>
          </p:cNvPr>
          <p:cNvSpPr/>
          <p:nvPr/>
        </p:nvSpPr>
        <p:spPr>
          <a:xfrm>
            <a:off x="10404589" y="2876347"/>
            <a:ext cx="1407160" cy="300355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cxnSp>
        <p:nvCxnSpPr>
          <p:cNvPr id="34" name="Elbow Connector 26">
            <a:extLst>
              <a:ext uri="{FF2B5EF4-FFF2-40B4-BE49-F238E27FC236}">
                <a16:creationId xmlns:a16="http://schemas.microsoft.com/office/drawing/2014/main" id="{3CCE72E0-1D15-C03E-2A33-7257C91F8616}"/>
              </a:ext>
            </a:extLst>
          </p:cNvPr>
          <p:cNvCxnSpPr/>
          <p:nvPr/>
        </p:nvCxnSpPr>
        <p:spPr>
          <a:xfrm flipH="1">
            <a:off x="10969739" y="3009062"/>
            <a:ext cx="843915" cy="1584960"/>
          </a:xfrm>
          <a:prstGeom prst="bentConnector3">
            <a:avLst>
              <a:gd name="adj1" fmla="val -10011"/>
            </a:avLst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ounded Rectangle 27">
            <a:extLst>
              <a:ext uri="{FF2B5EF4-FFF2-40B4-BE49-F238E27FC236}">
                <a16:creationId xmlns:a16="http://schemas.microsoft.com/office/drawing/2014/main" id="{EBCC5EA0-BCCD-C9D6-008A-CE0A9295D9FA}"/>
              </a:ext>
            </a:extLst>
          </p:cNvPr>
          <p:cNvSpPr/>
          <p:nvPr/>
        </p:nvSpPr>
        <p:spPr>
          <a:xfrm>
            <a:off x="9630852" y="4844414"/>
            <a:ext cx="1404471" cy="112522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2F359CCC-6C44-77D4-CF52-375C68C63331}"/>
              </a:ext>
            </a:extLst>
          </p:cNvPr>
          <p:cNvSpPr txBox="1"/>
          <p:nvPr/>
        </p:nvSpPr>
        <p:spPr>
          <a:xfrm>
            <a:off x="488215" y="3451346"/>
            <a:ext cx="5151072" cy="93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n-US" b="1" dirty="0">
                <a:solidFill>
                  <a:srgbClr val="222A35"/>
                </a:solidFill>
                <a:latin typeface="+mn-lt"/>
              </a:rPr>
              <a:t>Expert Tip: </a:t>
            </a:r>
          </a:p>
          <a:p>
            <a:pPr marL="0" indent="0">
              <a:buNone/>
            </a:pPr>
            <a:r>
              <a:rPr lang="en-US" sz="1600" dirty="0">
                <a:solidFill>
                  <a:srgbClr val="404040"/>
                </a:solidFill>
              </a:rPr>
              <a:t>Selecting OOS Mechanical triggers an email notification to OES Fleet with your resource details.</a:t>
            </a:r>
          </a:p>
        </p:txBody>
      </p:sp>
      <p:pic>
        <p:nvPicPr>
          <p:cNvPr id="47" name="Picture 46">
            <a:extLst>
              <a:ext uri="{FF2B5EF4-FFF2-40B4-BE49-F238E27FC236}">
                <a16:creationId xmlns:a16="http://schemas.microsoft.com/office/drawing/2014/main" id="{43605472-9531-635C-A09E-F34FFB6F89A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9944" y="4514729"/>
            <a:ext cx="4672631" cy="1784590"/>
          </a:xfrm>
          <a:prstGeom prst="rect">
            <a:avLst/>
          </a:prstGeom>
          <a:ln>
            <a:solidFill>
              <a:srgbClr val="222A35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8" name="Graphic 13" descr="Firefighter male with solid fill">
            <a:extLst>
              <a:ext uri="{FF2B5EF4-FFF2-40B4-BE49-F238E27FC236}">
                <a16:creationId xmlns:a16="http://schemas.microsoft.com/office/drawing/2014/main" id="{79E4B81D-9B3B-D048-41ED-1DE03102E08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375869" y="60219"/>
            <a:ext cx="521617" cy="521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191172"/>
      </p:ext>
    </p:extLst>
  </p:cSld>
  <p:clrMapOvr>
    <a:masterClrMapping/>
  </p:clrMapOvr>
</p:sld>
</file>

<file path=ppt/theme/theme1.xml><?xml version="1.0" encoding="utf-8"?>
<a:theme xmlns:a="http://schemas.openxmlformats.org/drawingml/2006/main" name="Get Started with 3D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Segoe UI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lIns="91440" tIns="45720" rIns="91440" bIns="45720" rtlCol="0">
        <a:noAutofit/>
      </a:bodyPr>
      <a:lstStyle>
        <a:defPPr marL="0" indent="0" algn="l">
          <a:lnSpc>
            <a:spcPts val="1800"/>
          </a:lnSpc>
          <a:spcAft>
            <a:spcPts val="600"/>
          </a:spcAft>
          <a:buNone/>
          <a:defRPr sz="1200" dirty="0" smtClean="0">
            <a:solidFill>
              <a:prstClr val="black">
                <a:lumMod val="75000"/>
                <a:lumOff val="25000"/>
              </a:prstClr>
            </a:solidFill>
            <a:latin typeface="Segoe UI" panose="020B0502040204020203" pitchFamily="34" charset="0"/>
            <a:cs typeface="Segoe UI" panose="020B0502040204020203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TM16411177_Bring Your Presentations_win32_mlw - v3" id="{DE0A717D-0B12-4D44-8613-A03A4CD6D7EE}" vid="{30B64ACD-7D47-478C-8DC1-E97D1D0752D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876D6574B0D3B41A05DC12D1934D1D2" ma:contentTypeVersion="11" ma:contentTypeDescription="Create a new document." ma:contentTypeScope="" ma:versionID="fe1f41c21173ff215d99c7a7fd63b3b9">
  <xsd:schema xmlns:xsd="http://www.w3.org/2001/XMLSchema" xmlns:xs="http://www.w3.org/2001/XMLSchema" xmlns:p="http://schemas.microsoft.com/office/2006/metadata/properties" xmlns:ns2="2e4c72bf-8efe-40bd-891d-90884d07ac82" xmlns:ns3="359ddeda-289e-4a52-a27b-d778be16fc86" targetNamespace="http://schemas.microsoft.com/office/2006/metadata/properties" ma:root="true" ma:fieldsID="5c1b2770c4b38218a997afc870f24c1f" ns2:_="" ns3:_="">
    <xsd:import namespace="2e4c72bf-8efe-40bd-891d-90884d07ac82"/>
    <xsd:import namespace="359ddeda-289e-4a52-a27b-d778be16fc86"/>
    <xsd:element name="properties">
      <xsd:complexType>
        <xsd:sequence>
          <xsd:element name="documentManagement">
            <xsd:complexType>
              <xsd:all>
                <xsd:element ref="ns2:lcf76f155ced4ddcb4097134ff3c332f" minOccurs="0"/>
                <xsd:element ref="ns3:TaxCatchAll" minOccurs="0"/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e4c72bf-8efe-40bd-891d-90884d07ac82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9" nillable="true" ma:taxonomy="true" ma:internalName="lcf76f155ced4ddcb4097134ff3c332f" ma:taxonomyFieldName="MediaServiceImageTags" ma:displayName="Image Tags" ma:readOnly="false" ma:fieldId="{5cf76f15-5ced-4ddc-b409-7134ff3c332f}" ma:taxonomyMulti="true" ma:sspId="96d5628d-455a-4734-a764-f5350b362e8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59ddeda-289e-4a52-a27b-d778be16fc86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d5e81bdf-c708-4f80-bfa0-8b513f8c97d6}" ma:internalName="TaxCatchAll" ma:showField="CatchAllData" ma:web="359ddeda-289e-4a52-a27b-d778be16fc8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359ddeda-289e-4a52-a27b-d778be16fc86" xsi:nil="true"/>
    <lcf76f155ced4ddcb4097134ff3c332f xmlns="2e4c72bf-8efe-40bd-891d-90884d07ac82">
      <Terms xmlns="http://schemas.microsoft.com/office/infopath/2007/PartnerControls"/>
    </lcf76f155ced4ddcb4097134ff3c332f>
    <MediaLengthInSeconds xmlns="2e4c72bf-8efe-40bd-891d-90884d07ac82" xsi:nil="true"/>
  </documentManagement>
</p:properties>
</file>

<file path=customXml/itemProps1.xml><?xml version="1.0" encoding="utf-8"?>
<ds:datastoreItem xmlns:ds="http://schemas.openxmlformats.org/officeDocument/2006/customXml" ds:itemID="{909F86AB-8E91-4DF1-BA6F-385FE6697FC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e4c72bf-8efe-40bd-891d-90884d07ac82"/>
    <ds:schemaRef ds:uri="359ddeda-289e-4a52-a27b-d778be16fc8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8A56FF6-92BD-46DE-9059-01B9F08E888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B90717D-CB20-4004-8DD0-01756D9D039A}">
  <ds:schemaRefs>
    <ds:schemaRef ds:uri="2e4c72bf-8efe-40bd-891d-90884d07ac82"/>
    <ds:schemaRef ds:uri="http://www.w3.org/XML/1998/namespace"/>
    <ds:schemaRef ds:uri="http://purl.org/dc/terms/"/>
    <ds:schemaRef ds:uri="http://purl.org/dc/elements/1.1/"/>
    <ds:schemaRef ds:uri="http://purl.org/dc/dcmitype/"/>
    <ds:schemaRef ds:uri="http://schemas.openxmlformats.org/package/2006/metadata/core-properties"/>
    <ds:schemaRef ds:uri="359ddeda-289e-4a52-a27b-d778be16fc86"/>
    <ds:schemaRef ds:uri="http://schemas.microsoft.com/office/2006/documentManagement/types"/>
    <ds:schemaRef ds:uri="http://schemas.microsoft.com/office/infopath/2007/PartnerControls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Bring your presentations to life with 3D(3)</Template>
  <TotalTime>0</TotalTime>
  <Words>1034</Words>
  <Application>Microsoft Office PowerPoint</Application>
  <PresentationFormat>Widescreen</PresentationFormat>
  <Paragraphs>183</Paragraphs>
  <Slides>20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Segoe UI</vt:lpstr>
      <vt:lpstr>Segoe UI Light</vt:lpstr>
      <vt:lpstr>Get Started with 3D</vt:lpstr>
      <vt:lpstr>Fire Asset Status Tracker Local Fire Agency Training Guide</vt:lpstr>
      <vt:lpstr>Discussion Topics</vt:lpstr>
      <vt:lpstr>Impact on the Fire Service</vt:lpstr>
      <vt:lpstr>Getting Started: Sign Up &amp; Login</vt:lpstr>
      <vt:lpstr>Configure Your Agency</vt:lpstr>
      <vt:lpstr>Inventory Tracker Essentials</vt:lpstr>
      <vt:lpstr>Viewing Local Agency Dashboards</vt:lpstr>
      <vt:lpstr>Managing Local Agency Dashboards for Mutual Aid</vt:lpstr>
      <vt:lpstr>OES Assignees Guidance</vt:lpstr>
      <vt:lpstr>Viewing OA &amp; Region Dashboards</vt:lpstr>
      <vt:lpstr>OA &amp; Region Coordinator Guidance</vt:lpstr>
      <vt:lpstr>Statewide Dashboard</vt:lpstr>
      <vt:lpstr>Access Critical Information</vt:lpstr>
      <vt:lpstr>Access OES and Local Government Contacts</vt:lpstr>
      <vt:lpstr>Interactive Demo</vt:lpstr>
      <vt:lpstr>Q/A</vt:lpstr>
      <vt:lpstr>Post Training Support</vt:lpstr>
      <vt:lpstr>Backup Slides</vt:lpstr>
      <vt:lpstr>MACS-405</vt:lpstr>
      <vt:lpstr>Fire Asset Status Tracker (FAST) Application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Fire Asset Status Tracking Project Overview</dc:title>
  <dc:creator/>
  <cp:lastModifiedBy/>
  <cp:revision>1208</cp:revision>
  <dcterms:created xsi:type="dcterms:W3CDTF">2020-09-08T15:50:54Z</dcterms:created>
  <dcterms:modified xsi:type="dcterms:W3CDTF">2025-06-05T16:41:47Z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ComplianceAssetId">
    <vt:lpwstr/>
  </property>
  <property fmtid="{D5CDD505-2E9C-101B-9397-08002B2CF9AE}" pid="4" name="TriggerFlowInfo">
    <vt:lpwstr/>
  </property>
  <property fmtid="{D5CDD505-2E9C-101B-9397-08002B2CF9AE}" pid="5" name="_ExtendedDescription">
    <vt:lpwstr/>
  </property>
  <property fmtid="{D5CDD505-2E9C-101B-9397-08002B2CF9AE}" pid="6" name="ContentTypeId">
    <vt:lpwstr>0x0101009876D6574B0D3B41A05DC12D1934D1D2</vt:lpwstr>
  </property>
</Properties>
</file>