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9" r:id="rId3"/>
    <p:sldId id="289" r:id="rId4"/>
    <p:sldId id="260" r:id="rId5"/>
    <p:sldId id="281" r:id="rId6"/>
    <p:sldId id="278" r:id="rId7"/>
    <p:sldId id="261" r:id="rId8"/>
    <p:sldId id="275" r:id="rId9"/>
    <p:sldId id="266" r:id="rId10"/>
    <p:sldId id="277" r:id="rId11"/>
    <p:sldId id="295" r:id="rId12"/>
    <p:sldId id="294" r:id="rId13"/>
    <p:sldId id="283" r:id="rId14"/>
    <p:sldId id="284" r:id="rId15"/>
    <p:sldId id="280" r:id="rId16"/>
    <p:sldId id="285" r:id="rId17"/>
    <p:sldId id="286" r:id="rId18"/>
    <p:sldId id="287" r:id="rId19"/>
    <p:sldId id="288" r:id="rId20"/>
    <p:sldId id="291" r:id="rId21"/>
    <p:sldId id="290" r:id="rId22"/>
    <p:sldId id="292" r:id="rId23"/>
    <p:sldId id="293" r:id="rId24"/>
    <p:sldId id="262" r:id="rId25"/>
    <p:sldId id="263" r:id="rId26"/>
    <p:sldId id="282"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04DDC-57B1-07B2-6B82-8F4B5F5840A1}" name="Stout, Tabitha@CalOES" initials="TS" userId="S::StoutT@CalOES.ca.gov::16fb94b2-6049-4855-8689-552411b2302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3067" autoAdjust="0"/>
  </p:normalViewPr>
  <p:slideViewPr>
    <p:cSldViewPr snapToGrid="0">
      <p:cViewPr varScale="1">
        <p:scale>
          <a:sx n="106" d="100"/>
          <a:sy n="106" d="100"/>
        </p:scale>
        <p:origin x="1080" y="102"/>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ZA" sz="2800" dirty="0">
              <a:solidFill>
                <a:schemeClr val="tx1"/>
              </a:solidFill>
            </a:rPr>
            <a:t>We will cover these Topics</a:t>
          </a:r>
          <a:endParaRPr lang="en-US" sz="28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What is Smartsheet?</a:t>
          </a: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ED7BFBCA-85AB-470A-B757-1414C645E6DE}">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Incident Cost Reporting Process – DFRR (Response Cost) and Public Assistance (Permanent Work) </a:t>
          </a:r>
          <a:endParaRPr lang="en-US" sz="2800" dirty="0">
            <a:solidFill>
              <a:schemeClr val="bg1"/>
            </a:solidFill>
          </a:endParaRPr>
        </a:p>
      </dgm:t>
    </dgm:pt>
    <dgm:pt modelId="{B49CC6F4-1BCE-47E4-B510-CFFABFF8574B}" type="parTrans" cxnId="{CADA49E7-D7E4-4B04-9DDF-B5A55F3314AF}">
      <dgm:prSet/>
      <dgm:spPr/>
      <dgm:t>
        <a:bodyPr/>
        <a:lstStyle/>
        <a:p>
          <a:endParaRPr lang="en-US" sz="2800"/>
        </a:p>
      </dgm:t>
    </dgm:pt>
    <dgm:pt modelId="{C0C02030-8E95-4FBF-B65E-3B9A5576FA0F}" type="sibTrans" cxnId="{CADA49E7-D7E4-4B04-9DDF-B5A55F3314AF}">
      <dgm:prSet/>
      <dgm:spPr/>
      <dgm:t>
        <a:bodyPr/>
        <a:lstStyle/>
        <a:p>
          <a:endParaRPr lang="en-US" sz="2800"/>
        </a:p>
      </dgm:t>
    </dgm:pt>
    <dgm:pt modelId="{2904A716-59B7-4104-AC29-2F533F57D625}">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Setting Up A Smartsheet Account</a:t>
          </a:r>
          <a:endParaRPr lang="en-US" sz="2800" dirty="0">
            <a:solidFill>
              <a:schemeClr val="bg1"/>
            </a:solidFill>
          </a:endParaRPr>
        </a:p>
      </dgm:t>
    </dgm:pt>
    <dgm:pt modelId="{9B32CB96-1CE6-4CA6-98D9-C2203F6FCB19}" type="parTrans" cxnId="{769AC2E0-480D-41AB-BE4C-F01603F65A64}">
      <dgm:prSet/>
      <dgm:spPr/>
      <dgm:t>
        <a:bodyPr/>
        <a:lstStyle/>
        <a:p>
          <a:endParaRPr lang="en-US" sz="2800"/>
        </a:p>
      </dgm:t>
    </dgm:pt>
    <dgm:pt modelId="{14A70495-26CC-4CC9-BF87-1FC52EE50B35}" type="sibTrans" cxnId="{769AC2E0-480D-41AB-BE4C-F01603F65A64}">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98564" custScaleY="48485">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1EC855D4-9949-4C99-AE73-64CD4259AB6C}" type="presOf" srcId="{2904A716-59B7-4104-AC29-2F533F57D625}" destId="{A7174219-EC9E-4267-A04D-B18EE847387A}" srcOrd="0" destOrd="2" presId="urn:microsoft.com/office/officeart/2005/8/layout/list1"/>
    <dgm:cxn modelId="{769AC2E0-480D-41AB-BE4C-F01603F65A64}" srcId="{7A49DF98-867D-48FD-8C6A-11619CC54E26}" destId="{2904A716-59B7-4104-AC29-2F533F57D625}" srcOrd="2" destOrd="0" parTransId="{9B32CB96-1CE6-4CA6-98D9-C2203F6FCB19}" sibTransId="{14A70495-26CC-4CC9-BF87-1FC52EE50B35}"/>
    <dgm:cxn modelId="{DF88DBE6-53D6-489E-9FE7-EDD2A1456E39}" type="presOf" srcId="{ED7BFBCA-85AB-470A-B757-1414C645E6DE}" destId="{A7174219-EC9E-4267-A04D-B18EE847387A}" srcOrd="0" destOrd="1" presId="urn:microsoft.com/office/officeart/2005/8/layout/list1"/>
    <dgm:cxn modelId="{CADA49E7-D7E4-4B04-9DDF-B5A55F3314AF}" srcId="{7A49DF98-867D-48FD-8C6A-11619CC54E26}" destId="{ED7BFBCA-85AB-470A-B757-1414C645E6DE}" srcOrd="1" destOrd="0" parTransId="{B49CC6F4-1BCE-47E4-B510-CFFABFF8574B}" sibTransId="{C0C02030-8E95-4FBF-B65E-3B9A5576FA0F}"/>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Category of Work</a:t>
          </a:r>
          <a:endParaRPr lang="en-US" sz="1600" b="1" dirty="0">
            <a:solidFill>
              <a:schemeClr val="bg1"/>
            </a:solidFill>
          </a:endParaRPr>
        </a:p>
        <a:p>
          <a:pPr algn="ctr"/>
          <a:r>
            <a:rPr lang="en-US" sz="1600" b="0" dirty="0">
              <a:solidFill>
                <a:schemeClr val="bg1"/>
              </a:solidFill>
            </a:rPr>
            <a:t>Report only permanent work here (Cat C, D, E, F, or G). Category A and B should be reported in Emergency Work Tracker..</a:t>
          </a:r>
        </a:p>
        <a:p>
          <a:pPr algn="ctr"/>
          <a:endParaRPr lang="en-US" sz="1800" dirty="0">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solidFill>
          <a:schemeClr val="accent2">
            <a:lumMod val="60000"/>
            <a:lumOff val="40000"/>
          </a:schemeClr>
        </a:solidFill>
        <a:ln>
          <a:noFill/>
        </a:ln>
        <a:effectLst/>
      </dgm:spPr>
      <dgm:t>
        <a:bodyPr/>
        <a:lstStyle/>
        <a:p>
          <a:endParaRPr lang="en-US" dirty="0"/>
        </a:p>
      </dgm:t>
    </dgm:pt>
    <dgm:pt modelId="{486B1149-3CA6-43A8-9920-A9145B7D655B}">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Damage Description</a:t>
          </a:r>
        </a:p>
        <a:p>
          <a:pPr algn="ctr"/>
          <a:r>
            <a:rPr lang="en-US" sz="1600" b="0" dirty="0">
              <a:solidFill>
                <a:schemeClr val="bg1"/>
              </a:solidFill>
            </a:rPr>
            <a:t>Must include dimensions (sizes, quantities, dimensions, volumes, etc.) of the facility. Dimensions of the work that has been completed including materials and work to be completed.</a:t>
          </a:r>
          <a:br>
            <a:rPr lang="en-US" sz="1600" b="0" dirty="0">
              <a:solidFill>
                <a:schemeClr val="bg1"/>
              </a:solidFill>
            </a:rPr>
          </a:br>
          <a:br>
            <a:rPr lang="en-US" sz="1600" b="0" dirty="0">
              <a:solidFill>
                <a:schemeClr val="bg1"/>
              </a:solidFill>
            </a:rPr>
          </a:br>
          <a:endParaRPr lang="en-US" sz="1600" b="0" noProof="1">
            <a:solidFill>
              <a:srgbClr val="FF0000"/>
            </a:solidFill>
          </a:endParaRPr>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dgm:t>
        <a:bodyPr/>
        <a:lstStyle/>
        <a:p>
          <a:endParaRPr lang="en-US"/>
        </a:p>
      </dgm:t>
    </dgm:pt>
    <dgm:pt modelId="{7F1BD48E-821F-40CF-9762-5D2166458BFC}">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GPS Coordinates</a:t>
          </a:r>
          <a:endParaRPr lang="en-US" sz="1600" b="1" dirty="0">
            <a:solidFill>
              <a:schemeClr val="bg1"/>
            </a:solidFill>
          </a:endParaRPr>
        </a:p>
        <a:p>
          <a:pPr algn="ctr"/>
          <a:r>
            <a:rPr lang="en-US" sz="1600" dirty="0">
              <a:solidFill>
                <a:schemeClr val="bg1"/>
              </a:solidFill>
            </a:rPr>
            <a:t>Latitude and Longitude of the Damaged Facility.</a:t>
          </a:r>
          <a:br>
            <a:rPr lang="en-US" sz="1600" dirty="0">
              <a:solidFill>
                <a:schemeClr val="bg1"/>
              </a:solidFill>
            </a:rPr>
          </a:br>
          <a:br>
            <a:rPr lang="en-US" sz="1600" noProof="1">
              <a:solidFill>
                <a:schemeClr val="bg1"/>
              </a:solidFill>
            </a:rPr>
          </a:br>
          <a:endParaRPr lang="en-US" sz="1600" noProof="1">
            <a:solidFill>
              <a:schemeClr val="bg1"/>
            </a:solidFill>
          </a:endParaRP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dgm:t>
        <a:bodyPr/>
        <a:lstStyle/>
        <a:p>
          <a:endParaRPr lang="en-US"/>
        </a:p>
      </dgm:t>
    </dgm:pt>
    <dgm:pt modelId="{6BAA3B58-E324-407B-B10B-DD2FF6DF4649}">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Start Date of Facility Damage</a:t>
          </a:r>
          <a:endParaRPr lang="en-US" sz="1600" b="1" dirty="0">
            <a:solidFill>
              <a:schemeClr val="bg1"/>
            </a:solidFill>
          </a:endParaRPr>
        </a:p>
        <a:p>
          <a:pPr algn="ctr"/>
          <a:r>
            <a:rPr lang="en-US" sz="1600" dirty="0">
              <a:solidFill>
                <a:schemeClr val="bg1"/>
              </a:solidFill>
            </a:rPr>
            <a:t>The initial damage date of the line item.</a:t>
          </a:r>
          <a:endParaRPr lang="en-US" sz="1600" noProof="1">
            <a:solidFill>
              <a:srgbClr val="FF0000"/>
            </a:solidFill>
          </a:endParaRPr>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X="130000" custScaleY="131590" custLinFactNeighborX="-39" custLinFactNeighborY="319"/>
      <dgm:spPr/>
    </dgm:pt>
    <dgm:pt modelId="{8157E768-0524-44F1-8F00-7DF53576D2D6}" type="pres">
      <dgm:prSet presAssocID="{547F8894-C324-4B84-95BE-A51E4FE0FA16}" presName="sibTransNodeCircle" presStyleLbl="alignNode1" presStyleIdx="0" presStyleCnt="8" custScaleX="108683" custScaleY="98955" custLinFactNeighborX="-11578" custLinFactNeighborY="-20172">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D6CD3F65-6B27-4BA4-910D-01ECC1366155}" type="pres">
      <dgm:prSet presAssocID="{547F8894-C324-4B84-95BE-A51E4FE0FA16}" presName="sibTrans" presStyleCnt="0"/>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1" presStyleCnt="4" custScaleX="114375" custScaleY="130790"/>
      <dgm:spPr/>
    </dgm:pt>
    <dgm:pt modelId="{25DC3ACA-E29D-4710-B1CD-435E6C2C2D50}" type="pres">
      <dgm:prSet presAssocID="{3D79D227-AFB1-491C-8329-B8B92987A11A}" presName="sibTransNodeCircle" presStyleLbl="alignNode1" presStyleIdx="2" presStyleCnt="8" custLinFactNeighborX="900" custLinFactNeighborY="-31799">
        <dgm:presLayoutVars>
          <dgm:chMax val="0"/>
          <dgm:bulletEnabled/>
        </dgm:presLayoutVars>
      </dgm:prSet>
      <dgm:spPr/>
    </dgm:pt>
    <dgm:pt modelId="{16C7FF57-6B89-4B44-9F92-C3E365FC70B7}" type="pres">
      <dgm:prSet presAssocID="{486B1149-3CA6-43A8-9920-A9145B7D655B}" presName="bottomLine" presStyleLbl="alignNode1" presStyleIdx="3" presStyleCnt="8" custLinFactY="337816084" custLinFactNeighborY="337900000">
        <dgm:presLayoutVars/>
      </dgm:prSet>
      <dgm:spPr/>
    </dgm:pt>
    <dgm:pt modelId="{84CBF38F-D917-4191-85EE-7CC0746A9812}" type="pres">
      <dgm:prSet presAssocID="{486B1149-3CA6-43A8-9920-A9145B7D655B}" presName="nodeText" presStyleLbl="bgAccFollowNode1" presStyleIdx="1" presStyleCnt="4">
        <dgm:presLayoutVars>
          <dgm:bulletEnabled val="1"/>
        </dgm:presLayoutVars>
      </dgm:prSet>
      <dgm:spPr/>
    </dgm:pt>
    <dgm:pt modelId="{A576A5D0-8A54-44DF-881A-EEE8576AE9F0}" type="pres">
      <dgm:prSet presAssocID="{3D79D227-AFB1-491C-8329-B8B92987A11A}" presName="sibTrans" presStyleCnt="0"/>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2" presStyleCnt="4" custScaleY="131590"/>
      <dgm:spPr/>
    </dgm:pt>
    <dgm:pt modelId="{6427A046-A5DB-45B4-A207-44B5BA2EDCB8}" type="pres">
      <dgm:prSet presAssocID="{2F3D2747-ACF8-4568-8D30-741051D7F25E}" presName="sibTransNodeCircle" presStyleLbl="alignNode1" presStyleIdx="4" presStyleCnt="8">
        <dgm:presLayoutVars>
          <dgm:chMax val="0"/>
          <dgm:bulletEnabled/>
        </dgm:presLayoutVars>
      </dgm:prSet>
      <dgm:spPr/>
    </dgm:pt>
    <dgm:pt modelId="{F2B5686E-3383-424C-979B-96791911166F}" type="pres">
      <dgm:prSet presAssocID="{7F1BD48E-821F-40CF-9762-5D2166458BFC}" presName="bottomLine" presStyleLbl="alignNode1" presStyleIdx="5" presStyleCnt="8">
        <dgm:presLayoutVars/>
      </dgm:prSet>
      <dgm:spPr/>
    </dgm:pt>
    <dgm:pt modelId="{839888A1-4649-44B9-8867-AB6E1754BE9B}" type="pres">
      <dgm:prSet presAssocID="{7F1BD48E-821F-40CF-9762-5D2166458BFC}" presName="nodeText" presStyleLbl="bgAccFollowNode1" presStyleIdx="2" presStyleCnt="4">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3" presStyleCnt="4" custScaleX="111484" custScaleY="131590"/>
      <dgm:spPr/>
    </dgm:pt>
    <dgm:pt modelId="{27618652-1A57-4875-AAC5-B191478F3992}" type="pres">
      <dgm:prSet presAssocID="{FB5EEDE1-5B77-4236-86DE-EE3B2AF8DA1D}" presName="sibTransNodeCircle" presStyleLbl="alignNode1" presStyleIdx="6" presStyleCnt="8">
        <dgm:presLayoutVars>
          <dgm:chMax val="0"/>
          <dgm:bulletEnabled/>
        </dgm:presLayoutVars>
      </dgm:prSet>
      <dgm:spPr/>
    </dgm:pt>
    <dgm:pt modelId="{B8D567F3-3FC1-4CFE-9A27-C65906F60D59}" type="pres">
      <dgm:prSet presAssocID="{6BAA3B58-E324-407B-B10B-DD2FF6DF4649}" presName="bottomLine" presStyleLbl="alignNode1" presStyleIdx="7" presStyleCnt="8">
        <dgm:presLayoutVars/>
      </dgm:prSet>
      <dgm:spPr/>
    </dgm:pt>
    <dgm:pt modelId="{DF7ADAD4-20C7-422D-BC26-2E1467F19231}" type="pres">
      <dgm:prSet presAssocID="{6BAA3B58-E324-407B-B10B-DD2FF6DF4649}" presName="nodeText" presStyleLbl="bgAccFollowNode1" presStyleIdx="3" presStyleCnt="4">
        <dgm:presLayoutVars>
          <dgm:bulletEnabled val="1"/>
        </dgm:presLayoutVars>
      </dgm:prSet>
      <dgm:spPr/>
    </dgm:pt>
  </dgm:ptLst>
  <dgm:cxnLst>
    <dgm:cxn modelId="{4DF64120-4F5F-4FA8-8638-D005716C7003}" type="presOf" srcId="{486B1149-3CA6-43A8-9920-A9145B7D655B}" destId="{84CBF38F-D917-4191-85EE-7CC0746A9812}" srcOrd="1"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3"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2" destOrd="0" parTransId="{8D54B477-DB7C-45E6-9E5F-EC214E653719}" sibTransId="{2F3D2747-ACF8-4568-8D30-741051D7F25E}"/>
    <dgm:cxn modelId="{5AC383BE-B8BE-407E-8BFE-82FC2F261DF7}" type="presOf" srcId="{3D79D227-AFB1-491C-8329-B8B92987A11A}" destId="{25DC3ACA-E29D-4710-B1CD-435E6C2C2D50}" srcOrd="0" destOrd="0" presId="urn:microsoft.com/office/officeart/2016/7/layout/LinProcess3"/>
    <dgm:cxn modelId="{1E8904CD-2F49-44AF-A1FA-024D79B16CFC}" type="presOf" srcId="{FB5EEDE1-5B77-4236-86DE-EE3B2AF8DA1D}" destId="{27618652-1A57-4875-AAC5-B191478F3992}"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1A3CF3FF-3BC8-413D-9B5C-33C48CE3B571}" srcId="{BB0ECF89-2783-4E78-A209-A16EF114A1AA}" destId="{486B1149-3CA6-43A8-9920-A9145B7D655B}" srcOrd="1" destOrd="0" parTransId="{50307ABA-3C5B-45C5-8F52-67AB055F0FFE}" sibTransId="{3D79D227-AFB1-491C-8329-B8B92987A11A}"/>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1" destOrd="0" presId="urn:microsoft.com/office/officeart/2016/7/layout/LinProcess3"/>
    <dgm:cxn modelId="{675F21CA-C34C-49E2-9BB0-DB86036897E6}" type="presParOf" srcId="{ACE795D8-4182-4DF1-B098-DD0AD48044C8}" destId="{341F7D08-D63E-4CF6-BFC8-C19F4EF04535}" srcOrd="2"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3" destOrd="0" presId="urn:microsoft.com/office/officeart/2016/7/layout/LinProcess3"/>
    <dgm:cxn modelId="{15639C0F-58C7-4197-85FC-54AC4EDEFF52}" type="presParOf" srcId="{ACE795D8-4182-4DF1-B098-DD0AD48044C8}" destId="{CF2F1165-5FE5-44B3-9192-F1EBC523E8B0}" srcOrd="4"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5" destOrd="0" presId="urn:microsoft.com/office/officeart/2016/7/layout/LinProcess3"/>
    <dgm:cxn modelId="{E8EA80E6-0430-41B7-BEB1-D96B2F0A009E}" type="presParOf" srcId="{ACE795D8-4182-4DF1-B098-DD0AD48044C8}" destId="{6CA13B3B-0441-4C65-862F-1078DBF21C0D}" srcOrd="6"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Anticipated Work Start Date</a:t>
          </a:r>
          <a:endParaRPr lang="en-US" sz="1600" b="1" dirty="0">
            <a:solidFill>
              <a:schemeClr val="bg1"/>
            </a:solidFill>
          </a:endParaRPr>
        </a:p>
        <a:p>
          <a:pPr algn="ctr"/>
          <a:r>
            <a:rPr lang="en-US" sz="1600" dirty="0">
              <a:solidFill>
                <a:schemeClr val="bg1"/>
              </a:solidFill>
            </a:rPr>
            <a:t>When the agency believes the work related to this line item will begin</a:t>
          </a:r>
          <a:r>
            <a:rPr lang="en-US" sz="1600" b="0" dirty="0">
              <a:solidFill>
                <a:schemeClr val="bg1"/>
              </a:solidFill>
            </a:rPr>
            <a:t>.</a:t>
          </a:r>
        </a:p>
        <a:p>
          <a:pPr algn="ctr"/>
          <a:endParaRPr lang="en-US" sz="1800" dirty="0">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solidFill>
          <a:schemeClr val="accent2">
            <a:lumMod val="60000"/>
            <a:lumOff val="40000"/>
          </a:schemeClr>
        </a:solidFill>
        <a:ln>
          <a:noFill/>
        </a:ln>
        <a:effectLst/>
      </dgm:spPr>
      <dgm:t>
        <a:bodyPr/>
        <a:lstStyle/>
        <a:p>
          <a:endParaRPr lang="en-US" dirty="0"/>
        </a:p>
      </dgm:t>
    </dgm:pt>
    <dgm:pt modelId="{486B1149-3CA6-43A8-9920-A9145B7D655B}">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Anticipated Work End Date</a:t>
          </a:r>
        </a:p>
        <a:p>
          <a:pPr algn="ctr"/>
          <a:r>
            <a:rPr lang="en-US" sz="1600" dirty="0">
              <a:solidFill>
                <a:schemeClr val="bg1"/>
              </a:solidFill>
            </a:rPr>
            <a:t>When the agency believes the work related to this line item will be completed</a:t>
          </a:r>
          <a:r>
            <a:rPr lang="en-US" sz="1600" b="0" dirty="0">
              <a:solidFill>
                <a:schemeClr val="bg1"/>
              </a:solidFill>
            </a:rPr>
            <a:t>.</a:t>
          </a:r>
          <a:br>
            <a:rPr lang="en-US" sz="1600" b="0" dirty="0">
              <a:solidFill>
                <a:schemeClr val="bg1"/>
              </a:solidFill>
            </a:rPr>
          </a:br>
          <a:br>
            <a:rPr lang="en-US" sz="1600" b="0" dirty="0">
              <a:solidFill>
                <a:schemeClr val="bg1"/>
              </a:solidFill>
            </a:rPr>
          </a:br>
          <a:endParaRPr lang="en-US" sz="1600" b="0" noProof="1">
            <a:solidFill>
              <a:srgbClr val="FF0000"/>
            </a:solidFill>
          </a:endParaRPr>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dgm:t>
        <a:bodyPr/>
        <a:lstStyle/>
        <a:p>
          <a:endParaRPr lang="en-US"/>
        </a:p>
      </dgm:t>
    </dgm:pt>
    <dgm:pt modelId="{7F1BD48E-821F-40CF-9762-5D2166458BFC}">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 Work Complete</a:t>
          </a:r>
          <a:endParaRPr lang="en-US" sz="1600" b="1" dirty="0">
            <a:solidFill>
              <a:schemeClr val="bg1"/>
            </a:solidFill>
          </a:endParaRPr>
        </a:p>
        <a:p>
          <a:pPr algn="ctr"/>
          <a:r>
            <a:rPr lang="en-US" sz="1600" dirty="0">
              <a:solidFill>
                <a:schemeClr val="bg1"/>
              </a:solidFill>
            </a:rPr>
            <a:t>Percentage of Work completed to date.</a:t>
          </a:r>
          <a:br>
            <a:rPr lang="en-US" sz="1600" dirty="0">
              <a:solidFill>
                <a:schemeClr val="bg1"/>
              </a:solidFill>
            </a:rPr>
          </a:br>
          <a:br>
            <a:rPr lang="en-US" sz="1600" noProof="1">
              <a:solidFill>
                <a:schemeClr val="bg1"/>
              </a:solidFill>
            </a:rPr>
          </a:br>
          <a:endParaRPr lang="en-US" sz="1600" noProof="1">
            <a:solidFill>
              <a:schemeClr val="bg1"/>
            </a:solidFill>
          </a:endParaRP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dgm:t>
        <a:bodyPr/>
        <a:lstStyle/>
        <a:p>
          <a:endParaRPr lang="en-US"/>
        </a:p>
      </dgm:t>
    </dgm:pt>
    <dgm:pt modelId="{6BAA3B58-E324-407B-B10B-DD2FF6DF4649}">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Work Performed by Force Account Labor or Contract?</a:t>
          </a:r>
          <a:endParaRPr lang="en-US" sz="1600" b="1" dirty="0">
            <a:solidFill>
              <a:schemeClr val="bg1"/>
            </a:solidFill>
          </a:endParaRPr>
        </a:p>
        <a:p>
          <a:pPr algn="ctr"/>
          <a:br>
            <a:rPr lang="en-US" sz="1600" dirty="0">
              <a:solidFill>
                <a:schemeClr val="bg1"/>
              </a:solidFill>
            </a:rPr>
          </a:br>
          <a:endParaRPr lang="en-US" sz="1600" noProof="1">
            <a:solidFill>
              <a:srgbClr val="FF0000"/>
            </a:solidFill>
          </a:endParaRPr>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X="130000" custLinFactNeighborX="-39" custLinFactNeighborY="319"/>
      <dgm:spPr/>
    </dgm:pt>
    <dgm:pt modelId="{8157E768-0524-44F1-8F00-7DF53576D2D6}" type="pres">
      <dgm:prSet presAssocID="{547F8894-C324-4B84-95BE-A51E4FE0FA16}" presName="sibTransNodeCircle" presStyleLbl="alignNode1" presStyleIdx="0" presStyleCnt="8" custScaleX="108683" custScaleY="98955" custLinFactNeighborX="-11578" custLinFactNeighborY="-20172">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D6CD3F65-6B27-4BA4-910D-01ECC1366155}" type="pres">
      <dgm:prSet presAssocID="{547F8894-C324-4B84-95BE-A51E4FE0FA16}" presName="sibTrans" presStyleCnt="0"/>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1" presStyleCnt="4" custScaleX="114375"/>
      <dgm:spPr/>
    </dgm:pt>
    <dgm:pt modelId="{25DC3ACA-E29D-4710-B1CD-435E6C2C2D50}" type="pres">
      <dgm:prSet presAssocID="{3D79D227-AFB1-491C-8329-B8B92987A11A}" presName="sibTransNodeCircle" presStyleLbl="alignNode1" presStyleIdx="2" presStyleCnt="8" custLinFactNeighborX="2531" custLinFactNeighborY="-1121">
        <dgm:presLayoutVars>
          <dgm:chMax val="0"/>
          <dgm:bulletEnabled/>
        </dgm:presLayoutVars>
      </dgm:prSet>
      <dgm:spPr/>
    </dgm:pt>
    <dgm:pt modelId="{16C7FF57-6B89-4B44-9F92-C3E365FC70B7}" type="pres">
      <dgm:prSet presAssocID="{486B1149-3CA6-43A8-9920-A9145B7D655B}" presName="bottomLine" presStyleLbl="alignNode1" presStyleIdx="3" presStyleCnt="8">
        <dgm:presLayoutVars/>
      </dgm:prSet>
      <dgm:spPr/>
    </dgm:pt>
    <dgm:pt modelId="{84CBF38F-D917-4191-85EE-7CC0746A9812}" type="pres">
      <dgm:prSet presAssocID="{486B1149-3CA6-43A8-9920-A9145B7D655B}" presName="nodeText" presStyleLbl="bgAccFollowNode1" presStyleIdx="1" presStyleCnt="4">
        <dgm:presLayoutVars>
          <dgm:bulletEnabled val="1"/>
        </dgm:presLayoutVars>
      </dgm:prSet>
      <dgm:spPr/>
    </dgm:pt>
    <dgm:pt modelId="{A576A5D0-8A54-44DF-881A-EEE8576AE9F0}" type="pres">
      <dgm:prSet presAssocID="{3D79D227-AFB1-491C-8329-B8B92987A11A}" presName="sibTrans" presStyleCnt="0"/>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2" presStyleCnt="4"/>
      <dgm:spPr/>
    </dgm:pt>
    <dgm:pt modelId="{6427A046-A5DB-45B4-A207-44B5BA2EDCB8}" type="pres">
      <dgm:prSet presAssocID="{2F3D2747-ACF8-4568-8D30-741051D7F25E}" presName="sibTransNodeCircle" presStyleLbl="alignNode1" presStyleIdx="4" presStyleCnt="8">
        <dgm:presLayoutVars>
          <dgm:chMax val="0"/>
          <dgm:bulletEnabled/>
        </dgm:presLayoutVars>
      </dgm:prSet>
      <dgm:spPr/>
    </dgm:pt>
    <dgm:pt modelId="{F2B5686E-3383-424C-979B-96791911166F}" type="pres">
      <dgm:prSet presAssocID="{7F1BD48E-821F-40CF-9762-5D2166458BFC}" presName="bottomLine" presStyleLbl="alignNode1" presStyleIdx="5" presStyleCnt="8">
        <dgm:presLayoutVars/>
      </dgm:prSet>
      <dgm:spPr/>
    </dgm:pt>
    <dgm:pt modelId="{839888A1-4649-44B9-8867-AB6E1754BE9B}" type="pres">
      <dgm:prSet presAssocID="{7F1BD48E-821F-40CF-9762-5D2166458BFC}" presName="nodeText" presStyleLbl="bgAccFollowNode1" presStyleIdx="2" presStyleCnt="4">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3" presStyleCnt="4" custScaleX="111484"/>
      <dgm:spPr/>
    </dgm:pt>
    <dgm:pt modelId="{27618652-1A57-4875-AAC5-B191478F3992}" type="pres">
      <dgm:prSet presAssocID="{FB5EEDE1-5B77-4236-86DE-EE3B2AF8DA1D}" presName="sibTransNodeCircle" presStyleLbl="alignNode1" presStyleIdx="6" presStyleCnt="8">
        <dgm:presLayoutVars>
          <dgm:chMax val="0"/>
          <dgm:bulletEnabled/>
        </dgm:presLayoutVars>
      </dgm:prSet>
      <dgm:spPr/>
    </dgm:pt>
    <dgm:pt modelId="{B8D567F3-3FC1-4CFE-9A27-C65906F60D59}" type="pres">
      <dgm:prSet presAssocID="{6BAA3B58-E324-407B-B10B-DD2FF6DF4649}" presName="bottomLine" presStyleLbl="alignNode1" presStyleIdx="7" presStyleCnt="8">
        <dgm:presLayoutVars/>
      </dgm:prSet>
      <dgm:spPr/>
    </dgm:pt>
    <dgm:pt modelId="{DF7ADAD4-20C7-422D-BC26-2E1467F19231}" type="pres">
      <dgm:prSet presAssocID="{6BAA3B58-E324-407B-B10B-DD2FF6DF4649}" presName="nodeText" presStyleLbl="bgAccFollowNode1" presStyleIdx="3" presStyleCnt="4">
        <dgm:presLayoutVars>
          <dgm:bulletEnabled val="1"/>
        </dgm:presLayoutVars>
      </dgm:prSet>
      <dgm:spPr/>
    </dgm:pt>
  </dgm:ptLst>
  <dgm:cxnLst>
    <dgm:cxn modelId="{4DF64120-4F5F-4FA8-8638-D005716C7003}" type="presOf" srcId="{486B1149-3CA6-43A8-9920-A9145B7D655B}" destId="{84CBF38F-D917-4191-85EE-7CC0746A9812}" srcOrd="1"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3"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2" destOrd="0" parTransId="{8D54B477-DB7C-45E6-9E5F-EC214E653719}" sibTransId="{2F3D2747-ACF8-4568-8D30-741051D7F25E}"/>
    <dgm:cxn modelId="{5AC383BE-B8BE-407E-8BFE-82FC2F261DF7}" type="presOf" srcId="{3D79D227-AFB1-491C-8329-B8B92987A11A}" destId="{25DC3ACA-E29D-4710-B1CD-435E6C2C2D50}" srcOrd="0" destOrd="0" presId="urn:microsoft.com/office/officeart/2016/7/layout/LinProcess3"/>
    <dgm:cxn modelId="{1E8904CD-2F49-44AF-A1FA-024D79B16CFC}" type="presOf" srcId="{FB5EEDE1-5B77-4236-86DE-EE3B2AF8DA1D}" destId="{27618652-1A57-4875-AAC5-B191478F3992}"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1A3CF3FF-3BC8-413D-9B5C-33C48CE3B571}" srcId="{BB0ECF89-2783-4E78-A209-A16EF114A1AA}" destId="{486B1149-3CA6-43A8-9920-A9145B7D655B}" srcOrd="1" destOrd="0" parTransId="{50307ABA-3C5B-45C5-8F52-67AB055F0FFE}" sibTransId="{3D79D227-AFB1-491C-8329-B8B92987A11A}"/>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1" destOrd="0" presId="urn:microsoft.com/office/officeart/2016/7/layout/LinProcess3"/>
    <dgm:cxn modelId="{675F21CA-C34C-49E2-9BB0-DB86036897E6}" type="presParOf" srcId="{ACE795D8-4182-4DF1-B098-DD0AD48044C8}" destId="{341F7D08-D63E-4CF6-BFC8-C19F4EF04535}" srcOrd="2"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3" destOrd="0" presId="urn:microsoft.com/office/officeart/2016/7/layout/LinProcess3"/>
    <dgm:cxn modelId="{15639C0F-58C7-4197-85FC-54AC4EDEFF52}" type="presParOf" srcId="{ACE795D8-4182-4DF1-B098-DD0AD48044C8}" destId="{CF2F1165-5FE5-44B3-9192-F1EBC523E8B0}" srcOrd="4"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5" destOrd="0" presId="urn:microsoft.com/office/officeart/2016/7/layout/LinProcess3"/>
    <dgm:cxn modelId="{E8EA80E6-0430-41B7-BEB1-D96B2F0A009E}" type="presParOf" srcId="{ACE795D8-4182-4DF1-B098-DD0AD48044C8}" destId="{6CA13B3B-0441-4C65-862F-1078DBF21C0D}" srcOrd="6"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7F1BD48E-821F-40CF-9762-5D2166458BFC}">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noProof="1">
              <a:solidFill>
                <a:schemeClr val="bg1"/>
              </a:solidFill>
            </a:rPr>
            <a:t>Total Anticipated Cost</a:t>
          </a:r>
          <a:endParaRPr lang="en-US" sz="1600" b="1" noProof="1">
            <a:solidFill>
              <a:schemeClr val="bg1"/>
            </a:solidFill>
          </a:endParaRPr>
        </a:p>
        <a:p>
          <a:pPr algn="ctr"/>
          <a:r>
            <a:rPr lang="en-US" sz="1600" noProof="1">
              <a:solidFill>
                <a:schemeClr val="bg1"/>
              </a:solidFill>
            </a:rPr>
            <a:t>The total of all Estimated To-Date Costs and Projected Remaining Costs.</a:t>
          </a:r>
          <a:endParaRPr lang="en-US" sz="1000" noProof="1">
            <a:solidFill>
              <a:schemeClr val="bg1"/>
            </a:solidFill>
          </a:endParaRP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dgm:t>
        <a:bodyPr/>
        <a:lstStyle/>
        <a:p>
          <a:endParaRPr lang="en-US"/>
        </a:p>
      </dgm:t>
    </dgm:pt>
    <dgm:pt modelId="{6BAA3B58-E324-407B-B10B-DD2FF6DF4649}">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Potential Insurance Proceeds</a:t>
          </a:r>
          <a:endParaRPr lang="en-US" sz="1600" b="1" dirty="0">
            <a:solidFill>
              <a:schemeClr val="bg1"/>
            </a:solidFill>
          </a:endParaRPr>
        </a:p>
        <a:p>
          <a:pPr algn="ctr"/>
          <a:r>
            <a:rPr lang="en-US" sz="1600" b="0" dirty="0">
              <a:solidFill>
                <a:schemeClr val="bg1"/>
              </a:solidFill>
            </a:rPr>
            <a:t>Please indicate if any insurance proceeds are anticipated.</a:t>
          </a:r>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dgm:t>
        <a:bodyPr/>
        <a:lstStyle/>
        <a:p>
          <a:endParaRPr lang="en-US"/>
        </a:p>
      </dgm:t>
    </dgm:pt>
    <dgm:pt modelId="{506EB32D-17C1-4785-AD38-9B7775C33F4B}">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Federal Authority</a:t>
          </a:r>
          <a:endParaRPr lang="en-US" sz="1600" b="1" dirty="0">
            <a:solidFill>
              <a:schemeClr val="bg1"/>
            </a:solidFill>
          </a:endParaRPr>
        </a:p>
        <a:p>
          <a:pPr algn="ctr"/>
          <a:r>
            <a:rPr lang="en-US" sz="1600" b="0" dirty="0">
              <a:solidFill>
                <a:schemeClr val="bg1"/>
              </a:solidFill>
            </a:rPr>
            <a:t>Is the facility under the authority of another Federal Agency? Select all that apply.</a:t>
          </a:r>
        </a:p>
      </dgm:t>
    </dgm:pt>
    <dgm:pt modelId="{33EBCAC9-DD32-4864-AC6A-41CF8E876495}" type="parTrans" cxnId="{FB4B888C-5F98-403A-9001-13144EA910B7}">
      <dgm:prSet/>
      <dgm:spPr/>
      <dgm:t>
        <a:bodyPr/>
        <a:lstStyle/>
        <a:p>
          <a:endParaRPr lang="en-US"/>
        </a:p>
      </dgm:t>
    </dgm:pt>
    <dgm:pt modelId="{22553945-8E6E-4EAE-AD8D-4ABBF9BB9B9D}" type="sibTrans" cxnId="{FB4B888C-5F98-403A-9001-13144EA910B7}">
      <dgm:prSet/>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0" presStyleCnt="3" custLinFactNeighborX="-5916" custLinFactNeighborY="-539"/>
      <dgm:spPr/>
    </dgm:pt>
    <dgm:pt modelId="{6427A046-A5DB-45B4-A207-44B5BA2EDCB8}" type="pres">
      <dgm:prSet presAssocID="{2F3D2747-ACF8-4568-8D30-741051D7F25E}" presName="sibTransNodeCircle" presStyleLbl="alignNode1" presStyleIdx="0" presStyleCnt="6">
        <dgm:presLayoutVars>
          <dgm:chMax val="0"/>
          <dgm:bulletEnabled/>
        </dgm:presLayoutVars>
      </dgm:prSet>
      <dgm:spPr/>
    </dgm:pt>
    <dgm:pt modelId="{F2B5686E-3383-424C-979B-96791911166F}" type="pres">
      <dgm:prSet presAssocID="{7F1BD48E-821F-40CF-9762-5D2166458BFC}" presName="bottomLine" presStyleLbl="alignNode1" presStyleIdx="1" presStyleCnt="6">
        <dgm:presLayoutVars/>
      </dgm:prSet>
      <dgm:spPr/>
    </dgm:pt>
    <dgm:pt modelId="{839888A1-4649-44B9-8867-AB6E1754BE9B}" type="pres">
      <dgm:prSet presAssocID="{7F1BD48E-821F-40CF-9762-5D2166458BFC}" presName="nodeText" presStyleLbl="bgAccFollowNode1" presStyleIdx="0" presStyleCnt="3">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1" presStyleCnt="3"/>
      <dgm:spPr/>
    </dgm:pt>
    <dgm:pt modelId="{27618652-1A57-4875-AAC5-B191478F3992}" type="pres">
      <dgm:prSet presAssocID="{FB5EEDE1-5B77-4236-86DE-EE3B2AF8DA1D}" presName="sibTransNodeCircle" presStyleLbl="alignNode1" presStyleIdx="2" presStyleCnt="6">
        <dgm:presLayoutVars>
          <dgm:chMax val="0"/>
          <dgm:bulletEnabled/>
        </dgm:presLayoutVars>
      </dgm:prSet>
      <dgm:spPr/>
    </dgm:pt>
    <dgm:pt modelId="{B8D567F3-3FC1-4CFE-9A27-C65906F60D59}" type="pres">
      <dgm:prSet presAssocID="{6BAA3B58-E324-407B-B10B-DD2FF6DF4649}" presName="bottomLine" presStyleLbl="alignNode1" presStyleIdx="3" presStyleCnt="6">
        <dgm:presLayoutVars/>
      </dgm:prSet>
      <dgm:spPr/>
    </dgm:pt>
    <dgm:pt modelId="{DF7ADAD4-20C7-422D-BC26-2E1467F19231}" type="pres">
      <dgm:prSet presAssocID="{6BAA3B58-E324-407B-B10B-DD2FF6DF4649}" presName="nodeText" presStyleLbl="bgAccFollowNode1" presStyleIdx="1" presStyleCnt="3">
        <dgm:presLayoutVars>
          <dgm:bulletEnabled val="1"/>
        </dgm:presLayoutVars>
      </dgm:prSet>
      <dgm:spPr/>
    </dgm:pt>
    <dgm:pt modelId="{459F6A2B-1845-4C7A-A1FD-CDCFD3FA2018}" type="pres">
      <dgm:prSet presAssocID="{FB5EEDE1-5B77-4236-86DE-EE3B2AF8DA1D}" presName="sibTrans" presStyleCnt="0"/>
      <dgm:spPr/>
    </dgm:pt>
    <dgm:pt modelId="{9B5FF096-B2FB-4386-AC0A-2F8643882D6A}" type="pres">
      <dgm:prSet presAssocID="{506EB32D-17C1-4785-AD38-9B7775C33F4B}" presName="compositeNode" presStyleCnt="0">
        <dgm:presLayoutVars>
          <dgm:bulletEnabled val="1"/>
        </dgm:presLayoutVars>
      </dgm:prSet>
      <dgm:spPr/>
    </dgm:pt>
    <dgm:pt modelId="{6C73BD37-3DBD-4402-86AE-A190BB03AB66}" type="pres">
      <dgm:prSet presAssocID="{506EB32D-17C1-4785-AD38-9B7775C33F4B}" presName="bgRect" presStyleLbl="bgAccFollowNode1" presStyleIdx="2" presStyleCnt="3"/>
      <dgm:spPr/>
    </dgm:pt>
    <dgm:pt modelId="{A398EE40-A796-42AD-B5F8-30FCCF46BD14}" type="pres">
      <dgm:prSet presAssocID="{22553945-8E6E-4EAE-AD8D-4ABBF9BB9B9D}" presName="sibTransNodeCircle" presStyleLbl="alignNode1" presStyleIdx="4" presStyleCnt="6">
        <dgm:presLayoutVars>
          <dgm:chMax val="0"/>
          <dgm:bulletEnabled/>
        </dgm:presLayoutVars>
      </dgm:prSet>
      <dgm:spPr/>
    </dgm:pt>
    <dgm:pt modelId="{1F55BB2C-DE19-47E8-A250-6E70EC67D3F1}" type="pres">
      <dgm:prSet presAssocID="{506EB32D-17C1-4785-AD38-9B7775C33F4B}" presName="bottomLine" presStyleLbl="alignNode1" presStyleIdx="5" presStyleCnt="6">
        <dgm:presLayoutVars/>
      </dgm:prSet>
      <dgm:spPr/>
    </dgm:pt>
    <dgm:pt modelId="{29A19E04-A0F0-4CAC-ABD2-8CFEF949A8B4}" type="pres">
      <dgm:prSet presAssocID="{506EB32D-17C1-4785-AD38-9B7775C33F4B}" presName="nodeText" presStyleLbl="bgAccFollowNode1" presStyleIdx="2" presStyleCnt="3">
        <dgm:presLayoutVars>
          <dgm:bulletEnabled val="1"/>
        </dgm:presLayoutVars>
      </dgm:prSet>
      <dgm:spPr/>
    </dgm:pt>
  </dgm:ptLst>
  <dgm:cxnLst>
    <dgm:cxn modelId="{DE392E14-0421-4564-8CFF-B30217AAAC13}" type="presOf" srcId="{506EB32D-17C1-4785-AD38-9B7775C33F4B}" destId="{6C73BD37-3DBD-4402-86AE-A190BB03AB66}" srcOrd="0"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1CE80960-E0CC-4E8C-A578-70A5C4FB0BD8}" type="presOf" srcId="{22553945-8E6E-4EAE-AD8D-4ABBF9BB9B9D}" destId="{A398EE40-A796-42AD-B5F8-30FCCF46BD14}" srcOrd="0"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1"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FB4B888C-5F98-403A-9001-13144EA910B7}" srcId="{BB0ECF89-2783-4E78-A209-A16EF114A1AA}" destId="{506EB32D-17C1-4785-AD38-9B7775C33F4B}" srcOrd="2" destOrd="0" parTransId="{33EBCAC9-DD32-4864-AC6A-41CF8E876495}" sibTransId="{22553945-8E6E-4EAE-AD8D-4ABBF9BB9B9D}"/>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0" destOrd="0" parTransId="{8D54B477-DB7C-45E6-9E5F-EC214E653719}" sibTransId="{2F3D2747-ACF8-4568-8D30-741051D7F25E}"/>
    <dgm:cxn modelId="{1E8904CD-2F49-44AF-A1FA-024D79B16CFC}" type="presOf" srcId="{FB5EEDE1-5B77-4236-86DE-EE3B2AF8DA1D}" destId="{27618652-1A57-4875-AAC5-B191478F3992}" srcOrd="0" destOrd="0" presId="urn:microsoft.com/office/officeart/2016/7/layout/LinProcess3"/>
    <dgm:cxn modelId="{0B745DD7-9AEE-40C1-A99E-30538235710B}" type="presOf" srcId="{506EB32D-17C1-4785-AD38-9B7775C33F4B}" destId="{29A19E04-A0F0-4CAC-ABD2-8CFEF949A8B4}" srcOrd="1" destOrd="0" presId="urn:microsoft.com/office/officeart/2016/7/layout/LinProcess3"/>
    <dgm:cxn modelId="{15639C0F-58C7-4197-85FC-54AC4EDEFF52}" type="presParOf" srcId="{ACE795D8-4182-4DF1-B098-DD0AD48044C8}" destId="{CF2F1165-5FE5-44B3-9192-F1EBC523E8B0}" srcOrd="0"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1" destOrd="0" presId="urn:microsoft.com/office/officeart/2016/7/layout/LinProcess3"/>
    <dgm:cxn modelId="{E8EA80E6-0430-41B7-BEB1-D96B2F0A009E}" type="presParOf" srcId="{ACE795D8-4182-4DF1-B098-DD0AD48044C8}" destId="{6CA13B3B-0441-4C65-862F-1078DBF21C0D}" srcOrd="2"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 modelId="{3E51A31C-4727-40C4-903B-597E28D80CB6}" type="presParOf" srcId="{ACE795D8-4182-4DF1-B098-DD0AD48044C8}" destId="{459F6A2B-1845-4C7A-A1FD-CDCFD3FA2018}" srcOrd="3" destOrd="0" presId="urn:microsoft.com/office/officeart/2016/7/layout/LinProcess3"/>
    <dgm:cxn modelId="{B19142ED-BD9E-40FF-BE09-F1043EABA463}" type="presParOf" srcId="{ACE795D8-4182-4DF1-B098-DD0AD48044C8}" destId="{9B5FF096-B2FB-4386-AC0A-2F8643882D6A}" srcOrd="4" destOrd="0" presId="urn:microsoft.com/office/officeart/2016/7/layout/LinProcess3"/>
    <dgm:cxn modelId="{5F998F56-53D4-450F-BD99-B9719774035B}" type="presParOf" srcId="{9B5FF096-B2FB-4386-AC0A-2F8643882D6A}" destId="{6C73BD37-3DBD-4402-86AE-A190BB03AB66}" srcOrd="0" destOrd="0" presId="urn:microsoft.com/office/officeart/2016/7/layout/LinProcess3"/>
    <dgm:cxn modelId="{E8A1FF24-51F1-4D79-93C5-F3ECF485916A}" type="presParOf" srcId="{9B5FF096-B2FB-4386-AC0A-2F8643882D6A}" destId="{A398EE40-A796-42AD-B5F8-30FCCF46BD14}" srcOrd="1" destOrd="0" presId="urn:microsoft.com/office/officeart/2016/7/layout/LinProcess3"/>
    <dgm:cxn modelId="{4EFBAF56-3FEA-46D8-99FA-834D4F075B17}" type="presParOf" srcId="{9B5FF096-B2FB-4386-AC0A-2F8643882D6A}" destId="{1F55BB2C-DE19-47E8-A250-6E70EC67D3F1}" srcOrd="2" destOrd="0" presId="urn:microsoft.com/office/officeart/2016/7/layout/LinProcess3"/>
    <dgm:cxn modelId="{52BE7132-DF20-4CBD-BF1E-34F6224A6FE7}" type="presParOf" srcId="{9B5FF096-B2FB-4386-AC0A-2F8643882D6A}" destId="{29A19E04-A0F0-4CAC-ABD2-8CFEF949A8B4}"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FFB58190-E438-47AF-86F3-FAEC2813ACF1}">
      <dgm:prSet custT="1"/>
      <dgm:spPr/>
      <dgm:t>
        <a:bodyPr/>
        <a:lstStyle/>
        <a:p>
          <a:pPr algn="ctr"/>
          <a:r>
            <a:rPr lang="en-US" sz="1800" b="1" dirty="0">
              <a:highlight>
                <a:srgbClr val="FFFF00"/>
              </a:highlight>
            </a:rPr>
            <a:t>Total Actual Cost</a:t>
          </a:r>
        </a:p>
        <a:p>
          <a:pPr algn="ctr"/>
          <a:r>
            <a:rPr lang="en-US" sz="1400" b="0" u="sng" dirty="0"/>
            <a:t>(Completed by SA)</a:t>
          </a:r>
        </a:p>
        <a:p>
          <a:pPr algn="ctr"/>
          <a:r>
            <a:rPr lang="en-US" sz="1600" b="0" dirty="0">
              <a:solidFill>
                <a:schemeClr val="tx1"/>
              </a:solidFill>
            </a:rPr>
            <a:t>Actual incurred expenses.</a:t>
          </a:r>
          <a:endParaRPr lang="en-US" sz="1800" dirty="0"/>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solidFill>
          <a:srgbClr val="FFFF00"/>
        </a:solidFill>
      </dgm:spPr>
      <dgm:t>
        <a:bodyPr/>
        <a:lstStyle/>
        <a:p>
          <a:endParaRPr lang="en-US" dirty="0"/>
        </a:p>
      </dgm:t>
    </dgm:pt>
    <dgm:pt modelId="{486B1149-3CA6-43A8-9920-A9145B7D655B}">
      <dgm:prSet custT="1"/>
      <dgm:spPr/>
      <dgm:t>
        <a:bodyPr/>
        <a:lstStyle/>
        <a:p>
          <a:pPr algn="ctr"/>
          <a:r>
            <a:rPr lang="en-US" sz="1800" b="1" dirty="0">
              <a:highlight>
                <a:srgbClr val="FFFF00"/>
              </a:highlight>
            </a:rPr>
            <a:t>DREOA/OSF Funding Used</a:t>
          </a:r>
        </a:p>
        <a:p>
          <a:pPr algn="ctr"/>
          <a:r>
            <a:rPr lang="en-US" sz="1400" b="0" u="sng" dirty="0"/>
            <a:t>(Completed </a:t>
          </a:r>
          <a:r>
            <a:rPr lang="en-US" sz="1400" b="0" u="sng" dirty="0">
              <a:solidFill>
                <a:schemeClr val="tx1"/>
              </a:solidFill>
            </a:rPr>
            <a:t>by SA)</a:t>
          </a:r>
        </a:p>
        <a:p>
          <a:pPr algn="ctr"/>
          <a:r>
            <a:rPr lang="en-US" sz="1600" b="0" dirty="0">
              <a:solidFill>
                <a:schemeClr val="tx1"/>
              </a:solidFill>
            </a:rPr>
            <a:t>The DREOA/OSF funding that was used for this cost.</a:t>
          </a:r>
          <a:br>
            <a:rPr lang="en-US" sz="1600" b="0" dirty="0"/>
          </a:br>
          <a:br>
            <a:rPr lang="en-US" sz="1600" b="0" dirty="0"/>
          </a:br>
          <a:endParaRPr lang="en-US" sz="1600" b="0" noProof="1"/>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a:solidFill>
          <a:srgbClr val="FFFF00"/>
        </a:solidFill>
      </dgm:spPr>
      <dgm:t>
        <a:bodyPr/>
        <a:lstStyle/>
        <a:p>
          <a:endParaRPr lang="en-US" dirty="0">
            <a:solidFill>
              <a:schemeClr val="accent2">
                <a:lumMod val="20000"/>
                <a:lumOff val="80000"/>
              </a:schemeClr>
            </a:solidFill>
          </a:endParaRPr>
        </a:p>
      </dgm:t>
    </dgm:pt>
    <dgm:pt modelId="{A2B1A6F7-1878-40DA-AF09-4181344F741C}">
      <dgm:prSet custT="1"/>
      <dgm:spPr/>
      <dgm:t>
        <a:bodyPr/>
        <a:lstStyle/>
        <a:p>
          <a:pPr algn="ctr"/>
          <a:r>
            <a:rPr lang="en-US" sz="1800" b="1" dirty="0">
              <a:highlight>
                <a:srgbClr val="FFFF00"/>
              </a:highlight>
            </a:rPr>
            <a:t>DREOA/OSF Unused Potential Reversion</a:t>
          </a:r>
        </a:p>
        <a:p>
          <a:pPr algn="ctr"/>
          <a:r>
            <a:rPr lang="en-US" sz="1400" b="0" u="sng" dirty="0"/>
            <a:t>(Completed </a:t>
          </a:r>
          <a:r>
            <a:rPr lang="en-US" sz="1400" b="0" u="sng" dirty="0">
              <a:solidFill>
                <a:schemeClr val="tx1"/>
              </a:solidFill>
            </a:rPr>
            <a:t>by SA</a:t>
          </a:r>
          <a:r>
            <a:rPr lang="en-US" sz="1400" b="0" u="sng" dirty="0"/>
            <a:t>)</a:t>
          </a:r>
        </a:p>
        <a:p>
          <a:pPr algn="ctr"/>
          <a:r>
            <a:rPr lang="en-US" sz="1000" b="0" dirty="0">
              <a:solidFill>
                <a:schemeClr val="tx1"/>
              </a:solidFill>
            </a:rPr>
            <a:t>The DREOA/OSF unused funding that needs to be returned via manual or automatic reversion.</a:t>
          </a:r>
          <a:endParaRPr lang="en-US" sz="1000" b="0" noProof="1"/>
        </a:p>
      </dgm:t>
    </dgm:pt>
    <dgm:pt modelId="{C53385C8-3BDD-49CD-9541-FCAC1620E9B0}" type="parTrans" cxnId="{5BE7561F-201B-42B3-ACDE-546CA5838D7B}">
      <dgm:prSet/>
      <dgm:spPr/>
      <dgm:t>
        <a:bodyPr/>
        <a:lstStyle/>
        <a:p>
          <a:endParaRPr lang="en-US"/>
        </a:p>
      </dgm:t>
    </dgm:pt>
    <dgm:pt modelId="{BB741F70-47E4-4096-A142-8D346C6E749E}" type="sibTrans" cxnId="{5BE7561F-201B-42B3-ACDE-546CA5838D7B}">
      <dgm:prSet/>
      <dgm:spPr>
        <a:solidFill>
          <a:srgbClr val="FFFF00"/>
        </a:solidFill>
      </dgm:spPr>
      <dgm:t>
        <a:bodyPr/>
        <a:lstStyle/>
        <a:p>
          <a:endParaRPr lang="en-US"/>
        </a:p>
      </dgm:t>
    </dgm:pt>
    <dgm:pt modelId="{912C830D-D360-400C-9570-B22043741302}">
      <dgm:prSet custT="1"/>
      <dgm:spPr/>
      <dgm:t>
        <a:bodyPr/>
        <a:lstStyle/>
        <a:p>
          <a:pPr algn="ctr"/>
          <a:r>
            <a:rPr lang="en-US" sz="1800" b="1" dirty="0">
              <a:highlight>
                <a:srgbClr val="FFFF00"/>
              </a:highlight>
            </a:rPr>
            <a:t>Expected FEMA Reimbursement to GF</a:t>
          </a:r>
          <a:br>
            <a:rPr lang="en-US" sz="1300" b="0" dirty="0"/>
          </a:br>
          <a:r>
            <a:rPr lang="en-US" sz="1300" b="0" u="sng" dirty="0">
              <a:solidFill>
                <a:schemeClr val="tx1"/>
              </a:solidFill>
            </a:rPr>
            <a:t>(Completed by DFRR Analyst)</a:t>
          </a:r>
        </a:p>
        <a:p>
          <a:pPr algn="ctr"/>
          <a:r>
            <a:rPr lang="en-US" sz="1200" b="0" dirty="0"/>
            <a:t>Expected FEMA Reimbursement to GF.</a:t>
          </a:r>
          <a:endParaRPr lang="en-US" sz="1200" b="0" noProof="1"/>
        </a:p>
      </dgm:t>
    </dgm:pt>
    <dgm:pt modelId="{38029539-3001-49D3-89BD-97AAC2C3D4FC}" type="parTrans" cxnId="{0F3E1AA7-126D-4733-BB79-0AB5FE8A858E}">
      <dgm:prSet/>
      <dgm:spPr/>
      <dgm:t>
        <a:bodyPr/>
        <a:lstStyle/>
        <a:p>
          <a:endParaRPr lang="en-US"/>
        </a:p>
      </dgm:t>
    </dgm:pt>
    <dgm:pt modelId="{1AC316D8-89DB-448A-90EA-B07BD4FDF6F7}" type="sibTrans" cxnId="{0F3E1AA7-126D-4733-BB79-0AB5FE8A858E}">
      <dgm:prSet/>
      <dgm:spPr>
        <a:solidFill>
          <a:srgbClr val="FFFF00"/>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X="90350" custLinFactNeighborX="-16411" custLinFactNeighborY="-1783"/>
      <dgm:spPr/>
    </dgm:pt>
    <dgm:pt modelId="{8157E768-0524-44F1-8F00-7DF53576D2D6}" type="pres">
      <dgm:prSet presAssocID="{547F8894-C324-4B84-95BE-A51E4FE0FA16}" presName="sibTransNodeCircle" presStyleLbl="alignNode1" presStyleIdx="0" presStyleCnt="8" custScaleX="108683" custScaleY="79992" custLinFactNeighborX="-12539" custLinFactNeighborY="-3559">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D6CD3F65-6B27-4BA4-910D-01ECC1366155}" type="pres">
      <dgm:prSet presAssocID="{547F8894-C324-4B84-95BE-A51E4FE0FA16}" presName="sibTrans" presStyleCnt="0"/>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1" presStyleCnt="4" custScaleX="95794" custLinFactNeighborX="-1986"/>
      <dgm:spPr/>
    </dgm:pt>
    <dgm:pt modelId="{25DC3ACA-E29D-4710-B1CD-435E6C2C2D50}" type="pres">
      <dgm:prSet presAssocID="{3D79D227-AFB1-491C-8329-B8B92987A11A}" presName="sibTransNodeCircle" presStyleLbl="alignNode1" presStyleIdx="2" presStyleCnt="8" custScaleY="83031" custLinFactNeighborX="-17000" custLinFactNeighborY="-201">
        <dgm:presLayoutVars>
          <dgm:chMax val="0"/>
          <dgm:bulletEnabled/>
        </dgm:presLayoutVars>
      </dgm:prSet>
      <dgm:spPr/>
    </dgm:pt>
    <dgm:pt modelId="{16C7FF57-6B89-4B44-9F92-C3E365FC70B7}" type="pres">
      <dgm:prSet presAssocID="{486B1149-3CA6-43A8-9920-A9145B7D655B}" presName="bottomLine" presStyleLbl="alignNode1" presStyleIdx="3" presStyleCnt="8">
        <dgm:presLayoutVars/>
      </dgm:prSet>
      <dgm:spPr/>
    </dgm:pt>
    <dgm:pt modelId="{84CBF38F-D917-4191-85EE-7CC0746A9812}" type="pres">
      <dgm:prSet presAssocID="{486B1149-3CA6-43A8-9920-A9145B7D655B}" presName="nodeText" presStyleLbl="bgAccFollowNode1" presStyleIdx="1" presStyleCnt="4">
        <dgm:presLayoutVars>
          <dgm:bulletEnabled val="1"/>
        </dgm:presLayoutVars>
      </dgm:prSet>
      <dgm:spPr/>
    </dgm:pt>
    <dgm:pt modelId="{A576A5D0-8A54-44DF-881A-EEE8576AE9F0}" type="pres">
      <dgm:prSet presAssocID="{3D79D227-AFB1-491C-8329-B8B92987A11A}" presName="sibTrans" presStyleCnt="0"/>
      <dgm:spPr/>
    </dgm:pt>
    <dgm:pt modelId="{E32D31FB-E82A-43D2-BCCE-092DC60C9474}" type="pres">
      <dgm:prSet presAssocID="{A2B1A6F7-1878-40DA-AF09-4181344F741C}" presName="compositeNode" presStyleCnt="0">
        <dgm:presLayoutVars>
          <dgm:bulletEnabled val="1"/>
        </dgm:presLayoutVars>
      </dgm:prSet>
      <dgm:spPr/>
    </dgm:pt>
    <dgm:pt modelId="{4FE1F7AD-8709-46DB-8F55-A93C2F524373}" type="pres">
      <dgm:prSet presAssocID="{A2B1A6F7-1878-40DA-AF09-4181344F741C}" presName="bgRect" presStyleLbl="bgAccFollowNode1" presStyleIdx="2" presStyleCnt="4" custScaleX="94797"/>
      <dgm:spPr/>
    </dgm:pt>
    <dgm:pt modelId="{FA70521F-D537-4FEA-8FFB-CC5B170F90C3}" type="pres">
      <dgm:prSet presAssocID="{BB741F70-47E4-4096-A142-8D346C6E749E}" presName="sibTransNodeCircle" presStyleLbl="alignNode1" presStyleIdx="4" presStyleCnt="8" custScaleX="118069" custScaleY="84889" custLinFactNeighborX="4943" custLinFactNeighborY="365">
        <dgm:presLayoutVars>
          <dgm:chMax val="0"/>
          <dgm:bulletEnabled/>
        </dgm:presLayoutVars>
      </dgm:prSet>
      <dgm:spPr/>
    </dgm:pt>
    <dgm:pt modelId="{267DE321-8DBD-4CB7-97FD-B8F7131489D3}" type="pres">
      <dgm:prSet presAssocID="{A2B1A6F7-1878-40DA-AF09-4181344F741C}" presName="bottomLine" presStyleLbl="alignNode1" presStyleIdx="5" presStyleCnt="8">
        <dgm:presLayoutVars/>
      </dgm:prSet>
      <dgm:spPr/>
    </dgm:pt>
    <dgm:pt modelId="{F9F9FDB5-2FBD-4B80-8E85-D49AE2BFDCC0}" type="pres">
      <dgm:prSet presAssocID="{A2B1A6F7-1878-40DA-AF09-4181344F741C}" presName="nodeText" presStyleLbl="bgAccFollowNode1" presStyleIdx="2" presStyleCnt="4">
        <dgm:presLayoutVars>
          <dgm:bulletEnabled val="1"/>
        </dgm:presLayoutVars>
      </dgm:prSet>
      <dgm:spPr/>
    </dgm:pt>
    <dgm:pt modelId="{5E94FACD-B8F0-444C-9770-4C8809FA0852}" type="pres">
      <dgm:prSet presAssocID="{BB741F70-47E4-4096-A142-8D346C6E749E}" presName="sibTrans" presStyleCnt="0"/>
      <dgm:spPr/>
    </dgm:pt>
    <dgm:pt modelId="{62F7FA18-3903-47FD-862F-3531A4FEC42A}" type="pres">
      <dgm:prSet presAssocID="{912C830D-D360-400C-9570-B22043741302}" presName="compositeNode" presStyleCnt="0">
        <dgm:presLayoutVars>
          <dgm:bulletEnabled val="1"/>
        </dgm:presLayoutVars>
      </dgm:prSet>
      <dgm:spPr/>
    </dgm:pt>
    <dgm:pt modelId="{B1565A9E-2AF8-4790-838C-9CE31DFA1DC9}" type="pres">
      <dgm:prSet presAssocID="{912C830D-D360-400C-9570-B22043741302}" presName="bgRect" presStyleLbl="bgAccFollowNode1" presStyleIdx="3" presStyleCnt="4" custLinFactNeighborX="6147" custLinFactNeighborY="-2188"/>
      <dgm:spPr/>
    </dgm:pt>
    <dgm:pt modelId="{3C31EC5F-F98E-4ACC-A97A-78C504794130}" type="pres">
      <dgm:prSet presAssocID="{1AC316D8-89DB-448A-90EA-B07BD4FDF6F7}" presName="sibTransNodeCircle" presStyleLbl="alignNode1" presStyleIdx="6" presStyleCnt="8" custScaleX="91154" custScaleY="67369">
        <dgm:presLayoutVars>
          <dgm:chMax val="0"/>
          <dgm:bulletEnabled/>
        </dgm:presLayoutVars>
      </dgm:prSet>
      <dgm:spPr/>
    </dgm:pt>
    <dgm:pt modelId="{F724837F-F14C-435F-9FAF-B9C9F6D5D4FB}" type="pres">
      <dgm:prSet presAssocID="{912C830D-D360-400C-9570-B22043741302}" presName="bottomLine" presStyleLbl="alignNode1" presStyleIdx="7" presStyleCnt="8">
        <dgm:presLayoutVars/>
      </dgm:prSet>
      <dgm:spPr/>
    </dgm:pt>
    <dgm:pt modelId="{ED8C9D60-9092-4599-961F-9CF4B0202175}" type="pres">
      <dgm:prSet presAssocID="{912C830D-D360-400C-9570-B22043741302}" presName="nodeText" presStyleLbl="bgAccFollowNode1" presStyleIdx="3" presStyleCnt="4">
        <dgm:presLayoutVars>
          <dgm:bulletEnabled val="1"/>
        </dgm:presLayoutVars>
      </dgm:prSet>
      <dgm:spPr/>
    </dgm:pt>
  </dgm:ptLst>
  <dgm:cxnLst>
    <dgm:cxn modelId="{5BE7561F-201B-42B3-ACDE-546CA5838D7B}" srcId="{BB0ECF89-2783-4E78-A209-A16EF114A1AA}" destId="{A2B1A6F7-1878-40DA-AF09-4181344F741C}" srcOrd="2" destOrd="0" parTransId="{C53385C8-3BDD-49CD-9541-FCAC1620E9B0}" sibTransId="{BB741F70-47E4-4096-A142-8D346C6E749E}"/>
    <dgm:cxn modelId="{4DF64120-4F5F-4FA8-8638-D005716C7003}" type="presOf" srcId="{486B1149-3CA6-43A8-9920-A9145B7D655B}" destId="{84CBF38F-D917-4191-85EE-7CC0746A9812}" srcOrd="1" destOrd="0" presId="urn:microsoft.com/office/officeart/2016/7/layout/LinProcess3"/>
    <dgm:cxn modelId="{07C3BB2B-158A-458F-8B69-1747DA719439}" type="presOf" srcId="{912C830D-D360-400C-9570-B22043741302}" destId="{ED8C9D60-9092-4599-961F-9CF4B0202175}" srcOrd="1" destOrd="0" presId="urn:microsoft.com/office/officeart/2016/7/layout/LinProcess3"/>
    <dgm:cxn modelId="{723D334D-CA40-4E94-923A-1D6F01461848}" type="presOf" srcId="{912C830D-D360-400C-9570-B22043741302}" destId="{B1565A9E-2AF8-4790-838C-9CE31DFA1DC9}" srcOrd="0"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ED7F4CA1-A10A-4B55-851F-1B97D6DDDDFC}" type="presOf" srcId="{A2B1A6F7-1878-40DA-AF09-4181344F741C}" destId="{F9F9FDB5-2FBD-4B80-8E85-D49AE2BFDCC0}" srcOrd="1"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0F3E1AA7-126D-4733-BB79-0AB5FE8A858E}" srcId="{BB0ECF89-2783-4E78-A209-A16EF114A1AA}" destId="{912C830D-D360-400C-9570-B22043741302}" srcOrd="3" destOrd="0" parTransId="{38029539-3001-49D3-89BD-97AAC2C3D4FC}" sibTransId="{1AC316D8-89DB-448A-90EA-B07BD4FDF6F7}"/>
    <dgm:cxn modelId="{37F051B5-91ED-4DE0-BB45-828B147C76B1}" type="presOf" srcId="{1AC316D8-89DB-448A-90EA-B07BD4FDF6F7}" destId="{3C31EC5F-F98E-4ACC-A97A-78C504794130}" srcOrd="0" destOrd="0" presId="urn:microsoft.com/office/officeart/2016/7/layout/LinProcess3"/>
    <dgm:cxn modelId="{5AC383BE-B8BE-407E-8BFE-82FC2F261DF7}" type="presOf" srcId="{3D79D227-AFB1-491C-8329-B8B92987A11A}" destId="{25DC3ACA-E29D-4710-B1CD-435E6C2C2D50}"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5B26CBE2-12A5-429A-B4D3-2DA04675BEAA}" type="presOf" srcId="{BB741F70-47E4-4096-A142-8D346C6E749E}" destId="{FA70521F-D537-4FEA-8FFB-CC5B170F90C3}"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F9DD9AFE-DD49-4F7F-89DE-DD034AD041F5}" type="presOf" srcId="{A2B1A6F7-1878-40DA-AF09-4181344F741C}" destId="{4FE1F7AD-8709-46DB-8F55-A93C2F524373}" srcOrd="0" destOrd="0" presId="urn:microsoft.com/office/officeart/2016/7/layout/LinProcess3"/>
    <dgm:cxn modelId="{1A3CF3FF-3BC8-413D-9B5C-33C48CE3B571}" srcId="{BB0ECF89-2783-4E78-A209-A16EF114A1AA}" destId="{486B1149-3CA6-43A8-9920-A9145B7D655B}" srcOrd="1" destOrd="0" parTransId="{50307ABA-3C5B-45C5-8F52-67AB055F0FFE}" sibTransId="{3D79D227-AFB1-491C-8329-B8B92987A11A}"/>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1" destOrd="0" presId="urn:microsoft.com/office/officeart/2016/7/layout/LinProcess3"/>
    <dgm:cxn modelId="{675F21CA-C34C-49E2-9BB0-DB86036897E6}" type="presParOf" srcId="{ACE795D8-4182-4DF1-B098-DD0AD48044C8}" destId="{341F7D08-D63E-4CF6-BFC8-C19F4EF04535}" srcOrd="2"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3" destOrd="0" presId="urn:microsoft.com/office/officeart/2016/7/layout/LinProcess3"/>
    <dgm:cxn modelId="{88558586-4824-41C6-8AAD-03AA02FC1A71}" type="presParOf" srcId="{ACE795D8-4182-4DF1-B098-DD0AD48044C8}" destId="{E32D31FB-E82A-43D2-BCCE-092DC60C9474}" srcOrd="4" destOrd="0" presId="urn:microsoft.com/office/officeart/2016/7/layout/LinProcess3"/>
    <dgm:cxn modelId="{34DE3C8E-7435-4B1B-9929-64F40905E0C2}" type="presParOf" srcId="{E32D31FB-E82A-43D2-BCCE-092DC60C9474}" destId="{4FE1F7AD-8709-46DB-8F55-A93C2F524373}" srcOrd="0" destOrd="0" presId="urn:microsoft.com/office/officeart/2016/7/layout/LinProcess3"/>
    <dgm:cxn modelId="{A7ACA4AD-E979-4B57-AB3F-5C016055F0AD}" type="presParOf" srcId="{E32D31FB-E82A-43D2-BCCE-092DC60C9474}" destId="{FA70521F-D537-4FEA-8FFB-CC5B170F90C3}" srcOrd="1" destOrd="0" presId="urn:microsoft.com/office/officeart/2016/7/layout/LinProcess3"/>
    <dgm:cxn modelId="{442C6815-A69B-469E-85EC-EED7D740BE3B}" type="presParOf" srcId="{E32D31FB-E82A-43D2-BCCE-092DC60C9474}" destId="{267DE321-8DBD-4CB7-97FD-B8F7131489D3}" srcOrd="2" destOrd="0" presId="urn:microsoft.com/office/officeart/2016/7/layout/LinProcess3"/>
    <dgm:cxn modelId="{931C7FAD-3793-4A8A-87E0-170681A2B10D}" type="presParOf" srcId="{E32D31FB-E82A-43D2-BCCE-092DC60C9474}" destId="{F9F9FDB5-2FBD-4B80-8E85-D49AE2BFDCC0}" srcOrd="3" destOrd="0" presId="urn:microsoft.com/office/officeart/2016/7/layout/LinProcess3"/>
    <dgm:cxn modelId="{5A330933-B59C-49B0-ACAA-365607360885}" type="presParOf" srcId="{ACE795D8-4182-4DF1-B098-DD0AD48044C8}" destId="{5E94FACD-B8F0-444C-9770-4C8809FA0852}" srcOrd="5" destOrd="0" presId="urn:microsoft.com/office/officeart/2016/7/layout/LinProcess3"/>
    <dgm:cxn modelId="{B008CD0B-DD77-4E2E-B206-DBD75AAE2B91}" type="presParOf" srcId="{ACE795D8-4182-4DF1-B098-DD0AD48044C8}" destId="{62F7FA18-3903-47FD-862F-3531A4FEC42A}" srcOrd="6" destOrd="0" presId="urn:microsoft.com/office/officeart/2016/7/layout/LinProcess3"/>
    <dgm:cxn modelId="{84C2EC3B-E4B4-434F-8208-AA4219F081F1}" type="presParOf" srcId="{62F7FA18-3903-47FD-862F-3531A4FEC42A}" destId="{B1565A9E-2AF8-4790-838C-9CE31DFA1DC9}" srcOrd="0" destOrd="0" presId="urn:microsoft.com/office/officeart/2016/7/layout/LinProcess3"/>
    <dgm:cxn modelId="{C7F2A997-CB6A-42E3-B80E-07937CE7B0CE}" type="presParOf" srcId="{62F7FA18-3903-47FD-862F-3531A4FEC42A}" destId="{3C31EC5F-F98E-4ACC-A97A-78C504794130}" srcOrd="1" destOrd="0" presId="urn:microsoft.com/office/officeart/2016/7/layout/LinProcess3"/>
    <dgm:cxn modelId="{55F85DBE-6A4E-4820-B3EA-08B3A503F720}" type="presParOf" srcId="{62F7FA18-3903-47FD-862F-3531A4FEC42A}" destId="{F724837F-F14C-435F-9FAF-B9C9F6D5D4FB}" srcOrd="2" destOrd="0" presId="urn:microsoft.com/office/officeart/2016/7/layout/LinProcess3"/>
    <dgm:cxn modelId="{DA5EDC59-4ADB-4301-92A1-6129C9F0C22F}" type="presParOf" srcId="{62F7FA18-3903-47FD-862F-3531A4FEC42A}" destId="{ED8C9D60-9092-4599-961F-9CF4B0202175}"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FFB58190-E438-47AF-86F3-FAEC2813ACF1}">
      <dgm:prSet custT="1"/>
      <dgm:spPr/>
      <dgm:t>
        <a:bodyPr/>
        <a:lstStyle/>
        <a:p>
          <a:pPr algn="ctr"/>
          <a:r>
            <a:rPr lang="en-US" sz="1800" b="1" dirty="0">
              <a:highlight>
                <a:srgbClr val="00FFFF"/>
              </a:highlight>
            </a:rPr>
            <a:t>FEMA Project #, PW #, Category of Work</a:t>
          </a:r>
        </a:p>
        <a:p>
          <a:pPr algn="ctr"/>
          <a:r>
            <a:rPr lang="en-US" sz="1400" b="0" u="sng" dirty="0"/>
            <a:t>(Completed </a:t>
          </a:r>
          <a:r>
            <a:rPr lang="en-US" sz="1400" b="0" u="sng" dirty="0">
              <a:solidFill>
                <a:schemeClr val="tx1"/>
              </a:solidFill>
            </a:rPr>
            <a:t>by DFRR Analyst</a:t>
          </a:r>
          <a:r>
            <a:rPr lang="en-US" sz="1400" b="0" u="sng" dirty="0"/>
            <a:t>)</a:t>
          </a:r>
        </a:p>
        <a:p>
          <a:pPr algn="ctr"/>
          <a:r>
            <a:rPr lang="en-US" sz="1400" dirty="0"/>
            <a:t>The project#, PW#, and Category of Work assigned by FEMA to a project in Grants Portal.</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solidFill>
          <a:schemeClr val="accent2">
            <a:lumMod val="20000"/>
            <a:lumOff val="80000"/>
          </a:schemeClr>
        </a:solidFill>
      </dgm:spPr>
      <dgm:t>
        <a:bodyPr/>
        <a:lstStyle/>
        <a:p>
          <a:endParaRPr lang="en-US" dirty="0"/>
        </a:p>
      </dgm:t>
    </dgm:pt>
    <dgm:pt modelId="{486B1149-3CA6-43A8-9920-A9145B7D655B}">
      <dgm:prSet custT="1"/>
      <dgm:spPr/>
      <dgm:t>
        <a:bodyPr/>
        <a:lstStyle/>
        <a:p>
          <a:pPr algn="ctr"/>
          <a:r>
            <a:rPr lang="en-US" sz="1800" b="1" dirty="0">
              <a:highlight>
                <a:srgbClr val="00FFFF"/>
              </a:highlight>
            </a:rPr>
            <a:t>Project Amount</a:t>
          </a:r>
        </a:p>
        <a:p>
          <a:pPr algn="ctr"/>
          <a:r>
            <a:rPr lang="en-US" sz="1400" b="0" u="sng" dirty="0"/>
            <a:t>(Completed </a:t>
          </a:r>
          <a:r>
            <a:rPr lang="en-US" sz="1400" b="0" u="sng" dirty="0">
              <a:solidFill>
                <a:schemeClr val="tx1"/>
              </a:solidFill>
            </a:rPr>
            <a:t>by DFRR Analyst)</a:t>
          </a:r>
        </a:p>
        <a:p>
          <a:pPr algn="ctr"/>
          <a:r>
            <a:rPr lang="en-US" sz="1600" b="0" dirty="0"/>
            <a:t>Total Project Amount submitted to FEMA.</a:t>
          </a:r>
          <a:br>
            <a:rPr lang="en-US" sz="1600" b="0" dirty="0"/>
          </a:br>
          <a:br>
            <a:rPr lang="en-US" sz="1600" b="0" dirty="0"/>
          </a:br>
          <a:endParaRPr lang="en-US" sz="1600" b="0" noProof="1"/>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a:solidFill>
          <a:schemeClr val="accent2">
            <a:lumMod val="20000"/>
            <a:lumOff val="80000"/>
          </a:schemeClr>
        </a:solidFill>
      </dgm:spPr>
      <dgm:t>
        <a:bodyPr/>
        <a:lstStyle/>
        <a:p>
          <a:endParaRPr lang="en-US" dirty="0">
            <a:solidFill>
              <a:schemeClr val="accent2">
                <a:lumMod val="20000"/>
                <a:lumOff val="80000"/>
              </a:schemeClr>
            </a:solidFill>
          </a:endParaRPr>
        </a:p>
      </dgm:t>
    </dgm:pt>
    <dgm:pt modelId="{A2B1A6F7-1878-40DA-AF09-4181344F741C}">
      <dgm:prSet custT="1"/>
      <dgm:spPr/>
      <dgm:t>
        <a:bodyPr/>
        <a:lstStyle/>
        <a:p>
          <a:pPr algn="ctr"/>
          <a:r>
            <a:rPr lang="en-US" sz="1800" b="1" dirty="0">
              <a:highlight>
                <a:srgbClr val="00FFFF"/>
              </a:highlight>
            </a:rPr>
            <a:t>Federal Cost Share Percentage </a:t>
          </a:r>
        </a:p>
        <a:p>
          <a:pPr algn="ctr"/>
          <a:r>
            <a:rPr lang="en-US" sz="1300" b="0" dirty="0"/>
            <a:t>      </a:t>
          </a:r>
          <a:r>
            <a:rPr lang="en-US" sz="1400" b="0" u="sng" dirty="0"/>
            <a:t>(Completed </a:t>
          </a:r>
          <a:r>
            <a:rPr lang="en-US" sz="1400" b="0" u="sng" dirty="0">
              <a:solidFill>
                <a:schemeClr val="tx1"/>
              </a:solidFill>
            </a:rPr>
            <a:t>by DFRR Analyst</a:t>
          </a:r>
          <a:r>
            <a:rPr lang="en-US" sz="1400" b="0" u="sng" dirty="0"/>
            <a:t>)</a:t>
          </a:r>
        </a:p>
        <a:p>
          <a:pPr algn="ctr"/>
          <a:r>
            <a:rPr lang="en-US" sz="1400" b="0" dirty="0"/>
            <a:t>Percentage of the project amount to be reimbursed with Federal Funds.</a:t>
          </a:r>
          <a:br>
            <a:rPr lang="en-US" sz="1400" b="0" dirty="0"/>
          </a:br>
          <a:br>
            <a:rPr lang="en-US" sz="1300" b="0" dirty="0"/>
          </a:br>
          <a:endParaRPr lang="en-US" sz="1300" b="0" noProof="1"/>
        </a:p>
      </dgm:t>
    </dgm:pt>
    <dgm:pt modelId="{C53385C8-3BDD-49CD-9541-FCAC1620E9B0}" type="parTrans" cxnId="{5BE7561F-201B-42B3-ACDE-546CA5838D7B}">
      <dgm:prSet/>
      <dgm:spPr/>
      <dgm:t>
        <a:bodyPr/>
        <a:lstStyle/>
        <a:p>
          <a:endParaRPr lang="en-US"/>
        </a:p>
      </dgm:t>
    </dgm:pt>
    <dgm:pt modelId="{BB741F70-47E4-4096-A142-8D346C6E749E}" type="sibTrans" cxnId="{5BE7561F-201B-42B3-ACDE-546CA5838D7B}">
      <dgm:prSet/>
      <dgm:spPr>
        <a:solidFill>
          <a:schemeClr val="accent2">
            <a:lumMod val="20000"/>
            <a:lumOff val="80000"/>
          </a:schemeClr>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ScaleX="98802" custLinFactNeighborX="-599" custLinFactNeighborY="809"/>
      <dgm:spPr/>
    </dgm:pt>
    <dgm:pt modelId="{8157E768-0524-44F1-8F00-7DF53576D2D6}" type="pres">
      <dgm:prSet presAssocID="{547F8894-C324-4B84-95BE-A51E4FE0FA16}" presName="sibTransNodeCircle" presStyleLbl="alignNode1" presStyleIdx="0" presStyleCnt="6" custScaleX="108683" custScaleY="98955" custLinFactNeighborX="-12539" custLinFactNeighborY="-3559">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D6CD3F65-6B27-4BA4-910D-01ECC1366155}" type="pres">
      <dgm:prSet presAssocID="{547F8894-C324-4B84-95BE-A51E4FE0FA16}" presName="sibTrans" presStyleCnt="0"/>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1" presStyleCnt="3" custScaleX="98361"/>
      <dgm:spPr/>
    </dgm:pt>
    <dgm:pt modelId="{25DC3ACA-E29D-4710-B1CD-435E6C2C2D50}" type="pres">
      <dgm:prSet presAssocID="{3D79D227-AFB1-491C-8329-B8B92987A11A}" presName="sibTransNodeCircle" presStyleLbl="alignNode1" presStyleIdx="2" presStyleCnt="6" custLinFactNeighborX="2531" custLinFactNeighborY="-1121">
        <dgm:presLayoutVars>
          <dgm:chMax val="0"/>
          <dgm:bulletEnabled/>
        </dgm:presLayoutVars>
      </dgm:prSet>
      <dgm:spPr/>
    </dgm:pt>
    <dgm:pt modelId="{16C7FF57-6B89-4B44-9F92-C3E365FC70B7}" type="pres">
      <dgm:prSet presAssocID="{486B1149-3CA6-43A8-9920-A9145B7D655B}" presName="bottomLine" presStyleLbl="alignNode1" presStyleIdx="3" presStyleCnt="6">
        <dgm:presLayoutVars/>
      </dgm:prSet>
      <dgm:spPr/>
    </dgm:pt>
    <dgm:pt modelId="{84CBF38F-D917-4191-85EE-7CC0746A9812}" type="pres">
      <dgm:prSet presAssocID="{486B1149-3CA6-43A8-9920-A9145B7D655B}" presName="nodeText" presStyleLbl="bgAccFollowNode1" presStyleIdx="1" presStyleCnt="3">
        <dgm:presLayoutVars>
          <dgm:bulletEnabled val="1"/>
        </dgm:presLayoutVars>
      </dgm:prSet>
      <dgm:spPr/>
    </dgm:pt>
    <dgm:pt modelId="{A576A5D0-8A54-44DF-881A-EEE8576AE9F0}" type="pres">
      <dgm:prSet presAssocID="{3D79D227-AFB1-491C-8329-B8B92987A11A}" presName="sibTrans" presStyleCnt="0"/>
      <dgm:spPr/>
    </dgm:pt>
    <dgm:pt modelId="{E32D31FB-E82A-43D2-BCCE-092DC60C9474}" type="pres">
      <dgm:prSet presAssocID="{A2B1A6F7-1878-40DA-AF09-4181344F741C}" presName="compositeNode" presStyleCnt="0">
        <dgm:presLayoutVars>
          <dgm:bulletEnabled val="1"/>
        </dgm:presLayoutVars>
      </dgm:prSet>
      <dgm:spPr/>
    </dgm:pt>
    <dgm:pt modelId="{4FE1F7AD-8709-46DB-8F55-A93C2F524373}" type="pres">
      <dgm:prSet presAssocID="{A2B1A6F7-1878-40DA-AF09-4181344F741C}" presName="bgRect" presStyleLbl="bgAccFollowNode1" presStyleIdx="2" presStyleCnt="3" custScaleX="85009" custLinFactNeighborX="-520" custLinFactNeighborY="-573"/>
      <dgm:spPr/>
    </dgm:pt>
    <dgm:pt modelId="{FA70521F-D537-4FEA-8FFB-CC5B170F90C3}" type="pres">
      <dgm:prSet presAssocID="{BB741F70-47E4-4096-A142-8D346C6E749E}" presName="sibTransNodeCircle" presStyleLbl="alignNode1" presStyleIdx="4" presStyleCnt="6" custLinFactNeighborX="4943" custLinFactNeighborY="365">
        <dgm:presLayoutVars>
          <dgm:chMax val="0"/>
          <dgm:bulletEnabled/>
        </dgm:presLayoutVars>
      </dgm:prSet>
      <dgm:spPr/>
    </dgm:pt>
    <dgm:pt modelId="{267DE321-8DBD-4CB7-97FD-B8F7131489D3}" type="pres">
      <dgm:prSet presAssocID="{A2B1A6F7-1878-40DA-AF09-4181344F741C}" presName="bottomLine" presStyleLbl="alignNode1" presStyleIdx="5" presStyleCnt="6">
        <dgm:presLayoutVars/>
      </dgm:prSet>
      <dgm:spPr/>
    </dgm:pt>
    <dgm:pt modelId="{F9F9FDB5-2FBD-4B80-8E85-D49AE2BFDCC0}" type="pres">
      <dgm:prSet presAssocID="{A2B1A6F7-1878-40DA-AF09-4181344F741C}" presName="nodeText" presStyleLbl="bgAccFollowNode1" presStyleIdx="2" presStyleCnt="3">
        <dgm:presLayoutVars>
          <dgm:bulletEnabled val="1"/>
        </dgm:presLayoutVars>
      </dgm:prSet>
      <dgm:spPr/>
    </dgm:pt>
  </dgm:ptLst>
  <dgm:cxnLst>
    <dgm:cxn modelId="{5BE7561F-201B-42B3-ACDE-546CA5838D7B}" srcId="{BB0ECF89-2783-4E78-A209-A16EF114A1AA}" destId="{A2B1A6F7-1878-40DA-AF09-4181344F741C}" srcOrd="2" destOrd="0" parTransId="{C53385C8-3BDD-49CD-9541-FCAC1620E9B0}" sibTransId="{BB741F70-47E4-4096-A142-8D346C6E749E}"/>
    <dgm:cxn modelId="{4DF64120-4F5F-4FA8-8638-D005716C7003}" type="presOf" srcId="{486B1149-3CA6-43A8-9920-A9145B7D655B}" destId="{84CBF38F-D917-4191-85EE-7CC0746A9812}"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ED7F4CA1-A10A-4B55-851F-1B97D6DDDDFC}" type="presOf" srcId="{A2B1A6F7-1878-40DA-AF09-4181344F741C}" destId="{F9F9FDB5-2FBD-4B80-8E85-D49AE2BFDCC0}" srcOrd="1"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5AC383BE-B8BE-407E-8BFE-82FC2F261DF7}" type="presOf" srcId="{3D79D227-AFB1-491C-8329-B8B92987A11A}" destId="{25DC3ACA-E29D-4710-B1CD-435E6C2C2D50}"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5B26CBE2-12A5-429A-B4D3-2DA04675BEAA}" type="presOf" srcId="{BB741F70-47E4-4096-A142-8D346C6E749E}" destId="{FA70521F-D537-4FEA-8FFB-CC5B170F90C3}"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F9DD9AFE-DD49-4F7F-89DE-DD034AD041F5}" type="presOf" srcId="{A2B1A6F7-1878-40DA-AF09-4181344F741C}" destId="{4FE1F7AD-8709-46DB-8F55-A93C2F524373}" srcOrd="0" destOrd="0" presId="urn:microsoft.com/office/officeart/2016/7/layout/LinProcess3"/>
    <dgm:cxn modelId="{1A3CF3FF-3BC8-413D-9B5C-33C48CE3B571}" srcId="{BB0ECF89-2783-4E78-A209-A16EF114A1AA}" destId="{486B1149-3CA6-43A8-9920-A9145B7D655B}" srcOrd="1" destOrd="0" parTransId="{50307ABA-3C5B-45C5-8F52-67AB055F0FFE}" sibTransId="{3D79D227-AFB1-491C-8329-B8B92987A11A}"/>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1" destOrd="0" presId="urn:microsoft.com/office/officeart/2016/7/layout/LinProcess3"/>
    <dgm:cxn modelId="{675F21CA-C34C-49E2-9BB0-DB86036897E6}" type="presParOf" srcId="{ACE795D8-4182-4DF1-B098-DD0AD48044C8}" destId="{341F7D08-D63E-4CF6-BFC8-C19F4EF04535}" srcOrd="2"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3" destOrd="0" presId="urn:microsoft.com/office/officeart/2016/7/layout/LinProcess3"/>
    <dgm:cxn modelId="{88558586-4824-41C6-8AAD-03AA02FC1A71}" type="presParOf" srcId="{ACE795D8-4182-4DF1-B098-DD0AD48044C8}" destId="{E32D31FB-E82A-43D2-BCCE-092DC60C9474}" srcOrd="4" destOrd="0" presId="urn:microsoft.com/office/officeart/2016/7/layout/LinProcess3"/>
    <dgm:cxn modelId="{34DE3C8E-7435-4B1B-9929-64F40905E0C2}" type="presParOf" srcId="{E32D31FB-E82A-43D2-BCCE-092DC60C9474}" destId="{4FE1F7AD-8709-46DB-8F55-A93C2F524373}" srcOrd="0" destOrd="0" presId="urn:microsoft.com/office/officeart/2016/7/layout/LinProcess3"/>
    <dgm:cxn modelId="{A7ACA4AD-E979-4B57-AB3F-5C016055F0AD}" type="presParOf" srcId="{E32D31FB-E82A-43D2-BCCE-092DC60C9474}" destId="{FA70521F-D537-4FEA-8FFB-CC5B170F90C3}" srcOrd="1" destOrd="0" presId="urn:microsoft.com/office/officeart/2016/7/layout/LinProcess3"/>
    <dgm:cxn modelId="{442C6815-A69B-469E-85EC-EED7D740BE3B}" type="presParOf" srcId="{E32D31FB-E82A-43D2-BCCE-092DC60C9474}" destId="{267DE321-8DBD-4CB7-97FD-B8F7131489D3}" srcOrd="2" destOrd="0" presId="urn:microsoft.com/office/officeart/2016/7/layout/LinProcess3"/>
    <dgm:cxn modelId="{931C7FAD-3793-4A8A-87E0-170681A2B10D}" type="presParOf" srcId="{E32D31FB-E82A-43D2-BCCE-092DC60C9474}" destId="{F9F9FDB5-2FBD-4B80-8E85-D49AE2BFDCC0}"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FFB58190-E438-47AF-86F3-FAEC2813ACF1}">
      <dgm:prSet custT="1"/>
      <dgm:spPr/>
      <dgm:t>
        <a:bodyPr/>
        <a:lstStyle/>
        <a:p>
          <a:pPr algn="ctr"/>
          <a:r>
            <a:rPr lang="en-US" sz="1800" b="1" dirty="0">
              <a:highlight>
                <a:srgbClr val="00FFFF"/>
              </a:highlight>
            </a:rPr>
            <a:t>Returned to General Fund (GF)</a:t>
          </a:r>
        </a:p>
        <a:p>
          <a:pPr algn="ctr"/>
          <a:r>
            <a:rPr lang="en-US" sz="1400" dirty="0"/>
            <a:t>(</a:t>
          </a:r>
          <a:r>
            <a:rPr lang="en-US" sz="1400" u="sng" dirty="0"/>
            <a:t>Completed by DFRR Analyst)</a:t>
          </a:r>
        </a:p>
        <a:p>
          <a:pPr algn="ctr"/>
          <a:r>
            <a:rPr lang="en-US" sz="1200" dirty="0"/>
            <a:t>The amount of the Federal Obligation that was returned to the GF to offset the DREOA/OSF received.</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dgm:t>
        <a:bodyPr/>
        <a:lstStyle/>
        <a:p>
          <a:endParaRPr lang="en-US" dirty="0"/>
        </a:p>
      </dgm:t>
    </dgm:pt>
    <dgm:pt modelId="{A178F601-98BE-47E1-88EA-E3E58197A730}">
      <dgm:prSet/>
      <dgm:spPr/>
      <dgm:t>
        <a:bodyPr/>
        <a:lstStyle/>
        <a:p>
          <a:endParaRPr lang="en-US" dirty="0"/>
        </a:p>
      </dgm:t>
    </dgm:pt>
    <dgm:pt modelId="{F02007FC-EB51-4D02-9C83-ECDBA5C512DA}" type="parTrans" cxnId="{D50EA3D6-711A-4F39-9F22-D263627D6A4E}">
      <dgm:prSet/>
      <dgm:spPr/>
      <dgm:t>
        <a:bodyPr/>
        <a:lstStyle/>
        <a:p>
          <a:endParaRPr lang="en-US"/>
        </a:p>
      </dgm:t>
    </dgm:pt>
    <dgm:pt modelId="{41AE38B6-2CC9-4ED7-8099-2A5E2EBA640D}" type="sibTrans" cxnId="{D50EA3D6-711A-4F39-9F22-D263627D6A4E}">
      <dgm:prSet/>
      <dgm:spPr/>
      <dgm:t>
        <a:bodyPr/>
        <a:lstStyle/>
        <a:p>
          <a:endParaRPr lang="en-US"/>
        </a:p>
      </dgm:t>
    </dgm:pt>
    <dgm:pt modelId="{4ABE8B44-513C-4E33-A6B7-C5A55A69EE09}">
      <dgm:prSet custT="1"/>
      <dgm:spPr/>
      <dgm:t>
        <a:bodyPr/>
        <a:lstStyle/>
        <a:p>
          <a:pPr algn="ctr"/>
          <a:r>
            <a:rPr lang="en-US" sz="1800" b="1" dirty="0">
              <a:highlight>
                <a:srgbClr val="00FFFF"/>
              </a:highlight>
            </a:rPr>
            <a:t>Paid to State Agency (SA)</a:t>
          </a:r>
        </a:p>
        <a:p>
          <a:pPr algn="ctr"/>
          <a:r>
            <a:rPr lang="en-US" sz="1400" u="sng" dirty="0"/>
            <a:t>(Completed by DFRR Analyst)</a:t>
          </a:r>
        </a:p>
        <a:p>
          <a:pPr algn="ctr"/>
          <a:r>
            <a:rPr lang="en-US" sz="1400" dirty="0"/>
            <a:t>The amount of the Federal Obligation returned to the agency.</a:t>
          </a:r>
        </a:p>
      </dgm:t>
    </dgm:pt>
    <dgm:pt modelId="{9533387A-F00B-468F-9995-1EACD00D99E3}" type="parTrans" cxnId="{7791D482-3C78-4545-8B84-F40FD68F3A0E}">
      <dgm:prSet/>
      <dgm:spPr/>
      <dgm:t>
        <a:bodyPr/>
        <a:lstStyle/>
        <a:p>
          <a:endParaRPr lang="en-US"/>
        </a:p>
      </dgm:t>
    </dgm:pt>
    <dgm:pt modelId="{74D6D7F9-5E2B-4BBE-8BB5-91121FF6457E}" type="sibTrans" cxnId="{7791D482-3C78-4545-8B84-F40FD68F3A0E}">
      <dgm:prSet/>
      <dgm:spPr/>
      <dgm:t>
        <a:bodyPr/>
        <a:lstStyle/>
        <a:p>
          <a:endParaRPr lang="en-US"/>
        </a:p>
      </dgm:t>
    </dgm:pt>
    <dgm:pt modelId="{7B3A551D-9C55-4C00-B92A-FCC638E4D444}">
      <dgm:prSet custT="1"/>
      <dgm:spPr/>
      <dgm:t>
        <a:bodyPr/>
        <a:lstStyle/>
        <a:p>
          <a:pPr algn="ctr"/>
          <a:r>
            <a:rPr lang="en-US" sz="1800" b="1" dirty="0">
              <a:highlight>
                <a:srgbClr val="00FFFF"/>
              </a:highlight>
            </a:rPr>
            <a:t>Notes/Comments</a:t>
          </a:r>
        </a:p>
        <a:p>
          <a:pPr algn="l"/>
          <a:r>
            <a:rPr lang="en-US" sz="1400" u="sng" dirty="0"/>
            <a:t>(Completed by DFRR Analyst)</a:t>
          </a:r>
        </a:p>
        <a:p>
          <a:pPr algn="ctr"/>
          <a:endParaRPr lang="en-US" sz="1400" dirty="0"/>
        </a:p>
        <a:p>
          <a:pPr algn="ctr"/>
          <a:r>
            <a:rPr lang="en-US" sz="1400" dirty="0"/>
            <a:t>Additional explanation of any other comments.</a:t>
          </a:r>
        </a:p>
      </dgm:t>
    </dgm:pt>
    <dgm:pt modelId="{6D8F04DD-1DE5-4E79-BE2B-991CC6650037}" type="parTrans" cxnId="{7D89F9B0-1C9B-49CA-8779-295B24C75843}">
      <dgm:prSet/>
      <dgm:spPr/>
      <dgm:t>
        <a:bodyPr/>
        <a:lstStyle/>
        <a:p>
          <a:endParaRPr lang="en-US"/>
        </a:p>
      </dgm:t>
    </dgm:pt>
    <dgm:pt modelId="{D13D4F80-4EE7-4054-9AB8-716224CEE6B1}" type="sibTrans" cxnId="{7D89F9B0-1C9B-49CA-8779-295B24C75843}">
      <dgm:prSet/>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F21C9F9A-2884-4D9B-AF35-89B51F53821B}" type="pres">
      <dgm:prSet presAssocID="{A178F601-98BE-47E1-88EA-E3E58197A730}" presName="compositeNode" presStyleCnt="0">
        <dgm:presLayoutVars>
          <dgm:bulletEnabled val="1"/>
        </dgm:presLayoutVars>
      </dgm:prSet>
      <dgm:spPr/>
    </dgm:pt>
    <dgm:pt modelId="{9F7C925B-99DC-413A-A082-E367A78A2672}" type="pres">
      <dgm:prSet presAssocID="{A178F601-98BE-47E1-88EA-E3E58197A730}" presName="bgRect" presStyleLbl="bgAccFollowNode1" presStyleIdx="0" presStyleCnt="4" custScaleX="92921" custScaleY="100000"/>
      <dgm:spPr/>
    </dgm:pt>
    <dgm:pt modelId="{5EFB31A5-365E-441A-8255-DA1EF9CC5913}" type="pres">
      <dgm:prSet presAssocID="{41AE38B6-2CC9-4ED7-8099-2A5E2EBA640D}" presName="sibTransNodeCircle" presStyleLbl="alignNode1" presStyleIdx="0" presStyleCnt="8" custScaleX="2000000" custScaleY="35788">
        <dgm:presLayoutVars>
          <dgm:chMax val="0"/>
          <dgm:bulletEnabled/>
        </dgm:presLayoutVars>
      </dgm:prSet>
      <dgm:spPr/>
    </dgm:pt>
    <dgm:pt modelId="{C4071CD1-A2E8-4941-8305-5A7BB423C403}" type="pres">
      <dgm:prSet presAssocID="{A178F601-98BE-47E1-88EA-E3E58197A730}" presName="bottomLine" presStyleLbl="alignNode1" presStyleIdx="1" presStyleCnt="8">
        <dgm:presLayoutVars/>
      </dgm:prSet>
      <dgm:spPr/>
    </dgm:pt>
    <dgm:pt modelId="{D4C83C16-81C5-42D8-BC78-AAADB5B41A05}" type="pres">
      <dgm:prSet presAssocID="{A178F601-98BE-47E1-88EA-E3E58197A730}" presName="nodeText" presStyleLbl="bgAccFollowNode1" presStyleIdx="0" presStyleCnt="4">
        <dgm:presLayoutVars>
          <dgm:bulletEnabled val="1"/>
        </dgm:presLayoutVars>
      </dgm:prSet>
      <dgm:spPr/>
    </dgm:pt>
    <dgm:pt modelId="{819DC3AA-B8D4-46C3-BDE7-8CB43411FEB4}" type="pres">
      <dgm:prSet presAssocID="{41AE38B6-2CC9-4ED7-8099-2A5E2EBA640D}" presName="sibTrans" presStyleCnt="0"/>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1" presStyleCnt="4" custScaleX="100249" custScaleY="100000" custLinFactNeighborX="-725"/>
      <dgm:spPr/>
    </dgm:pt>
    <dgm:pt modelId="{8157E768-0524-44F1-8F00-7DF53576D2D6}" type="pres">
      <dgm:prSet presAssocID="{547F8894-C324-4B84-95BE-A51E4FE0FA16}" presName="sibTransNodeCircle" presStyleLbl="alignNode1" presStyleIdx="2" presStyleCnt="8" custScaleX="2000000" custScaleY="79473" custLinFactNeighborX="-12539" custLinFactNeighborY="-3559">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3" presStyleCnt="8">
        <dgm:presLayoutVars/>
      </dgm:prSet>
      <dgm:spPr/>
    </dgm:pt>
    <dgm:pt modelId="{3DFCE59B-AEDE-4DE2-8B09-D05F047AB42F}" type="pres">
      <dgm:prSet presAssocID="{FFB58190-E438-47AF-86F3-FAEC2813ACF1}" presName="nodeText" presStyleLbl="bgAccFollowNode1" presStyleIdx="1" presStyleCnt="4">
        <dgm:presLayoutVars>
          <dgm:bulletEnabled val="1"/>
        </dgm:presLayoutVars>
      </dgm:prSet>
      <dgm:spPr/>
    </dgm:pt>
    <dgm:pt modelId="{D6CD3F65-6B27-4BA4-910D-01ECC1366155}" type="pres">
      <dgm:prSet presAssocID="{547F8894-C324-4B84-95BE-A51E4FE0FA16}" presName="sibTrans" presStyleCnt="0"/>
      <dgm:spPr/>
    </dgm:pt>
    <dgm:pt modelId="{379D1C8B-4306-4E66-A31D-425DB6E967A6}" type="pres">
      <dgm:prSet presAssocID="{4ABE8B44-513C-4E33-A6B7-C5A55A69EE09}" presName="compositeNode" presStyleCnt="0">
        <dgm:presLayoutVars>
          <dgm:bulletEnabled val="1"/>
        </dgm:presLayoutVars>
      </dgm:prSet>
      <dgm:spPr/>
    </dgm:pt>
    <dgm:pt modelId="{2390063B-6E7F-4624-92C8-1D8161F7804D}" type="pres">
      <dgm:prSet presAssocID="{4ABE8B44-513C-4E33-A6B7-C5A55A69EE09}" presName="bgRect" presStyleLbl="bgAccFollowNode1" presStyleIdx="2" presStyleCnt="4" custScaleX="98802" custScaleY="100000" custLinFactNeighborX="-725"/>
      <dgm:spPr/>
    </dgm:pt>
    <dgm:pt modelId="{B7EB8DCB-6DBB-4827-BAFF-473666A92729}" type="pres">
      <dgm:prSet presAssocID="{74D6D7F9-5E2B-4BBE-8BB5-91121FF6457E}" presName="sibTransNodeCircle" presStyleLbl="alignNode1" presStyleIdx="4" presStyleCnt="8" custScaleX="2000000" custScaleY="79473" custLinFactNeighborX="-12539" custLinFactNeighborY="-3559">
        <dgm:presLayoutVars>
          <dgm:chMax val="0"/>
          <dgm:bulletEnabled/>
        </dgm:presLayoutVars>
      </dgm:prSet>
      <dgm:spPr>
        <a:prstGeom prst="ellipse">
          <a:avLst/>
        </a:prstGeom>
      </dgm:spPr>
    </dgm:pt>
    <dgm:pt modelId="{B1461ED0-B66C-45A2-9BA5-3F1289112635}" type="pres">
      <dgm:prSet presAssocID="{4ABE8B44-513C-4E33-A6B7-C5A55A69EE09}" presName="bottomLine" presStyleLbl="alignNode1" presStyleIdx="5" presStyleCnt="8">
        <dgm:presLayoutVars/>
      </dgm:prSet>
      <dgm:spPr/>
    </dgm:pt>
    <dgm:pt modelId="{46BCB9AD-A98B-4F08-8B27-009B865F33F6}" type="pres">
      <dgm:prSet presAssocID="{4ABE8B44-513C-4E33-A6B7-C5A55A69EE09}" presName="nodeText" presStyleLbl="bgAccFollowNode1" presStyleIdx="2" presStyleCnt="4">
        <dgm:presLayoutVars>
          <dgm:bulletEnabled val="1"/>
        </dgm:presLayoutVars>
      </dgm:prSet>
      <dgm:spPr/>
    </dgm:pt>
    <dgm:pt modelId="{8B3693A8-F305-4B44-9BAA-6DD6717D1D4B}" type="pres">
      <dgm:prSet presAssocID="{74D6D7F9-5E2B-4BBE-8BB5-91121FF6457E}" presName="sibTrans" presStyleCnt="0"/>
      <dgm:spPr/>
    </dgm:pt>
    <dgm:pt modelId="{4540FF39-F72B-4DE6-90E4-00F027A688BB}" type="pres">
      <dgm:prSet presAssocID="{7B3A551D-9C55-4C00-B92A-FCC638E4D444}" presName="compositeNode" presStyleCnt="0">
        <dgm:presLayoutVars>
          <dgm:bulletEnabled val="1"/>
        </dgm:presLayoutVars>
      </dgm:prSet>
      <dgm:spPr/>
    </dgm:pt>
    <dgm:pt modelId="{E7E7A200-1C41-4210-8A9C-26DB966307FD}" type="pres">
      <dgm:prSet presAssocID="{7B3A551D-9C55-4C00-B92A-FCC638E4D444}" presName="bgRect" presStyleLbl="bgAccFollowNode1" presStyleIdx="3" presStyleCnt="4" custScaleX="101267" custScaleY="100000" custLinFactNeighborX="5392" custLinFactNeighborY="0"/>
      <dgm:spPr/>
    </dgm:pt>
    <dgm:pt modelId="{D2C59647-3561-4D52-8552-D32886C0F3EB}" type="pres">
      <dgm:prSet presAssocID="{D13D4F80-4EE7-4054-9AB8-716224CEE6B1}" presName="sibTransNodeCircle" presStyleLbl="alignNode1" presStyleIdx="6" presStyleCnt="8" custScaleX="2000000" custScaleY="4479">
        <dgm:presLayoutVars>
          <dgm:chMax val="0"/>
          <dgm:bulletEnabled/>
        </dgm:presLayoutVars>
      </dgm:prSet>
      <dgm:spPr/>
    </dgm:pt>
    <dgm:pt modelId="{B7669D76-4D38-46EA-94DA-B97C2DA07D11}" type="pres">
      <dgm:prSet presAssocID="{7B3A551D-9C55-4C00-B92A-FCC638E4D444}" presName="bottomLine" presStyleLbl="alignNode1" presStyleIdx="7" presStyleCnt="8">
        <dgm:presLayoutVars/>
      </dgm:prSet>
      <dgm:spPr/>
    </dgm:pt>
    <dgm:pt modelId="{007F3C62-0A41-47F4-8F08-2B4221901224}" type="pres">
      <dgm:prSet presAssocID="{7B3A551D-9C55-4C00-B92A-FCC638E4D444}" presName="nodeText" presStyleLbl="bgAccFollowNode1" presStyleIdx="3" presStyleCnt="4">
        <dgm:presLayoutVars>
          <dgm:bulletEnabled val="1"/>
        </dgm:presLayoutVars>
      </dgm:prSet>
      <dgm:spPr/>
    </dgm:pt>
  </dgm:ptLst>
  <dgm:cxnLst>
    <dgm:cxn modelId="{1C1A1748-662F-4712-AC13-1DF129272C9F}" type="presOf" srcId="{74D6D7F9-5E2B-4BBE-8BB5-91121FF6457E}" destId="{B7EB8DCB-6DBB-4827-BAFF-473666A92729}" srcOrd="0" destOrd="0" presId="urn:microsoft.com/office/officeart/2016/7/layout/LinProcess3"/>
    <dgm:cxn modelId="{4A12D74B-548B-4F40-A356-213586B454D5}" type="presOf" srcId="{41AE38B6-2CC9-4ED7-8099-2A5E2EBA640D}" destId="{5EFB31A5-365E-441A-8255-DA1EF9CC5913}" srcOrd="0" destOrd="0" presId="urn:microsoft.com/office/officeart/2016/7/layout/LinProcess3"/>
    <dgm:cxn modelId="{0F38CA4F-FBB7-4B6F-A342-B40B26705803}" type="presOf" srcId="{A178F601-98BE-47E1-88EA-E3E58197A730}" destId="{9F7C925B-99DC-413A-A082-E367A78A2672}"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1" destOrd="0" parTransId="{A40BCF22-228C-4E6F-A028-7BBDE5C12E5A}" sibTransId="{547F8894-C324-4B84-95BE-A51E4FE0FA16}"/>
    <dgm:cxn modelId="{7791D482-3C78-4545-8B84-F40FD68F3A0E}" srcId="{BB0ECF89-2783-4E78-A209-A16EF114A1AA}" destId="{4ABE8B44-513C-4E33-A6B7-C5A55A69EE09}" srcOrd="2" destOrd="0" parTransId="{9533387A-F00B-468F-9995-1EACD00D99E3}" sibTransId="{74D6D7F9-5E2B-4BBE-8BB5-91121FF6457E}"/>
    <dgm:cxn modelId="{43641183-1E03-43A9-AC43-8020F66BD5D1}" type="presOf" srcId="{4ABE8B44-513C-4E33-A6B7-C5A55A69EE09}" destId="{2390063B-6E7F-4624-92C8-1D8161F7804D}" srcOrd="0" destOrd="0" presId="urn:microsoft.com/office/officeart/2016/7/layout/LinProcess3"/>
    <dgm:cxn modelId="{138F9C89-D012-4DCA-BC68-587C5791FCF9}" type="presOf" srcId="{D13D4F80-4EE7-4054-9AB8-716224CEE6B1}" destId="{D2C59647-3561-4D52-8552-D32886C0F3EB}" srcOrd="0" destOrd="0" presId="urn:microsoft.com/office/officeart/2016/7/layout/LinProcess3"/>
    <dgm:cxn modelId="{D705A290-93B0-4FA6-A2DE-3E468B97A7F5}" type="presOf" srcId="{4ABE8B44-513C-4E33-A6B7-C5A55A69EE09}" destId="{46BCB9AD-A98B-4F08-8B27-009B865F33F6}" srcOrd="1" destOrd="0" presId="urn:microsoft.com/office/officeart/2016/7/layout/LinProcess3"/>
    <dgm:cxn modelId="{F9B21793-81BA-44C3-95CC-49F63F95DEA8}" type="presOf" srcId="{A178F601-98BE-47E1-88EA-E3E58197A730}" destId="{D4C83C16-81C5-42D8-BC78-AAADB5B41A05}" srcOrd="1"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7D89F9B0-1C9B-49CA-8779-295B24C75843}" srcId="{BB0ECF89-2783-4E78-A209-A16EF114A1AA}" destId="{7B3A551D-9C55-4C00-B92A-FCC638E4D444}" srcOrd="3" destOrd="0" parTransId="{6D8F04DD-1DE5-4E79-BE2B-991CC6650037}" sibTransId="{D13D4F80-4EE7-4054-9AB8-716224CEE6B1}"/>
    <dgm:cxn modelId="{12E392BF-9AD6-4BA3-9E41-A3A7D4B97220}" type="presOf" srcId="{7B3A551D-9C55-4C00-B92A-FCC638E4D444}" destId="{E7E7A200-1C41-4210-8A9C-26DB966307FD}" srcOrd="0" destOrd="0" presId="urn:microsoft.com/office/officeart/2016/7/layout/LinProcess3"/>
    <dgm:cxn modelId="{D50EA3D6-711A-4F39-9F22-D263627D6A4E}" srcId="{BB0ECF89-2783-4E78-A209-A16EF114A1AA}" destId="{A178F601-98BE-47E1-88EA-E3E58197A730}" srcOrd="0" destOrd="0" parTransId="{F02007FC-EB51-4D02-9C83-ECDBA5C512DA}" sibTransId="{41AE38B6-2CC9-4ED7-8099-2A5E2EBA640D}"/>
    <dgm:cxn modelId="{13094BE1-4993-450F-9A18-CF0E62019EF7}" type="presOf" srcId="{FFB58190-E438-47AF-86F3-FAEC2813ACF1}" destId="{39A872F9-A5B8-4211-9FCD-79722E16712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E3F31AF6-522F-4CD3-BDCC-41818DB2CA32}" type="presOf" srcId="{7B3A551D-9C55-4C00-B92A-FCC638E4D444}" destId="{007F3C62-0A41-47F4-8F08-2B4221901224}" srcOrd="1" destOrd="0" presId="urn:microsoft.com/office/officeart/2016/7/layout/LinProcess3"/>
    <dgm:cxn modelId="{B59B5B64-68B0-45EB-A442-058AA5E1DEE2}" type="presParOf" srcId="{ACE795D8-4182-4DF1-B098-DD0AD48044C8}" destId="{F21C9F9A-2884-4D9B-AF35-89B51F53821B}" srcOrd="0" destOrd="0" presId="urn:microsoft.com/office/officeart/2016/7/layout/LinProcess3"/>
    <dgm:cxn modelId="{5FB9E826-453D-4892-B934-BEC589290C2A}" type="presParOf" srcId="{F21C9F9A-2884-4D9B-AF35-89B51F53821B}" destId="{9F7C925B-99DC-413A-A082-E367A78A2672}" srcOrd="0" destOrd="0" presId="urn:microsoft.com/office/officeart/2016/7/layout/LinProcess3"/>
    <dgm:cxn modelId="{F8EF06F7-84B6-4677-8A4E-8B7BBB8D60D8}" type="presParOf" srcId="{F21C9F9A-2884-4D9B-AF35-89B51F53821B}" destId="{5EFB31A5-365E-441A-8255-DA1EF9CC5913}" srcOrd="1" destOrd="0" presId="urn:microsoft.com/office/officeart/2016/7/layout/LinProcess3"/>
    <dgm:cxn modelId="{DD460EFF-C728-4748-BC49-8A32F6353CAA}" type="presParOf" srcId="{F21C9F9A-2884-4D9B-AF35-89B51F53821B}" destId="{C4071CD1-A2E8-4941-8305-5A7BB423C403}" srcOrd="2" destOrd="0" presId="urn:microsoft.com/office/officeart/2016/7/layout/LinProcess3"/>
    <dgm:cxn modelId="{B9E84340-1E5D-4398-916A-0CB8BAF88B47}" type="presParOf" srcId="{F21C9F9A-2884-4D9B-AF35-89B51F53821B}" destId="{D4C83C16-81C5-42D8-BC78-AAADB5B41A05}" srcOrd="3" destOrd="0" presId="urn:microsoft.com/office/officeart/2016/7/layout/LinProcess3"/>
    <dgm:cxn modelId="{0FC248B6-7172-4C91-8B0C-C1B4F97A56E9}" type="presParOf" srcId="{ACE795D8-4182-4DF1-B098-DD0AD48044C8}" destId="{819DC3AA-B8D4-46C3-BDE7-8CB43411FEB4}" srcOrd="1" destOrd="0" presId="urn:microsoft.com/office/officeart/2016/7/layout/LinProcess3"/>
    <dgm:cxn modelId="{76481A27-79A5-48E5-BA29-16004448893C}" type="presParOf" srcId="{ACE795D8-4182-4DF1-B098-DD0AD48044C8}" destId="{01457034-7B47-4E8B-B040-E0565D08290C}" srcOrd="2"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3" destOrd="0" presId="urn:microsoft.com/office/officeart/2016/7/layout/LinProcess3"/>
    <dgm:cxn modelId="{FF78219E-D167-4E64-AABD-A197946140FC}" type="presParOf" srcId="{ACE795D8-4182-4DF1-B098-DD0AD48044C8}" destId="{379D1C8B-4306-4E66-A31D-425DB6E967A6}" srcOrd="4" destOrd="0" presId="urn:microsoft.com/office/officeart/2016/7/layout/LinProcess3"/>
    <dgm:cxn modelId="{A0482437-1232-4B20-B5F2-79411D90EA90}" type="presParOf" srcId="{379D1C8B-4306-4E66-A31D-425DB6E967A6}" destId="{2390063B-6E7F-4624-92C8-1D8161F7804D}" srcOrd="0" destOrd="0" presId="urn:microsoft.com/office/officeart/2016/7/layout/LinProcess3"/>
    <dgm:cxn modelId="{55FE2335-925A-44D6-9315-DA27B92E0662}" type="presParOf" srcId="{379D1C8B-4306-4E66-A31D-425DB6E967A6}" destId="{B7EB8DCB-6DBB-4827-BAFF-473666A92729}" srcOrd="1" destOrd="0" presId="urn:microsoft.com/office/officeart/2016/7/layout/LinProcess3"/>
    <dgm:cxn modelId="{66A2D0A8-69A4-488E-9D65-5D699C5E2656}" type="presParOf" srcId="{379D1C8B-4306-4E66-A31D-425DB6E967A6}" destId="{B1461ED0-B66C-45A2-9BA5-3F1289112635}" srcOrd="2" destOrd="0" presId="urn:microsoft.com/office/officeart/2016/7/layout/LinProcess3"/>
    <dgm:cxn modelId="{54BEA717-8E4F-448C-8EE8-04670A6ED463}" type="presParOf" srcId="{379D1C8B-4306-4E66-A31D-425DB6E967A6}" destId="{46BCB9AD-A98B-4F08-8B27-009B865F33F6}" srcOrd="3" destOrd="0" presId="urn:microsoft.com/office/officeart/2016/7/layout/LinProcess3"/>
    <dgm:cxn modelId="{B624DA3D-15DE-497A-BE28-B989E29FCD73}" type="presParOf" srcId="{ACE795D8-4182-4DF1-B098-DD0AD48044C8}" destId="{8B3693A8-F305-4B44-9BAA-6DD6717D1D4B}" srcOrd="5" destOrd="0" presId="urn:microsoft.com/office/officeart/2016/7/layout/LinProcess3"/>
    <dgm:cxn modelId="{B8E0984B-4398-4AF7-B3A0-DB9FE7AA277A}" type="presParOf" srcId="{ACE795D8-4182-4DF1-B098-DD0AD48044C8}" destId="{4540FF39-F72B-4DE6-90E4-00F027A688BB}" srcOrd="6" destOrd="0" presId="urn:microsoft.com/office/officeart/2016/7/layout/LinProcess3"/>
    <dgm:cxn modelId="{16C48CE9-7A36-4AD9-9690-994F1DE6C8B3}" type="presParOf" srcId="{4540FF39-F72B-4DE6-90E4-00F027A688BB}" destId="{E7E7A200-1C41-4210-8A9C-26DB966307FD}" srcOrd="0" destOrd="0" presId="urn:microsoft.com/office/officeart/2016/7/layout/LinProcess3"/>
    <dgm:cxn modelId="{AAA7E174-6F61-4179-900E-687D6AA4B447}" type="presParOf" srcId="{4540FF39-F72B-4DE6-90E4-00F027A688BB}" destId="{D2C59647-3561-4D52-8552-D32886C0F3EB}" srcOrd="1" destOrd="0" presId="urn:microsoft.com/office/officeart/2016/7/layout/LinProcess3"/>
    <dgm:cxn modelId="{483857B6-A291-4B00-8FBD-1BEFF73853DF}" type="presParOf" srcId="{4540FF39-F72B-4DE6-90E4-00F027A688BB}" destId="{B7669D76-4D38-46EA-94DA-B97C2DA07D11}" srcOrd="2" destOrd="0" presId="urn:microsoft.com/office/officeart/2016/7/layout/LinProcess3"/>
    <dgm:cxn modelId="{4E9C6272-58AC-448C-8F1C-3D225B222795}" type="presParOf" srcId="{4540FF39-F72B-4DE6-90E4-00F027A688BB}" destId="{007F3C62-0A41-47F4-8F08-2B4221901224}"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FFB58190-E438-47AF-86F3-FAEC2813ACF1}">
      <dgm:prSet custT="1"/>
      <dgm:spPr/>
      <dgm:t>
        <a:bodyPr/>
        <a:lstStyle/>
        <a:p>
          <a:pPr algn="ctr"/>
          <a:r>
            <a:rPr lang="en-US" sz="1800" b="1" dirty="0">
              <a:highlight>
                <a:srgbClr val="C0C0C0"/>
              </a:highlight>
            </a:rPr>
            <a:t>Fiscal Year</a:t>
          </a:r>
        </a:p>
        <a:p>
          <a:pPr algn="ctr"/>
          <a:r>
            <a:rPr lang="en-US" sz="1600" b="0" u="sng" dirty="0"/>
            <a:t>(Completed </a:t>
          </a:r>
          <a:r>
            <a:rPr lang="en-US" sz="1600" b="0" u="sng" dirty="0">
              <a:solidFill>
                <a:schemeClr val="tx1"/>
              </a:solidFill>
            </a:rPr>
            <a:t>by DFRR Analyst</a:t>
          </a:r>
          <a:r>
            <a:rPr lang="en-US" sz="1600" b="0" u="sng" dirty="0"/>
            <a:t>)</a:t>
          </a:r>
        </a:p>
        <a:p>
          <a:pPr algn="ctr"/>
          <a:r>
            <a:rPr lang="en-US" sz="1600" b="0" dirty="0"/>
            <a:t>Auto populates the current Fiscal Year (FY)</a:t>
          </a:r>
        </a:p>
        <a:p>
          <a:pPr algn="ctr"/>
          <a:r>
            <a:rPr lang="en-US" sz="1200" b="0" dirty="0"/>
            <a:t>*Hidden column </a:t>
          </a:r>
          <a:endParaRPr lang="en-US" sz="1200" dirty="0"/>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solidFill>
          <a:schemeClr val="bg1"/>
        </a:solidFill>
      </dgm:spPr>
      <dgm:t>
        <a:bodyPr/>
        <a:lstStyle/>
        <a:p>
          <a:endParaRPr lang="en-US" dirty="0"/>
        </a:p>
      </dgm:t>
    </dgm:pt>
    <dgm:pt modelId="{486B1149-3CA6-43A8-9920-A9145B7D655B}">
      <dgm:prSet custT="1"/>
      <dgm:spPr/>
      <dgm:t>
        <a:bodyPr/>
        <a:lstStyle/>
        <a:p>
          <a:pPr algn="ctr"/>
          <a:r>
            <a:rPr lang="en-US" sz="1800" b="1" dirty="0">
              <a:highlight>
                <a:srgbClr val="C0C0C0"/>
              </a:highlight>
            </a:rPr>
            <a:t>Department/Agency Name</a:t>
          </a:r>
        </a:p>
        <a:p>
          <a:pPr algn="ctr"/>
          <a:r>
            <a:rPr lang="en-US" sz="1400" b="0" u="sng" dirty="0"/>
            <a:t>(Completed </a:t>
          </a:r>
          <a:r>
            <a:rPr lang="en-US" sz="1400" b="0" u="sng" dirty="0">
              <a:solidFill>
                <a:schemeClr val="tx1"/>
              </a:solidFill>
            </a:rPr>
            <a:t>by DFRR Analyst)</a:t>
          </a:r>
        </a:p>
        <a:p>
          <a:pPr algn="ctr"/>
          <a:r>
            <a:rPr lang="en-US" sz="1600" b="0" dirty="0"/>
            <a:t>Auto populates the Department/Agency Name</a:t>
          </a:r>
        </a:p>
        <a:p>
          <a:pPr algn="ctr"/>
          <a:r>
            <a:rPr lang="en-US" sz="1200" b="0" dirty="0"/>
            <a:t>*Hidden column </a:t>
          </a:r>
          <a:br>
            <a:rPr lang="en-US" sz="1600" b="0" dirty="0"/>
          </a:br>
          <a:br>
            <a:rPr lang="en-US" sz="1600" b="0" dirty="0"/>
          </a:br>
          <a:endParaRPr lang="en-US" sz="1600" b="0" noProof="1"/>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a:solidFill>
          <a:schemeClr val="bg1"/>
        </a:solidFill>
      </dgm:spPr>
      <dgm:t>
        <a:bodyPr/>
        <a:lstStyle/>
        <a:p>
          <a:endParaRPr lang="en-US" dirty="0">
            <a:solidFill>
              <a:schemeClr val="accent2">
                <a:lumMod val="20000"/>
                <a:lumOff val="80000"/>
              </a:schemeClr>
            </a:solidFill>
          </a:endParaRPr>
        </a:p>
      </dgm:t>
    </dgm:pt>
    <dgm:pt modelId="{A2B1A6F7-1878-40DA-AF09-4181344F741C}">
      <dgm:prSet custT="1"/>
      <dgm:spPr/>
      <dgm:t>
        <a:bodyPr/>
        <a:lstStyle/>
        <a:p>
          <a:pPr algn="ctr"/>
          <a:r>
            <a:rPr lang="en-US" sz="1800" b="1" dirty="0">
              <a:highlight>
                <a:srgbClr val="C0C0C0"/>
              </a:highlight>
            </a:rPr>
            <a:t>Incident Number &amp; Name </a:t>
          </a:r>
        </a:p>
        <a:p>
          <a:pPr algn="ctr"/>
          <a:r>
            <a:rPr lang="en-US" sz="1300" b="0" dirty="0"/>
            <a:t>      </a:t>
          </a:r>
          <a:r>
            <a:rPr lang="en-US" sz="1400" b="0" u="sng" dirty="0"/>
            <a:t>(Completed </a:t>
          </a:r>
          <a:r>
            <a:rPr lang="en-US" sz="1400" b="0" u="sng" dirty="0">
              <a:solidFill>
                <a:schemeClr val="tx1"/>
              </a:solidFill>
            </a:rPr>
            <a:t>by DFRR Analyst</a:t>
          </a:r>
          <a:r>
            <a:rPr lang="en-US" sz="1400" b="0" u="sng" dirty="0"/>
            <a:t>)</a:t>
          </a:r>
        </a:p>
        <a:p>
          <a:pPr algn="ctr"/>
          <a:r>
            <a:rPr lang="en-US" sz="1200" b="0" dirty="0"/>
            <a:t>Auto populates Incident Number and Name.</a:t>
          </a:r>
        </a:p>
        <a:p>
          <a:pPr algn="ctr"/>
          <a:r>
            <a:rPr lang="en-US" sz="1200" b="0" dirty="0"/>
            <a:t>*Hidden column </a:t>
          </a:r>
          <a:br>
            <a:rPr lang="en-US" sz="1200" b="0" dirty="0"/>
          </a:br>
          <a:br>
            <a:rPr lang="en-US" sz="1300" b="0" dirty="0"/>
          </a:br>
          <a:endParaRPr lang="en-US" sz="1300" b="0" noProof="1"/>
        </a:p>
      </dgm:t>
    </dgm:pt>
    <dgm:pt modelId="{C53385C8-3BDD-49CD-9541-FCAC1620E9B0}" type="parTrans" cxnId="{5BE7561F-201B-42B3-ACDE-546CA5838D7B}">
      <dgm:prSet/>
      <dgm:spPr/>
      <dgm:t>
        <a:bodyPr/>
        <a:lstStyle/>
        <a:p>
          <a:endParaRPr lang="en-US"/>
        </a:p>
      </dgm:t>
    </dgm:pt>
    <dgm:pt modelId="{BB741F70-47E4-4096-A142-8D346C6E749E}" type="sibTrans" cxnId="{5BE7561F-201B-42B3-ACDE-546CA5838D7B}">
      <dgm:prSet/>
      <dgm:spPr>
        <a:solidFill>
          <a:schemeClr val="bg1"/>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ScaleX="98802" custLinFactNeighborX="-599" custLinFactNeighborY="809"/>
      <dgm:spPr/>
    </dgm:pt>
    <dgm:pt modelId="{8157E768-0524-44F1-8F00-7DF53576D2D6}" type="pres">
      <dgm:prSet presAssocID="{547F8894-C324-4B84-95BE-A51E4FE0FA16}" presName="sibTransNodeCircle" presStyleLbl="alignNode1" presStyleIdx="0" presStyleCnt="6" custScaleX="108683" custScaleY="98955" custLinFactNeighborX="-12539" custLinFactNeighborY="-3559">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D6CD3F65-6B27-4BA4-910D-01ECC1366155}" type="pres">
      <dgm:prSet presAssocID="{547F8894-C324-4B84-95BE-A51E4FE0FA16}" presName="sibTrans" presStyleCnt="0"/>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1" presStyleCnt="3" custScaleX="98361"/>
      <dgm:spPr/>
    </dgm:pt>
    <dgm:pt modelId="{25DC3ACA-E29D-4710-B1CD-435E6C2C2D50}" type="pres">
      <dgm:prSet presAssocID="{3D79D227-AFB1-491C-8329-B8B92987A11A}" presName="sibTransNodeCircle" presStyleLbl="alignNode1" presStyleIdx="2" presStyleCnt="6" custScaleY="93866" custLinFactNeighborX="2531" custLinFactNeighborY="-1121">
        <dgm:presLayoutVars>
          <dgm:chMax val="0"/>
          <dgm:bulletEnabled/>
        </dgm:presLayoutVars>
      </dgm:prSet>
      <dgm:spPr/>
    </dgm:pt>
    <dgm:pt modelId="{16C7FF57-6B89-4B44-9F92-C3E365FC70B7}" type="pres">
      <dgm:prSet presAssocID="{486B1149-3CA6-43A8-9920-A9145B7D655B}" presName="bottomLine" presStyleLbl="alignNode1" presStyleIdx="3" presStyleCnt="6">
        <dgm:presLayoutVars/>
      </dgm:prSet>
      <dgm:spPr/>
    </dgm:pt>
    <dgm:pt modelId="{84CBF38F-D917-4191-85EE-7CC0746A9812}" type="pres">
      <dgm:prSet presAssocID="{486B1149-3CA6-43A8-9920-A9145B7D655B}" presName="nodeText" presStyleLbl="bgAccFollowNode1" presStyleIdx="1" presStyleCnt="3">
        <dgm:presLayoutVars>
          <dgm:bulletEnabled val="1"/>
        </dgm:presLayoutVars>
      </dgm:prSet>
      <dgm:spPr/>
    </dgm:pt>
    <dgm:pt modelId="{A576A5D0-8A54-44DF-881A-EEE8576AE9F0}" type="pres">
      <dgm:prSet presAssocID="{3D79D227-AFB1-491C-8329-B8B92987A11A}" presName="sibTrans" presStyleCnt="0"/>
      <dgm:spPr/>
    </dgm:pt>
    <dgm:pt modelId="{E32D31FB-E82A-43D2-BCCE-092DC60C9474}" type="pres">
      <dgm:prSet presAssocID="{A2B1A6F7-1878-40DA-AF09-4181344F741C}" presName="compositeNode" presStyleCnt="0">
        <dgm:presLayoutVars>
          <dgm:bulletEnabled val="1"/>
        </dgm:presLayoutVars>
      </dgm:prSet>
      <dgm:spPr/>
    </dgm:pt>
    <dgm:pt modelId="{4FE1F7AD-8709-46DB-8F55-A93C2F524373}" type="pres">
      <dgm:prSet presAssocID="{A2B1A6F7-1878-40DA-AF09-4181344F741C}" presName="bgRect" presStyleLbl="bgAccFollowNode1" presStyleIdx="2" presStyleCnt="3" custScaleX="85009"/>
      <dgm:spPr/>
    </dgm:pt>
    <dgm:pt modelId="{FA70521F-D537-4FEA-8FFB-CC5B170F90C3}" type="pres">
      <dgm:prSet presAssocID="{BB741F70-47E4-4096-A142-8D346C6E749E}" presName="sibTransNodeCircle" presStyleLbl="alignNode1" presStyleIdx="4" presStyleCnt="6" custScaleY="91315" custLinFactNeighborX="4943" custLinFactNeighborY="365">
        <dgm:presLayoutVars>
          <dgm:chMax val="0"/>
          <dgm:bulletEnabled/>
        </dgm:presLayoutVars>
      </dgm:prSet>
      <dgm:spPr/>
    </dgm:pt>
    <dgm:pt modelId="{267DE321-8DBD-4CB7-97FD-B8F7131489D3}" type="pres">
      <dgm:prSet presAssocID="{A2B1A6F7-1878-40DA-AF09-4181344F741C}" presName="bottomLine" presStyleLbl="alignNode1" presStyleIdx="5" presStyleCnt="6">
        <dgm:presLayoutVars/>
      </dgm:prSet>
      <dgm:spPr/>
    </dgm:pt>
    <dgm:pt modelId="{F9F9FDB5-2FBD-4B80-8E85-D49AE2BFDCC0}" type="pres">
      <dgm:prSet presAssocID="{A2B1A6F7-1878-40DA-AF09-4181344F741C}" presName="nodeText" presStyleLbl="bgAccFollowNode1" presStyleIdx="2" presStyleCnt="3">
        <dgm:presLayoutVars>
          <dgm:bulletEnabled val="1"/>
        </dgm:presLayoutVars>
      </dgm:prSet>
      <dgm:spPr/>
    </dgm:pt>
  </dgm:ptLst>
  <dgm:cxnLst>
    <dgm:cxn modelId="{5BE7561F-201B-42B3-ACDE-546CA5838D7B}" srcId="{BB0ECF89-2783-4E78-A209-A16EF114A1AA}" destId="{A2B1A6F7-1878-40DA-AF09-4181344F741C}" srcOrd="2" destOrd="0" parTransId="{C53385C8-3BDD-49CD-9541-FCAC1620E9B0}" sibTransId="{BB741F70-47E4-4096-A142-8D346C6E749E}"/>
    <dgm:cxn modelId="{4DF64120-4F5F-4FA8-8638-D005716C7003}" type="presOf" srcId="{486B1149-3CA6-43A8-9920-A9145B7D655B}" destId="{84CBF38F-D917-4191-85EE-7CC0746A9812}"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ED7F4CA1-A10A-4B55-851F-1B97D6DDDDFC}" type="presOf" srcId="{A2B1A6F7-1878-40DA-AF09-4181344F741C}" destId="{F9F9FDB5-2FBD-4B80-8E85-D49AE2BFDCC0}" srcOrd="1"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5AC383BE-B8BE-407E-8BFE-82FC2F261DF7}" type="presOf" srcId="{3D79D227-AFB1-491C-8329-B8B92987A11A}" destId="{25DC3ACA-E29D-4710-B1CD-435E6C2C2D50}"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5B26CBE2-12A5-429A-B4D3-2DA04675BEAA}" type="presOf" srcId="{BB741F70-47E4-4096-A142-8D346C6E749E}" destId="{FA70521F-D537-4FEA-8FFB-CC5B170F90C3}"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F9DD9AFE-DD49-4F7F-89DE-DD034AD041F5}" type="presOf" srcId="{A2B1A6F7-1878-40DA-AF09-4181344F741C}" destId="{4FE1F7AD-8709-46DB-8F55-A93C2F524373}" srcOrd="0" destOrd="0" presId="urn:microsoft.com/office/officeart/2016/7/layout/LinProcess3"/>
    <dgm:cxn modelId="{1A3CF3FF-3BC8-413D-9B5C-33C48CE3B571}" srcId="{BB0ECF89-2783-4E78-A209-A16EF114A1AA}" destId="{486B1149-3CA6-43A8-9920-A9145B7D655B}" srcOrd="1" destOrd="0" parTransId="{50307ABA-3C5B-45C5-8F52-67AB055F0FFE}" sibTransId="{3D79D227-AFB1-491C-8329-B8B92987A11A}"/>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1" destOrd="0" presId="urn:microsoft.com/office/officeart/2016/7/layout/LinProcess3"/>
    <dgm:cxn modelId="{675F21CA-C34C-49E2-9BB0-DB86036897E6}" type="presParOf" srcId="{ACE795D8-4182-4DF1-B098-DD0AD48044C8}" destId="{341F7D08-D63E-4CF6-BFC8-C19F4EF04535}" srcOrd="2"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3" destOrd="0" presId="urn:microsoft.com/office/officeart/2016/7/layout/LinProcess3"/>
    <dgm:cxn modelId="{88558586-4824-41C6-8AAD-03AA02FC1A71}" type="presParOf" srcId="{ACE795D8-4182-4DF1-B098-DD0AD48044C8}" destId="{E32D31FB-E82A-43D2-BCCE-092DC60C9474}" srcOrd="4" destOrd="0" presId="urn:microsoft.com/office/officeart/2016/7/layout/LinProcess3"/>
    <dgm:cxn modelId="{34DE3C8E-7435-4B1B-9929-64F40905E0C2}" type="presParOf" srcId="{E32D31FB-E82A-43D2-BCCE-092DC60C9474}" destId="{4FE1F7AD-8709-46DB-8F55-A93C2F524373}" srcOrd="0" destOrd="0" presId="urn:microsoft.com/office/officeart/2016/7/layout/LinProcess3"/>
    <dgm:cxn modelId="{A7ACA4AD-E979-4B57-AB3F-5C016055F0AD}" type="presParOf" srcId="{E32D31FB-E82A-43D2-BCCE-092DC60C9474}" destId="{FA70521F-D537-4FEA-8FFB-CC5B170F90C3}" srcOrd="1" destOrd="0" presId="urn:microsoft.com/office/officeart/2016/7/layout/LinProcess3"/>
    <dgm:cxn modelId="{442C6815-A69B-469E-85EC-EED7D740BE3B}" type="presParOf" srcId="{E32D31FB-E82A-43D2-BCCE-092DC60C9474}" destId="{267DE321-8DBD-4CB7-97FD-B8F7131489D3}" srcOrd="2" destOrd="0" presId="urn:microsoft.com/office/officeart/2016/7/layout/LinProcess3"/>
    <dgm:cxn modelId="{931C7FAD-3793-4A8A-87E0-170681A2B10D}" type="presParOf" srcId="{E32D31FB-E82A-43D2-BCCE-092DC60C9474}" destId="{F9F9FDB5-2FBD-4B80-8E85-D49AE2BFDCC0}"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FFB58190-E438-47AF-86F3-FAEC2813ACF1}">
      <dgm:prSet custT="1"/>
      <dgm:spPr/>
      <dgm:t>
        <a:bodyPr/>
        <a:lstStyle/>
        <a:p>
          <a:pPr algn="ctr"/>
          <a:r>
            <a:rPr lang="en-US" sz="1800" b="1" dirty="0">
              <a:highlight>
                <a:srgbClr val="C0C0C0"/>
              </a:highlight>
            </a:rPr>
            <a:t>Mission Task Number</a:t>
          </a:r>
        </a:p>
        <a:p>
          <a:pPr algn="ctr"/>
          <a:r>
            <a:rPr lang="en-US" sz="1400" b="0" u="sng" dirty="0"/>
            <a:t>(Completed by SA)</a:t>
          </a:r>
        </a:p>
        <a:p>
          <a:pPr algn="ctr"/>
          <a:r>
            <a:rPr lang="en-US" sz="1300" b="0" dirty="0"/>
            <a:t>This is the Task Number assigned to your agency by SOC Operations via Cal OES RRS. If no mission task, put N/A. </a:t>
          </a:r>
        </a:p>
        <a:p>
          <a:pPr algn="ctr"/>
          <a:endParaRPr lang="en-US" sz="1800" dirty="0"/>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solidFill>
          <a:schemeClr val="bg1"/>
        </a:solidFill>
      </dgm:spPr>
      <dgm:t>
        <a:bodyPr/>
        <a:lstStyle/>
        <a:p>
          <a:endParaRPr lang="en-US" dirty="0"/>
        </a:p>
      </dgm:t>
    </dgm:pt>
    <dgm:pt modelId="{486B1149-3CA6-43A8-9920-A9145B7D655B}">
      <dgm:prSet custT="1"/>
      <dgm:spPr/>
      <dgm:t>
        <a:bodyPr/>
        <a:lstStyle/>
        <a:p>
          <a:pPr algn="ctr"/>
          <a:r>
            <a:rPr lang="en-US" sz="1800" b="1" dirty="0">
              <a:highlight>
                <a:srgbClr val="C0C0C0"/>
              </a:highlight>
            </a:rPr>
            <a:t>County</a:t>
          </a:r>
        </a:p>
        <a:p>
          <a:pPr algn="ctr"/>
          <a:r>
            <a:rPr lang="en-US" sz="1400" b="0" u="sng" dirty="0"/>
            <a:t>(Completed by SA)</a:t>
          </a:r>
          <a:endParaRPr lang="en-US" sz="1400" b="1" dirty="0"/>
        </a:p>
        <a:p>
          <a:pPr algn="ctr"/>
          <a:r>
            <a:rPr lang="en-US" sz="1500" b="0" dirty="0"/>
            <a:t>Counties for which the activities were performed.</a:t>
          </a:r>
          <a:br>
            <a:rPr lang="en-US" sz="1600" b="0" dirty="0"/>
          </a:br>
          <a:br>
            <a:rPr lang="en-US" sz="1600" b="0" dirty="0"/>
          </a:br>
          <a:endParaRPr lang="en-US" sz="1600" b="0" noProof="1"/>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a:solidFill>
          <a:schemeClr val="bg1"/>
        </a:solidFill>
      </dgm:spPr>
      <dgm:t>
        <a:bodyPr/>
        <a:lstStyle/>
        <a:p>
          <a:endParaRPr lang="en-US"/>
        </a:p>
      </dgm:t>
    </dgm:pt>
    <dgm:pt modelId="{7F1BD48E-821F-40CF-9762-5D2166458BFC}">
      <dgm:prSet custT="1"/>
      <dgm:spPr/>
      <dgm:t>
        <a:bodyPr/>
        <a:lstStyle/>
        <a:p>
          <a:pPr algn="ctr"/>
          <a:r>
            <a:rPr lang="en-US" sz="1800" b="1" dirty="0">
              <a:highlight>
                <a:srgbClr val="C0C0C0"/>
              </a:highlight>
            </a:rPr>
            <a:t>Activity Start Date</a:t>
          </a:r>
        </a:p>
        <a:p>
          <a:pPr algn="ctr"/>
          <a:r>
            <a:rPr lang="en-US" sz="1400" b="0" u="sng" dirty="0"/>
            <a:t>(Completed by SA)</a:t>
          </a:r>
          <a:endParaRPr lang="en-US" sz="1400" b="1" u="sng" dirty="0"/>
        </a:p>
        <a:p>
          <a:pPr algn="ctr"/>
          <a:r>
            <a:rPr lang="en-US" sz="1500" dirty="0"/>
            <a:t>The initial date of the line item.</a:t>
          </a:r>
          <a:br>
            <a:rPr lang="en-US" sz="1600" dirty="0"/>
          </a:br>
          <a:br>
            <a:rPr lang="en-US" sz="1600" noProof="1"/>
          </a:br>
          <a:endParaRPr lang="en-US" sz="1600" noProof="1"/>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a:solidFill>
          <a:schemeClr val="bg1"/>
        </a:solidFill>
      </dgm:spPr>
      <dgm:t>
        <a:bodyPr/>
        <a:lstStyle/>
        <a:p>
          <a:endParaRPr lang="en-US"/>
        </a:p>
      </dgm:t>
    </dgm:pt>
    <dgm:pt modelId="{6BAA3B58-E324-407B-B10B-DD2FF6DF4649}">
      <dgm:prSet custT="1"/>
      <dgm:spPr/>
      <dgm:t>
        <a:bodyPr/>
        <a:lstStyle/>
        <a:p>
          <a:pPr algn="ctr"/>
          <a:r>
            <a:rPr lang="en-US" sz="1800" b="1" dirty="0">
              <a:highlight>
                <a:srgbClr val="C0C0C0"/>
              </a:highlight>
            </a:rPr>
            <a:t>Anticipated End Date</a:t>
          </a:r>
        </a:p>
        <a:p>
          <a:pPr algn="ctr"/>
          <a:r>
            <a:rPr lang="en-US" sz="1400" b="0" u="sng" dirty="0"/>
            <a:t>(Completed by SA)</a:t>
          </a:r>
          <a:endParaRPr lang="en-US" sz="1400" b="1" dirty="0"/>
        </a:p>
        <a:p>
          <a:pPr algn="ctr"/>
          <a:r>
            <a:rPr lang="en-US" sz="1300" dirty="0"/>
            <a:t>When the agency believes the work related to this line item will be completed.</a:t>
          </a:r>
          <a:endParaRPr lang="en-US" sz="1300" noProof="1"/>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a:solidFill>
          <a:schemeClr val="bg1"/>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X="130000" custLinFactNeighborX="-39" custLinFactNeighborY="319"/>
      <dgm:spPr/>
    </dgm:pt>
    <dgm:pt modelId="{8157E768-0524-44F1-8F00-7DF53576D2D6}" type="pres">
      <dgm:prSet presAssocID="{547F8894-C324-4B84-95BE-A51E4FE0FA16}" presName="sibTransNodeCircle" presStyleLbl="alignNode1" presStyleIdx="0" presStyleCnt="8" custScaleX="108683" custScaleY="90531" custLinFactNeighborX="-16536" custLinFactNeighborY="1438">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D6CD3F65-6B27-4BA4-910D-01ECC1366155}" type="pres">
      <dgm:prSet presAssocID="{547F8894-C324-4B84-95BE-A51E4FE0FA16}" presName="sibTrans" presStyleCnt="0"/>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1" presStyleCnt="4" custScaleX="114375"/>
      <dgm:spPr/>
    </dgm:pt>
    <dgm:pt modelId="{25DC3ACA-E29D-4710-B1CD-435E6C2C2D50}" type="pres">
      <dgm:prSet presAssocID="{3D79D227-AFB1-491C-8329-B8B92987A11A}" presName="sibTransNodeCircle" presStyleLbl="alignNode1" presStyleIdx="2" presStyleCnt="8" custScaleX="110798" custScaleY="88157" custLinFactNeighborX="2531" custLinFactNeighborY="-1121">
        <dgm:presLayoutVars>
          <dgm:chMax val="0"/>
          <dgm:bulletEnabled/>
        </dgm:presLayoutVars>
      </dgm:prSet>
      <dgm:spPr/>
    </dgm:pt>
    <dgm:pt modelId="{16C7FF57-6B89-4B44-9F92-C3E365FC70B7}" type="pres">
      <dgm:prSet presAssocID="{486B1149-3CA6-43A8-9920-A9145B7D655B}" presName="bottomLine" presStyleLbl="alignNode1" presStyleIdx="3" presStyleCnt="8">
        <dgm:presLayoutVars/>
      </dgm:prSet>
      <dgm:spPr/>
    </dgm:pt>
    <dgm:pt modelId="{84CBF38F-D917-4191-85EE-7CC0746A9812}" type="pres">
      <dgm:prSet presAssocID="{486B1149-3CA6-43A8-9920-A9145B7D655B}" presName="nodeText" presStyleLbl="bgAccFollowNode1" presStyleIdx="1" presStyleCnt="4">
        <dgm:presLayoutVars>
          <dgm:bulletEnabled val="1"/>
        </dgm:presLayoutVars>
      </dgm:prSet>
      <dgm:spPr/>
    </dgm:pt>
    <dgm:pt modelId="{A576A5D0-8A54-44DF-881A-EEE8576AE9F0}" type="pres">
      <dgm:prSet presAssocID="{3D79D227-AFB1-491C-8329-B8B92987A11A}" presName="sibTrans" presStyleCnt="0"/>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2" presStyleCnt="4"/>
      <dgm:spPr/>
    </dgm:pt>
    <dgm:pt modelId="{6427A046-A5DB-45B4-A207-44B5BA2EDCB8}" type="pres">
      <dgm:prSet presAssocID="{2F3D2747-ACF8-4568-8D30-741051D7F25E}" presName="sibTransNodeCircle" presStyleLbl="alignNode1" presStyleIdx="4" presStyleCnt="8" custScaleX="105832" custScaleY="80271">
        <dgm:presLayoutVars>
          <dgm:chMax val="0"/>
          <dgm:bulletEnabled/>
        </dgm:presLayoutVars>
      </dgm:prSet>
      <dgm:spPr/>
    </dgm:pt>
    <dgm:pt modelId="{F2B5686E-3383-424C-979B-96791911166F}" type="pres">
      <dgm:prSet presAssocID="{7F1BD48E-821F-40CF-9762-5D2166458BFC}" presName="bottomLine" presStyleLbl="alignNode1" presStyleIdx="5" presStyleCnt="8">
        <dgm:presLayoutVars/>
      </dgm:prSet>
      <dgm:spPr/>
    </dgm:pt>
    <dgm:pt modelId="{839888A1-4649-44B9-8867-AB6E1754BE9B}" type="pres">
      <dgm:prSet presAssocID="{7F1BD48E-821F-40CF-9762-5D2166458BFC}" presName="nodeText" presStyleLbl="bgAccFollowNode1" presStyleIdx="2" presStyleCnt="4">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3" presStyleCnt="4" custScaleX="111484"/>
      <dgm:spPr/>
    </dgm:pt>
    <dgm:pt modelId="{27618652-1A57-4875-AAC5-B191478F3992}" type="pres">
      <dgm:prSet presAssocID="{FB5EEDE1-5B77-4236-86DE-EE3B2AF8DA1D}" presName="sibTransNodeCircle" presStyleLbl="alignNode1" presStyleIdx="6" presStyleCnt="8" custScaleX="107565" custScaleY="84358" custLinFactNeighborX="-1675" custLinFactNeighborY="681">
        <dgm:presLayoutVars>
          <dgm:chMax val="0"/>
          <dgm:bulletEnabled/>
        </dgm:presLayoutVars>
      </dgm:prSet>
      <dgm:spPr/>
    </dgm:pt>
    <dgm:pt modelId="{B8D567F3-3FC1-4CFE-9A27-C65906F60D59}" type="pres">
      <dgm:prSet presAssocID="{6BAA3B58-E324-407B-B10B-DD2FF6DF4649}" presName="bottomLine" presStyleLbl="alignNode1" presStyleIdx="7" presStyleCnt="8">
        <dgm:presLayoutVars/>
      </dgm:prSet>
      <dgm:spPr/>
    </dgm:pt>
    <dgm:pt modelId="{DF7ADAD4-20C7-422D-BC26-2E1467F19231}" type="pres">
      <dgm:prSet presAssocID="{6BAA3B58-E324-407B-B10B-DD2FF6DF4649}" presName="nodeText" presStyleLbl="bgAccFollowNode1" presStyleIdx="3" presStyleCnt="4">
        <dgm:presLayoutVars>
          <dgm:bulletEnabled val="1"/>
        </dgm:presLayoutVars>
      </dgm:prSet>
      <dgm:spPr/>
    </dgm:pt>
  </dgm:ptLst>
  <dgm:cxnLst>
    <dgm:cxn modelId="{4DF64120-4F5F-4FA8-8638-D005716C7003}" type="presOf" srcId="{486B1149-3CA6-43A8-9920-A9145B7D655B}" destId="{84CBF38F-D917-4191-85EE-7CC0746A9812}" srcOrd="1"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3"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2" destOrd="0" parTransId="{8D54B477-DB7C-45E6-9E5F-EC214E653719}" sibTransId="{2F3D2747-ACF8-4568-8D30-741051D7F25E}"/>
    <dgm:cxn modelId="{5AC383BE-B8BE-407E-8BFE-82FC2F261DF7}" type="presOf" srcId="{3D79D227-AFB1-491C-8329-B8B92987A11A}" destId="{25DC3ACA-E29D-4710-B1CD-435E6C2C2D50}" srcOrd="0" destOrd="0" presId="urn:microsoft.com/office/officeart/2016/7/layout/LinProcess3"/>
    <dgm:cxn modelId="{1E8904CD-2F49-44AF-A1FA-024D79B16CFC}" type="presOf" srcId="{FB5EEDE1-5B77-4236-86DE-EE3B2AF8DA1D}" destId="{27618652-1A57-4875-AAC5-B191478F3992}"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1A3CF3FF-3BC8-413D-9B5C-33C48CE3B571}" srcId="{BB0ECF89-2783-4E78-A209-A16EF114A1AA}" destId="{486B1149-3CA6-43A8-9920-A9145B7D655B}" srcOrd="1" destOrd="0" parTransId="{50307ABA-3C5B-45C5-8F52-67AB055F0FFE}" sibTransId="{3D79D227-AFB1-491C-8329-B8B92987A11A}"/>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1" destOrd="0" presId="urn:microsoft.com/office/officeart/2016/7/layout/LinProcess3"/>
    <dgm:cxn modelId="{675F21CA-C34C-49E2-9BB0-DB86036897E6}" type="presParOf" srcId="{ACE795D8-4182-4DF1-B098-DD0AD48044C8}" destId="{341F7D08-D63E-4CF6-BFC8-C19F4EF04535}" srcOrd="2"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3" destOrd="0" presId="urn:microsoft.com/office/officeart/2016/7/layout/LinProcess3"/>
    <dgm:cxn modelId="{15639C0F-58C7-4197-85FC-54AC4EDEFF52}" type="presParOf" srcId="{ACE795D8-4182-4DF1-B098-DD0AD48044C8}" destId="{CF2F1165-5FE5-44B3-9192-F1EBC523E8B0}" srcOrd="4"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5" destOrd="0" presId="urn:microsoft.com/office/officeart/2016/7/layout/LinProcess3"/>
    <dgm:cxn modelId="{E8EA80E6-0430-41B7-BEB1-D96B2F0A009E}" type="presParOf" srcId="{ACE795D8-4182-4DF1-B098-DD0AD48044C8}" destId="{6CA13B3B-0441-4C65-862F-1078DBF21C0D}" srcOrd="6"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7F1BD48E-821F-40CF-9762-5D2166458BFC}">
      <dgm:prSet custT="1"/>
      <dgm:spPr/>
      <dgm:t>
        <a:bodyPr/>
        <a:lstStyle/>
        <a:p>
          <a:pPr algn="ctr"/>
          <a:r>
            <a:rPr lang="en-US" sz="1800" b="1" noProof="1">
              <a:highlight>
                <a:srgbClr val="C0C0C0"/>
              </a:highlight>
            </a:rPr>
            <a:t>Category of Work</a:t>
          </a:r>
        </a:p>
        <a:p>
          <a:pPr algn="ctr"/>
          <a:r>
            <a:rPr lang="en-US" sz="1400" b="0" u="sng" dirty="0"/>
            <a:t>(Completed by SA)</a:t>
          </a:r>
        </a:p>
        <a:p>
          <a:pPr algn="ctr"/>
          <a:r>
            <a:rPr lang="en-US" sz="1000" noProof="1"/>
            <a:t>FEMA's standard categories of emergency response work.</a:t>
          </a:r>
        </a:p>
        <a:p>
          <a:pPr algn="ctr"/>
          <a:r>
            <a:rPr lang="en-US" sz="1000" noProof="1"/>
            <a:t>Cat A: Debris Removal</a:t>
          </a:r>
        </a:p>
        <a:p>
          <a:pPr algn="ctr"/>
          <a:r>
            <a:rPr lang="en-US" sz="1000" noProof="1"/>
            <a:t>Cat B: Emergency Protective Measures</a:t>
          </a:r>
        </a:p>
        <a:p>
          <a:pPr algn="ctr"/>
          <a:r>
            <a:rPr lang="en-US" sz="1000" noProof="1"/>
            <a:t>Cat H: Fire (CalFire for FMAG only)</a:t>
          </a: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a:solidFill>
          <a:schemeClr val="bg1"/>
        </a:solidFill>
      </dgm:spPr>
      <dgm:t>
        <a:bodyPr/>
        <a:lstStyle/>
        <a:p>
          <a:endParaRPr lang="en-US"/>
        </a:p>
      </dgm:t>
    </dgm:pt>
    <dgm:pt modelId="{6BAA3B58-E324-407B-B10B-DD2FF6DF4649}">
      <dgm:prSet custT="1"/>
      <dgm:spPr/>
      <dgm:t>
        <a:bodyPr/>
        <a:lstStyle/>
        <a:p>
          <a:pPr algn="ctr"/>
          <a:r>
            <a:rPr lang="en-US" sz="1800" b="1" dirty="0">
              <a:highlight>
                <a:srgbClr val="C0C0C0"/>
              </a:highlight>
            </a:rPr>
            <a:t>Cost Activity Type</a:t>
          </a:r>
        </a:p>
        <a:p>
          <a:pPr algn="ctr"/>
          <a:r>
            <a:rPr lang="en-US" sz="1400" b="0" u="sng" dirty="0"/>
            <a:t>(Completed by SA)</a:t>
          </a:r>
          <a:endParaRPr lang="en-US" sz="1400" b="1" dirty="0"/>
        </a:p>
        <a:p>
          <a:pPr algn="ctr"/>
          <a:r>
            <a:rPr lang="en-US" sz="900" b="0" dirty="0"/>
            <a:t>Cost Activity such as Personnel Services and OE&amp;E related to the Cost Category.</a:t>
          </a:r>
        </a:p>
        <a:p>
          <a:pPr algn="ctr"/>
          <a:r>
            <a:rPr lang="en-US" sz="900" b="0" dirty="0"/>
            <a:t>* Contracts &amp; Procurements should be one per row </a:t>
          </a:r>
        </a:p>
        <a:p>
          <a:pPr algn="ctr"/>
          <a:r>
            <a:rPr lang="en-US" sz="900" b="0" dirty="0"/>
            <a:t>* Personnel &amp; Travel should be rolled up according to same criteria (ex: county, date range and category of work)</a:t>
          </a:r>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a:solidFill>
          <a:schemeClr val="bg1"/>
        </a:solidFill>
      </dgm:spPr>
      <dgm:t>
        <a:bodyPr/>
        <a:lstStyle/>
        <a:p>
          <a:endParaRPr lang="en-US"/>
        </a:p>
      </dgm:t>
    </dgm:pt>
    <dgm:pt modelId="{506EB32D-17C1-4785-AD38-9B7775C33F4B}">
      <dgm:prSet custT="1"/>
      <dgm:spPr/>
      <dgm:t>
        <a:bodyPr/>
        <a:lstStyle/>
        <a:p>
          <a:pPr algn="ctr"/>
          <a:r>
            <a:rPr lang="en-US" sz="1800" b="1" dirty="0">
              <a:highlight>
                <a:srgbClr val="C0C0C0"/>
              </a:highlight>
            </a:rPr>
            <a:t>Cost Description</a:t>
          </a:r>
        </a:p>
        <a:p>
          <a:pPr algn="ctr"/>
          <a:r>
            <a:rPr lang="en-US" sz="1400" b="0" u="sng" dirty="0"/>
            <a:t>(Completed by SA)</a:t>
          </a:r>
          <a:endParaRPr lang="en-US" sz="1400" b="1" dirty="0"/>
        </a:p>
        <a:p>
          <a:pPr algn="ctr"/>
          <a:r>
            <a:rPr lang="en-US" sz="1600" b="0" dirty="0"/>
            <a:t>Brief explanation of what was being done and why.</a:t>
          </a:r>
        </a:p>
      </dgm:t>
    </dgm:pt>
    <dgm:pt modelId="{33EBCAC9-DD32-4864-AC6A-41CF8E876495}" type="parTrans" cxnId="{FB4B888C-5F98-403A-9001-13144EA910B7}">
      <dgm:prSet/>
      <dgm:spPr/>
      <dgm:t>
        <a:bodyPr/>
        <a:lstStyle/>
        <a:p>
          <a:endParaRPr lang="en-US"/>
        </a:p>
      </dgm:t>
    </dgm:pt>
    <dgm:pt modelId="{22553945-8E6E-4EAE-AD8D-4ABBF9BB9B9D}" type="sibTrans" cxnId="{FB4B888C-5F98-403A-9001-13144EA910B7}">
      <dgm:prSet/>
      <dgm:spPr>
        <a:solidFill>
          <a:schemeClr val="bg1"/>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0" presStyleCnt="3" custLinFactNeighborY="-423"/>
      <dgm:spPr/>
    </dgm:pt>
    <dgm:pt modelId="{6427A046-A5DB-45B4-A207-44B5BA2EDCB8}" type="pres">
      <dgm:prSet presAssocID="{2F3D2747-ACF8-4568-8D30-741051D7F25E}" presName="sibTransNodeCircle" presStyleLbl="alignNode1" presStyleIdx="0" presStyleCnt="6">
        <dgm:presLayoutVars>
          <dgm:chMax val="0"/>
          <dgm:bulletEnabled/>
        </dgm:presLayoutVars>
      </dgm:prSet>
      <dgm:spPr/>
    </dgm:pt>
    <dgm:pt modelId="{F2B5686E-3383-424C-979B-96791911166F}" type="pres">
      <dgm:prSet presAssocID="{7F1BD48E-821F-40CF-9762-5D2166458BFC}" presName="bottomLine" presStyleLbl="alignNode1" presStyleIdx="1" presStyleCnt="6">
        <dgm:presLayoutVars/>
      </dgm:prSet>
      <dgm:spPr/>
    </dgm:pt>
    <dgm:pt modelId="{839888A1-4649-44B9-8867-AB6E1754BE9B}" type="pres">
      <dgm:prSet presAssocID="{7F1BD48E-821F-40CF-9762-5D2166458BFC}" presName="nodeText" presStyleLbl="bgAccFollowNode1" presStyleIdx="0" presStyleCnt="3">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1" presStyleCnt="3" custLinFactNeighborX="1211" custLinFactNeighborY="1057"/>
      <dgm:spPr/>
    </dgm:pt>
    <dgm:pt modelId="{27618652-1A57-4875-AAC5-B191478F3992}" type="pres">
      <dgm:prSet presAssocID="{FB5EEDE1-5B77-4236-86DE-EE3B2AF8DA1D}" presName="sibTransNodeCircle" presStyleLbl="alignNode1" presStyleIdx="2" presStyleCnt="6">
        <dgm:presLayoutVars>
          <dgm:chMax val="0"/>
          <dgm:bulletEnabled/>
        </dgm:presLayoutVars>
      </dgm:prSet>
      <dgm:spPr/>
    </dgm:pt>
    <dgm:pt modelId="{B8D567F3-3FC1-4CFE-9A27-C65906F60D59}" type="pres">
      <dgm:prSet presAssocID="{6BAA3B58-E324-407B-B10B-DD2FF6DF4649}" presName="bottomLine" presStyleLbl="alignNode1" presStyleIdx="3" presStyleCnt="6">
        <dgm:presLayoutVars/>
      </dgm:prSet>
      <dgm:spPr/>
    </dgm:pt>
    <dgm:pt modelId="{DF7ADAD4-20C7-422D-BC26-2E1467F19231}" type="pres">
      <dgm:prSet presAssocID="{6BAA3B58-E324-407B-B10B-DD2FF6DF4649}" presName="nodeText" presStyleLbl="bgAccFollowNode1" presStyleIdx="1" presStyleCnt="3">
        <dgm:presLayoutVars>
          <dgm:bulletEnabled val="1"/>
        </dgm:presLayoutVars>
      </dgm:prSet>
      <dgm:spPr/>
    </dgm:pt>
    <dgm:pt modelId="{459F6A2B-1845-4C7A-A1FD-CDCFD3FA2018}" type="pres">
      <dgm:prSet presAssocID="{FB5EEDE1-5B77-4236-86DE-EE3B2AF8DA1D}" presName="sibTrans" presStyleCnt="0"/>
      <dgm:spPr/>
    </dgm:pt>
    <dgm:pt modelId="{9B5FF096-B2FB-4386-AC0A-2F8643882D6A}" type="pres">
      <dgm:prSet presAssocID="{506EB32D-17C1-4785-AD38-9B7775C33F4B}" presName="compositeNode" presStyleCnt="0">
        <dgm:presLayoutVars>
          <dgm:bulletEnabled val="1"/>
        </dgm:presLayoutVars>
      </dgm:prSet>
      <dgm:spPr/>
    </dgm:pt>
    <dgm:pt modelId="{6C73BD37-3DBD-4402-86AE-A190BB03AB66}" type="pres">
      <dgm:prSet presAssocID="{506EB32D-17C1-4785-AD38-9B7775C33F4B}" presName="bgRect" presStyleLbl="bgAccFollowNode1" presStyleIdx="2" presStyleCnt="3"/>
      <dgm:spPr/>
    </dgm:pt>
    <dgm:pt modelId="{A398EE40-A796-42AD-B5F8-30FCCF46BD14}" type="pres">
      <dgm:prSet presAssocID="{22553945-8E6E-4EAE-AD8D-4ABBF9BB9B9D}" presName="sibTransNodeCircle" presStyleLbl="alignNode1" presStyleIdx="4" presStyleCnt="6">
        <dgm:presLayoutVars>
          <dgm:chMax val="0"/>
          <dgm:bulletEnabled/>
        </dgm:presLayoutVars>
      </dgm:prSet>
      <dgm:spPr/>
    </dgm:pt>
    <dgm:pt modelId="{1F55BB2C-DE19-47E8-A250-6E70EC67D3F1}" type="pres">
      <dgm:prSet presAssocID="{506EB32D-17C1-4785-AD38-9B7775C33F4B}" presName="bottomLine" presStyleLbl="alignNode1" presStyleIdx="5" presStyleCnt="6">
        <dgm:presLayoutVars/>
      </dgm:prSet>
      <dgm:spPr/>
    </dgm:pt>
    <dgm:pt modelId="{29A19E04-A0F0-4CAC-ABD2-8CFEF949A8B4}" type="pres">
      <dgm:prSet presAssocID="{506EB32D-17C1-4785-AD38-9B7775C33F4B}" presName="nodeText" presStyleLbl="bgAccFollowNode1" presStyleIdx="2" presStyleCnt="3">
        <dgm:presLayoutVars>
          <dgm:bulletEnabled val="1"/>
        </dgm:presLayoutVars>
      </dgm:prSet>
      <dgm:spPr/>
    </dgm:pt>
  </dgm:ptLst>
  <dgm:cxnLst>
    <dgm:cxn modelId="{DE392E14-0421-4564-8CFF-B30217AAAC13}" type="presOf" srcId="{506EB32D-17C1-4785-AD38-9B7775C33F4B}" destId="{6C73BD37-3DBD-4402-86AE-A190BB03AB66}" srcOrd="0"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1CE80960-E0CC-4E8C-A578-70A5C4FB0BD8}" type="presOf" srcId="{22553945-8E6E-4EAE-AD8D-4ABBF9BB9B9D}" destId="{A398EE40-A796-42AD-B5F8-30FCCF46BD14}" srcOrd="0"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1"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FB4B888C-5F98-403A-9001-13144EA910B7}" srcId="{BB0ECF89-2783-4E78-A209-A16EF114A1AA}" destId="{506EB32D-17C1-4785-AD38-9B7775C33F4B}" srcOrd="2" destOrd="0" parTransId="{33EBCAC9-DD32-4864-AC6A-41CF8E876495}" sibTransId="{22553945-8E6E-4EAE-AD8D-4ABBF9BB9B9D}"/>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0" destOrd="0" parTransId="{8D54B477-DB7C-45E6-9E5F-EC214E653719}" sibTransId="{2F3D2747-ACF8-4568-8D30-741051D7F25E}"/>
    <dgm:cxn modelId="{1E8904CD-2F49-44AF-A1FA-024D79B16CFC}" type="presOf" srcId="{FB5EEDE1-5B77-4236-86DE-EE3B2AF8DA1D}" destId="{27618652-1A57-4875-AAC5-B191478F3992}" srcOrd="0" destOrd="0" presId="urn:microsoft.com/office/officeart/2016/7/layout/LinProcess3"/>
    <dgm:cxn modelId="{0B745DD7-9AEE-40C1-A99E-30538235710B}" type="presOf" srcId="{506EB32D-17C1-4785-AD38-9B7775C33F4B}" destId="{29A19E04-A0F0-4CAC-ABD2-8CFEF949A8B4}" srcOrd="1" destOrd="0" presId="urn:microsoft.com/office/officeart/2016/7/layout/LinProcess3"/>
    <dgm:cxn modelId="{15639C0F-58C7-4197-85FC-54AC4EDEFF52}" type="presParOf" srcId="{ACE795D8-4182-4DF1-B098-DD0AD48044C8}" destId="{CF2F1165-5FE5-44B3-9192-F1EBC523E8B0}" srcOrd="0"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1" destOrd="0" presId="urn:microsoft.com/office/officeart/2016/7/layout/LinProcess3"/>
    <dgm:cxn modelId="{E8EA80E6-0430-41B7-BEB1-D96B2F0A009E}" type="presParOf" srcId="{ACE795D8-4182-4DF1-B098-DD0AD48044C8}" destId="{6CA13B3B-0441-4C65-862F-1078DBF21C0D}" srcOrd="2"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 modelId="{3E51A31C-4727-40C4-903B-597E28D80CB6}" type="presParOf" srcId="{ACE795D8-4182-4DF1-B098-DD0AD48044C8}" destId="{459F6A2B-1845-4C7A-A1FD-CDCFD3FA2018}" srcOrd="3" destOrd="0" presId="urn:microsoft.com/office/officeart/2016/7/layout/LinProcess3"/>
    <dgm:cxn modelId="{B19142ED-BD9E-40FF-BE09-F1043EABA463}" type="presParOf" srcId="{ACE795D8-4182-4DF1-B098-DD0AD48044C8}" destId="{9B5FF096-B2FB-4386-AC0A-2F8643882D6A}" srcOrd="4" destOrd="0" presId="urn:microsoft.com/office/officeart/2016/7/layout/LinProcess3"/>
    <dgm:cxn modelId="{5F998F56-53D4-450F-BD99-B9719774035B}" type="presParOf" srcId="{9B5FF096-B2FB-4386-AC0A-2F8643882D6A}" destId="{6C73BD37-3DBD-4402-86AE-A190BB03AB66}" srcOrd="0" destOrd="0" presId="urn:microsoft.com/office/officeart/2016/7/layout/LinProcess3"/>
    <dgm:cxn modelId="{E8A1FF24-51F1-4D79-93C5-F3ECF485916A}" type="presParOf" srcId="{9B5FF096-B2FB-4386-AC0A-2F8643882D6A}" destId="{A398EE40-A796-42AD-B5F8-30FCCF46BD14}" srcOrd="1" destOrd="0" presId="urn:microsoft.com/office/officeart/2016/7/layout/LinProcess3"/>
    <dgm:cxn modelId="{4EFBAF56-3FEA-46D8-99FA-834D4F075B17}" type="presParOf" srcId="{9B5FF096-B2FB-4386-AC0A-2F8643882D6A}" destId="{1F55BB2C-DE19-47E8-A250-6E70EC67D3F1}" srcOrd="2" destOrd="0" presId="urn:microsoft.com/office/officeart/2016/7/layout/LinProcess3"/>
    <dgm:cxn modelId="{52BE7132-DF20-4CBD-BF1E-34F6224A6FE7}" type="presParOf" srcId="{9B5FF096-B2FB-4386-AC0A-2F8643882D6A}" destId="{29A19E04-A0F0-4CAC-ABD2-8CFEF949A8B4}"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7F1BD48E-821F-40CF-9762-5D2166458BFC}">
      <dgm:prSet custT="1"/>
      <dgm:spPr/>
      <dgm:t>
        <a:bodyPr/>
        <a:lstStyle/>
        <a:p>
          <a:pPr algn="ctr"/>
          <a:r>
            <a:rPr lang="en-US" sz="1800" b="1" noProof="1">
              <a:highlight>
                <a:srgbClr val="C0C0C0"/>
              </a:highlight>
            </a:rPr>
            <a:t>Estimated To-Date Costs</a:t>
          </a:r>
        </a:p>
        <a:p>
          <a:pPr algn="ctr"/>
          <a:r>
            <a:rPr lang="en-US" sz="1400" b="0" u="sng" dirty="0"/>
            <a:t>(Completed by SA)</a:t>
          </a:r>
          <a:endParaRPr lang="en-US" sz="1400" b="1" noProof="1"/>
        </a:p>
        <a:p>
          <a:pPr algn="ctr"/>
          <a:r>
            <a:rPr lang="en-US" sz="1600" noProof="1"/>
            <a:t>A rough calculation of incurred expenses between the Start Date and the most recently completed date.</a:t>
          </a: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a:solidFill>
          <a:schemeClr val="bg1"/>
        </a:solidFill>
      </dgm:spPr>
      <dgm:t>
        <a:bodyPr/>
        <a:lstStyle/>
        <a:p>
          <a:endParaRPr lang="en-US"/>
        </a:p>
      </dgm:t>
    </dgm:pt>
    <dgm:pt modelId="{6BAA3B58-E324-407B-B10B-DD2FF6DF4649}">
      <dgm:prSet custT="1"/>
      <dgm:spPr/>
      <dgm:t>
        <a:bodyPr/>
        <a:lstStyle/>
        <a:p>
          <a:pPr algn="ctr"/>
          <a:r>
            <a:rPr lang="en-US" sz="1800" b="1" dirty="0">
              <a:highlight>
                <a:srgbClr val="C0C0C0"/>
              </a:highlight>
            </a:rPr>
            <a:t>Projected Remaining Costs</a:t>
          </a:r>
        </a:p>
        <a:p>
          <a:pPr algn="ctr"/>
          <a:r>
            <a:rPr lang="en-US" sz="1400" b="0" u="sng" dirty="0"/>
            <a:t>(Completed by SA)</a:t>
          </a:r>
          <a:endParaRPr lang="en-US" sz="1400" b="1" dirty="0"/>
        </a:p>
        <a:p>
          <a:pPr algn="ctr"/>
          <a:r>
            <a:rPr lang="en-US" sz="1300" dirty="0"/>
            <a:t>A rough calculation of outstanding expenses from today through the Anticipated End Date.</a:t>
          </a:r>
          <a:endParaRPr lang="en-US" sz="1300" noProof="1"/>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a:solidFill>
          <a:schemeClr val="bg1"/>
        </a:solidFill>
      </dgm:spPr>
      <dgm:t>
        <a:bodyPr/>
        <a:lstStyle/>
        <a:p>
          <a:endParaRPr lang="en-US"/>
        </a:p>
      </dgm:t>
    </dgm:pt>
    <dgm:pt modelId="{506EB32D-17C1-4785-AD38-9B7775C33F4B}">
      <dgm:prSet custT="1"/>
      <dgm:spPr/>
      <dgm:t>
        <a:bodyPr/>
        <a:lstStyle/>
        <a:p>
          <a:pPr algn="ctr"/>
          <a:r>
            <a:rPr lang="en-US" sz="1800" b="1" noProof="1">
              <a:highlight>
                <a:srgbClr val="C0C0C0"/>
              </a:highlight>
            </a:rPr>
            <a:t>Total Anticipated Costs</a:t>
          </a:r>
        </a:p>
        <a:p>
          <a:pPr algn="ctr"/>
          <a:r>
            <a:rPr lang="en-US" sz="1400" b="0" u="sng" noProof="1"/>
            <a:t>(Auto populated)</a:t>
          </a:r>
        </a:p>
        <a:p>
          <a:pPr algn="ctr"/>
          <a:r>
            <a:rPr lang="en-US" sz="1600" noProof="1"/>
            <a:t>The total of the line items Estimated To-Date Costs and Projected Remaining Costs.</a:t>
          </a:r>
        </a:p>
      </dgm:t>
    </dgm:pt>
    <dgm:pt modelId="{33EBCAC9-DD32-4864-AC6A-41CF8E876495}" type="parTrans" cxnId="{FB4B888C-5F98-403A-9001-13144EA910B7}">
      <dgm:prSet/>
      <dgm:spPr/>
      <dgm:t>
        <a:bodyPr/>
        <a:lstStyle/>
        <a:p>
          <a:endParaRPr lang="en-US"/>
        </a:p>
      </dgm:t>
    </dgm:pt>
    <dgm:pt modelId="{22553945-8E6E-4EAE-AD8D-4ABBF9BB9B9D}" type="sibTrans" cxnId="{FB4B888C-5F98-403A-9001-13144EA910B7}">
      <dgm:prSet/>
      <dgm:spPr>
        <a:solidFill>
          <a:schemeClr val="bg1"/>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0" presStyleCnt="3" custLinFactNeighborY="-898"/>
      <dgm:spPr/>
    </dgm:pt>
    <dgm:pt modelId="{6427A046-A5DB-45B4-A207-44B5BA2EDCB8}" type="pres">
      <dgm:prSet presAssocID="{2F3D2747-ACF8-4568-8D30-741051D7F25E}" presName="sibTransNodeCircle" presStyleLbl="alignNode1" presStyleIdx="0" presStyleCnt="6" custScaleX="101315" custScaleY="89239" custLinFactNeighborX="304" custLinFactNeighborY="-2295">
        <dgm:presLayoutVars>
          <dgm:chMax val="0"/>
          <dgm:bulletEnabled/>
        </dgm:presLayoutVars>
      </dgm:prSet>
      <dgm:spPr/>
    </dgm:pt>
    <dgm:pt modelId="{F2B5686E-3383-424C-979B-96791911166F}" type="pres">
      <dgm:prSet presAssocID="{7F1BD48E-821F-40CF-9762-5D2166458BFC}" presName="bottomLine" presStyleLbl="alignNode1" presStyleIdx="1" presStyleCnt="6">
        <dgm:presLayoutVars/>
      </dgm:prSet>
      <dgm:spPr/>
    </dgm:pt>
    <dgm:pt modelId="{839888A1-4649-44B9-8867-AB6E1754BE9B}" type="pres">
      <dgm:prSet presAssocID="{7F1BD48E-821F-40CF-9762-5D2166458BFC}" presName="nodeText" presStyleLbl="bgAccFollowNode1" presStyleIdx="0" presStyleCnt="3">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1" presStyleCnt="3"/>
      <dgm:spPr/>
    </dgm:pt>
    <dgm:pt modelId="{27618652-1A57-4875-AAC5-B191478F3992}" type="pres">
      <dgm:prSet presAssocID="{FB5EEDE1-5B77-4236-86DE-EE3B2AF8DA1D}" presName="sibTransNodeCircle" presStyleLbl="alignNode1" presStyleIdx="2" presStyleCnt="6" custScaleX="94532" custScaleY="89239" custLinFactNeighborX="304" custLinFactNeighborY="-2295">
        <dgm:presLayoutVars>
          <dgm:chMax val="0"/>
          <dgm:bulletEnabled/>
        </dgm:presLayoutVars>
      </dgm:prSet>
      <dgm:spPr/>
    </dgm:pt>
    <dgm:pt modelId="{B8D567F3-3FC1-4CFE-9A27-C65906F60D59}" type="pres">
      <dgm:prSet presAssocID="{6BAA3B58-E324-407B-B10B-DD2FF6DF4649}" presName="bottomLine" presStyleLbl="alignNode1" presStyleIdx="3" presStyleCnt="6">
        <dgm:presLayoutVars/>
      </dgm:prSet>
      <dgm:spPr/>
    </dgm:pt>
    <dgm:pt modelId="{DF7ADAD4-20C7-422D-BC26-2E1467F19231}" type="pres">
      <dgm:prSet presAssocID="{6BAA3B58-E324-407B-B10B-DD2FF6DF4649}" presName="nodeText" presStyleLbl="bgAccFollowNode1" presStyleIdx="1" presStyleCnt="3">
        <dgm:presLayoutVars>
          <dgm:bulletEnabled val="1"/>
        </dgm:presLayoutVars>
      </dgm:prSet>
      <dgm:spPr/>
    </dgm:pt>
    <dgm:pt modelId="{459F6A2B-1845-4C7A-A1FD-CDCFD3FA2018}" type="pres">
      <dgm:prSet presAssocID="{FB5EEDE1-5B77-4236-86DE-EE3B2AF8DA1D}" presName="sibTrans" presStyleCnt="0"/>
      <dgm:spPr/>
    </dgm:pt>
    <dgm:pt modelId="{9B5FF096-B2FB-4386-AC0A-2F8643882D6A}" type="pres">
      <dgm:prSet presAssocID="{506EB32D-17C1-4785-AD38-9B7775C33F4B}" presName="compositeNode" presStyleCnt="0">
        <dgm:presLayoutVars>
          <dgm:bulletEnabled val="1"/>
        </dgm:presLayoutVars>
      </dgm:prSet>
      <dgm:spPr/>
    </dgm:pt>
    <dgm:pt modelId="{6C73BD37-3DBD-4402-86AE-A190BB03AB66}" type="pres">
      <dgm:prSet presAssocID="{506EB32D-17C1-4785-AD38-9B7775C33F4B}" presName="bgRect" presStyleLbl="bgAccFollowNode1" presStyleIdx="2" presStyleCnt="3"/>
      <dgm:spPr/>
    </dgm:pt>
    <dgm:pt modelId="{A398EE40-A796-42AD-B5F8-30FCCF46BD14}" type="pres">
      <dgm:prSet presAssocID="{22553945-8E6E-4EAE-AD8D-4ABBF9BB9B9D}" presName="sibTransNodeCircle" presStyleLbl="alignNode1" presStyleIdx="4" presStyleCnt="6" custScaleX="98426" custScaleY="91733" custLinFactNeighborX="304" custLinFactNeighborY="-2295">
        <dgm:presLayoutVars>
          <dgm:chMax val="0"/>
          <dgm:bulletEnabled/>
        </dgm:presLayoutVars>
      </dgm:prSet>
      <dgm:spPr/>
    </dgm:pt>
    <dgm:pt modelId="{1F55BB2C-DE19-47E8-A250-6E70EC67D3F1}" type="pres">
      <dgm:prSet presAssocID="{506EB32D-17C1-4785-AD38-9B7775C33F4B}" presName="bottomLine" presStyleLbl="alignNode1" presStyleIdx="5" presStyleCnt="6">
        <dgm:presLayoutVars/>
      </dgm:prSet>
      <dgm:spPr/>
    </dgm:pt>
    <dgm:pt modelId="{29A19E04-A0F0-4CAC-ABD2-8CFEF949A8B4}" type="pres">
      <dgm:prSet presAssocID="{506EB32D-17C1-4785-AD38-9B7775C33F4B}" presName="nodeText" presStyleLbl="bgAccFollowNode1" presStyleIdx="2" presStyleCnt="3">
        <dgm:presLayoutVars>
          <dgm:bulletEnabled val="1"/>
        </dgm:presLayoutVars>
      </dgm:prSet>
      <dgm:spPr/>
    </dgm:pt>
  </dgm:ptLst>
  <dgm:cxnLst>
    <dgm:cxn modelId="{DE392E14-0421-4564-8CFF-B30217AAAC13}" type="presOf" srcId="{506EB32D-17C1-4785-AD38-9B7775C33F4B}" destId="{6C73BD37-3DBD-4402-86AE-A190BB03AB66}" srcOrd="0"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1CE80960-E0CC-4E8C-A578-70A5C4FB0BD8}" type="presOf" srcId="{22553945-8E6E-4EAE-AD8D-4ABBF9BB9B9D}" destId="{A398EE40-A796-42AD-B5F8-30FCCF46BD14}" srcOrd="0"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1"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FB4B888C-5F98-403A-9001-13144EA910B7}" srcId="{BB0ECF89-2783-4E78-A209-A16EF114A1AA}" destId="{506EB32D-17C1-4785-AD38-9B7775C33F4B}" srcOrd="2" destOrd="0" parTransId="{33EBCAC9-DD32-4864-AC6A-41CF8E876495}" sibTransId="{22553945-8E6E-4EAE-AD8D-4ABBF9BB9B9D}"/>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0" destOrd="0" parTransId="{8D54B477-DB7C-45E6-9E5F-EC214E653719}" sibTransId="{2F3D2747-ACF8-4568-8D30-741051D7F25E}"/>
    <dgm:cxn modelId="{1E8904CD-2F49-44AF-A1FA-024D79B16CFC}" type="presOf" srcId="{FB5EEDE1-5B77-4236-86DE-EE3B2AF8DA1D}" destId="{27618652-1A57-4875-AAC5-B191478F3992}" srcOrd="0" destOrd="0" presId="urn:microsoft.com/office/officeart/2016/7/layout/LinProcess3"/>
    <dgm:cxn modelId="{0B745DD7-9AEE-40C1-A99E-30538235710B}" type="presOf" srcId="{506EB32D-17C1-4785-AD38-9B7775C33F4B}" destId="{29A19E04-A0F0-4CAC-ABD2-8CFEF949A8B4}" srcOrd="1" destOrd="0" presId="urn:microsoft.com/office/officeart/2016/7/layout/LinProcess3"/>
    <dgm:cxn modelId="{15639C0F-58C7-4197-85FC-54AC4EDEFF52}" type="presParOf" srcId="{ACE795D8-4182-4DF1-B098-DD0AD48044C8}" destId="{CF2F1165-5FE5-44B3-9192-F1EBC523E8B0}" srcOrd="0"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1" destOrd="0" presId="urn:microsoft.com/office/officeart/2016/7/layout/LinProcess3"/>
    <dgm:cxn modelId="{E8EA80E6-0430-41B7-BEB1-D96B2F0A009E}" type="presParOf" srcId="{ACE795D8-4182-4DF1-B098-DD0AD48044C8}" destId="{6CA13B3B-0441-4C65-862F-1078DBF21C0D}" srcOrd="2"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 modelId="{3E51A31C-4727-40C4-903B-597E28D80CB6}" type="presParOf" srcId="{ACE795D8-4182-4DF1-B098-DD0AD48044C8}" destId="{459F6A2B-1845-4C7A-A1FD-CDCFD3FA2018}" srcOrd="3" destOrd="0" presId="urn:microsoft.com/office/officeart/2016/7/layout/LinProcess3"/>
    <dgm:cxn modelId="{B19142ED-BD9E-40FF-BE09-F1043EABA463}" type="presParOf" srcId="{ACE795D8-4182-4DF1-B098-DD0AD48044C8}" destId="{9B5FF096-B2FB-4386-AC0A-2F8643882D6A}" srcOrd="4" destOrd="0" presId="urn:microsoft.com/office/officeart/2016/7/layout/LinProcess3"/>
    <dgm:cxn modelId="{5F998F56-53D4-450F-BD99-B9719774035B}" type="presParOf" srcId="{9B5FF096-B2FB-4386-AC0A-2F8643882D6A}" destId="{6C73BD37-3DBD-4402-86AE-A190BB03AB66}" srcOrd="0" destOrd="0" presId="urn:microsoft.com/office/officeart/2016/7/layout/LinProcess3"/>
    <dgm:cxn modelId="{E8A1FF24-51F1-4D79-93C5-F3ECF485916A}" type="presParOf" srcId="{9B5FF096-B2FB-4386-AC0A-2F8643882D6A}" destId="{A398EE40-A796-42AD-B5F8-30FCCF46BD14}" srcOrd="1" destOrd="0" presId="urn:microsoft.com/office/officeart/2016/7/layout/LinProcess3"/>
    <dgm:cxn modelId="{4EFBAF56-3FEA-46D8-99FA-834D4F075B17}" type="presParOf" srcId="{9B5FF096-B2FB-4386-AC0A-2F8643882D6A}" destId="{1F55BB2C-DE19-47E8-A250-6E70EC67D3F1}" srcOrd="2" destOrd="0" presId="urn:microsoft.com/office/officeart/2016/7/layout/LinProcess3"/>
    <dgm:cxn modelId="{52BE7132-DF20-4CBD-BF1E-34F6224A6FE7}" type="presParOf" srcId="{9B5FF096-B2FB-4386-AC0A-2F8643882D6A}" destId="{29A19E04-A0F0-4CAC-ABD2-8CFEF949A8B4}"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486B1149-3CA6-43A8-9920-A9145B7D655B}">
      <dgm:prSet custT="1"/>
      <dgm:spPr/>
      <dgm:t>
        <a:bodyPr/>
        <a:lstStyle/>
        <a:p>
          <a:pPr algn="ctr"/>
          <a:r>
            <a:rPr lang="en-US" sz="1800" b="1" dirty="0">
              <a:highlight>
                <a:srgbClr val="C0C0C0"/>
              </a:highlight>
            </a:rPr>
            <a:t>Costs Absorbable</a:t>
          </a:r>
        </a:p>
        <a:p>
          <a:pPr algn="ctr"/>
          <a:r>
            <a:rPr lang="en-US" sz="1400" b="0" u="sng" dirty="0"/>
            <a:t>(Completed by SA)</a:t>
          </a:r>
          <a:endParaRPr lang="en-US" sz="1400" b="1" dirty="0"/>
        </a:p>
        <a:p>
          <a:pPr algn="ctr"/>
          <a:r>
            <a:rPr lang="en-US" sz="1100" b="0" dirty="0"/>
            <a:t>Are Anticipated Costs absorbable within your agency's budget? Verify this with your budget/admin office.</a:t>
          </a:r>
        </a:p>
        <a:p>
          <a:pPr algn="ctr"/>
          <a:r>
            <a:rPr lang="en-US" sz="1000" b="0" dirty="0"/>
            <a:t> * Yes or No</a:t>
          </a:r>
          <a:br>
            <a:rPr lang="en-US" sz="1000" b="0" dirty="0"/>
          </a:br>
          <a:br>
            <a:rPr lang="en-US" sz="1600" b="0" dirty="0"/>
          </a:br>
          <a:endParaRPr lang="en-US" sz="1600" b="0" noProof="1"/>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a:solidFill>
          <a:schemeClr val="bg1"/>
        </a:solidFill>
      </dgm:spPr>
      <dgm:t>
        <a:bodyPr/>
        <a:lstStyle/>
        <a:p>
          <a:endParaRPr lang="en-US"/>
        </a:p>
      </dgm:t>
    </dgm:pt>
    <dgm:pt modelId="{7F1BD48E-821F-40CF-9762-5D2166458BFC}">
      <dgm:prSet custT="1"/>
      <dgm:spPr/>
      <dgm:t>
        <a:bodyPr/>
        <a:lstStyle/>
        <a:p>
          <a:pPr algn="ctr"/>
          <a:r>
            <a:rPr lang="en-US" sz="1800" b="1" noProof="1">
              <a:highlight>
                <a:srgbClr val="C0C0C0"/>
              </a:highlight>
            </a:rPr>
            <a:t>DREOA Need </a:t>
          </a:r>
        </a:p>
        <a:p>
          <a:pPr algn="ctr"/>
          <a:r>
            <a:rPr lang="en-US" sz="1800" b="1" noProof="1"/>
            <a:t> </a:t>
          </a:r>
          <a:r>
            <a:rPr lang="en-US" sz="1400" b="0" u="sng" dirty="0"/>
            <a:t>(Completed by SA)</a:t>
          </a:r>
          <a:endParaRPr lang="en-US" sz="1400" b="1" noProof="1"/>
        </a:p>
        <a:p>
          <a:pPr algn="ctr"/>
          <a:r>
            <a:rPr lang="en-US" sz="1400" noProof="1"/>
            <a:t>DREOA-eligible costs which an agency cannot absorb within its budget. Use $ amount.</a:t>
          </a: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a:solidFill>
          <a:schemeClr val="bg1"/>
        </a:solidFill>
      </dgm:spPr>
      <dgm:t>
        <a:bodyPr/>
        <a:lstStyle/>
        <a:p>
          <a:endParaRPr lang="en-US"/>
        </a:p>
      </dgm:t>
    </dgm:pt>
    <dgm:pt modelId="{6BAA3B58-E324-407B-B10B-DD2FF6DF4649}">
      <dgm:prSet custT="1"/>
      <dgm:spPr/>
      <dgm:t>
        <a:bodyPr/>
        <a:lstStyle/>
        <a:p>
          <a:pPr algn="ctr"/>
          <a:r>
            <a:rPr lang="en-US" sz="1800" b="1" dirty="0">
              <a:highlight>
                <a:srgbClr val="C0C0C0"/>
              </a:highlight>
            </a:rPr>
            <a:t>Unabsorbable Not Eligible for DREOA</a:t>
          </a:r>
        </a:p>
        <a:p>
          <a:pPr algn="ctr"/>
          <a:r>
            <a:rPr lang="en-US" sz="1400" b="0" u="sng" dirty="0"/>
            <a:t>(Completed by SA)</a:t>
          </a:r>
          <a:endParaRPr lang="en-US" sz="1400" b="1" dirty="0"/>
        </a:p>
        <a:p>
          <a:pPr algn="ctr"/>
          <a:r>
            <a:rPr lang="en-US" sz="1000" dirty="0"/>
            <a:t>Costs not eligible for DREOA, that are not absorbed within an agency’s budget</a:t>
          </a:r>
        </a:p>
        <a:p>
          <a:pPr algn="ctr"/>
          <a:r>
            <a:rPr lang="en-US" sz="1000" dirty="0"/>
            <a:t>*Confirm with SA budget/admin office.</a:t>
          </a:r>
        </a:p>
        <a:p>
          <a:pPr algn="ctr"/>
          <a:br>
            <a:rPr lang="en-US" sz="1000" dirty="0"/>
          </a:br>
          <a:endParaRPr lang="en-US" sz="1000" noProof="1"/>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a:solidFill>
          <a:schemeClr val="bg1"/>
        </a:solidFill>
      </dgm:spPr>
      <dgm:t>
        <a:bodyPr/>
        <a:lstStyle/>
        <a:p>
          <a:endParaRPr lang="en-US"/>
        </a:p>
      </dgm:t>
    </dgm:pt>
    <dgm:pt modelId="{A1596103-DD68-48B1-B41C-D8F6B49E09DB}">
      <dgm:prSet custT="1"/>
      <dgm:spPr/>
      <dgm:t>
        <a:bodyPr/>
        <a:lstStyle/>
        <a:p>
          <a:pPr algn="ctr"/>
          <a:r>
            <a:rPr lang="en-US" sz="1800" b="1" dirty="0">
              <a:highlight>
                <a:srgbClr val="C0C0C0"/>
              </a:highlight>
            </a:rPr>
            <a:t>DREOA Requested</a:t>
          </a:r>
        </a:p>
        <a:p>
          <a:pPr algn="ctr"/>
          <a:r>
            <a:rPr lang="en-US" sz="1400" b="0" u="sng" dirty="0"/>
            <a:t>(Completed by DFRR Analyst)</a:t>
          </a:r>
          <a:endParaRPr lang="en-US" sz="1400" b="1" dirty="0"/>
        </a:p>
        <a:p>
          <a:pPr algn="ctr"/>
          <a:r>
            <a:rPr lang="en-US" sz="1600" dirty="0"/>
            <a:t>Agency's requested amount submitted to DOF for their review.</a:t>
          </a:r>
          <a:br>
            <a:rPr lang="en-US" sz="1800" dirty="0"/>
          </a:br>
          <a:endParaRPr lang="en-US" sz="1800" noProof="1"/>
        </a:p>
      </dgm:t>
    </dgm:pt>
    <dgm:pt modelId="{9DBD8BC3-5B6F-4796-9261-400739753078}" type="parTrans" cxnId="{EA9A9141-7C32-4890-9529-89A2BEFB4E60}">
      <dgm:prSet/>
      <dgm:spPr/>
      <dgm:t>
        <a:bodyPr/>
        <a:lstStyle/>
        <a:p>
          <a:endParaRPr lang="en-US"/>
        </a:p>
      </dgm:t>
    </dgm:pt>
    <dgm:pt modelId="{730F0E7C-B897-4C83-8794-20EBB48E524B}" type="sibTrans" cxnId="{EA9A9141-7C32-4890-9529-89A2BEFB4E60}">
      <dgm:prSet/>
      <dgm:spPr>
        <a:solidFill>
          <a:schemeClr val="bg1"/>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0" presStyleCnt="4" custScaleX="90633" custScaleY="100000" custLinFactNeighborX="-9380" custLinFactNeighborY="275"/>
      <dgm:spPr/>
    </dgm:pt>
    <dgm:pt modelId="{25DC3ACA-E29D-4710-B1CD-435E6C2C2D50}" type="pres">
      <dgm:prSet presAssocID="{3D79D227-AFB1-491C-8329-B8B92987A11A}" presName="sibTransNodeCircle" presStyleLbl="alignNode1" presStyleIdx="0" presStyleCnt="8" custLinFactNeighborX="-9405" custLinFactNeighborY="-6314">
        <dgm:presLayoutVars>
          <dgm:chMax val="0"/>
          <dgm:bulletEnabled/>
        </dgm:presLayoutVars>
      </dgm:prSet>
      <dgm:spPr/>
    </dgm:pt>
    <dgm:pt modelId="{16C7FF57-6B89-4B44-9F92-C3E365FC70B7}" type="pres">
      <dgm:prSet presAssocID="{486B1149-3CA6-43A8-9920-A9145B7D655B}" presName="bottomLine" presStyleLbl="alignNode1" presStyleIdx="1" presStyleCnt="8">
        <dgm:presLayoutVars/>
      </dgm:prSet>
      <dgm:spPr/>
    </dgm:pt>
    <dgm:pt modelId="{84CBF38F-D917-4191-85EE-7CC0746A9812}" type="pres">
      <dgm:prSet presAssocID="{486B1149-3CA6-43A8-9920-A9145B7D655B}" presName="nodeText" presStyleLbl="bgAccFollowNode1" presStyleIdx="0" presStyleCnt="4">
        <dgm:presLayoutVars>
          <dgm:bulletEnabled val="1"/>
        </dgm:presLayoutVars>
      </dgm:prSet>
      <dgm:spPr/>
    </dgm:pt>
    <dgm:pt modelId="{A576A5D0-8A54-44DF-881A-EEE8576AE9F0}" type="pres">
      <dgm:prSet presAssocID="{3D79D227-AFB1-491C-8329-B8B92987A11A}" presName="sibTrans" presStyleCnt="0"/>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1" presStyleCnt="4" custScaleX="102996" custScaleY="100000" custLinFactNeighborX="-6709"/>
      <dgm:spPr/>
    </dgm:pt>
    <dgm:pt modelId="{6427A046-A5DB-45B4-A207-44B5BA2EDCB8}" type="pres">
      <dgm:prSet presAssocID="{2F3D2747-ACF8-4568-8D30-741051D7F25E}" presName="sibTransNodeCircle" presStyleLbl="alignNode1" presStyleIdx="2" presStyleCnt="8" custLinFactNeighborX="-16490" custLinFactNeighborY="-6314">
        <dgm:presLayoutVars>
          <dgm:chMax val="0"/>
          <dgm:bulletEnabled/>
        </dgm:presLayoutVars>
      </dgm:prSet>
      <dgm:spPr/>
    </dgm:pt>
    <dgm:pt modelId="{F2B5686E-3383-424C-979B-96791911166F}" type="pres">
      <dgm:prSet presAssocID="{7F1BD48E-821F-40CF-9762-5D2166458BFC}" presName="bottomLine" presStyleLbl="alignNode1" presStyleIdx="3" presStyleCnt="8">
        <dgm:presLayoutVars/>
      </dgm:prSet>
      <dgm:spPr/>
    </dgm:pt>
    <dgm:pt modelId="{839888A1-4649-44B9-8867-AB6E1754BE9B}" type="pres">
      <dgm:prSet presAssocID="{7F1BD48E-821F-40CF-9762-5D2166458BFC}" presName="nodeText" presStyleLbl="bgAccFollowNode1" presStyleIdx="1" presStyleCnt="4">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2" presStyleCnt="4" custScaleX="107358" custScaleY="100000" custLinFactNeighborX="2703" custLinFactNeighborY="2467"/>
      <dgm:spPr/>
    </dgm:pt>
    <dgm:pt modelId="{27618652-1A57-4875-AAC5-B191478F3992}" type="pres">
      <dgm:prSet presAssocID="{FB5EEDE1-5B77-4236-86DE-EE3B2AF8DA1D}" presName="sibTransNodeCircle" presStyleLbl="alignNode1" presStyleIdx="4" presStyleCnt="8" custLinFactNeighborX="3587" custLinFactNeighborY="-2256">
        <dgm:presLayoutVars>
          <dgm:chMax val="0"/>
          <dgm:bulletEnabled/>
        </dgm:presLayoutVars>
      </dgm:prSet>
      <dgm:spPr/>
    </dgm:pt>
    <dgm:pt modelId="{B8D567F3-3FC1-4CFE-9A27-C65906F60D59}" type="pres">
      <dgm:prSet presAssocID="{6BAA3B58-E324-407B-B10B-DD2FF6DF4649}" presName="bottomLine" presStyleLbl="alignNode1" presStyleIdx="5" presStyleCnt="8">
        <dgm:presLayoutVars/>
      </dgm:prSet>
      <dgm:spPr/>
    </dgm:pt>
    <dgm:pt modelId="{DF7ADAD4-20C7-422D-BC26-2E1467F19231}" type="pres">
      <dgm:prSet presAssocID="{6BAA3B58-E324-407B-B10B-DD2FF6DF4649}" presName="nodeText" presStyleLbl="bgAccFollowNode1" presStyleIdx="2" presStyleCnt="4">
        <dgm:presLayoutVars>
          <dgm:bulletEnabled val="1"/>
        </dgm:presLayoutVars>
      </dgm:prSet>
      <dgm:spPr/>
    </dgm:pt>
    <dgm:pt modelId="{86B25C08-1400-4072-BDE2-706BFCB4C473}" type="pres">
      <dgm:prSet presAssocID="{FB5EEDE1-5B77-4236-86DE-EE3B2AF8DA1D}" presName="sibTrans" presStyleCnt="0"/>
      <dgm:spPr/>
    </dgm:pt>
    <dgm:pt modelId="{68328CB6-1E54-4813-953B-D176C1BD8784}" type="pres">
      <dgm:prSet presAssocID="{A1596103-DD68-48B1-B41C-D8F6B49E09DB}" presName="compositeNode" presStyleCnt="0">
        <dgm:presLayoutVars>
          <dgm:bulletEnabled val="1"/>
        </dgm:presLayoutVars>
      </dgm:prSet>
      <dgm:spPr/>
    </dgm:pt>
    <dgm:pt modelId="{8CD1243F-9CAD-4CC6-A7EA-95CE38BCA768}" type="pres">
      <dgm:prSet presAssocID="{A1596103-DD68-48B1-B41C-D8F6B49E09DB}" presName="bgRect" presStyleLbl="bgAccFollowNode1" presStyleIdx="3" presStyleCnt="4" custScaleX="109911" custScaleY="100000" custLinFactNeighborX="170"/>
      <dgm:spPr/>
    </dgm:pt>
    <dgm:pt modelId="{0FDD03FF-5648-44DE-A9F7-65328C55195B}" type="pres">
      <dgm:prSet presAssocID="{730F0E7C-B897-4C83-8794-20EBB48E524B}" presName="sibTransNodeCircle" presStyleLbl="alignNode1" presStyleIdx="6" presStyleCnt="8" custLinFactNeighborX="4579" custLinFactNeighborY="-9321">
        <dgm:presLayoutVars>
          <dgm:chMax val="0"/>
          <dgm:bulletEnabled/>
        </dgm:presLayoutVars>
      </dgm:prSet>
      <dgm:spPr/>
    </dgm:pt>
    <dgm:pt modelId="{EB0A4127-372A-496D-8A86-C96868E5F892}" type="pres">
      <dgm:prSet presAssocID="{A1596103-DD68-48B1-B41C-D8F6B49E09DB}" presName="bottomLine" presStyleLbl="alignNode1" presStyleIdx="7" presStyleCnt="8">
        <dgm:presLayoutVars/>
      </dgm:prSet>
      <dgm:spPr/>
    </dgm:pt>
    <dgm:pt modelId="{563C2880-52F7-4CC8-B85E-6DA1CDAABDB3}" type="pres">
      <dgm:prSet presAssocID="{A1596103-DD68-48B1-B41C-D8F6B49E09DB}" presName="nodeText" presStyleLbl="bgAccFollowNode1" presStyleIdx="3" presStyleCnt="4">
        <dgm:presLayoutVars>
          <dgm:bulletEnabled val="1"/>
        </dgm:presLayoutVars>
      </dgm:prSet>
      <dgm:spPr/>
    </dgm:pt>
  </dgm:ptLst>
  <dgm:cxnLst>
    <dgm:cxn modelId="{4DF64120-4F5F-4FA8-8638-D005716C7003}" type="presOf" srcId="{486B1149-3CA6-43A8-9920-A9145B7D655B}" destId="{84CBF38F-D917-4191-85EE-7CC0746A9812}" srcOrd="1"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EA9A9141-7C32-4890-9529-89A2BEFB4E60}" srcId="{BB0ECF89-2783-4E78-A209-A16EF114A1AA}" destId="{A1596103-DD68-48B1-B41C-D8F6B49E09DB}" srcOrd="3" destOrd="0" parTransId="{9DBD8BC3-5B6F-4796-9261-400739753078}" sibTransId="{730F0E7C-B897-4C83-8794-20EBB48E524B}"/>
    <dgm:cxn modelId="{E1ED6266-3598-49B7-8904-786C6862E753}" type="presOf" srcId="{730F0E7C-B897-4C83-8794-20EBB48E524B}" destId="{0FDD03FF-5648-44DE-A9F7-65328C55195B}" srcOrd="0"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2"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5FAF497E-23A3-40BE-884D-D7BC5FB72AC5}" type="presOf" srcId="{A1596103-DD68-48B1-B41C-D8F6B49E09DB}" destId="{8CD1243F-9CAD-4CC6-A7EA-95CE38BCA768}" srcOrd="0"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1" destOrd="0" parTransId="{8D54B477-DB7C-45E6-9E5F-EC214E653719}" sibTransId="{2F3D2747-ACF8-4568-8D30-741051D7F25E}"/>
    <dgm:cxn modelId="{5AC383BE-B8BE-407E-8BFE-82FC2F261DF7}" type="presOf" srcId="{3D79D227-AFB1-491C-8329-B8B92987A11A}" destId="{25DC3ACA-E29D-4710-B1CD-435E6C2C2D50}" srcOrd="0" destOrd="0" presId="urn:microsoft.com/office/officeart/2016/7/layout/LinProcess3"/>
    <dgm:cxn modelId="{1E8904CD-2F49-44AF-A1FA-024D79B16CFC}" type="presOf" srcId="{FB5EEDE1-5B77-4236-86DE-EE3B2AF8DA1D}" destId="{27618652-1A57-4875-AAC5-B191478F3992}" srcOrd="0" destOrd="0" presId="urn:microsoft.com/office/officeart/2016/7/layout/LinProcess3"/>
    <dgm:cxn modelId="{F47AE4F1-27DC-44BA-A038-AE7D4533B61A}" type="presOf" srcId="{A1596103-DD68-48B1-B41C-D8F6B49E09DB}" destId="{563C2880-52F7-4CC8-B85E-6DA1CDAABDB3}" srcOrd="1" destOrd="0" presId="urn:microsoft.com/office/officeart/2016/7/layout/LinProcess3"/>
    <dgm:cxn modelId="{1A3CF3FF-3BC8-413D-9B5C-33C48CE3B571}" srcId="{BB0ECF89-2783-4E78-A209-A16EF114A1AA}" destId="{486B1149-3CA6-43A8-9920-A9145B7D655B}" srcOrd="0" destOrd="0" parTransId="{50307ABA-3C5B-45C5-8F52-67AB055F0FFE}" sibTransId="{3D79D227-AFB1-491C-8329-B8B92987A11A}"/>
    <dgm:cxn modelId="{675F21CA-C34C-49E2-9BB0-DB86036897E6}" type="presParOf" srcId="{ACE795D8-4182-4DF1-B098-DD0AD48044C8}" destId="{341F7D08-D63E-4CF6-BFC8-C19F4EF04535}" srcOrd="0"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1" destOrd="0" presId="urn:microsoft.com/office/officeart/2016/7/layout/LinProcess3"/>
    <dgm:cxn modelId="{15639C0F-58C7-4197-85FC-54AC4EDEFF52}" type="presParOf" srcId="{ACE795D8-4182-4DF1-B098-DD0AD48044C8}" destId="{CF2F1165-5FE5-44B3-9192-F1EBC523E8B0}" srcOrd="2"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3" destOrd="0" presId="urn:microsoft.com/office/officeart/2016/7/layout/LinProcess3"/>
    <dgm:cxn modelId="{E8EA80E6-0430-41B7-BEB1-D96B2F0A009E}" type="presParOf" srcId="{ACE795D8-4182-4DF1-B098-DD0AD48044C8}" destId="{6CA13B3B-0441-4C65-862F-1078DBF21C0D}" srcOrd="4"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 modelId="{9FD5C6AF-9252-4C14-A2A7-68EB8DD2655C}" type="presParOf" srcId="{ACE795D8-4182-4DF1-B098-DD0AD48044C8}" destId="{86B25C08-1400-4072-BDE2-706BFCB4C473}" srcOrd="5" destOrd="0" presId="urn:microsoft.com/office/officeart/2016/7/layout/LinProcess3"/>
    <dgm:cxn modelId="{04D6CDF6-62CC-4D75-8010-2BCBBC3E907F}" type="presParOf" srcId="{ACE795D8-4182-4DF1-B098-DD0AD48044C8}" destId="{68328CB6-1E54-4813-953B-D176C1BD8784}" srcOrd="6" destOrd="0" presId="urn:microsoft.com/office/officeart/2016/7/layout/LinProcess3"/>
    <dgm:cxn modelId="{5CE2EB95-485E-4AB8-96D1-0FBD6E225DF9}" type="presParOf" srcId="{68328CB6-1E54-4813-953B-D176C1BD8784}" destId="{8CD1243F-9CAD-4CC6-A7EA-95CE38BCA768}" srcOrd="0" destOrd="0" presId="urn:microsoft.com/office/officeart/2016/7/layout/LinProcess3"/>
    <dgm:cxn modelId="{DBE1224D-5B20-4F25-859D-BD7B274ACD56}" type="presParOf" srcId="{68328CB6-1E54-4813-953B-D176C1BD8784}" destId="{0FDD03FF-5648-44DE-A9F7-65328C55195B}" srcOrd="1" destOrd="0" presId="urn:microsoft.com/office/officeart/2016/7/layout/LinProcess3"/>
    <dgm:cxn modelId="{B2F8160C-3206-48D0-9FC0-25EA8FB878AE}" type="presParOf" srcId="{68328CB6-1E54-4813-953B-D176C1BD8784}" destId="{EB0A4127-372A-496D-8A86-C96868E5F892}" srcOrd="2" destOrd="0" presId="urn:microsoft.com/office/officeart/2016/7/layout/LinProcess3"/>
    <dgm:cxn modelId="{0D1381D2-4D5A-4E95-8FBA-523AC0A8D9BA}" type="presParOf" srcId="{68328CB6-1E54-4813-953B-D176C1BD8784}" destId="{563C2880-52F7-4CC8-B85E-6DA1CDAABDB3}"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486B1149-3CA6-43A8-9920-A9145B7D655B}">
      <dgm:prSet custT="1"/>
      <dgm:spPr/>
      <dgm:t>
        <a:bodyPr/>
        <a:lstStyle/>
        <a:p>
          <a:pPr algn="ctr"/>
          <a:r>
            <a:rPr lang="en-US" sz="1800" b="1" dirty="0">
              <a:highlight>
                <a:srgbClr val="C0C0C0"/>
              </a:highlight>
            </a:rPr>
            <a:t>Unabsorbable Requested</a:t>
          </a:r>
        </a:p>
        <a:p>
          <a:pPr algn="ctr"/>
          <a:r>
            <a:rPr lang="en-US" sz="1400" b="0" u="sng" dirty="0">
              <a:solidFill>
                <a:schemeClr val="tx1"/>
              </a:solidFill>
            </a:rPr>
            <a:t>(Completed by DFRR Analyst)</a:t>
          </a:r>
        </a:p>
        <a:p>
          <a:pPr algn="ctr"/>
          <a:r>
            <a:rPr lang="en-US" sz="1300" dirty="0"/>
            <a:t>Costs not eligible for DREOA that are submitted to DOF.</a:t>
          </a:r>
          <a:br>
            <a:rPr lang="en-US" sz="1300" b="0" dirty="0"/>
          </a:br>
          <a:endParaRPr lang="en-US" sz="1300" b="0" noProof="1"/>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a:solidFill>
          <a:schemeClr val="bg1"/>
        </a:solidFill>
      </dgm:spPr>
      <dgm:t>
        <a:bodyPr/>
        <a:lstStyle/>
        <a:p>
          <a:endParaRPr lang="en-US"/>
        </a:p>
      </dgm:t>
    </dgm:pt>
    <dgm:pt modelId="{7F1BD48E-821F-40CF-9762-5D2166458BFC}">
      <dgm:prSet custT="1"/>
      <dgm:spPr/>
      <dgm:t>
        <a:bodyPr/>
        <a:lstStyle/>
        <a:p>
          <a:pPr algn="ctr"/>
          <a:r>
            <a:rPr lang="en-US" sz="1800" b="1" noProof="1">
              <a:highlight>
                <a:srgbClr val="C0C0C0"/>
              </a:highlight>
            </a:rPr>
            <a:t>Department Notes/Comments  </a:t>
          </a:r>
        </a:p>
        <a:p>
          <a:pPr algn="ctr"/>
          <a:r>
            <a:rPr lang="en-US" sz="1400" b="0" u="sng" dirty="0"/>
            <a:t>(Completed by SA)</a:t>
          </a:r>
          <a:endParaRPr lang="en-US" sz="1400" b="1" noProof="1"/>
        </a:p>
        <a:p>
          <a:pPr algn="ctr"/>
          <a:r>
            <a:rPr lang="en-US" sz="1100" noProof="1"/>
            <a:t>Additional explanation, projection methodology, and/or questions related to the cost in this row.</a:t>
          </a: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a:solidFill>
          <a:schemeClr val="bg1"/>
        </a:solidFill>
      </dgm:spPr>
      <dgm:t>
        <a:bodyPr/>
        <a:lstStyle/>
        <a:p>
          <a:endParaRPr lang="en-US"/>
        </a:p>
      </dgm:t>
    </dgm:pt>
    <dgm:pt modelId="{6BAA3B58-E324-407B-B10B-DD2FF6DF4649}">
      <dgm:prSet custT="1"/>
      <dgm:spPr/>
      <dgm:t>
        <a:bodyPr/>
        <a:lstStyle/>
        <a:p>
          <a:pPr algn="ctr"/>
          <a:r>
            <a:rPr lang="en-US" sz="1800" b="1" dirty="0">
              <a:highlight>
                <a:srgbClr val="C0C0C0"/>
              </a:highlight>
            </a:rPr>
            <a:t>DFRR Comments </a:t>
          </a:r>
        </a:p>
        <a:p>
          <a:pPr algn="ctr"/>
          <a:r>
            <a:rPr lang="en-US" sz="1400" b="0" u="sng" dirty="0"/>
            <a:t>(Completed </a:t>
          </a:r>
          <a:r>
            <a:rPr lang="en-US" sz="1400" b="0" u="sng" dirty="0">
              <a:solidFill>
                <a:schemeClr val="tx1"/>
              </a:solidFill>
            </a:rPr>
            <a:t>by DFRR Analyst</a:t>
          </a:r>
          <a:r>
            <a:rPr lang="en-US" sz="1400" b="0" u="sng" dirty="0"/>
            <a:t>)</a:t>
          </a:r>
        </a:p>
        <a:p>
          <a:pPr algn="ctr"/>
          <a:r>
            <a:rPr lang="en-US" sz="1400" dirty="0"/>
            <a:t>Any </a:t>
          </a:r>
          <a:r>
            <a:rPr lang="en-US" sz="1400"/>
            <a:t>comments made </a:t>
          </a:r>
          <a:r>
            <a:rPr lang="en-US" sz="1400" dirty="0"/>
            <a:t>by DFRR Analyst. </a:t>
          </a:r>
        </a:p>
        <a:p>
          <a:pPr algn="ctr"/>
          <a:br>
            <a:rPr lang="en-US" sz="1000" dirty="0"/>
          </a:br>
          <a:endParaRPr lang="en-US" sz="1000" noProof="1"/>
        </a:p>
      </dgm:t>
    </dgm:pt>
    <dgm:pt modelId="{821506FE-5F23-4A32-9986-9E7628B8AA2F}" type="parTrans" cxnId="{09A8F86D-F775-4A17-A53D-646B8A2A48DA}">
      <dgm:prSet/>
      <dgm:spPr/>
      <dgm:t>
        <a:bodyPr/>
        <a:lstStyle/>
        <a:p>
          <a:endParaRPr lang="en-US"/>
        </a:p>
      </dgm:t>
    </dgm:pt>
    <dgm:pt modelId="{FB5EEDE1-5B77-4236-86DE-EE3B2AF8DA1D}" type="sibTrans" cxnId="{09A8F86D-F775-4A17-A53D-646B8A2A48DA}">
      <dgm:prSet/>
      <dgm:spPr>
        <a:solidFill>
          <a:schemeClr val="bg1"/>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0" presStyleCnt="3" custScaleX="82677" custScaleY="100000" custLinFactNeighborX="11542" custLinFactNeighborY="397"/>
      <dgm:spPr/>
    </dgm:pt>
    <dgm:pt modelId="{25DC3ACA-E29D-4710-B1CD-435E6C2C2D50}" type="pres">
      <dgm:prSet presAssocID="{3D79D227-AFB1-491C-8329-B8B92987A11A}" presName="sibTransNodeCircle" presStyleLbl="alignNode1" presStyleIdx="0" presStyleCnt="6" custLinFactNeighborX="34591" custLinFactNeighborY="-6420">
        <dgm:presLayoutVars>
          <dgm:chMax val="0"/>
          <dgm:bulletEnabled/>
        </dgm:presLayoutVars>
      </dgm:prSet>
      <dgm:spPr/>
    </dgm:pt>
    <dgm:pt modelId="{16C7FF57-6B89-4B44-9F92-C3E365FC70B7}" type="pres">
      <dgm:prSet presAssocID="{486B1149-3CA6-43A8-9920-A9145B7D655B}" presName="bottomLine" presStyleLbl="alignNode1" presStyleIdx="1" presStyleCnt="6">
        <dgm:presLayoutVars/>
      </dgm:prSet>
      <dgm:spPr/>
    </dgm:pt>
    <dgm:pt modelId="{84CBF38F-D917-4191-85EE-7CC0746A9812}" type="pres">
      <dgm:prSet presAssocID="{486B1149-3CA6-43A8-9920-A9145B7D655B}" presName="nodeText" presStyleLbl="bgAccFollowNode1" presStyleIdx="0" presStyleCnt="3">
        <dgm:presLayoutVars>
          <dgm:bulletEnabled val="1"/>
        </dgm:presLayoutVars>
      </dgm:prSet>
      <dgm:spPr/>
    </dgm:pt>
    <dgm:pt modelId="{A576A5D0-8A54-44DF-881A-EEE8576AE9F0}" type="pres">
      <dgm:prSet presAssocID="{3D79D227-AFB1-491C-8329-B8B92987A11A}" presName="sibTrans" presStyleCnt="0"/>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1" presStyleCnt="3" custScaleX="76635" custScaleY="100000" custLinFactNeighborX="-2590" custLinFactNeighborY="-953"/>
      <dgm:spPr/>
    </dgm:pt>
    <dgm:pt modelId="{6427A046-A5DB-45B4-A207-44B5BA2EDCB8}" type="pres">
      <dgm:prSet presAssocID="{2F3D2747-ACF8-4568-8D30-741051D7F25E}" presName="sibTransNodeCircle" presStyleLbl="alignNode1" presStyleIdx="2" presStyleCnt="6" custLinFactNeighborX="-9204" custLinFactNeighborY="-5690">
        <dgm:presLayoutVars>
          <dgm:chMax val="0"/>
          <dgm:bulletEnabled/>
        </dgm:presLayoutVars>
      </dgm:prSet>
      <dgm:spPr/>
    </dgm:pt>
    <dgm:pt modelId="{F2B5686E-3383-424C-979B-96791911166F}" type="pres">
      <dgm:prSet presAssocID="{7F1BD48E-821F-40CF-9762-5D2166458BFC}" presName="bottomLine" presStyleLbl="alignNode1" presStyleIdx="3" presStyleCnt="6">
        <dgm:presLayoutVars/>
      </dgm:prSet>
      <dgm:spPr/>
    </dgm:pt>
    <dgm:pt modelId="{839888A1-4649-44B9-8867-AB6E1754BE9B}" type="pres">
      <dgm:prSet presAssocID="{7F1BD48E-821F-40CF-9762-5D2166458BFC}" presName="nodeText" presStyleLbl="bgAccFollowNode1" presStyleIdx="1" presStyleCnt="3">
        <dgm:presLayoutVars>
          <dgm:bulletEnabled val="1"/>
        </dgm:presLayoutVars>
      </dgm:prSet>
      <dgm:spPr/>
    </dgm:pt>
    <dgm:pt modelId="{500C3322-D496-42A4-8953-64477FEEAD31}" type="pres">
      <dgm:prSet presAssocID="{2F3D2747-ACF8-4568-8D30-741051D7F25E}" presName="sibTrans" presStyleCnt="0"/>
      <dgm:spPr/>
    </dgm:pt>
    <dgm:pt modelId="{6CA13B3B-0441-4C65-862F-1078DBF21C0D}" type="pres">
      <dgm:prSet presAssocID="{6BAA3B58-E324-407B-B10B-DD2FF6DF4649}" presName="compositeNode" presStyleCnt="0">
        <dgm:presLayoutVars>
          <dgm:bulletEnabled val="1"/>
        </dgm:presLayoutVars>
      </dgm:prSet>
      <dgm:spPr/>
    </dgm:pt>
    <dgm:pt modelId="{3D23CD39-70EB-4963-B744-EA12B3819FCB}" type="pres">
      <dgm:prSet presAssocID="{6BAA3B58-E324-407B-B10B-DD2FF6DF4649}" presName="bgRect" presStyleLbl="bgAccFollowNode1" presStyleIdx="2" presStyleCnt="3" custScaleX="73157" custScaleY="100000" custLinFactNeighborX="-5795"/>
      <dgm:spPr/>
    </dgm:pt>
    <dgm:pt modelId="{27618652-1A57-4875-AAC5-B191478F3992}" type="pres">
      <dgm:prSet presAssocID="{FB5EEDE1-5B77-4236-86DE-EE3B2AF8DA1D}" presName="sibTransNodeCircle" presStyleLbl="alignNode1" presStyleIdx="4" presStyleCnt="6" custLinFactNeighborX="-24532" custLinFactNeighborY="141">
        <dgm:presLayoutVars>
          <dgm:chMax val="0"/>
          <dgm:bulletEnabled/>
        </dgm:presLayoutVars>
      </dgm:prSet>
      <dgm:spPr/>
    </dgm:pt>
    <dgm:pt modelId="{B8D567F3-3FC1-4CFE-9A27-C65906F60D59}" type="pres">
      <dgm:prSet presAssocID="{6BAA3B58-E324-407B-B10B-DD2FF6DF4649}" presName="bottomLine" presStyleLbl="alignNode1" presStyleIdx="5" presStyleCnt="6">
        <dgm:presLayoutVars/>
      </dgm:prSet>
      <dgm:spPr/>
    </dgm:pt>
    <dgm:pt modelId="{DF7ADAD4-20C7-422D-BC26-2E1467F19231}" type="pres">
      <dgm:prSet presAssocID="{6BAA3B58-E324-407B-B10B-DD2FF6DF4649}" presName="nodeText" presStyleLbl="bgAccFollowNode1" presStyleIdx="2" presStyleCnt="3">
        <dgm:presLayoutVars>
          <dgm:bulletEnabled val="1"/>
        </dgm:presLayoutVars>
      </dgm:prSet>
      <dgm:spPr/>
    </dgm:pt>
  </dgm:ptLst>
  <dgm:cxnLst>
    <dgm:cxn modelId="{4DF64120-4F5F-4FA8-8638-D005716C7003}" type="presOf" srcId="{486B1149-3CA6-43A8-9920-A9145B7D655B}" destId="{84CBF38F-D917-4191-85EE-7CC0746A9812}" srcOrd="1"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F484D72A-05FF-4C88-A2CD-A3BBFD186283}" type="presOf" srcId="{6BAA3B58-E324-407B-B10B-DD2FF6DF4649}" destId="{DF7ADAD4-20C7-422D-BC26-2E1467F19231}" srcOrd="1"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09A8F86D-F775-4A17-A53D-646B8A2A48DA}" srcId="{BB0ECF89-2783-4E78-A209-A16EF114A1AA}" destId="{6BAA3B58-E324-407B-B10B-DD2FF6DF4649}" srcOrd="2" destOrd="0" parTransId="{821506FE-5F23-4A32-9986-9E7628B8AA2F}" sibTransId="{FB5EEDE1-5B77-4236-86DE-EE3B2AF8DA1D}"/>
    <dgm:cxn modelId="{4984586F-2272-4B2F-AAE0-E959BDB6496E}" type="presOf" srcId="{7F1BD48E-821F-40CF-9762-5D2166458BFC}" destId="{839888A1-4649-44B9-8867-AB6E1754BE9B}"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83238556-80DA-4AE7-AC70-5DB5D4AA9BAB}" type="presOf" srcId="{6BAA3B58-E324-407B-B10B-DD2FF6DF4649}" destId="{3D23CD39-70EB-4963-B744-EA12B3819FCB}" srcOrd="0"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1" destOrd="0" parTransId="{8D54B477-DB7C-45E6-9E5F-EC214E653719}" sibTransId="{2F3D2747-ACF8-4568-8D30-741051D7F25E}"/>
    <dgm:cxn modelId="{5AC383BE-B8BE-407E-8BFE-82FC2F261DF7}" type="presOf" srcId="{3D79D227-AFB1-491C-8329-B8B92987A11A}" destId="{25DC3ACA-E29D-4710-B1CD-435E6C2C2D50}" srcOrd="0" destOrd="0" presId="urn:microsoft.com/office/officeart/2016/7/layout/LinProcess3"/>
    <dgm:cxn modelId="{1E8904CD-2F49-44AF-A1FA-024D79B16CFC}" type="presOf" srcId="{FB5EEDE1-5B77-4236-86DE-EE3B2AF8DA1D}" destId="{27618652-1A57-4875-AAC5-B191478F3992}" srcOrd="0" destOrd="0" presId="urn:microsoft.com/office/officeart/2016/7/layout/LinProcess3"/>
    <dgm:cxn modelId="{1A3CF3FF-3BC8-413D-9B5C-33C48CE3B571}" srcId="{BB0ECF89-2783-4E78-A209-A16EF114A1AA}" destId="{486B1149-3CA6-43A8-9920-A9145B7D655B}" srcOrd="0" destOrd="0" parTransId="{50307ABA-3C5B-45C5-8F52-67AB055F0FFE}" sibTransId="{3D79D227-AFB1-491C-8329-B8B92987A11A}"/>
    <dgm:cxn modelId="{675F21CA-C34C-49E2-9BB0-DB86036897E6}" type="presParOf" srcId="{ACE795D8-4182-4DF1-B098-DD0AD48044C8}" destId="{341F7D08-D63E-4CF6-BFC8-C19F4EF04535}" srcOrd="0"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1" destOrd="0" presId="urn:microsoft.com/office/officeart/2016/7/layout/LinProcess3"/>
    <dgm:cxn modelId="{15639C0F-58C7-4197-85FC-54AC4EDEFF52}" type="presParOf" srcId="{ACE795D8-4182-4DF1-B098-DD0AD48044C8}" destId="{CF2F1165-5FE5-44B3-9192-F1EBC523E8B0}" srcOrd="2"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 modelId="{59B5B56B-BC0D-4977-8886-6E6D8B480B39}" type="presParOf" srcId="{ACE795D8-4182-4DF1-B098-DD0AD48044C8}" destId="{500C3322-D496-42A4-8953-64477FEEAD31}" srcOrd="3" destOrd="0" presId="urn:microsoft.com/office/officeart/2016/7/layout/LinProcess3"/>
    <dgm:cxn modelId="{E8EA80E6-0430-41B7-BEB1-D96B2F0A009E}" type="presParOf" srcId="{ACE795D8-4182-4DF1-B098-DD0AD48044C8}" destId="{6CA13B3B-0441-4C65-862F-1078DBF21C0D}" srcOrd="4" destOrd="0" presId="urn:microsoft.com/office/officeart/2016/7/layout/LinProcess3"/>
    <dgm:cxn modelId="{F0A9A51B-68DD-40A8-866C-2BEC361E27BB}" type="presParOf" srcId="{6CA13B3B-0441-4C65-862F-1078DBF21C0D}" destId="{3D23CD39-70EB-4963-B744-EA12B3819FCB}" srcOrd="0" destOrd="0" presId="urn:microsoft.com/office/officeart/2016/7/layout/LinProcess3"/>
    <dgm:cxn modelId="{C3B6BD15-DB0D-4B39-885A-C15EC78FA7B0}" type="presParOf" srcId="{6CA13B3B-0441-4C65-862F-1078DBF21C0D}" destId="{27618652-1A57-4875-AAC5-B191478F3992}" srcOrd="1" destOrd="0" presId="urn:microsoft.com/office/officeart/2016/7/layout/LinProcess3"/>
    <dgm:cxn modelId="{7B8E9D3F-A3D2-4BFC-964D-D8961E45E2B3}" type="presParOf" srcId="{6CA13B3B-0441-4C65-862F-1078DBF21C0D}" destId="{B8D567F3-3FC1-4CFE-9A27-C65906F60D59}" srcOrd="2" destOrd="0" presId="urn:microsoft.com/office/officeart/2016/7/layout/LinProcess3"/>
    <dgm:cxn modelId="{3C6EEBC5-ECDF-4AF7-95D3-394619997C8C}" type="presParOf" srcId="{6CA13B3B-0441-4C65-862F-1078DBF21C0D}" destId="{DF7ADAD4-20C7-422D-BC26-2E1467F19231}"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05/8/colors/accent0_2" csCatId="mainScheme" phldr="1"/>
      <dgm:spPr/>
      <dgm:t>
        <a:bodyPr/>
        <a:lstStyle/>
        <a:p>
          <a:endParaRPr lang="en-US"/>
        </a:p>
      </dgm:t>
    </dgm:pt>
    <dgm:pt modelId="{486B1149-3CA6-43A8-9920-A9145B7D655B}">
      <dgm:prSet custT="1"/>
      <dgm:spPr/>
      <dgm:t>
        <a:bodyPr/>
        <a:lstStyle/>
        <a:p>
          <a:pPr algn="ctr"/>
          <a:r>
            <a:rPr lang="en-US" sz="1800" b="1" dirty="0">
              <a:highlight>
                <a:srgbClr val="C0C0C0"/>
              </a:highlight>
            </a:rPr>
            <a:t>Executive Order #</a:t>
          </a:r>
        </a:p>
        <a:p>
          <a:pPr algn="ctr"/>
          <a:r>
            <a:rPr lang="en-US" sz="1400" b="0" u="sng" dirty="0"/>
            <a:t>(Completed </a:t>
          </a:r>
          <a:r>
            <a:rPr lang="en-US" sz="1400" b="0" u="sng" dirty="0">
              <a:solidFill>
                <a:schemeClr val="tx1"/>
              </a:solidFill>
            </a:rPr>
            <a:t>by DFRR Analyst</a:t>
          </a:r>
          <a:r>
            <a:rPr lang="en-US" sz="1400" b="0" u="sng" dirty="0"/>
            <a:t>)</a:t>
          </a:r>
        </a:p>
        <a:p>
          <a:pPr algn="ctr"/>
          <a:r>
            <a:rPr lang="en-US" sz="1600" dirty="0"/>
            <a:t>Executive Order (EO)# of the DOF approved supplemental funding.</a:t>
          </a:r>
          <a:br>
            <a:rPr lang="en-US" sz="1600" b="0" dirty="0"/>
          </a:br>
          <a:br>
            <a:rPr lang="en-US" sz="1600" b="0" dirty="0"/>
          </a:br>
          <a:endParaRPr lang="en-US" sz="1600" b="0" noProof="1"/>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a:solidFill>
          <a:schemeClr val="bg1"/>
        </a:solidFill>
      </dgm:spPr>
      <dgm:t>
        <a:bodyPr/>
        <a:lstStyle/>
        <a:p>
          <a:endParaRPr lang="en-US"/>
        </a:p>
      </dgm:t>
    </dgm:pt>
    <dgm:pt modelId="{7F1BD48E-821F-40CF-9762-5D2166458BFC}">
      <dgm:prSet custT="1"/>
      <dgm:spPr/>
      <dgm:t>
        <a:bodyPr/>
        <a:lstStyle/>
        <a:p>
          <a:pPr algn="ctr"/>
          <a:r>
            <a:rPr lang="en-US" sz="1800" b="1" noProof="1">
              <a:highlight>
                <a:srgbClr val="C0C0C0"/>
              </a:highlight>
            </a:rPr>
            <a:t>DREOA/Other Supplement Funding (OSF) Received</a:t>
          </a:r>
        </a:p>
        <a:p>
          <a:pPr algn="ctr"/>
          <a:r>
            <a:rPr lang="en-US" sz="1400" b="0" u="sng" dirty="0"/>
            <a:t>(Completed </a:t>
          </a:r>
          <a:r>
            <a:rPr lang="en-US" sz="1400" b="0" u="sng" dirty="0">
              <a:solidFill>
                <a:schemeClr val="tx1"/>
              </a:solidFill>
            </a:rPr>
            <a:t>by DFRR Analyst</a:t>
          </a:r>
          <a:r>
            <a:rPr lang="en-US" sz="1400" b="0" u="sng" dirty="0"/>
            <a:t>)</a:t>
          </a:r>
        </a:p>
        <a:p>
          <a:pPr algn="ctr"/>
          <a:r>
            <a:rPr lang="en-US" sz="1200" noProof="1"/>
            <a:t>DOF's allocated amount of DREOA/OSF to a State Agency.</a:t>
          </a: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a:solidFill>
          <a:schemeClr val="bg1"/>
        </a:solidFill>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0" presStyleCnt="2" custScaleX="69877" custScaleY="100000" custLinFactNeighborX="13999" custLinFactNeighborY="356"/>
      <dgm:spPr/>
    </dgm:pt>
    <dgm:pt modelId="{25DC3ACA-E29D-4710-B1CD-435E6C2C2D50}" type="pres">
      <dgm:prSet presAssocID="{3D79D227-AFB1-491C-8329-B8B92987A11A}" presName="sibTransNodeCircle" presStyleLbl="alignNode1" presStyleIdx="0" presStyleCnt="4" custLinFactNeighborX="86805" custLinFactNeighborY="-4376">
        <dgm:presLayoutVars>
          <dgm:chMax val="0"/>
          <dgm:bulletEnabled/>
        </dgm:presLayoutVars>
      </dgm:prSet>
      <dgm:spPr/>
    </dgm:pt>
    <dgm:pt modelId="{16C7FF57-6B89-4B44-9F92-C3E365FC70B7}" type="pres">
      <dgm:prSet presAssocID="{486B1149-3CA6-43A8-9920-A9145B7D655B}" presName="bottomLine" presStyleLbl="alignNode1" presStyleIdx="1" presStyleCnt="4">
        <dgm:presLayoutVars/>
      </dgm:prSet>
      <dgm:spPr/>
    </dgm:pt>
    <dgm:pt modelId="{84CBF38F-D917-4191-85EE-7CC0746A9812}" type="pres">
      <dgm:prSet presAssocID="{486B1149-3CA6-43A8-9920-A9145B7D655B}" presName="nodeText" presStyleLbl="bgAccFollowNode1" presStyleIdx="0" presStyleCnt="2">
        <dgm:presLayoutVars>
          <dgm:bulletEnabled val="1"/>
        </dgm:presLayoutVars>
      </dgm:prSet>
      <dgm:spPr/>
    </dgm:pt>
    <dgm:pt modelId="{A576A5D0-8A54-44DF-881A-EEE8576AE9F0}" type="pres">
      <dgm:prSet presAssocID="{3D79D227-AFB1-491C-8329-B8B92987A11A}" presName="sibTrans" presStyleCnt="0"/>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1" presStyleCnt="2" custScaleX="66219" custScaleY="100000" custLinFactNeighborX="-11737" custLinFactNeighborY="-669"/>
      <dgm:spPr/>
    </dgm:pt>
    <dgm:pt modelId="{6427A046-A5DB-45B4-A207-44B5BA2EDCB8}" type="pres">
      <dgm:prSet presAssocID="{2F3D2747-ACF8-4568-8D30-741051D7F25E}" presName="sibTransNodeCircle" presStyleLbl="alignNode1" presStyleIdx="2" presStyleCnt="4" custLinFactNeighborX="-66110" custLinFactNeighborY="-7531">
        <dgm:presLayoutVars>
          <dgm:chMax val="0"/>
          <dgm:bulletEnabled/>
        </dgm:presLayoutVars>
      </dgm:prSet>
      <dgm:spPr/>
    </dgm:pt>
    <dgm:pt modelId="{F2B5686E-3383-424C-979B-96791911166F}" type="pres">
      <dgm:prSet presAssocID="{7F1BD48E-821F-40CF-9762-5D2166458BFC}" presName="bottomLine" presStyleLbl="alignNode1" presStyleIdx="3" presStyleCnt="4">
        <dgm:presLayoutVars/>
      </dgm:prSet>
      <dgm:spPr/>
    </dgm:pt>
    <dgm:pt modelId="{839888A1-4649-44B9-8867-AB6E1754BE9B}" type="pres">
      <dgm:prSet presAssocID="{7F1BD48E-821F-40CF-9762-5D2166458BFC}" presName="nodeText" presStyleLbl="bgAccFollowNode1" presStyleIdx="1" presStyleCnt="2">
        <dgm:presLayoutVars>
          <dgm:bulletEnabled val="1"/>
        </dgm:presLayoutVars>
      </dgm:prSet>
      <dgm:spPr/>
    </dgm:pt>
  </dgm:ptLst>
  <dgm:cxnLst>
    <dgm:cxn modelId="{4DF64120-4F5F-4FA8-8638-D005716C7003}" type="presOf" srcId="{486B1149-3CA6-43A8-9920-A9145B7D655B}" destId="{84CBF38F-D917-4191-85EE-7CC0746A9812}" srcOrd="1"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4984586F-2272-4B2F-AAE0-E959BDB6496E}" type="presOf" srcId="{7F1BD48E-821F-40CF-9762-5D2166458BFC}" destId="{839888A1-4649-44B9-8867-AB6E1754BE9B}"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1" destOrd="0" parTransId="{8D54B477-DB7C-45E6-9E5F-EC214E653719}" sibTransId="{2F3D2747-ACF8-4568-8D30-741051D7F25E}"/>
    <dgm:cxn modelId="{5AC383BE-B8BE-407E-8BFE-82FC2F261DF7}" type="presOf" srcId="{3D79D227-AFB1-491C-8329-B8B92987A11A}" destId="{25DC3ACA-E29D-4710-B1CD-435E6C2C2D50}" srcOrd="0" destOrd="0" presId="urn:microsoft.com/office/officeart/2016/7/layout/LinProcess3"/>
    <dgm:cxn modelId="{1A3CF3FF-3BC8-413D-9B5C-33C48CE3B571}" srcId="{BB0ECF89-2783-4E78-A209-A16EF114A1AA}" destId="{486B1149-3CA6-43A8-9920-A9145B7D655B}" srcOrd="0" destOrd="0" parTransId="{50307ABA-3C5B-45C5-8F52-67AB055F0FFE}" sibTransId="{3D79D227-AFB1-491C-8329-B8B92987A11A}"/>
    <dgm:cxn modelId="{675F21CA-C34C-49E2-9BB0-DB86036897E6}" type="presParOf" srcId="{ACE795D8-4182-4DF1-B098-DD0AD48044C8}" destId="{341F7D08-D63E-4CF6-BFC8-C19F4EF04535}" srcOrd="0"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1" destOrd="0" presId="urn:microsoft.com/office/officeart/2016/7/layout/LinProcess3"/>
    <dgm:cxn modelId="{15639C0F-58C7-4197-85FC-54AC4EDEFF52}" type="presParOf" srcId="{ACE795D8-4182-4DF1-B098-DD0AD48044C8}" destId="{CF2F1165-5FE5-44B3-9192-F1EBC523E8B0}" srcOrd="2"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Facility Name</a:t>
          </a:r>
        </a:p>
        <a:p>
          <a:pPr algn="ctr"/>
          <a:r>
            <a:rPr lang="en-US" sz="1600" b="0" dirty="0">
              <a:solidFill>
                <a:schemeClr val="bg1"/>
              </a:solidFill>
            </a:rPr>
            <a:t>Enter an identifiable name for the damaged site.</a:t>
          </a:r>
        </a:p>
        <a:p>
          <a:pPr algn="ctr"/>
          <a:r>
            <a:rPr lang="en-US" sz="1600" b="0" dirty="0">
              <a:solidFill>
                <a:schemeClr val="bg1"/>
              </a:solidFill>
            </a:rPr>
            <a:t>EXAMPLE: CalOES Bldg E Roof Damage</a:t>
          </a:r>
        </a:p>
        <a:p>
          <a:pPr algn="ctr"/>
          <a:endParaRPr lang="en-US" sz="1800" dirty="0">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solidFill>
          <a:schemeClr val="accent2">
            <a:lumMod val="60000"/>
            <a:lumOff val="40000"/>
          </a:schemeClr>
        </a:solidFill>
        <a:ln>
          <a:noFill/>
        </a:ln>
        <a:effectLst/>
      </dgm:spPr>
      <dgm:t>
        <a:bodyPr/>
        <a:lstStyle/>
        <a:p>
          <a:endParaRPr lang="en-US" dirty="0"/>
        </a:p>
      </dgm:t>
    </dgm:pt>
    <dgm:pt modelId="{486B1149-3CA6-43A8-9920-A9145B7D655B}">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Mission Task Number</a:t>
          </a:r>
        </a:p>
        <a:p>
          <a:pPr algn="ctr"/>
          <a:r>
            <a:rPr lang="en-US" sz="1400" b="0" dirty="0">
              <a:solidFill>
                <a:schemeClr val="bg1"/>
              </a:solidFill>
            </a:rPr>
            <a:t>(If Applicable) </a:t>
          </a:r>
          <a:r>
            <a:rPr lang="en-US" sz="1400" b="0" noProof="1">
              <a:solidFill>
                <a:schemeClr val="bg1"/>
              </a:solidFill>
            </a:rPr>
            <a:t>This is the Task Number related to the mission provided to your agency by SOC Operations via CalEOC that this line item pertains to.</a:t>
          </a:r>
        </a:p>
      </dgm:t>
    </dgm:pt>
    <dgm:pt modelId="{50307ABA-3C5B-45C5-8F52-67AB055F0FFE}" type="parTrans" cxnId="{1A3CF3FF-3BC8-413D-9B5C-33C48CE3B571}">
      <dgm:prSet/>
      <dgm:spPr/>
      <dgm:t>
        <a:bodyPr/>
        <a:lstStyle/>
        <a:p>
          <a:endParaRPr lang="en-US"/>
        </a:p>
      </dgm:t>
    </dgm:pt>
    <dgm:pt modelId="{3D79D227-AFB1-491C-8329-B8B92987A11A}" type="sibTrans" cxnId="{1A3CF3FF-3BC8-413D-9B5C-33C48CE3B571}">
      <dgm:prSet/>
      <dgm:spPr/>
      <dgm:t>
        <a:bodyPr/>
        <a:lstStyle/>
        <a:p>
          <a:endParaRPr lang="en-US"/>
        </a:p>
      </dgm:t>
    </dgm:pt>
    <dgm:pt modelId="{7F1BD48E-821F-40CF-9762-5D2166458BFC}">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1800" b="1" dirty="0">
              <a:solidFill>
                <a:schemeClr val="bg1"/>
              </a:solidFill>
            </a:rPr>
            <a:t>County</a:t>
          </a:r>
        </a:p>
        <a:p>
          <a:pPr algn="ctr"/>
          <a:r>
            <a:rPr lang="en-US" sz="1600" b="0" dirty="0">
              <a:solidFill>
                <a:schemeClr val="bg1"/>
              </a:solidFill>
            </a:rPr>
            <a:t>The County the line item relates to. All Counties are available to select, along with SOC when applicable.</a:t>
          </a:r>
          <a:br>
            <a:rPr lang="en-US" sz="1600" dirty="0">
              <a:solidFill>
                <a:schemeClr val="bg1"/>
              </a:solidFill>
            </a:rPr>
          </a:br>
          <a:br>
            <a:rPr lang="en-US" sz="1600" noProof="1">
              <a:solidFill>
                <a:schemeClr val="bg1"/>
              </a:solidFill>
            </a:rPr>
          </a:br>
          <a:endParaRPr lang="en-US" sz="1600" noProof="1">
            <a:solidFill>
              <a:schemeClr val="bg1"/>
            </a:solidFill>
          </a:endParaRPr>
        </a:p>
      </dgm:t>
    </dgm:pt>
    <dgm:pt modelId="{8D54B477-DB7C-45E6-9E5F-EC214E653719}" type="parTrans" cxnId="{6447DEA3-7E2C-4FA4-9ECC-90F38D3A5CBB}">
      <dgm:prSet/>
      <dgm:spPr/>
      <dgm:t>
        <a:bodyPr/>
        <a:lstStyle/>
        <a:p>
          <a:endParaRPr lang="en-US"/>
        </a:p>
      </dgm:t>
    </dgm:pt>
    <dgm:pt modelId="{2F3D2747-ACF8-4568-8D30-741051D7F25E}" type="sibTrans" cxnId="{6447DEA3-7E2C-4FA4-9ECC-90F38D3A5CBB}">
      <dgm:prSet/>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ScaleX="130000" custLinFactNeighborX="-39" custLinFactNeighborY="319"/>
      <dgm:spPr/>
    </dgm:pt>
    <dgm:pt modelId="{8157E768-0524-44F1-8F00-7DF53576D2D6}" type="pres">
      <dgm:prSet presAssocID="{547F8894-C324-4B84-95BE-A51E4FE0FA16}" presName="sibTransNodeCircle" presStyleLbl="alignNode1" presStyleIdx="0" presStyleCnt="6" custScaleX="108683" custScaleY="98955" custLinFactNeighborX="-11578" custLinFactNeighborY="-20172">
        <dgm:presLayoutVars>
          <dgm:chMax val="0"/>
          <dgm:bulletEnabled/>
        </dgm:presLayoutVars>
      </dgm:prSet>
      <dgm:spPr>
        <a:xfrm>
          <a:off x="990361" y="435133"/>
          <a:ext cx="1305401" cy="1305401"/>
        </a:xfrm>
        <a:prstGeom prst="ellipse">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D6CD3F65-6B27-4BA4-910D-01ECC1366155}" type="pres">
      <dgm:prSet presAssocID="{547F8894-C324-4B84-95BE-A51E4FE0FA16}" presName="sibTrans" presStyleCnt="0"/>
      <dgm:spPr/>
    </dgm:pt>
    <dgm:pt modelId="{341F7D08-D63E-4CF6-BFC8-C19F4EF04535}" type="pres">
      <dgm:prSet presAssocID="{486B1149-3CA6-43A8-9920-A9145B7D655B}" presName="compositeNode" presStyleCnt="0">
        <dgm:presLayoutVars>
          <dgm:bulletEnabled val="1"/>
        </dgm:presLayoutVars>
      </dgm:prSet>
      <dgm:spPr/>
    </dgm:pt>
    <dgm:pt modelId="{30D494D0-A47B-4239-A7E6-5D992FF87D2E}" type="pres">
      <dgm:prSet presAssocID="{486B1149-3CA6-43A8-9920-A9145B7D655B}" presName="bgRect" presStyleLbl="bgAccFollowNode1" presStyleIdx="1" presStyleCnt="3" custScaleX="114375"/>
      <dgm:spPr/>
    </dgm:pt>
    <dgm:pt modelId="{25DC3ACA-E29D-4710-B1CD-435E6C2C2D50}" type="pres">
      <dgm:prSet presAssocID="{3D79D227-AFB1-491C-8329-B8B92987A11A}" presName="sibTransNodeCircle" presStyleLbl="alignNode1" presStyleIdx="2" presStyleCnt="6" custLinFactNeighborX="2531" custLinFactNeighborY="-1121">
        <dgm:presLayoutVars>
          <dgm:chMax val="0"/>
          <dgm:bulletEnabled/>
        </dgm:presLayoutVars>
      </dgm:prSet>
      <dgm:spPr/>
    </dgm:pt>
    <dgm:pt modelId="{16C7FF57-6B89-4B44-9F92-C3E365FC70B7}" type="pres">
      <dgm:prSet presAssocID="{486B1149-3CA6-43A8-9920-A9145B7D655B}" presName="bottomLine" presStyleLbl="alignNode1" presStyleIdx="3" presStyleCnt="6">
        <dgm:presLayoutVars/>
      </dgm:prSet>
      <dgm:spPr/>
    </dgm:pt>
    <dgm:pt modelId="{84CBF38F-D917-4191-85EE-7CC0746A9812}" type="pres">
      <dgm:prSet presAssocID="{486B1149-3CA6-43A8-9920-A9145B7D655B}" presName="nodeText" presStyleLbl="bgAccFollowNode1" presStyleIdx="1" presStyleCnt="3">
        <dgm:presLayoutVars>
          <dgm:bulletEnabled val="1"/>
        </dgm:presLayoutVars>
      </dgm:prSet>
      <dgm:spPr/>
    </dgm:pt>
    <dgm:pt modelId="{A576A5D0-8A54-44DF-881A-EEE8576AE9F0}" type="pres">
      <dgm:prSet presAssocID="{3D79D227-AFB1-491C-8329-B8B92987A11A}" presName="sibTrans" presStyleCnt="0"/>
      <dgm:spPr/>
    </dgm:pt>
    <dgm:pt modelId="{CF2F1165-5FE5-44B3-9192-F1EBC523E8B0}" type="pres">
      <dgm:prSet presAssocID="{7F1BD48E-821F-40CF-9762-5D2166458BFC}" presName="compositeNode" presStyleCnt="0">
        <dgm:presLayoutVars>
          <dgm:bulletEnabled val="1"/>
        </dgm:presLayoutVars>
      </dgm:prSet>
      <dgm:spPr/>
    </dgm:pt>
    <dgm:pt modelId="{AC87F955-F18B-41E7-87FF-6D5B0C613F92}" type="pres">
      <dgm:prSet presAssocID="{7F1BD48E-821F-40CF-9762-5D2166458BFC}" presName="bgRect" presStyleLbl="bgAccFollowNode1" presStyleIdx="2" presStyleCnt="3"/>
      <dgm:spPr/>
    </dgm:pt>
    <dgm:pt modelId="{6427A046-A5DB-45B4-A207-44B5BA2EDCB8}" type="pres">
      <dgm:prSet presAssocID="{2F3D2747-ACF8-4568-8D30-741051D7F25E}" presName="sibTransNodeCircle" presStyleLbl="alignNode1" presStyleIdx="4" presStyleCnt="6">
        <dgm:presLayoutVars>
          <dgm:chMax val="0"/>
          <dgm:bulletEnabled/>
        </dgm:presLayoutVars>
      </dgm:prSet>
      <dgm:spPr/>
    </dgm:pt>
    <dgm:pt modelId="{F2B5686E-3383-424C-979B-96791911166F}" type="pres">
      <dgm:prSet presAssocID="{7F1BD48E-821F-40CF-9762-5D2166458BFC}" presName="bottomLine" presStyleLbl="alignNode1" presStyleIdx="5" presStyleCnt="6">
        <dgm:presLayoutVars/>
      </dgm:prSet>
      <dgm:spPr/>
    </dgm:pt>
    <dgm:pt modelId="{839888A1-4649-44B9-8867-AB6E1754BE9B}" type="pres">
      <dgm:prSet presAssocID="{7F1BD48E-821F-40CF-9762-5D2166458BFC}" presName="nodeText" presStyleLbl="bgAccFollowNode1" presStyleIdx="2" presStyleCnt="3">
        <dgm:presLayoutVars>
          <dgm:bulletEnabled val="1"/>
        </dgm:presLayoutVars>
      </dgm:prSet>
      <dgm:spPr/>
    </dgm:pt>
  </dgm:ptLst>
  <dgm:cxnLst>
    <dgm:cxn modelId="{4DF64120-4F5F-4FA8-8638-D005716C7003}" type="presOf" srcId="{486B1149-3CA6-43A8-9920-A9145B7D655B}" destId="{84CBF38F-D917-4191-85EE-7CC0746A9812}" srcOrd="1" destOrd="0" presId="urn:microsoft.com/office/officeart/2016/7/layout/LinProcess3"/>
    <dgm:cxn modelId="{B4966322-9405-499B-8C29-CFB0A7B93262}" type="presOf" srcId="{7F1BD48E-821F-40CF-9762-5D2166458BFC}" destId="{AC87F955-F18B-41E7-87FF-6D5B0C613F92}" srcOrd="0" destOrd="0" presId="urn:microsoft.com/office/officeart/2016/7/layout/LinProcess3"/>
    <dgm:cxn modelId="{C9463568-D464-489A-A6EA-93B0BADD9650}" type="presOf" srcId="{2F3D2747-ACF8-4568-8D30-741051D7F25E}" destId="{6427A046-A5DB-45B4-A207-44B5BA2EDCB8}" srcOrd="0" destOrd="0" presId="urn:microsoft.com/office/officeart/2016/7/layout/LinProcess3"/>
    <dgm:cxn modelId="{4984586F-2272-4B2F-AAE0-E959BDB6496E}" type="presOf" srcId="{7F1BD48E-821F-40CF-9762-5D2166458BFC}" destId="{839888A1-4649-44B9-8867-AB6E1754BE9B}" srcOrd="1" destOrd="0" presId="urn:microsoft.com/office/officeart/2016/7/layout/LinProcess3"/>
    <dgm:cxn modelId="{9AE7ED71-455D-41DE-8B49-1D0F0FB2340E}" type="presOf" srcId="{486B1149-3CA6-43A8-9920-A9145B7D655B}" destId="{30D494D0-A47B-4239-A7E6-5D992FF87D2E}"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469CA3A1-2EC0-458C-B828-8121A2D4750A}" type="presOf" srcId="{BB0ECF89-2783-4E78-A209-A16EF114A1AA}" destId="{ACE795D8-4182-4DF1-B098-DD0AD48044C8}" srcOrd="0" destOrd="0" presId="urn:microsoft.com/office/officeart/2016/7/layout/LinProcess3"/>
    <dgm:cxn modelId="{6447DEA3-7E2C-4FA4-9ECC-90F38D3A5CBB}" srcId="{BB0ECF89-2783-4E78-A209-A16EF114A1AA}" destId="{7F1BD48E-821F-40CF-9762-5D2166458BFC}" srcOrd="2" destOrd="0" parTransId="{8D54B477-DB7C-45E6-9E5F-EC214E653719}" sibTransId="{2F3D2747-ACF8-4568-8D30-741051D7F25E}"/>
    <dgm:cxn modelId="{5AC383BE-B8BE-407E-8BFE-82FC2F261DF7}" type="presOf" srcId="{3D79D227-AFB1-491C-8329-B8B92987A11A}" destId="{25DC3ACA-E29D-4710-B1CD-435E6C2C2D50}" srcOrd="0"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1A3CF3FF-3BC8-413D-9B5C-33C48CE3B571}" srcId="{BB0ECF89-2783-4E78-A209-A16EF114A1AA}" destId="{486B1149-3CA6-43A8-9920-A9145B7D655B}" srcOrd="1" destOrd="0" parTransId="{50307ABA-3C5B-45C5-8F52-67AB055F0FFE}" sibTransId="{3D79D227-AFB1-491C-8329-B8B92987A11A}"/>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C8C5E582-4590-4F1C-A1B8-63981062447A}" type="presParOf" srcId="{ACE795D8-4182-4DF1-B098-DD0AD48044C8}" destId="{D6CD3F65-6B27-4BA4-910D-01ECC1366155}" srcOrd="1" destOrd="0" presId="urn:microsoft.com/office/officeart/2016/7/layout/LinProcess3"/>
    <dgm:cxn modelId="{675F21CA-C34C-49E2-9BB0-DB86036897E6}" type="presParOf" srcId="{ACE795D8-4182-4DF1-B098-DD0AD48044C8}" destId="{341F7D08-D63E-4CF6-BFC8-C19F4EF04535}" srcOrd="2" destOrd="0" presId="urn:microsoft.com/office/officeart/2016/7/layout/LinProcess3"/>
    <dgm:cxn modelId="{6AB156A9-DEBE-4845-9BF5-EAB271DC2A63}" type="presParOf" srcId="{341F7D08-D63E-4CF6-BFC8-C19F4EF04535}" destId="{30D494D0-A47B-4239-A7E6-5D992FF87D2E}" srcOrd="0" destOrd="0" presId="urn:microsoft.com/office/officeart/2016/7/layout/LinProcess3"/>
    <dgm:cxn modelId="{05E52F58-A394-472B-B549-B1B8FB90E683}" type="presParOf" srcId="{341F7D08-D63E-4CF6-BFC8-C19F4EF04535}" destId="{25DC3ACA-E29D-4710-B1CD-435E6C2C2D50}" srcOrd="1" destOrd="0" presId="urn:microsoft.com/office/officeart/2016/7/layout/LinProcess3"/>
    <dgm:cxn modelId="{57277C9F-CA82-438C-8811-3D904C5F1CB8}" type="presParOf" srcId="{341F7D08-D63E-4CF6-BFC8-C19F4EF04535}" destId="{16C7FF57-6B89-4B44-9F92-C3E365FC70B7}" srcOrd="2" destOrd="0" presId="urn:microsoft.com/office/officeart/2016/7/layout/LinProcess3"/>
    <dgm:cxn modelId="{C88160B6-E70B-40A1-A43D-C32E332BCF22}" type="presParOf" srcId="{341F7D08-D63E-4CF6-BFC8-C19F4EF04535}" destId="{84CBF38F-D917-4191-85EE-7CC0746A9812}" srcOrd="3" destOrd="0" presId="urn:microsoft.com/office/officeart/2016/7/layout/LinProcess3"/>
    <dgm:cxn modelId="{13437E9E-0B35-47C6-9362-A2C1262240EB}" type="presParOf" srcId="{ACE795D8-4182-4DF1-B098-DD0AD48044C8}" destId="{A576A5D0-8A54-44DF-881A-EEE8576AE9F0}" srcOrd="3" destOrd="0" presId="urn:microsoft.com/office/officeart/2016/7/layout/LinProcess3"/>
    <dgm:cxn modelId="{15639C0F-58C7-4197-85FC-54AC4EDEFF52}" type="presParOf" srcId="{ACE795D8-4182-4DF1-B098-DD0AD48044C8}" destId="{CF2F1165-5FE5-44B3-9192-F1EBC523E8B0}" srcOrd="4" destOrd="0" presId="urn:microsoft.com/office/officeart/2016/7/layout/LinProcess3"/>
    <dgm:cxn modelId="{5AE8A744-C7D3-4EB2-B17F-DED285D389A1}" type="presParOf" srcId="{CF2F1165-5FE5-44B3-9192-F1EBC523E8B0}" destId="{AC87F955-F18B-41E7-87FF-6D5B0C613F92}" srcOrd="0" destOrd="0" presId="urn:microsoft.com/office/officeart/2016/7/layout/LinProcess3"/>
    <dgm:cxn modelId="{F81FAA75-9E5D-479F-B956-36660AF798BD}" type="presParOf" srcId="{CF2F1165-5FE5-44B3-9192-F1EBC523E8B0}" destId="{6427A046-A5DB-45B4-A207-44B5BA2EDCB8}" srcOrd="1" destOrd="0" presId="urn:microsoft.com/office/officeart/2016/7/layout/LinProcess3"/>
    <dgm:cxn modelId="{F9C2F31F-900B-416A-848F-358FD95B4339}" type="presParOf" srcId="{CF2F1165-5FE5-44B3-9192-F1EBC523E8B0}" destId="{F2B5686E-3383-424C-979B-96791911166F}" srcOrd="2" destOrd="0" presId="urn:microsoft.com/office/officeart/2016/7/layout/LinProcess3"/>
    <dgm:cxn modelId="{91F7EE86-BFE3-4B86-8ED3-03CDC4F7CD1C}" type="presParOf" srcId="{CF2F1165-5FE5-44B3-9192-F1EBC523E8B0}" destId="{839888A1-4649-44B9-8867-AB6E1754BE9B}"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740187"/>
          <a:ext cx="6156323" cy="45045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53820" rIns="47779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What is Smartsheet?</a:t>
          </a: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Incident Cost Reporting Process – DFRR (Response Cost) and Public Assistance (Permanent Work) </a:t>
          </a: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Setting Up A Smartsheet Account</a:t>
          </a:r>
          <a:endParaRPr lang="en-US" sz="2800" kern="1200" dirty="0">
            <a:solidFill>
              <a:schemeClr val="bg1"/>
            </a:solidFill>
          </a:endParaRPr>
        </a:p>
      </dsp:txBody>
      <dsp:txXfrm>
        <a:off x="0" y="740187"/>
        <a:ext cx="6156323" cy="4504500"/>
      </dsp:txXfrm>
    </dsp:sp>
    <dsp:sp modelId="{8EFCDC49-2431-44A7-9E88-01190BAF5B19}">
      <dsp:nvSpPr>
        <dsp:cNvPr id="0" name=""/>
        <dsp:cNvSpPr/>
      </dsp:nvSpPr>
      <dsp:spPr>
        <a:xfrm>
          <a:off x="307816" y="769257"/>
          <a:ext cx="4247542" cy="930330"/>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anchor="ctr" anchorCtr="0">
          <a:noAutofit/>
        </a:bodyPr>
        <a:lstStyle/>
        <a:p>
          <a:pPr marL="0" lvl="0" indent="0" algn="l" defTabSz="1244600">
            <a:lnSpc>
              <a:spcPct val="90000"/>
            </a:lnSpc>
            <a:spcBef>
              <a:spcPct val="0"/>
            </a:spcBef>
            <a:spcAft>
              <a:spcPct val="35000"/>
            </a:spcAft>
            <a:buNone/>
          </a:pPr>
          <a:r>
            <a:rPr lang="en-ZA" sz="2800" kern="1200" dirty="0">
              <a:solidFill>
                <a:schemeClr val="tx1"/>
              </a:solidFill>
            </a:rPr>
            <a:t>We will cover these Topics</a:t>
          </a:r>
          <a:endParaRPr lang="en-US" sz="2800" kern="1200" dirty="0">
            <a:solidFill>
              <a:schemeClr val="tx1"/>
            </a:solidFill>
          </a:endParaRPr>
        </a:p>
      </dsp:txBody>
      <dsp:txXfrm>
        <a:off x="307816" y="769257"/>
        <a:ext cx="4247542" cy="9303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7"/>
          <a:ext cx="2885771" cy="4089493"/>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Category of Work</a:t>
          </a:r>
          <a:endParaRPr lang="en-US" sz="1600" b="1" kern="1200" dirty="0">
            <a:solidFill>
              <a:schemeClr val="bg1"/>
            </a:solidFill>
          </a:endParaRPr>
        </a:p>
        <a:p>
          <a:pPr marL="0" lvl="0" indent="0" algn="ctr" defTabSz="800100">
            <a:lnSpc>
              <a:spcPct val="90000"/>
            </a:lnSpc>
            <a:spcBef>
              <a:spcPct val="0"/>
            </a:spcBef>
            <a:spcAft>
              <a:spcPct val="35000"/>
            </a:spcAft>
            <a:buNone/>
          </a:pPr>
          <a:r>
            <a:rPr lang="en-US" sz="1600" b="0" kern="1200" dirty="0">
              <a:solidFill>
                <a:schemeClr val="bg1"/>
              </a:solidFill>
            </a:rPr>
            <a:t>Report only permanent work here (Cat C, D, E, F, or G). Category A and B should be reported in Emergency Work Tracker..</a:t>
          </a:r>
        </a:p>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0" y="1554000"/>
        <a:ext cx="2885771" cy="2453695"/>
      </dsp:txXfrm>
    </dsp:sp>
    <dsp:sp modelId="{8157E768-0524-44F1-8F00-7DF53576D2D6}">
      <dsp:nvSpPr>
        <dsp:cNvPr id="0" name=""/>
        <dsp:cNvSpPr/>
      </dsp:nvSpPr>
      <dsp:spPr>
        <a:xfrm>
          <a:off x="877676" y="618440"/>
          <a:ext cx="932326" cy="922583"/>
        </a:xfrm>
        <a:prstGeom prst="ellipse">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014212" y="753549"/>
        <a:ext cx="659254" cy="652365"/>
      </dsp:txXfrm>
    </dsp:sp>
    <dsp:sp modelId="{676D607A-85D2-4EAF-B264-A9D94B61A4FF}">
      <dsp:nvSpPr>
        <dsp:cNvPr id="0" name=""/>
        <dsp:cNvSpPr/>
      </dsp:nvSpPr>
      <dsp:spPr>
        <a:xfrm>
          <a:off x="333248" y="3598544"/>
          <a:ext cx="2219824"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494D0-A47B-4239-A7E6-5D992FF87D2E}">
      <dsp:nvSpPr>
        <dsp:cNvPr id="0" name=""/>
        <dsp:cNvSpPr/>
      </dsp:nvSpPr>
      <dsp:spPr>
        <a:xfrm>
          <a:off x="3108028" y="-7"/>
          <a:ext cx="2538923" cy="4064631"/>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Damage Description</a:t>
          </a:r>
        </a:p>
        <a:p>
          <a:pPr marL="0" lvl="0" indent="0" algn="ctr" defTabSz="800100">
            <a:lnSpc>
              <a:spcPct val="90000"/>
            </a:lnSpc>
            <a:spcBef>
              <a:spcPct val="0"/>
            </a:spcBef>
            <a:spcAft>
              <a:spcPct val="35000"/>
            </a:spcAft>
            <a:buNone/>
          </a:pPr>
          <a:r>
            <a:rPr lang="en-US" sz="1600" b="0" kern="1200" dirty="0">
              <a:solidFill>
                <a:schemeClr val="bg1"/>
              </a:solidFill>
            </a:rPr>
            <a:t>Must include dimensions (sizes, quantities, dimensions, volumes, etc.) of the facility. Dimensions of the work that has been completed including materials and work to be completed.</a:t>
          </a:r>
          <a:br>
            <a:rPr lang="en-US" sz="1600" b="0" kern="1200" dirty="0">
              <a:solidFill>
                <a:schemeClr val="bg1"/>
              </a:solidFill>
            </a:rPr>
          </a:br>
          <a:br>
            <a:rPr lang="en-US" sz="1600" b="0" kern="1200" dirty="0">
              <a:solidFill>
                <a:schemeClr val="bg1"/>
              </a:solidFill>
            </a:rPr>
          </a:br>
          <a:endParaRPr lang="en-US" sz="1600" b="0" kern="1200" noProof="1">
            <a:solidFill>
              <a:srgbClr val="FF0000"/>
            </a:solidFill>
          </a:endParaRPr>
        </a:p>
      </dsp:txBody>
      <dsp:txXfrm>
        <a:off x="3108028" y="1544552"/>
        <a:ext cx="2538923" cy="2438778"/>
      </dsp:txXfrm>
    </dsp:sp>
    <dsp:sp modelId="{25DC3ACA-E29D-4710-B1CD-435E6C2C2D50}">
      <dsp:nvSpPr>
        <dsp:cNvPr id="0" name=""/>
        <dsp:cNvSpPr/>
      </dsp:nvSpPr>
      <dsp:spPr>
        <a:xfrm>
          <a:off x="3956291" y="492736"/>
          <a:ext cx="857839" cy="93232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4081919" y="629272"/>
        <a:ext cx="606583" cy="659254"/>
      </dsp:txXfrm>
    </dsp:sp>
    <dsp:sp modelId="{16C7FF57-6B89-4B44-9F92-C3E365FC70B7}">
      <dsp:nvSpPr>
        <dsp:cNvPr id="0" name=""/>
        <dsp:cNvSpPr/>
      </dsp:nvSpPr>
      <dsp:spPr>
        <a:xfrm>
          <a:off x="3267578" y="4072629"/>
          <a:ext cx="2219824"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F955-F18B-41E7-87FF-6D5B0C613F92}">
      <dsp:nvSpPr>
        <dsp:cNvPr id="0" name=""/>
        <dsp:cNvSpPr/>
      </dsp:nvSpPr>
      <dsp:spPr>
        <a:xfrm>
          <a:off x="5868934" y="-7"/>
          <a:ext cx="2219824" cy="4089493"/>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GPS Coordinates</a:t>
          </a:r>
          <a:endParaRPr lang="en-US" sz="1600" b="1" kern="1200" dirty="0">
            <a:solidFill>
              <a:schemeClr val="bg1"/>
            </a:solidFill>
          </a:endParaRPr>
        </a:p>
        <a:p>
          <a:pPr marL="0" lvl="0" indent="0" algn="ctr" defTabSz="800100">
            <a:lnSpc>
              <a:spcPct val="90000"/>
            </a:lnSpc>
            <a:spcBef>
              <a:spcPct val="0"/>
            </a:spcBef>
            <a:spcAft>
              <a:spcPct val="35000"/>
            </a:spcAft>
            <a:buNone/>
          </a:pPr>
          <a:r>
            <a:rPr lang="en-US" sz="1600" kern="1200" dirty="0">
              <a:solidFill>
                <a:schemeClr val="bg1"/>
              </a:solidFill>
            </a:rPr>
            <a:t>Latitude and Longitude of the Damaged Facility.</a:t>
          </a:r>
          <a:br>
            <a:rPr lang="en-US" sz="1600" kern="1200" dirty="0">
              <a:solidFill>
                <a:schemeClr val="bg1"/>
              </a:solidFill>
            </a:rPr>
          </a:br>
          <a:br>
            <a:rPr lang="en-US" sz="1600" kern="1200" noProof="1">
              <a:solidFill>
                <a:schemeClr val="bg1"/>
              </a:solidFill>
            </a:rPr>
          </a:br>
          <a:endParaRPr lang="en-US" sz="1600" kern="1200" noProof="1">
            <a:solidFill>
              <a:schemeClr val="bg1"/>
            </a:solidFill>
          </a:endParaRPr>
        </a:p>
      </dsp:txBody>
      <dsp:txXfrm>
        <a:off x="5868934" y="1554000"/>
        <a:ext cx="2219824" cy="2453695"/>
      </dsp:txXfrm>
    </dsp:sp>
    <dsp:sp modelId="{6427A046-A5DB-45B4-A207-44B5BA2EDCB8}">
      <dsp:nvSpPr>
        <dsp:cNvPr id="0" name=""/>
        <dsp:cNvSpPr/>
      </dsp:nvSpPr>
      <dsp:spPr>
        <a:xfrm>
          <a:off x="6549927" y="801637"/>
          <a:ext cx="857839" cy="93232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6675555" y="938173"/>
        <a:ext cx="606583" cy="659254"/>
      </dsp:txXfrm>
    </dsp:sp>
    <dsp:sp modelId="{F2B5686E-3383-424C-979B-96791911166F}">
      <dsp:nvSpPr>
        <dsp:cNvPr id="0" name=""/>
        <dsp:cNvSpPr/>
      </dsp:nvSpPr>
      <dsp:spPr>
        <a:xfrm>
          <a:off x="5868934" y="3598544"/>
          <a:ext cx="2219824"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8310741" y="-7"/>
          <a:ext cx="2474748" cy="4089493"/>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Start Date of Facility Damage</a:t>
          </a:r>
          <a:endParaRPr lang="en-US" sz="1600" b="1" kern="1200" dirty="0">
            <a:solidFill>
              <a:schemeClr val="bg1"/>
            </a:solidFill>
          </a:endParaRPr>
        </a:p>
        <a:p>
          <a:pPr marL="0" lvl="0" indent="0" algn="ctr" defTabSz="800100">
            <a:lnSpc>
              <a:spcPct val="90000"/>
            </a:lnSpc>
            <a:spcBef>
              <a:spcPct val="0"/>
            </a:spcBef>
            <a:spcAft>
              <a:spcPct val="35000"/>
            </a:spcAft>
            <a:buNone/>
          </a:pPr>
          <a:r>
            <a:rPr lang="en-US" sz="1600" kern="1200" dirty="0">
              <a:solidFill>
                <a:schemeClr val="bg1"/>
              </a:solidFill>
            </a:rPr>
            <a:t>The initial damage date of the line item.</a:t>
          </a:r>
          <a:endParaRPr lang="en-US" sz="1600" kern="1200" noProof="1">
            <a:solidFill>
              <a:srgbClr val="FF0000"/>
            </a:solidFill>
          </a:endParaRPr>
        </a:p>
      </dsp:txBody>
      <dsp:txXfrm>
        <a:off x="8310741" y="1554000"/>
        <a:ext cx="2474748" cy="2453695"/>
      </dsp:txXfrm>
    </dsp:sp>
    <dsp:sp modelId="{27618652-1A57-4875-AAC5-B191478F3992}">
      <dsp:nvSpPr>
        <dsp:cNvPr id="0" name=""/>
        <dsp:cNvSpPr/>
      </dsp:nvSpPr>
      <dsp:spPr>
        <a:xfrm>
          <a:off x="9119195" y="801637"/>
          <a:ext cx="857839" cy="93232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9244823" y="938173"/>
        <a:ext cx="606583" cy="659254"/>
      </dsp:txXfrm>
    </dsp:sp>
    <dsp:sp modelId="{B8D567F3-3FC1-4CFE-9A27-C65906F60D59}">
      <dsp:nvSpPr>
        <dsp:cNvPr id="0" name=""/>
        <dsp:cNvSpPr/>
      </dsp:nvSpPr>
      <dsp:spPr>
        <a:xfrm>
          <a:off x="8438203" y="3598544"/>
          <a:ext cx="2219824"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36792"/>
          <a:ext cx="2885771" cy="3107753"/>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Anticipated Work Start Date</a:t>
          </a:r>
          <a:endParaRPr lang="en-US" sz="1600" b="1" kern="1200" dirty="0">
            <a:solidFill>
              <a:schemeClr val="bg1"/>
            </a:solidFill>
          </a:endParaRPr>
        </a:p>
        <a:p>
          <a:pPr marL="0" lvl="0" indent="0" algn="ctr" defTabSz="800100">
            <a:lnSpc>
              <a:spcPct val="90000"/>
            </a:lnSpc>
            <a:spcBef>
              <a:spcPct val="0"/>
            </a:spcBef>
            <a:spcAft>
              <a:spcPct val="35000"/>
            </a:spcAft>
            <a:buNone/>
          </a:pPr>
          <a:r>
            <a:rPr lang="en-US" sz="1600" kern="1200" dirty="0">
              <a:solidFill>
                <a:schemeClr val="bg1"/>
              </a:solidFill>
            </a:rPr>
            <a:t>When the agency believes the work related to this line item will begin</a:t>
          </a:r>
          <a:r>
            <a:rPr lang="en-US" sz="1600" b="0" kern="1200" dirty="0">
              <a:solidFill>
                <a:schemeClr val="bg1"/>
              </a:solidFill>
            </a:rPr>
            <a:t>.</a:t>
          </a:r>
        </a:p>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0" y="1217738"/>
        <a:ext cx="2885771" cy="1864652"/>
      </dsp:txXfrm>
    </dsp:sp>
    <dsp:sp modelId="{8157E768-0524-44F1-8F00-7DF53576D2D6}">
      <dsp:nvSpPr>
        <dsp:cNvPr id="0" name=""/>
        <dsp:cNvSpPr/>
      </dsp:nvSpPr>
      <dsp:spPr>
        <a:xfrm>
          <a:off x="877676" y="154456"/>
          <a:ext cx="932326" cy="922583"/>
        </a:xfrm>
        <a:prstGeom prst="ellipse">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014212" y="289565"/>
        <a:ext cx="659254" cy="652365"/>
      </dsp:txXfrm>
    </dsp:sp>
    <dsp:sp modelId="{676D607A-85D2-4EAF-B264-A9D94B61A4FF}">
      <dsp:nvSpPr>
        <dsp:cNvPr id="0" name=""/>
        <dsp:cNvSpPr/>
      </dsp:nvSpPr>
      <dsp:spPr>
        <a:xfrm>
          <a:off x="333248" y="3134560"/>
          <a:ext cx="2219824"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494D0-A47B-4239-A7E6-5D992FF87D2E}">
      <dsp:nvSpPr>
        <dsp:cNvPr id="0" name=""/>
        <dsp:cNvSpPr/>
      </dsp:nvSpPr>
      <dsp:spPr>
        <a:xfrm>
          <a:off x="3108028" y="26878"/>
          <a:ext cx="2538923" cy="3107753"/>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Anticipated Work End Date</a:t>
          </a:r>
        </a:p>
        <a:p>
          <a:pPr marL="0" lvl="0" indent="0" algn="ctr" defTabSz="800100">
            <a:lnSpc>
              <a:spcPct val="90000"/>
            </a:lnSpc>
            <a:spcBef>
              <a:spcPct val="0"/>
            </a:spcBef>
            <a:spcAft>
              <a:spcPct val="35000"/>
            </a:spcAft>
            <a:buNone/>
          </a:pPr>
          <a:r>
            <a:rPr lang="en-US" sz="1600" kern="1200" dirty="0">
              <a:solidFill>
                <a:schemeClr val="bg1"/>
              </a:solidFill>
            </a:rPr>
            <a:t>When the agency believes the work related to this line item will be completed</a:t>
          </a:r>
          <a:r>
            <a:rPr lang="en-US" sz="1600" b="0" kern="1200" dirty="0">
              <a:solidFill>
                <a:schemeClr val="bg1"/>
              </a:solidFill>
            </a:rPr>
            <a:t>.</a:t>
          </a:r>
          <a:br>
            <a:rPr lang="en-US" sz="1600" b="0" kern="1200" dirty="0">
              <a:solidFill>
                <a:schemeClr val="bg1"/>
              </a:solidFill>
            </a:rPr>
          </a:br>
          <a:br>
            <a:rPr lang="en-US" sz="1600" b="0" kern="1200" dirty="0">
              <a:solidFill>
                <a:schemeClr val="bg1"/>
              </a:solidFill>
            </a:rPr>
          </a:br>
          <a:endParaRPr lang="en-US" sz="1600" b="0" kern="1200" noProof="1">
            <a:solidFill>
              <a:srgbClr val="FF0000"/>
            </a:solidFill>
          </a:endParaRPr>
        </a:p>
      </dsp:txBody>
      <dsp:txXfrm>
        <a:off x="3108028" y="1207825"/>
        <a:ext cx="2538923" cy="1864652"/>
      </dsp:txXfrm>
    </dsp:sp>
    <dsp:sp modelId="{25DC3ACA-E29D-4710-B1CD-435E6C2C2D50}">
      <dsp:nvSpPr>
        <dsp:cNvPr id="0" name=""/>
        <dsp:cNvSpPr/>
      </dsp:nvSpPr>
      <dsp:spPr>
        <a:xfrm>
          <a:off x="3970282" y="327202"/>
          <a:ext cx="857839" cy="93232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4095910" y="463738"/>
        <a:ext cx="606583" cy="659254"/>
      </dsp:txXfrm>
    </dsp:sp>
    <dsp:sp modelId="{16C7FF57-6B89-4B44-9F92-C3E365FC70B7}">
      <dsp:nvSpPr>
        <dsp:cNvPr id="0" name=""/>
        <dsp:cNvSpPr/>
      </dsp:nvSpPr>
      <dsp:spPr>
        <a:xfrm>
          <a:off x="3267578" y="3134560"/>
          <a:ext cx="2219824"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F955-F18B-41E7-87FF-6D5B0C613F92}">
      <dsp:nvSpPr>
        <dsp:cNvPr id="0" name=""/>
        <dsp:cNvSpPr/>
      </dsp:nvSpPr>
      <dsp:spPr>
        <a:xfrm>
          <a:off x="5868934" y="26878"/>
          <a:ext cx="2219824" cy="3107753"/>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 Work Complete</a:t>
          </a:r>
          <a:endParaRPr lang="en-US" sz="1600" b="1" kern="1200" dirty="0">
            <a:solidFill>
              <a:schemeClr val="bg1"/>
            </a:solidFill>
          </a:endParaRPr>
        </a:p>
        <a:p>
          <a:pPr marL="0" lvl="0" indent="0" algn="ctr" defTabSz="800100">
            <a:lnSpc>
              <a:spcPct val="90000"/>
            </a:lnSpc>
            <a:spcBef>
              <a:spcPct val="0"/>
            </a:spcBef>
            <a:spcAft>
              <a:spcPct val="35000"/>
            </a:spcAft>
            <a:buNone/>
          </a:pPr>
          <a:r>
            <a:rPr lang="en-US" sz="1600" kern="1200" dirty="0">
              <a:solidFill>
                <a:schemeClr val="bg1"/>
              </a:solidFill>
            </a:rPr>
            <a:t>Percentage of Work completed to date.</a:t>
          </a:r>
          <a:br>
            <a:rPr lang="en-US" sz="1600" kern="1200" dirty="0">
              <a:solidFill>
                <a:schemeClr val="bg1"/>
              </a:solidFill>
            </a:rPr>
          </a:br>
          <a:br>
            <a:rPr lang="en-US" sz="1600" kern="1200" noProof="1">
              <a:solidFill>
                <a:schemeClr val="bg1"/>
              </a:solidFill>
            </a:rPr>
          </a:br>
          <a:endParaRPr lang="en-US" sz="1600" kern="1200" noProof="1">
            <a:solidFill>
              <a:schemeClr val="bg1"/>
            </a:solidFill>
          </a:endParaRPr>
        </a:p>
      </dsp:txBody>
      <dsp:txXfrm>
        <a:off x="5868934" y="1207825"/>
        <a:ext cx="2219824" cy="1864652"/>
      </dsp:txXfrm>
    </dsp:sp>
    <dsp:sp modelId="{6427A046-A5DB-45B4-A207-44B5BA2EDCB8}">
      <dsp:nvSpPr>
        <dsp:cNvPr id="0" name=""/>
        <dsp:cNvSpPr/>
      </dsp:nvSpPr>
      <dsp:spPr>
        <a:xfrm>
          <a:off x="6549927" y="337653"/>
          <a:ext cx="857839" cy="93232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6675555" y="474189"/>
        <a:ext cx="606583" cy="659254"/>
      </dsp:txXfrm>
    </dsp:sp>
    <dsp:sp modelId="{F2B5686E-3383-424C-979B-96791911166F}">
      <dsp:nvSpPr>
        <dsp:cNvPr id="0" name=""/>
        <dsp:cNvSpPr/>
      </dsp:nvSpPr>
      <dsp:spPr>
        <a:xfrm>
          <a:off x="5868934" y="3134560"/>
          <a:ext cx="2219824"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8310741" y="26878"/>
          <a:ext cx="2474748" cy="3107753"/>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Work Performed by Force Account Labor or Contract?</a:t>
          </a:r>
          <a:endParaRPr lang="en-US" sz="1600" b="1" kern="1200" dirty="0">
            <a:solidFill>
              <a:schemeClr val="bg1"/>
            </a:solidFill>
          </a:endParaRPr>
        </a:p>
        <a:p>
          <a:pPr marL="0" lvl="0" indent="0" algn="ctr" defTabSz="800100">
            <a:lnSpc>
              <a:spcPct val="90000"/>
            </a:lnSpc>
            <a:spcBef>
              <a:spcPct val="0"/>
            </a:spcBef>
            <a:spcAft>
              <a:spcPct val="35000"/>
            </a:spcAft>
            <a:buNone/>
          </a:pPr>
          <a:br>
            <a:rPr lang="en-US" sz="1600" kern="1200" dirty="0">
              <a:solidFill>
                <a:schemeClr val="bg1"/>
              </a:solidFill>
            </a:rPr>
          </a:br>
          <a:endParaRPr lang="en-US" sz="1600" kern="1200" noProof="1">
            <a:solidFill>
              <a:srgbClr val="FF0000"/>
            </a:solidFill>
          </a:endParaRPr>
        </a:p>
      </dsp:txBody>
      <dsp:txXfrm>
        <a:off x="8310741" y="1207825"/>
        <a:ext cx="2474748" cy="1864652"/>
      </dsp:txXfrm>
    </dsp:sp>
    <dsp:sp modelId="{27618652-1A57-4875-AAC5-B191478F3992}">
      <dsp:nvSpPr>
        <dsp:cNvPr id="0" name=""/>
        <dsp:cNvSpPr/>
      </dsp:nvSpPr>
      <dsp:spPr>
        <a:xfrm>
          <a:off x="9119195" y="337653"/>
          <a:ext cx="857839" cy="93232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881" tIns="12700" rIns="66881"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9244823" y="474189"/>
        <a:ext cx="606583" cy="659254"/>
      </dsp:txXfrm>
    </dsp:sp>
    <dsp:sp modelId="{B8D567F3-3FC1-4CFE-9A27-C65906F60D59}">
      <dsp:nvSpPr>
        <dsp:cNvPr id="0" name=""/>
        <dsp:cNvSpPr/>
      </dsp:nvSpPr>
      <dsp:spPr>
        <a:xfrm>
          <a:off x="8438203" y="3134560"/>
          <a:ext cx="2219824"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7F955-F18B-41E7-87FF-6D5B0C613F92}">
      <dsp:nvSpPr>
        <dsp:cNvPr id="0" name=""/>
        <dsp:cNvSpPr/>
      </dsp:nvSpPr>
      <dsp:spPr>
        <a:xfrm>
          <a:off x="0" y="0"/>
          <a:ext cx="3261439" cy="3111360"/>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noProof="1">
              <a:solidFill>
                <a:schemeClr val="bg1"/>
              </a:solidFill>
            </a:rPr>
            <a:t>Total Anticipated Cost</a:t>
          </a:r>
          <a:endParaRPr lang="en-US" sz="1600" b="1" kern="1200" noProof="1">
            <a:solidFill>
              <a:schemeClr val="bg1"/>
            </a:solidFill>
          </a:endParaRPr>
        </a:p>
        <a:p>
          <a:pPr marL="0" lvl="0" indent="0" algn="ctr" defTabSz="800100">
            <a:lnSpc>
              <a:spcPct val="90000"/>
            </a:lnSpc>
            <a:spcBef>
              <a:spcPct val="0"/>
            </a:spcBef>
            <a:spcAft>
              <a:spcPct val="35000"/>
            </a:spcAft>
            <a:buNone/>
          </a:pPr>
          <a:r>
            <a:rPr lang="en-US" sz="1600" kern="1200" noProof="1">
              <a:solidFill>
                <a:schemeClr val="bg1"/>
              </a:solidFill>
            </a:rPr>
            <a:t>The total of all Estimated To-Date Costs and Projected Remaining Costs.</a:t>
          </a:r>
          <a:endParaRPr lang="en-US" sz="1000" kern="1200" noProof="1">
            <a:solidFill>
              <a:schemeClr val="bg1"/>
            </a:solidFill>
          </a:endParaRPr>
        </a:p>
      </dsp:txBody>
      <dsp:txXfrm>
        <a:off x="0" y="1182316"/>
        <a:ext cx="3261439" cy="1866816"/>
      </dsp:txXfrm>
    </dsp:sp>
    <dsp:sp modelId="{6427A046-A5DB-45B4-A207-44B5BA2EDCB8}">
      <dsp:nvSpPr>
        <dsp:cNvPr id="0" name=""/>
        <dsp:cNvSpPr/>
      </dsp:nvSpPr>
      <dsp:spPr>
        <a:xfrm>
          <a:off x="1164015" y="311135"/>
          <a:ext cx="933408" cy="93340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772" tIns="12700" rIns="72772"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1300709" y="447829"/>
        <a:ext cx="660020" cy="660020"/>
      </dsp:txXfrm>
    </dsp:sp>
    <dsp:sp modelId="{F2B5686E-3383-424C-979B-96791911166F}">
      <dsp:nvSpPr>
        <dsp:cNvPr id="0" name=""/>
        <dsp:cNvSpPr/>
      </dsp:nvSpPr>
      <dsp:spPr>
        <a:xfrm>
          <a:off x="0" y="3111288"/>
          <a:ext cx="3261439"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3587582" y="0"/>
          <a:ext cx="3261439" cy="3111360"/>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Potential Insurance Proceeds</a:t>
          </a:r>
          <a:endParaRPr lang="en-US" sz="1600" b="1" kern="1200" dirty="0">
            <a:solidFill>
              <a:schemeClr val="bg1"/>
            </a:solidFill>
          </a:endParaRPr>
        </a:p>
        <a:p>
          <a:pPr marL="0" lvl="0" indent="0" algn="ctr" defTabSz="800100">
            <a:lnSpc>
              <a:spcPct val="90000"/>
            </a:lnSpc>
            <a:spcBef>
              <a:spcPct val="0"/>
            </a:spcBef>
            <a:spcAft>
              <a:spcPct val="35000"/>
            </a:spcAft>
            <a:buNone/>
          </a:pPr>
          <a:r>
            <a:rPr lang="en-US" sz="1600" b="0" kern="1200" dirty="0">
              <a:solidFill>
                <a:schemeClr val="bg1"/>
              </a:solidFill>
            </a:rPr>
            <a:t>Please indicate if any insurance proceeds are anticipated.</a:t>
          </a:r>
        </a:p>
      </dsp:txBody>
      <dsp:txXfrm>
        <a:off x="3587582" y="1182316"/>
        <a:ext cx="3261439" cy="1866816"/>
      </dsp:txXfrm>
    </dsp:sp>
    <dsp:sp modelId="{27618652-1A57-4875-AAC5-B191478F3992}">
      <dsp:nvSpPr>
        <dsp:cNvPr id="0" name=""/>
        <dsp:cNvSpPr/>
      </dsp:nvSpPr>
      <dsp:spPr>
        <a:xfrm>
          <a:off x="4751598" y="311135"/>
          <a:ext cx="933408" cy="93340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772" tIns="12700" rIns="72772"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4888292" y="447829"/>
        <a:ext cx="660020" cy="660020"/>
      </dsp:txXfrm>
    </dsp:sp>
    <dsp:sp modelId="{B8D567F3-3FC1-4CFE-9A27-C65906F60D59}">
      <dsp:nvSpPr>
        <dsp:cNvPr id="0" name=""/>
        <dsp:cNvSpPr/>
      </dsp:nvSpPr>
      <dsp:spPr>
        <a:xfrm>
          <a:off x="3587582" y="3111288"/>
          <a:ext cx="3261439"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3BD37-3DBD-4402-86AE-A190BB03AB66}">
      <dsp:nvSpPr>
        <dsp:cNvPr id="0" name=""/>
        <dsp:cNvSpPr/>
      </dsp:nvSpPr>
      <dsp:spPr>
        <a:xfrm>
          <a:off x="7175165" y="0"/>
          <a:ext cx="3261439" cy="3111360"/>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Federal Authority</a:t>
          </a:r>
          <a:endParaRPr lang="en-US" sz="1600" b="1" kern="1200" dirty="0">
            <a:solidFill>
              <a:schemeClr val="bg1"/>
            </a:solidFill>
          </a:endParaRPr>
        </a:p>
        <a:p>
          <a:pPr marL="0" lvl="0" indent="0" algn="ctr" defTabSz="800100">
            <a:lnSpc>
              <a:spcPct val="90000"/>
            </a:lnSpc>
            <a:spcBef>
              <a:spcPct val="0"/>
            </a:spcBef>
            <a:spcAft>
              <a:spcPct val="35000"/>
            </a:spcAft>
            <a:buNone/>
          </a:pPr>
          <a:r>
            <a:rPr lang="en-US" sz="1600" b="0" kern="1200" dirty="0">
              <a:solidFill>
                <a:schemeClr val="bg1"/>
              </a:solidFill>
            </a:rPr>
            <a:t>Is the facility under the authority of another Federal Agency? Select all that apply.</a:t>
          </a:r>
        </a:p>
      </dsp:txBody>
      <dsp:txXfrm>
        <a:off x="7175165" y="1182316"/>
        <a:ext cx="3261439" cy="1866816"/>
      </dsp:txXfrm>
    </dsp:sp>
    <dsp:sp modelId="{A398EE40-A796-42AD-B5F8-30FCCF46BD14}">
      <dsp:nvSpPr>
        <dsp:cNvPr id="0" name=""/>
        <dsp:cNvSpPr/>
      </dsp:nvSpPr>
      <dsp:spPr>
        <a:xfrm>
          <a:off x="8339181" y="311135"/>
          <a:ext cx="933408" cy="93340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772" tIns="12700" rIns="72772"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8475875" y="447829"/>
        <a:ext cx="660020" cy="660020"/>
      </dsp:txXfrm>
    </dsp:sp>
    <dsp:sp modelId="{1F55BB2C-DE19-47E8-A250-6E70EC67D3F1}">
      <dsp:nvSpPr>
        <dsp:cNvPr id="0" name=""/>
        <dsp:cNvSpPr/>
      </dsp:nvSpPr>
      <dsp:spPr>
        <a:xfrm>
          <a:off x="7175165" y="3111288"/>
          <a:ext cx="3261439"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2264936"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44" tIns="330200" rIns="19544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FFFF00"/>
              </a:highlight>
            </a:rPr>
            <a:t>Total Actual Cost</a:t>
          </a:r>
        </a:p>
        <a:p>
          <a:pPr marL="0" lvl="0" indent="0" algn="ctr" defTabSz="800100">
            <a:lnSpc>
              <a:spcPct val="90000"/>
            </a:lnSpc>
            <a:spcBef>
              <a:spcPct val="0"/>
            </a:spcBef>
            <a:spcAft>
              <a:spcPct val="35000"/>
            </a:spcAft>
            <a:buNone/>
          </a:pPr>
          <a:r>
            <a:rPr lang="en-US" sz="1400" b="0" u="sng" kern="1200" dirty="0"/>
            <a:t>(Completed by SA)</a:t>
          </a:r>
        </a:p>
        <a:p>
          <a:pPr marL="0" lvl="0" indent="0" algn="ctr" defTabSz="800100">
            <a:lnSpc>
              <a:spcPct val="90000"/>
            </a:lnSpc>
            <a:spcBef>
              <a:spcPct val="0"/>
            </a:spcBef>
            <a:spcAft>
              <a:spcPct val="35000"/>
            </a:spcAft>
            <a:buNone/>
          </a:pPr>
          <a:r>
            <a:rPr lang="en-US" sz="1600" b="0" kern="1200" dirty="0">
              <a:solidFill>
                <a:schemeClr val="tx1"/>
              </a:solidFill>
            </a:rPr>
            <a:t>Actual incurred expenses.</a:t>
          </a:r>
          <a:endParaRPr lang="en-US" sz="1800" kern="1200" dirty="0"/>
        </a:p>
      </dsp:txBody>
      <dsp:txXfrm>
        <a:off x="0" y="1201374"/>
        <a:ext cx="2264936" cy="1896906"/>
      </dsp:txXfrm>
    </dsp:sp>
    <dsp:sp modelId="{8157E768-0524-44F1-8F00-7DF53576D2D6}">
      <dsp:nvSpPr>
        <dsp:cNvPr id="0" name=""/>
        <dsp:cNvSpPr/>
      </dsp:nvSpPr>
      <dsp:spPr>
        <a:xfrm>
          <a:off x="766855" y="377278"/>
          <a:ext cx="795824" cy="758686"/>
        </a:xfrm>
        <a:prstGeom prst="ellipse">
          <a:avLst/>
        </a:prstGeom>
        <a:solidFill>
          <a:srgbClr val="FFFF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 tIns="12700" rIns="57089" bIns="1270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83401" y="488385"/>
        <a:ext cx="562732" cy="536472"/>
      </dsp:txXfrm>
    </dsp:sp>
    <dsp:sp modelId="{676D607A-85D2-4EAF-B264-A9D94B61A4FF}">
      <dsp:nvSpPr>
        <dsp:cNvPr id="0" name=""/>
        <dsp:cNvSpPr/>
      </dsp:nvSpPr>
      <dsp:spPr>
        <a:xfrm>
          <a:off x="3159" y="3161439"/>
          <a:ext cx="2506847"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494D0-A47B-4239-A7E6-5D992FF87D2E}">
      <dsp:nvSpPr>
        <dsp:cNvPr id="0" name=""/>
        <dsp:cNvSpPr/>
      </dsp:nvSpPr>
      <dsp:spPr>
        <a:xfrm>
          <a:off x="2763625" y="0"/>
          <a:ext cx="2401409"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44" tIns="330200" rIns="19544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FFFF00"/>
              </a:highlight>
            </a:rPr>
            <a:t>DREOA/OSF Funding Used</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SA)</a:t>
          </a:r>
        </a:p>
        <a:p>
          <a:pPr marL="0" lvl="0" indent="0" algn="ctr" defTabSz="800100">
            <a:lnSpc>
              <a:spcPct val="90000"/>
            </a:lnSpc>
            <a:spcBef>
              <a:spcPct val="0"/>
            </a:spcBef>
            <a:spcAft>
              <a:spcPct val="35000"/>
            </a:spcAft>
            <a:buNone/>
          </a:pPr>
          <a:r>
            <a:rPr lang="en-US" sz="1600" b="0" kern="1200" dirty="0">
              <a:solidFill>
                <a:schemeClr val="tx1"/>
              </a:solidFill>
            </a:rPr>
            <a:t>The DREOA/OSF funding that was used for this cost.</a:t>
          </a:r>
          <a:br>
            <a:rPr lang="en-US" sz="1600" b="0" kern="1200" dirty="0"/>
          </a:br>
          <a:br>
            <a:rPr lang="en-US" sz="1600" b="0" kern="1200" dirty="0"/>
          </a:br>
          <a:endParaRPr lang="en-US" sz="1600" b="0" kern="1200" noProof="1"/>
        </a:p>
      </dsp:txBody>
      <dsp:txXfrm>
        <a:off x="2763625" y="1201374"/>
        <a:ext cx="2401409" cy="1896906"/>
      </dsp:txXfrm>
    </dsp:sp>
    <dsp:sp modelId="{25DC3ACA-E29D-4710-B1CD-435E6C2C2D50}">
      <dsp:nvSpPr>
        <dsp:cNvPr id="0" name=""/>
        <dsp:cNvSpPr/>
      </dsp:nvSpPr>
      <dsp:spPr>
        <a:xfrm>
          <a:off x="3523512" y="394716"/>
          <a:ext cx="732243" cy="787510"/>
        </a:xfrm>
        <a:prstGeom prst="ellipse">
          <a:avLst/>
        </a:prstGeom>
        <a:solidFill>
          <a:srgbClr val="FFFF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 tIns="12700" rIns="57089" bIns="12700" numCol="1" spcCol="1270" anchor="ctr" anchorCtr="0">
          <a:noAutofit/>
        </a:bodyPr>
        <a:lstStyle/>
        <a:p>
          <a:pPr marL="0" lvl="0" indent="0" algn="ctr" defTabSz="1644650">
            <a:lnSpc>
              <a:spcPct val="90000"/>
            </a:lnSpc>
            <a:spcBef>
              <a:spcPct val="0"/>
            </a:spcBef>
            <a:spcAft>
              <a:spcPct val="35000"/>
            </a:spcAft>
            <a:buNone/>
          </a:pPr>
          <a:endParaRPr lang="en-US" sz="3700" kern="1200" dirty="0">
            <a:solidFill>
              <a:schemeClr val="accent2">
                <a:lumMod val="20000"/>
                <a:lumOff val="80000"/>
              </a:schemeClr>
            </a:solidFill>
          </a:endParaRPr>
        </a:p>
      </dsp:txBody>
      <dsp:txXfrm>
        <a:off x="3630747" y="510044"/>
        <a:ext cx="517773" cy="556854"/>
      </dsp:txXfrm>
    </dsp:sp>
    <dsp:sp modelId="{16C7FF57-6B89-4B44-9F92-C3E365FC70B7}">
      <dsp:nvSpPr>
        <dsp:cNvPr id="0" name=""/>
        <dsp:cNvSpPr/>
      </dsp:nvSpPr>
      <dsp:spPr>
        <a:xfrm>
          <a:off x="2760692" y="3161439"/>
          <a:ext cx="2506847"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1F7AD-8709-46DB-8F55-A93C2F524373}">
      <dsp:nvSpPr>
        <dsp:cNvPr id="0" name=""/>
        <dsp:cNvSpPr/>
      </dsp:nvSpPr>
      <dsp:spPr>
        <a:xfrm>
          <a:off x="5583440" y="0"/>
          <a:ext cx="2376416"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44" tIns="330200" rIns="19544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FFFF00"/>
              </a:highlight>
            </a:rPr>
            <a:t>DREOA/OSF Unused Potential Reversion</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SA</a:t>
          </a:r>
          <a:r>
            <a:rPr lang="en-US" sz="1400" b="0" u="sng" kern="1200" dirty="0"/>
            <a:t>)</a:t>
          </a:r>
        </a:p>
        <a:p>
          <a:pPr marL="0" lvl="0" indent="0" algn="ctr" defTabSz="800100">
            <a:lnSpc>
              <a:spcPct val="90000"/>
            </a:lnSpc>
            <a:spcBef>
              <a:spcPct val="0"/>
            </a:spcBef>
            <a:spcAft>
              <a:spcPct val="35000"/>
            </a:spcAft>
            <a:buNone/>
          </a:pPr>
          <a:r>
            <a:rPr lang="en-US" sz="1000" b="0" kern="1200" dirty="0">
              <a:solidFill>
                <a:schemeClr val="tx1"/>
              </a:solidFill>
            </a:rPr>
            <a:t>The DREOA/OSF unused funding that needs to be returned via manual or automatic reversion.</a:t>
          </a:r>
          <a:endParaRPr lang="en-US" sz="1000" b="0" kern="1200" noProof="1"/>
        </a:p>
      </dsp:txBody>
      <dsp:txXfrm>
        <a:off x="5583440" y="1201374"/>
        <a:ext cx="2376416" cy="1896906"/>
      </dsp:txXfrm>
    </dsp:sp>
    <dsp:sp modelId="{FA70521F-D537-4FEA-8FFB-CC5B170F90C3}">
      <dsp:nvSpPr>
        <dsp:cNvPr id="0" name=""/>
        <dsp:cNvSpPr/>
      </dsp:nvSpPr>
      <dsp:spPr>
        <a:xfrm>
          <a:off x="6375567" y="391273"/>
          <a:ext cx="864553" cy="805132"/>
        </a:xfrm>
        <a:prstGeom prst="ellipse">
          <a:avLst/>
        </a:prstGeom>
        <a:solidFill>
          <a:srgbClr val="FFFF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 tIns="12700" rIns="57089" bIns="1270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6502178" y="509182"/>
        <a:ext cx="611331" cy="569314"/>
      </dsp:txXfrm>
    </dsp:sp>
    <dsp:sp modelId="{267DE321-8DBD-4CB7-97FD-B8F7131489D3}">
      <dsp:nvSpPr>
        <dsp:cNvPr id="0" name=""/>
        <dsp:cNvSpPr/>
      </dsp:nvSpPr>
      <dsp:spPr>
        <a:xfrm>
          <a:off x="5518224" y="3161439"/>
          <a:ext cx="2506847"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65A9E-2AF8-4790-838C-9CE31DFA1DC9}">
      <dsp:nvSpPr>
        <dsp:cNvPr id="0" name=""/>
        <dsp:cNvSpPr/>
      </dsp:nvSpPr>
      <dsp:spPr>
        <a:xfrm>
          <a:off x="8278917" y="0"/>
          <a:ext cx="2506847"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44" tIns="330200" rIns="19544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FFFF00"/>
              </a:highlight>
            </a:rPr>
            <a:t>Expected FEMA Reimbursement to GF</a:t>
          </a:r>
          <a:br>
            <a:rPr lang="en-US" sz="1300" b="0" kern="1200" dirty="0"/>
          </a:br>
          <a:r>
            <a:rPr lang="en-US" sz="1300" b="0" u="sng" kern="1200" dirty="0">
              <a:solidFill>
                <a:schemeClr val="tx1"/>
              </a:solidFill>
            </a:rPr>
            <a:t>(Completed by DFRR Analyst)</a:t>
          </a:r>
        </a:p>
        <a:p>
          <a:pPr marL="0" lvl="0" indent="0" algn="ctr" defTabSz="800100">
            <a:lnSpc>
              <a:spcPct val="90000"/>
            </a:lnSpc>
            <a:spcBef>
              <a:spcPct val="0"/>
            </a:spcBef>
            <a:spcAft>
              <a:spcPct val="35000"/>
            </a:spcAft>
            <a:buNone/>
          </a:pPr>
          <a:r>
            <a:rPr lang="en-US" sz="1200" b="0" kern="1200" dirty="0"/>
            <a:t>Expected FEMA Reimbursement to GF.</a:t>
          </a:r>
          <a:endParaRPr lang="en-US" sz="1200" b="0" kern="1200" noProof="1"/>
        </a:p>
      </dsp:txBody>
      <dsp:txXfrm>
        <a:off x="8278917" y="1201374"/>
        <a:ext cx="2506847" cy="1896906"/>
      </dsp:txXfrm>
    </dsp:sp>
    <dsp:sp modelId="{3C31EC5F-F98E-4ACC-A97A-78C504794130}">
      <dsp:nvSpPr>
        <dsp:cNvPr id="0" name=""/>
        <dsp:cNvSpPr/>
      </dsp:nvSpPr>
      <dsp:spPr>
        <a:xfrm>
          <a:off x="9195446" y="470895"/>
          <a:ext cx="667469" cy="638963"/>
        </a:xfrm>
        <a:prstGeom prst="ellipse">
          <a:avLst/>
        </a:prstGeom>
        <a:solidFill>
          <a:srgbClr val="FFFF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089" tIns="12700" rIns="57089" bIns="127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293195" y="564469"/>
        <a:ext cx="471971" cy="451815"/>
      </dsp:txXfrm>
    </dsp:sp>
    <dsp:sp modelId="{F724837F-F14C-435F-9FAF-B9C9F6D5D4FB}">
      <dsp:nvSpPr>
        <dsp:cNvPr id="0" name=""/>
        <dsp:cNvSpPr/>
      </dsp:nvSpPr>
      <dsp:spPr>
        <a:xfrm>
          <a:off x="8275757" y="3161439"/>
          <a:ext cx="2506847"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330172"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00FFFF"/>
              </a:highlight>
            </a:rPr>
            <a:t>FEMA Project #, PW #, Category of Work</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DFRR Analyst</a:t>
          </a:r>
          <a:r>
            <a:rPr lang="en-US" sz="1400" b="0" u="sng" kern="1200" dirty="0"/>
            <a:t>)</a:t>
          </a:r>
        </a:p>
        <a:p>
          <a:pPr marL="0" lvl="0" indent="0" algn="ctr" defTabSz="800100">
            <a:lnSpc>
              <a:spcPct val="90000"/>
            </a:lnSpc>
            <a:spcBef>
              <a:spcPct val="0"/>
            </a:spcBef>
            <a:spcAft>
              <a:spcPct val="35000"/>
            </a:spcAft>
            <a:buNone/>
          </a:pPr>
          <a:r>
            <a:rPr lang="en-US" sz="1400" kern="1200" dirty="0"/>
            <a:t>The project#, PW#, and Category of Work assigned by FEMA to a project in Grants Portal.</a:t>
          </a:r>
        </a:p>
      </dsp:txBody>
      <dsp:txXfrm>
        <a:off x="0" y="1201374"/>
        <a:ext cx="3330172" cy="1896906"/>
      </dsp:txXfrm>
    </dsp:sp>
    <dsp:sp modelId="{8157E768-0524-44F1-8F00-7DF53576D2D6}">
      <dsp:nvSpPr>
        <dsp:cNvPr id="0" name=""/>
        <dsp:cNvSpPr/>
      </dsp:nvSpPr>
      <dsp:spPr>
        <a:xfrm>
          <a:off x="1101623" y="287351"/>
          <a:ext cx="948453" cy="938541"/>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240521" y="424797"/>
        <a:ext cx="670657" cy="663649"/>
      </dsp:txXfrm>
    </dsp:sp>
    <dsp:sp modelId="{676D607A-85D2-4EAF-B264-A9D94B61A4FF}">
      <dsp:nvSpPr>
        <dsp:cNvPr id="0" name=""/>
        <dsp:cNvSpPr/>
      </dsp:nvSpPr>
      <dsp:spPr>
        <a:xfrm>
          <a:off x="0"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494D0-A47B-4239-A7E6-5D992FF87D2E}">
      <dsp:nvSpPr>
        <dsp:cNvPr id="0" name=""/>
        <dsp:cNvSpPr/>
      </dsp:nvSpPr>
      <dsp:spPr>
        <a:xfrm>
          <a:off x="3735228" y="0"/>
          <a:ext cx="3315308"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00FFFF"/>
              </a:highlight>
            </a:rPr>
            <a:t>Project Amount</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DFRR Analyst)</a:t>
          </a:r>
        </a:p>
        <a:p>
          <a:pPr marL="0" lvl="0" indent="0" algn="ctr" defTabSz="800100">
            <a:lnSpc>
              <a:spcPct val="90000"/>
            </a:lnSpc>
            <a:spcBef>
              <a:spcPct val="0"/>
            </a:spcBef>
            <a:spcAft>
              <a:spcPct val="35000"/>
            </a:spcAft>
            <a:buNone/>
          </a:pPr>
          <a:r>
            <a:rPr lang="en-US" sz="1600" b="0" kern="1200" dirty="0"/>
            <a:t>Total Project Amount submitted to FEMA.</a:t>
          </a:r>
          <a:br>
            <a:rPr lang="en-US" sz="1600" b="0" kern="1200" dirty="0"/>
          </a:br>
          <a:br>
            <a:rPr lang="en-US" sz="1600" b="0" kern="1200" dirty="0"/>
          </a:br>
          <a:endParaRPr lang="en-US" sz="1600" b="0" kern="1200" noProof="1"/>
        </a:p>
      </dsp:txBody>
      <dsp:txXfrm>
        <a:off x="3735228" y="1201374"/>
        <a:ext cx="3315308" cy="1896906"/>
      </dsp:txXfrm>
    </dsp:sp>
    <dsp:sp modelId="{25DC3ACA-E29D-4710-B1CD-435E6C2C2D50}">
      <dsp:nvSpPr>
        <dsp:cNvPr id="0" name=""/>
        <dsp:cNvSpPr/>
      </dsp:nvSpPr>
      <dsp:spPr>
        <a:xfrm>
          <a:off x="4978630" y="305518"/>
          <a:ext cx="872678" cy="948453"/>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2044700">
            <a:lnSpc>
              <a:spcPct val="90000"/>
            </a:lnSpc>
            <a:spcBef>
              <a:spcPct val="0"/>
            </a:spcBef>
            <a:spcAft>
              <a:spcPct val="35000"/>
            </a:spcAft>
            <a:buNone/>
          </a:pPr>
          <a:endParaRPr lang="en-US" sz="4600" kern="1200" dirty="0">
            <a:solidFill>
              <a:schemeClr val="accent2">
                <a:lumMod val="20000"/>
                <a:lumOff val="80000"/>
              </a:schemeClr>
            </a:solidFill>
          </a:endParaRPr>
        </a:p>
      </dsp:txBody>
      <dsp:txXfrm>
        <a:off x="5106431" y="444416"/>
        <a:ext cx="617076" cy="670657"/>
      </dsp:txXfrm>
    </dsp:sp>
    <dsp:sp modelId="{16C7FF57-6B89-4B44-9F92-C3E365FC70B7}">
      <dsp:nvSpPr>
        <dsp:cNvPr id="0" name=""/>
        <dsp:cNvSpPr/>
      </dsp:nvSpPr>
      <dsp:spPr>
        <a:xfrm>
          <a:off x="3707606"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1F7AD-8709-46DB-8F55-A93C2F524373}">
      <dsp:nvSpPr>
        <dsp:cNvPr id="0" name=""/>
        <dsp:cNvSpPr/>
      </dsp:nvSpPr>
      <dsp:spPr>
        <a:xfrm>
          <a:off x="7650326" y="0"/>
          <a:ext cx="2865272"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00FFFF"/>
              </a:highlight>
            </a:rPr>
            <a:t>Federal Cost Share Percentage </a:t>
          </a:r>
        </a:p>
        <a:p>
          <a:pPr marL="0" lvl="0" indent="0" algn="ctr" defTabSz="800100">
            <a:lnSpc>
              <a:spcPct val="90000"/>
            </a:lnSpc>
            <a:spcBef>
              <a:spcPct val="0"/>
            </a:spcBef>
            <a:spcAft>
              <a:spcPct val="35000"/>
            </a:spcAft>
            <a:buNone/>
          </a:pPr>
          <a:r>
            <a:rPr lang="en-US" sz="1300" b="0" kern="1200" dirty="0"/>
            <a:t>      </a:t>
          </a:r>
          <a:r>
            <a:rPr lang="en-US" sz="1400" b="0" u="sng" kern="1200" dirty="0"/>
            <a:t>(Completed </a:t>
          </a:r>
          <a:r>
            <a:rPr lang="en-US" sz="1400" b="0" u="sng" kern="1200" dirty="0">
              <a:solidFill>
                <a:schemeClr val="tx1"/>
              </a:solidFill>
            </a:rPr>
            <a:t>by DFRR Analyst</a:t>
          </a:r>
          <a:r>
            <a:rPr lang="en-US" sz="1400" b="0" u="sng" kern="1200" dirty="0"/>
            <a:t>)</a:t>
          </a:r>
        </a:p>
        <a:p>
          <a:pPr marL="0" lvl="0" indent="0" algn="ctr" defTabSz="800100">
            <a:lnSpc>
              <a:spcPct val="90000"/>
            </a:lnSpc>
            <a:spcBef>
              <a:spcPct val="0"/>
            </a:spcBef>
            <a:spcAft>
              <a:spcPct val="35000"/>
            </a:spcAft>
            <a:buNone/>
          </a:pPr>
          <a:r>
            <a:rPr lang="en-US" sz="1400" b="0" kern="1200" dirty="0"/>
            <a:t>Percentage of the project amount to be reimbursed with Federal Funds.</a:t>
          </a:r>
          <a:br>
            <a:rPr lang="en-US" sz="1400" b="0" kern="1200" dirty="0"/>
          </a:br>
          <a:br>
            <a:rPr lang="en-US" sz="1300" b="0" kern="1200" dirty="0"/>
          </a:br>
          <a:endParaRPr lang="en-US" sz="1300" b="0" kern="1200" noProof="1"/>
        </a:p>
      </dsp:txBody>
      <dsp:txXfrm>
        <a:off x="7650326" y="1201374"/>
        <a:ext cx="2865272" cy="1896906"/>
      </dsp:txXfrm>
    </dsp:sp>
    <dsp:sp modelId="{FA70521F-D537-4FEA-8FFB-CC5B170F90C3}">
      <dsp:nvSpPr>
        <dsp:cNvPr id="0" name=""/>
        <dsp:cNvSpPr/>
      </dsp:nvSpPr>
      <dsp:spPr>
        <a:xfrm>
          <a:off x="8707286" y="319612"/>
          <a:ext cx="872678" cy="948453"/>
        </a:xfrm>
        <a:prstGeom prst="ellipse">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8835087" y="458510"/>
        <a:ext cx="617076" cy="670657"/>
      </dsp:txXfrm>
    </dsp:sp>
    <dsp:sp modelId="{267DE321-8DBD-4CB7-97FD-B8F7131489D3}">
      <dsp:nvSpPr>
        <dsp:cNvPr id="0" name=""/>
        <dsp:cNvSpPr/>
      </dsp:nvSpPr>
      <dsp:spPr>
        <a:xfrm>
          <a:off x="7415213"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C925B-99DC-413A-A082-E367A78A2672}">
      <dsp:nvSpPr>
        <dsp:cNvPr id="0" name=""/>
        <dsp:cNvSpPr/>
      </dsp:nvSpPr>
      <dsp:spPr>
        <a:xfrm>
          <a:off x="92561" y="0"/>
          <a:ext cx="2397397" cy="340280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150" tIns="330200" rIns="201150" bIns="33020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92561" y="1293067"/>
        <a:ext cx="2397397" cy="2041684"/>
      </dsp:txXfrm>
    </dsp:sp>
    <dsp:sp modelId="{5EFB31A5-365E-441A-8255-DA1EF9CC5913}">
      <dsp:nvSpPr>
        <dsp:cNvPr id="0" name=""/>
        <dsp:cNvSpPr/>
      </dsp:nvSpPr>
      <dsp:spPr>
        <a:xfrm>
          <a:off x="1289984" y="668032"/>
          <a:ext cx="2552" cy="36533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 tIns="12700" rIns="10" bIns="1270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290358" y="721535"/>
        <a:ext cx="1804" cy="258333"/>
      </dsp:txXfrm>
    </dsp:sp>
    <dsp:sp modelId="{C4071CD1-A2E8-4941-8305-5A7BB423C403}">
      <dsp:nvSpPr>
        <dsp:cNvPr id="0" name=""/>
        <dsp:cNvSpPr/>
      </dsp:nvSpPr>
      <dsp:spPr>
        <a:xfrm>
          <a:off x="1241" y="3402736"/>
          <a:ext cx="258003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872F9-A5B8-4211-9FCD-79722E167124}">
      <dsp:nvSpPr>
        <dsp:cNvPr id="0" name=""/>
        <dsp:cNvSpPr/>
      </dsp:nvSpPr>
      <dsp:spPr>
        <a:xfrm>
          <a:off x="2820578" y="0"/>
          <a:ext cx="2586463" cy="340280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150" tIns="330200" rIns="20115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00FFFF"/>
              </a:highlight>
            </a:rPr>
            <a:t>Returned to General Fund (GF)</a:t>
          </a:r>
        </a:p>
        <a:p>
          <a:pPr marL="0" lvl="0" indent="0" algn="ctr" defTabSz="800100">
            <a:lnSpc>
              <a:spcPct val="90000"/>
            </a:lnSpc>
            <a:spcBef>
              <a:spcPct val="0"/>
            </a:spcBef>
            <a:spcAft>
              <a:spcPct val="35000"/>
            </a:spcAft>
            <a:buNone/>
          </a:pPr>
          <a:r>
            <a:rPr lang="en-US" sz="1400" kern="1200" dirty="0"/>
            <a:t>(</a:t>
          </a:r>
          <a:r>
            <a:rPr lang="en-US" sz="1400" u="sng" kern="1200" dirty="0"/>
            <a:t>Completed by DFRR Analyst)</a:t>
          </a:r>
        </a:p>
        <a:p>
          <a:pPr marL="0" lvl="0" indent="0" algn="ctr" defTabSz="800100">
            <a:lnSpc>
              <a:spcPct val="90000"/>
            </a:lnSpc>
            <a:spcBef>
              <a:spcPct val="0"/>
            </a:spcBef>
            <a:spcAft>
              <a:spcPct val="35000"/>
            </a:spcAft>
            <a:buNone/>
          </a:pPr>
          <a:r>
            <a:rPr lang="en-US" sz="1200" kern="1200" dirty="0"/>
            <a:t>The amount of the Federal Obligation that was returned to the GF to offset the DREOA/OSF received.</a:t>
          </a:r>
        </a:p>
      </dsp:txBody>
      <dsp:txXfrm>
        <a:off x="2820578" y="1293067"/>
        <a:ext cx="2586463" cy="2041684"/>
      </dsp:txXfrm>
    </dsp:sp>
    <dsp:sp modelId="{8157E768-0524-44F1-8F00-7DF53576D2D6}">
      <dsp:nvSpPr>
        <dsp:cNvPr id="0" name=""/>
        <dsp:cNvSpPr/>
      </dsp:nvSpPr>
      <dsp:spPr>
        <a:xfrm>
          <a:off x="4131223" y="408723"/>
          <a:ext cx="2552" cy="811294"/>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 tIns="12700" rIns="10" bIns="12700"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4131597" y="527534"/>
        <a:ext cx="1804" cy="573672"/>
      </dsp:txXfrm>
    </dsp:sp>
    <dsp:sp modelId="{676D607A-85D2-4EAF-B264-A9D94B61A4FF}">
      <dsp:nvSpPr>
        <dsp:cNvPr id="0" name=""/>
        <dsp:cNvSpPr/>
      </dsp:nvSpPr>
      <dsp:spPr>
        <a:xfrm>
          <a:off x="2842496" y="3402736"/>
          <a:ext cx="258003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0063B-6E7F-4624-92C8-1D8161F7804D}">
      <dsp:nvSpPr>
        <dsp:cNvPr id="0" name=""/>
        <dsp:cNvSpPr/>
      </dsp:nvSpPr>
      <dsp:spPr>
        <a:xfrm>
          <a:off x="5680500" y="0"/>
          <a:ext cx="2549129" cy="340280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150" tIns="330200" rIns="20115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00FFFF"/>
              </a:highlight>
            </a:rPr>
            <a:t>Paid to State Agency (SA)</a:t>
          </a:r>
        </a:p>
        <a:p>
          <a:pPr marL="0" lvl="0" indent="0" algn="ctr" defTabSz="800100">
            <a:lnSpc>
              <a:spcPct val="90000"/>
            </a:lnSpc>
            <a:spcBef>
              <a:spcPct val="0"/>
            </a:spcBef>
            <a:spcAft>
              <a:spcPct val="35000"/>
            </a:spcAft>
            <a:buNone/>
          </a:pPr>
          <a:r>
            <a:rPr lang="en-US" sz="1400" u="sng" kern="1200" dirty="0"/>
            <a:t>(Completed by DFRR Analyst)</a:t>
          </a:r>
        </a:p>
        <a:p>
          <a:pPr marL="0" lvl="0" indent="0" algn="ctr" defTabSz="800100">
            <a:lnSpc>
              <a:spcPct val="90000"/>
            </a:lnSpc>
            <a:spcBef>
              <a:spcPct val="0"/>
            </a:spcBef>
            <a:spcAft>
              <a:spcPct val="35000"/>
            </a:spcAft>
            <a:buNone/>
          </a:pPr>
          <a:r>
            <a:rPr lang="en-US" sz="1400" kern="1200" dirty="0"/>
            <a:t>The amount of the Federal Obligation returned to the agency.</a:t>
          </a:r>
        </a:p>
      </dsp:txBody>
      <dsp:txXfrm>
        <a:off x="5680500" y="1293067"/>
        <a:ext cx="2549129" cy="2041684"/>
      </dsp:txXfrm>
    </dsp:sp>
    <dsp:sp modelId="{B7EB8DCB-6DBB-4827-BAFF-473666A92729}">
      <dsp:nvSpPr>
        <dsp:cNvPr id="0" name=""/>
        <dsp:cNvSpPr/>
      </dsp:nvSpPr>
      <dsp:spPr>
        <a:xfrm>
          <a:off x="6972478" y="408723"/>
          <a:ext cx="2552" cy="811294"/>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 tIns="12700" rIns="10" bIns="1270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6972852" y="527534"/>
        <a:ext cx="1804" cy="573672"/>
      </dsp:txXfrm>
    </dsp:sp>
    <dsp:sp modelId="{B1461ED0-B66C-45A2-9BA5-3F1289112635}">
      <dsp:nvSpPr>
        <dsp:cNvPr id="0" name=""/>
        <dsp:cNvSpPr/>
      </dsp:nvSpPr>
      <dsp:spPr>
        <a:xfrm>
          <a:off x="5683751" y="3402736"/>
          <a:ext cx="258003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7A200-1C41-4210-8A9C-26DB966307FD}">
      <dsp:nvSpPr>
        <dsp:cNvPr id="0" name=""/>
        <dsp:cNvSpPr/>
      </dsp:nvSpPr>
      <dsp:spPr>
        <a:xfrm>
          <a:off x="8523035" y="0"/>
          <a:ext cx="2612727" cy="3402808"/>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150" tIns="330200" rIns="20115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00FFFF"/>
              </a:highlight>
            </a:rPr>
            <a:t>Notes/Comments</a:t>
          </a:r>
        </a:p>
        <a:p>
          <a:pPr marL="0" lvl="0" indent="0" algn="l" defTabSz="800100">
            <a:lnSpc>
              <a:spcPct val="90000"/>
            </a:lnSpc>
            <a:spcBef>
              <a:spcPct val="0"/>
            </a:spcBef>
            <a:spcAft>
              <a:spcPct val="35000"/>
            </a:spcAft>
            <a:buNone/>
          </a:pPr>
          <a:r>
            <a:rPr lang="en-US" sz="1400" u="sng" kern="1200" dirty="0"/>
            <a:t>(Completed by DFRR Analyst)</a:t>
          </a:r>
        </a:p>
        <a:p>
          <a:pPr marL="0" lvl="0" indent="0" algn="ctr" defTabSz="800100">
            <a:lnSpc>
              <a:spcPct val="90000"/>
            </a:lnSpc>
            <a:spcBef>
              <a:spcPct val="0"/>
            </a:spcBef>
            <a:spcAft>
              <a:spcPct val="35000"/>
            </a:spcAft>
            <a:buNone/>
          </a:pPr>
          <a:endParaRPr lang="en-US" sz="1400" kern="1200" dirty="0"/>
        </a:p>
        <a:p>
          <a:pPr marL="0" lvl="0" indent="0" algn="ctr" defTabSz="800100">
            <a:lnSpc>
              <a:spcPct val="90000"/>
            </a:lnSpc>
            <a:spcBef>
              <a:spcPct val="0"/>
            </a:spcBef>
            <a:spcAft>
              <a:spcPct val="35000"/>
            </a:spcAft>
            <a:buNone/>
          </a:pPr>
          <a:r>
            <a:rPr lang="en-US" sz="1400" kern="1200" dirty="0"/>
            <a:t>Additional explanation of any other comments.</a:t>
          </a:r>
        </a:p>
      </dsp:txBody>
      <dsp:txXfrm>
        <a:off x="8523035" y="1293067"/>
        <a:ext cx="2612727" cy="2041684"/>
      </dsp:txXfrm>
    </dsp:sp>
    <dsp:sp modelId="{D2C59647-3561-4D52-8552-D32886C0F3EB}">
      <dsp:nvSpPr>
        <dsp:cNvPr id="0" name=""/>
        <dsp:cNvSpPr/>
      </dsp:nvSpPr>
      <dsp:spPr>
        <a:xfrm>
          <a:off x="9826881" y="827840"/>
          <a:ext cx="2552" cy="457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 tIns="12700" rIns="10" bIns="1270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827255" y="834536"/>
        <a:ext cx="1804" cy="32331"/>
      </dsp:txXfrm>
    </dsp:sp>
    <dsp:sp modelId="{B7669D76-4D38-46EA-94DA-B97C2DA07D11}">
      <dsp:nvSpPr>
        <dsp:cNvPr id="0" name=""/>
        <dsp:cNvSpPr/>
      </dsp:nvSpPr>
      <dsp:spPr>
        <a:xfrm>
          <a:off x="8538138" y="3402736"/>
          <a:ext cx="258003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330172"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Fiscal Year</a:t>
          </a:r>
        </a:p>
        <a:p>
          <a:pPr marL="0" lvl="0" indent="0" algn="ctr" defTabSz="800100">
            <a:lnSpc>
              <a:spcPct val="90000"/>
            </a:lnSpc>
            <a:spcBef>
              <a:spcPct val="0"/>
            </a:spcBef>
            <a:spcAft>
              <a:spcPct val="35000"/>
            </a:spcAft>
            <a:buNone/>
          </a:pPr>
          <a:r>
            <a:rPr lang="en-US" sz="1600" b="0" u="sng" kern="1200" dirty="0"/>
            <a:t>(Completed </a:t>
          </a:r>
          <a:r>
            <a:rPr lang="en-US" sz="1600" b="0" u="sng" kern="1200" dirty="0">
              <a:solidFill>
                <a:schemeClr val="tx1"/>
              </a:solidFill>
            </a:rPr>
            <a:t>by DFRR Analyst</a:t>
          </a:r>
          <a:r>
            <a:rPr lang="en-US" sz="1600" b="0" u="sng" kern="1200" dirty="0"/>
            <a:t>)</a:t>
          </a:r>
        </a:p>
        <a:p>
          <a:pPr marL="0" lvl="0" indent="0" algn="ctr" defTabSz="800100">
            <a:lnSpc>
              <a:spcPct val="90000"/>
            </a:lnSpc>
            <a:spcBef>
              <a:spcPct val="0"/>
            </a:spcBef>
            <a:spcAft>
              <a:spcPct val="35000"/>
            </a:spcAft>
            <a:buNone/>
          </a:pPr>
          <a:r>
            <a:rPr lang="en-US" sz="1600" b="0" kern="1200" dirty="0"/>
            <a:t>Auto populates the current Fiscal Year (FY)</a:t>
          </a:r>
        </a:p>
        <a:p>
          <a:pPr marL="0" lvl="0" indent="0" algn="ctr" defTabSz="800100">
            <a:lnSpc>
              <a:spcPct val="90000"/>
            </a:lnSpc>
            <a:spcBef>
              <a:spcPct val="0"/>
            </a:spcBef>
            <a:spcAft>
              <a:spcPct val="35000"/>
            </a:spcAft>
            <a:buNone/>
          </a:pPr>
          <a:r>
            <a:rPr lang="en-US" sz="1200" b="0" kern="1200" dirty="0"/>
            <a:t>*Hidden column </a:t>
          </a:r>
          <a:endParaRPr lang="en-US" sz="1200" kern="1200" dirty="0"/>
        </a:p>
      </dsp:txBody>
      <dsp:txXfrm>
        <a:off x="0" y="1201374"/>
        <a:ext cx="3330172" cy="1896906"/>
      </dsp:txXfrm>
    </dsp:sp>
    <dsp:sp modelId="{8157E768-0524-44F1-8F00-7DF53576D2D6}">
      <dsp:nvSpPr>
        <dsp:cNvPr id="0" name=""/>
        <dsp:cNvSpPr/>
      </dsp:nvSpPr>
      <dsp:spPr>
        <a:xfrm>
          <a:off x="1101623" y="287351"/>
          <a:ext cx="948453" cy="938541"/>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240521" y="424797"/>
        <a:ext cx="670657" cy="663649"/>
      </dsp:txXfrm>
    </dsp:sp>
    <dsp:sp modelId="{676D607A-85D2-4EAF-B264-A9D94B61A4FF}">
      <dsp:nvSpPr>
        <dsp:cNvPr id="0" name=""/>
        <dsp:cNvSpPr/>
      </dsp:nvSpPr>
      <dsp:spPr>
        <a:xfrm>
          <a:off x="0"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494D0-A47B-4239-A7E6-5D992FF87D2E}">
      <dsp:nvSpPr>
        <dsp:cNvPr id="0" name=""/>
        <dsp:cNvSpPr/>
      </dsp:nvSpPr>
      <dsp:spPr>
        <a:xfrm>
          <a:off x="3735228" y="0"/>
          <a:ext cx="3315308"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Department/Agency Name</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DFRR Analyst)</a:t>
          </a:r>
        </a:p>
        <a:p>
          <a:pPr marL="0" lvl="0" indent="0" algn="ctr" defTabSz="800100">
            <a:lnSpc>
              <a:spcPct val="90000"/>
            </a:lnSpc>
            <a:spcBef>
              <a:spcPct val="0"/>
            </a:spcBef>
            <a:spcAft>
              <a:spcPct val="35000"/>
            </a:spcAft>
            <a:buNone/>
          </a:pPr>
          <a:r>
            <a:rPr lang="en-US" sz="1600" b="0" kern="1200" dirty="0"/>
            <a:t>Auto populates the Department/Agency Name</a:t>
          </a:r>
        </a:p>
        <a:p>
          <a:pPr marL="0" lvl="0" indent="0" algn="ctr" defTabSz="800100">
            <a:lnSpc>
              <a:spcPct val="90000"/>
            </a:lnSpc>
            <a:spcBef>
              <a:spcPct val="0"/>
            </a:spcBef>
            <a:spcAft>
              <a:spcPct val="35000"/>
            </a:spcAft>
            <a:buNone/>
          </a:pPr>
          <a:r>
            <a:rPr lang="en-US" sz="1200" b="0" kern="1200" dirty="0"/>
            <a:t>*Hidden column </a:t>
          </a:r>
          <a:br>
            <a:rPr lang="en-US" sz="1600" b="0" kern="1200" dirty="0"/>
          </a:br>
          <a:br>
            <a:rPr lang="en-US" sz="1600" b="0" kern="1200" dirty="0"/>
          </a:br>
          <a:endParaRPr lang="en-US" sz="1600" b="0" kern="1200" noProof="1"/>
        </a:p>
      </dsp:txBody>
      <dsp:txXfrm>
        <a:off x="3735228" y="1201374"/>
        <a:ext cx="3315308" cy="1896906"/>
      </dsp:txXfrm>
    </dsp:sp>
    <dsp:sp modelId="{25DC3ACA-E29D-4710-B1CD-435E6C2C2D50}">
      <dsp:nvSpPr>
        <dsp:cNvPr id="0" name=""/>
        <dsp:cNvSpPr/>
      </dsp:nvSpPr>
      <dsp:spPr>
        <a:xfrm>
          <a:off x="4978630" y="334608"/>
          <a:ext cx="872678" cy="890275"/>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1911350">
            <a:lnSpc>
              <a:spcPct val="90000"/>
            </a:lnSpc>
            <a:spcBef>
              <a:spcPct val="0"/>
            </a:spcBef>
            <a:spcAft>
              <a:spcPct val="35000"/>
            </a:spcAft>
            <a:buNone/>
          </a:pPr>
          <a:endParaRPr lang="en-US" sz="4300" kern="1200" dirty="0">
            <a:solidFill>
              <a:schemeClr val="accent2">
                <a:lumMod val="20000"/>
                <a:lumOff val="80000"/>
              </a:schemeClr>
            </a:solidFill>
          </a:endParaRPr>
        </a:p>
      </dsp:txBody>
      <dsp:txXfrm>
        <a:off x="5106431" y="464986"/>
        <a:ext cx="617076" cy="629519"/>
      </dsp:txXfrm>
    </dsp:sp>
    <dsp:sp modelId="{16C7FF57-6B89-4B44-9F92-C3E365FC70B7}">
      <dsp:nvSpPr>
        <dsp:cNvPr id="0" name=""/>
        <dsp:cNvSpPr/>
      </dsp:nvSpPr>
      <dsp:spPr>
        <a:xfrm>
          <a:off x="3707606"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1F7AD-8709-46DB-8F55-A93C2F524373}">
      <dsp:nvSpPr>
        <dsp:cNvPr id="0" name=""/>
        <dsp:cNvSpPr/>
      </dsp:nvSpPr>
      <dsp:spPr>
        <a:xfrm>
          <a:off x="7667853" y="0"/>
          <a:ext cx="2865272"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Incident Number &amp; Name </a:t>
          </a:r>
        </a:p>
        <a:p>
          <a:pPr marL="0" lvl="0" indent="0" algn="ctr" defTabSz="800100">
            <a:lnSpc>
              <a:spcPct val="90000"/>
            </a:lnSpc>
            <a:spcBef>
              <a:spcPct val="0"/>
            </a:spcBef>
            <a:spcAft>
              <a:spcPct val="35000"/>
            </a:spcAft>
            <a:buNone/>
          </a:pPr>
          <a:r>
            <a:rPr lang="en-US" sz="1300" b="0" kern="1200" dirty="0"/>
            <a:t>      </a:t>
          </a:r>
          <a:r>
            <a:rPr lang="en-US" sz="1400" b="0" u="sng" kern="1200" dirty="0"/>
            <a:t>(Completed </a:t>
          </a:r>
          <a:r>
            <a:rPr lang="en-US" sz="1400" b="0" u="sng" kern="1200" dirty="0">
              <a:solidFill>
                <a:schemeClr val="tx1"/>
              </a:solidFill>
            </a:rPr>
            <a:t>by DFRR Analyst</a:t>
          </a:r>
          <a:r>
            <a:rPr lang="en-US" sz="1400" b="0" u="sng" kern="1200" dirty="0"/>
            <a:t>)</a:t>
          </a:r>
        </a:p>
        <a:p>
          <a:pPr marL="0" lvl="0" indent="0" algn="ctr" defTabSz="800100">
            <a:lnSpc>
              <a:spcPct val="90000"/>
            </a:lnSpc>
            <a:spcBef>
              <a:spcPct val="0"/>
            </a:spcBef>
            <a:spcAft>
              <a:spcPct val="35000"/>
            </a:spcAft>
            <a:buNone/>
          </a:pPr>
          <a:r>
            <a:rPr lang="en-US" sz="1200" b="0" kern="1200" dirty="0"/>
            <a:t>Auto populates Incident Number and Name.</a:t>
          </a:r>
        </a:p>
        <a:p>
          <a:pPr marL="0" lvl="0" indent="0" algn="ctr" defTabSz="800100">
            <a:lnSpc>
              <a:spcPct val="90000"/>
            </a:lnSpc>
            <a:spcBef>
              <a:spcPct val="0"/>
            </a:spcBef>
            <a:spcAft>
              <a:spcPct val="35000"/>
            </a:spcAft>
            <a:buNone/>
          </a:pPr>
          <a:r>
            <a:rPr lang="en-US" sz="1200" b="0" kern="1200" dirty="0"/>
            <a:t>*Hidden column </a:t>
          </a:r>
          <a:br>
            <a:rPr lang="en-US" sz="1200" b="0" kern="1200" dirty="0"/>
          </a:br>
          <a:br>
            <a:rPr lang="en-US" sz="1300" b="0" kern="1200" dirty="0"/>
          </a:br>
          <a:endParaRPr lang="en-US" sz="1300" b="0" kern="1200" noProof="1"/>
        </a:p>
      </dsp:txBody>
      <dsp:txXfrm>
        <a:off x="7667853" y="1201374"/>
        <a:ext cx="2865272" cy="1896906"/>
      </dsp:txXfrm>
    </dsp:sp>
    <dsp:sp modelId="{FA70521F-D537-4FEA-8FFB-CC5B170F90C3}">
      <dsp:nvSpPr>
        <dsp:cNvPr id="0" name=""/>
        <dsp:cNvSpPr/>
      </dsp:nvSpPr>
      <dsp:spPr>
        <a:xfrm>
          <a:off x="8707286" y="360799"/>
          <a:ext cx="872678" cy="866080"/>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8835087" y="487633"/>
        <a:ext cx="617076" cy="612412"/>
      </dsp:txXfrm>
    </dsp:sp>
    <dsp:sp modelId="{267DE321-8DBD-4CB7-97FD-B8F7131489D3}">
      <dsp:nvSpPr>
        <dsp:cNvPr id="0" name=""/>
        <dsp:cNvSpPr/>
      </dsp:nvSpPr>
      <dsp:spPr>
        <a:xfrm>
          <a:off x="7415213"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36792"/>
          <a:ext cx="2885771" cy="310775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Mission Task Number</a:t>
          </a:r>
        </a:p>
        <a:p>
          <a:pPr marL="0" lvl="0" indent="0" algn="ctr" defTabSz="800100">
            <a:lnSpc>
              <a:spcPct val="90000"/>
            </a:lnSpc>
            <a:spcBef>
              <a:spcPct val="0"/>
            </a:spcBef>
            <a:spcAft>
              <a:spcPct val="35000"/>
            </a:spcAft>
            <a:buNone/>
          </a:pPr>
          <a:r>
            <a:rPr lang="en-US" sz="1400" b="0" u="sng" kern="1200" dirty="0"/>
            <a:t>(Completed by SA)</a:t>
          </a:r>
        </a:p>
        <a:p>
          <a:pPr marL="0" lvl="0" indent="0" algn="ctr" defTabSz="800100">
            <a:lnSpc>
              <a:spcPct val="90000"/>
            </a:lnSpc>
            <a:spcBef>
              <a:spcPct val="0"/>
            </a:spcBef>
            <a:spcAft>
              <a:spcPct val="35000"/>
            </a:spcAft>
            <a:buNone/>
          </a:pPr>
          <a:r>
            <a:rPr lang="en-US" sz="1300" b="0" kern="1200" dirty="0"/>
            <a:t>This is the Task Number assigned to your agency by SOC Operations via Cal OES RRS. If no mission task, put N/A. </a:t>
          </a:r>
        </a:p>
        <a:p>
          <a:pPr marL="0" lvl="0" indent="0" algn="ctr" defTabSz="800100">
            <a:lnSpc>
              <a:spcPct val="90000"/>
            </a:lnSpc>
            <a:spcBef>
              <a:spcPct val="0"/>
            </a:spcBef>
            <a:spcAft>
              <a:spcPct val="35000"/>
            </a:spcAft>
            <a:buNone/>
          </a:pPr>
          <a:endParaRPr lang="en-US" sz="1800" kern="1200" dirty="0"/>
        </a:p>
      </dsp:txBody>
      <dsp:txXfrm>
        <a:off x="0" y="1217738"/>
        <a:ext cx="2885771" cy="1864652"/>
      </dsp:txXfrm>
    </dsp:sp>
    <dsp:sp modelId="{8157E768-0524-44F1-8F00-7DF53576D2D6}">
      <dsp:nvSpPr>
        <dsp:cNvPr id="0" name=""/>
        <dsp:cNvSpPr/>
      </dsp:nvSpPr>
      <dsp:spPr>
        <a:xfrm>
          <a:off x="899816" y="395201"/>
          <a:ext cx="833159" cy="844044"/>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767" tIns="12700" rIns="59767" bIns="127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1021829" y="518808"/>
        <a:ext cx="589133" cy="596830"/>
      </dsp:txXfrm>
    </dsp:sp>
    <dsp:sp modelId="{676D607A-85D2-4EAF-B264-A9D94B61A4FF}">
      <dsp:nvSpPr>
        <dsp:cNvPr id="0" name=""/>
        <dsp:cNvSpPr/>
      </dsp:nvSpPr>
      <dsp:spPr>
        <a:xfrm>
          <a:off x="333248" y="3134560"/>
          <a:ext cx="2219824"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494D0-A47B-4239-A7E6-5D992FF87D2E}">
      <dsp:nvSpPr>
        <dsp:cNvPr id="0" name=""/>
        <dsp:cNvSpPr/>
      </dsp:nvSpPr>
      <dsp:spPr>
        <a:xfrm>
          <a:off x="3108028" y="26878"/>
          <a:ext cx="2538923" cy="310775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County</a:t>
          </a:r>
        </a:p>
        <a:p>
          <a:pPr marL="0" lvl="0" indent="0" algn="ctr" defTabSz="800100">
            <a:lnSpc>
              <a:spcPct val="90000"/>
            </a:lnSpc>
            <a:spcBef>
              <a:spcPct val="0"/>
            </a:spcBef>
            <a:spcAft>
              <a:spcPct val="35000"/>
            </a:spcAft>
            <a:buNone/>
          </a:pPr>
          <a:r>
            <a:rPr lang="en-US" sz="1400" b="0" u="sng" kern="1200" dirty="0"/>
            <a:t>(Completed by SA)</a:t>
          </a:r>
          <a:endParaRPr lang="en-US" sz="1400" b="1" kern="1200" dirty="0"/>
        </a:p>
        <a:p>
          <a:pPr marL="0" lvl="0" indent="0" algn="ctr" defTabSz="800100">
            <a:lnSpc>
              <a:spcPct val="90000"/>
            </a:lnSpc>
            <a:spcBef>
              <a:spcPct val="0"/>
            </a:spcBef>
            <a:spcAft>
              <a:spcPct val="35000"/>
            </a:spcAft>
            <a:buNone/>
          </a:pPr>
          <a:r>
            <a:rPr lang="en-US" sz="1500" b="0" kern="1200" dirty="0"/>
            <a:t>Counties for which the activities were performed.</a:t>
          </a:r>
          <a:br>
            <a:rPr lang="en-US" sz="1600" b="0" kern="1200" dirty="0"/>
          </a:br>
          <a:br>
            <a:rPr lang="en-US" sz="1600" b="0" kern="1200" dirty="0"/>
          </a:br>
          <a:endParaRPr lang="en-US" sz="1600" b="0" kern="1200" noProof="1"/>
        </a:p>
      </dsp:txBody>
      <dsp:txXfrm>
        <a:off x="3108028" y="1207825"/>
        <a:ext cx="2538923" cy="1864652"/>
      </dsp:txXfrm>
    </dsp:sp>
    <dsp:sp modelId="{25DC3ACA-E29D-4710-B1CD-435E6C2C2D50}">
      <dsp:nvSpPr>
        <dsp:cNvPr id="0" name=""/>
        <dsp:cNvSpPr/>
      </dsp:nvSpPr>
      <dsp:spPr>
        <a:xfrm>
          <a:off x="3972206" y="382410"/>
          <a:ext cx="849372" cy="821910"/>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767" tIns="12700" rIns="59767" bIns="1270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096594" y="502776"/>
        <a:ext cx="600596" cy="581178"/>
      </dsp:txXfrm>
    </dsp:sp>
    <dsp:sp modelId="{16C7FF57-6B89-4B44-9F92-C3E365FC70B7}">
      <dsp:nvSpPr>
        <dsp:cNvPr id="0" name=""/>
        <dsp:cNvSpPr/>
      </dsp:nvSpPr>
      <dsp:spPr>
        <a:xfrm>
          <a:off x="3267578" y="3134560"/>
          <a:ext cx="2219824"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F955-F18B-41E7-87FF-6D5B0C613F92}">
      <dsp:nvSpPr>
        <dsp:cNvPr id="0" name=""/>
        <dsp:cNvSpPr/>
      </dsp:nvSpPr>
      <dsp:spPr>
        <a:xfrm>
          <a:off x="5868934" y="26878"/>
          <a:ext cx="2219824" cy="310775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Activity Start Date</a:t>
          </a:r>
        </a:p>
        <a:p>
          <a:pPr marL="0" lvl="0" indent="0" algn="ctr" defTabSz="800100">
            <a:lnSpc>
              <a:spcPct val="90000"/>
            </a:lnSpc>
            <a:spcBef>
              <a:spcPct val="0"/>
            </a:spcBef>
            <a:spcAft>
              <a:spcPct val="35000"/>
            </a:spcAft>
            <a:buNone/>
          </a:pPr>
          <a:r>
            <a:rPr lang="en-US" sz="1400" b="0" u="sng" kern="1200" dirty="0"/>
            <a:t>(Completed by SA)</a:t>
          </a:r>
          <a:endParaRPr lang="en-US" sz="1400" b="1" u="sng" kern="1200" dirty="0"/>
        </a:p>
        <a:p>
          <a:pPr marL="0" lvl="0" indent="0" algn="ctr" defTabSz="800100">
            <a:lnSpc>
              <a:spcPct val="90000"/>
            </a:lnSpc>
            <a:spcBef>
              <a:spcPct val="0"/>
            </a:spcBef>
            <a:spcAft>
              <a:spcPct val="35000"/>
            </a:spcAft>
            <a:buNone/>
          </a:pPr>
          <a:r>
            <a:rPr lang="en-US" sz="1500" kern="1200" dirty="0"/>
            <a:t>The initial date of the line item.</a:t>
          </a:r>
          <a:br>
            <a:rPr lang="en-US" sz="1600" kern="1200" dirty="0"/>
          </a:br>
          <a:br>
            <a:rPr lang="en-US" sz="1600" kern="1200" noProof="1"/>
          </a:br>
          <a:endParaRPr lang="en-US" sz="1600" kern="1200" noProof="1"/>
        </a:p>
      </dsp:txBody>
      <dsp:txXfrm>
        <a:off x="5868934" y="1207825"/>
        <a:ext cx="2219824" cy="1864652"/>
      </dsp:txXfrm>
    </dsp:sp>
    <dsp:sp modelId="{6427A046-A5DB-45B4-A207-44B5BA2EDCB8}">
      <dsp:nvSpPr>
        <dsp:cNvPr id="0" name=""/>
        <dsp:cNvSpPr/>
      </dsp:nvSpPr>
      <dsp:spPr>
        <a:xfrm>
          <a:off x="6573195" y="429623"/>
          <a:ext cx="811303" cy="748387"/>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767" tIns="12700" rIns="59767" bIns="127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692008" y="539222"/>
        <a:ext cx="573677" cy="529189"/>
      </dsp:txXfrm>
    </dsp:sp>
    <dsp:sp modelId="{F2B5686E-3383-424C-979B-96791911166F}">
      <dsp:nvSpPr>
        <dsp:cNvPr id="0" name=""/>
        <dsp:cNvSpPr/>
      </dsp:nvSpPr>
      <dsp:spPr>
        <a:xfrm>
          <a:off x="5868934" y="3134560"/>
          <a:ext cx="2219824"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8310741" y="26878"/>
          <a:ext cx="2474748" cy="3107753"/>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66" tIns="330200" rIns="17306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Anticipated End Date</a:t>
          </a:r>
        </a:p>
        <a:p>
          <a:pPr marL="0" lvl="0" indent="0" algn="ctr" defTabSz="800100">
            <a:lnSpc>
              <a:spcPct val="90000"/>
            </a:lnSpc>
            <a:spcBef>
              <a:spcPct val="0"/>
            </a:spcBef>
            <a:spcAft>
              <a:spcPct val="35000"/>
            </a:spcAft>
            <a:buNone/>
          </a:pPr>
          <a:r>
            <a:rPr lang="en-US" sz="1400" b="0" u="sng" kern="1200" dirty="0"/>
            <a:t>(Completed by SA)</a:t>
          </a:r>
          <a:endParaRPr lang="en-US" sz="1400" b="1" kern="1200" dirty="0"/>
        </a:p>
        <a:p>
          <a:pPr marL="0" lvl="0" indent="0" algn="ctr" defTabSz="800100">
            <a:lnSpc>
              <a:spcPct val="90000"/>
            </a:lnSpc>
            <a:spcBef>
              <a:spcPct val="0"/>
            </a:spcBef>
            <a:spcAft>
              <a:spcPct val="35000"/>
            </a:spcAft>
            <a:buNone/>
          </a:pPr>
          <a:r>
            <a:rPr lang="en-US" sz="1300" kern="1200" dirty="0"/>
            <a:t>When the agency believes the work related to this line item will be completed.</a:t>
          </a:r>
          <a:endParaRPr lang="en-US" sz="1300" kern="1200" noProof="1"/>
        </a:p>
      </dsp:txBody>
      <dsp:txXfrm>
        <a:off x="8310741" y="1207825"/>
        <a:ext cx="2474748" cy="1864652"/>
      </dsp:txXfrm>
    </dsp:sp>
    <dsp:sp modelId="{27618652-1A57-4875-AAC5-B191478F3992}">
      <dsp:nvSpPr>
        <dsp:cNvPr id="0" name=""/>
        <dsp:cNvSpPr/>
      </dsp:nvSpPr>
      <dsp:spPr>
        <a:xfrm>
          <a:off x="9122981" y="416920"/>
          <a:ext cx="824588" cy="786491"/>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767" tIns="12700" rIns="59767" bIns="1270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9243739" y="532099"/>
        <a:ext cx="583072" cy="556133"/>
      </dsp:txXfrm>
    </dsp:sp>
    <dsp:sp modelId="{B8D567F3-3FC1-4CFE-9A27-C65906F60D59}">
      <dsp:nvSpPr>
        <dsp:cNvPr id="0" name=""/>
        <dsp:cNvSpPr/>
      </dsp:nvSpPr>
      <dsp:spPr>
        <a:xfrm>
          <a:off x="8438203" y="3134560"/>
          <a:ext cx="2219824"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7F955-F18B-41E7-87FF-6D5B0C613F92}">
      <dsp:nvSpPr>
        <dsp:cNvPr id="0" name=""/>
        <dsp:cNvSpPr/>
      </dsp:nvSpPr>
      <dsp:spPr>
        <a:xfrm>
          <a:off x="0" y="0"/>
          <a:ext cx="3261439" cy="314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noProof="1">
              <a:highlight>
                <a:srgbClr val="C0C0C0"/>
              </a:highlight>
            </a:rPr>
            <a:t>Category of Work</a:t>
          </a:r>
        </a:p>
        <a:p>
          <a:pPr marL="0" lvl="0" indent="0" algn="ctr" defTabSz="800100">
            <a:lnSpc>
              <a:spcPct val="90000"/>
            </a:lnSpc>
            <a:spcBef>
              <a:spcPct val="0"/>
            </a:spcBef>
            <a:spcAft>
              <a:spcPct val="35000"/>
            </a:spcAft>
            <a:buNone/>
          </a:pPr>
          <a:r>
            <a:rPr lang="en-US" sz="1400" b="0" u="sng" kern="1200" dirty="0"/>
            <a:t>(Completed by SA)</a:t>
          </a:r>
        </a:p>
        <a:p>
          <a:pPr marL="0" lvl="0" indent="0" algn="ctr" defTabSz="800100">
            <a:lnSpc>
              <a:spcPct val="90000"/>
            </a:lnSpc>
            <a:spcBef>
              <a:spcPct val="0"/>
            </a:spcBef>
            <a:spcAft>
              <a:spcPct val="35000"/>
            </a:spcAft>
            <a:buNone/>
          </a:pPr>
          <a:r>
            <a:rPr lang="en-US" sz="1000" kern="1200" noProof="1"/>
            <a:t>FEMA's standard categories of emergency response work.</a:t>
          </a:r>
        </a:p>
        <a:p>
          <a:pPr marL="0" lvl="0" indent="0" algn="ctr" defTabSz="800100">
            <a:lnSpc>
              <a:spcPct val="90000"/>
            </a:lnSpc>
            <a:spcBef>
              <a:spcPct val="0"/>
            </a:spcBef>
            <a:spcAft>
              <a:spcPct val="35000"/>
            </a:spcAft>
            <a:buNone/>
          </a:pPr>
          <a:r>
            <a:rPr lang="en-US" sz="1000" kern="1200" noProof="1"/>
            <a:t>Cat A: Debris Removal</a:t>
          </a:r>
        </a:p>
        <a:p>
          <a:pPr marL="0" lvl="0" indent="0" algn="ctr" defTabSz="800100">
            <a:lnSpc>
              <a:spcPct val="90000"/>
            </a:lnSpc>
            <a:spcBef>
              <a:spcPct val="0"/>
            </a:spcBef>
            <a:spcAft>
              <a:spcPct val="35000"/>
            </a:spcAft>
            <a:buNone/>
          </a:pPr>
          <a:r>
            <a:rPr lang="en-US" sz="1000" kern="1200" noProof="1"/>
            <a:t>Cat B: Emergency Protective Measures</a:t>
          </a:r>
        </a:p>
        <a:p>
          <a:pPr marL="0" lvl="0" indent="0" algn="ctr" defTabSz="800100">
            <a:lnSpc>
              <a:spcPct val="90000"/>
            </a:lnSpc>
            <a:spcBef>
              <a:spcPct val="0"/>
            </a:spcBef>
            <a:spcAft>
              <a:spcPct val="35000"/>
            </a:spcAft>
            <a:buNone/>
          </a:pPr>
          <a:r>
            <a:rPr lang="en-US" sz="1000" kern="1200" noProof="1"/>
            <a:t>Cat H: Fire (CalFire for FMAG only)</a:t>
          </a:r>
        </a:p>
      </dsp:txBody>
      <dsp:txXfrm>
        <a:off x="0" y="1193774"/>
        <a:ext cx="3261439" cy="1884906"/>
      </dsp:txXfrm>
    </dsp:sp>
    <dsp:sp modelId="{6427A046-A5DB-45B4-A207-44B5BA2EDCB8}">
      <dsp:nvSpPr>
        <dsp:cNvPr id="0" name=""/>
        <dsp:cNvSpPr/>
      </dsp:nvSpPr>
      <dsp:spPr>
        <a:xfrm>
          <a:off x="1159492" y="314151"/>
          <a:ext cx="942453" cy="942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77" tIns="12700" rIns="73477"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1297511" y="452170"/>
        <a:ext cx="666415" cy="666415"/>
      </dsp:txXfrm>
    </dsp:sp>
    <dsp:sp modelId="{F2B5686E-3383-424C-979B-96791911166F}">
      <dsp:nvSpPr>
        <dsp:cNvPr id="0" name=""/>
        <dsp:cNvSpPr/>
      </dsp:nvSpPr>
      <dsp:spPr>
        <a:xfrm>
          <a:off x="0" y="3141439"/>
          <a:ext cx="3261439"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3627078" y="0"/>
          <a:ext cx="3261439" cy="314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Cost Activity Type</a:t>
          </a:r>
        </a:p>
        <a:p>
          <a:pPr marL="0" lvl="0" indent="0" algn="ctr" defTabSz="800100">
            <a:lnSpc>
              <a:spcPct val="90000"/>
            </a:lnSpc>
            <a:spcBef>
              <a:spcPct val="0"/>
            </a:spcBef>
            <a:spcAft>
              <a:spcPct val="35000"/>
            </a:spcAft>
            <a:buNone/>
          </a:pPr>
          <a:r>
            <a:rPr lang="en-US" sz="1400" b="0" u="sng" kern="1200" dirty="0"/>
            <a:t>(Completed by SA)</a:t>
          </a:r>
          <a:endParaRPr lang="en-US" sz="1400" b="1" kern="1200" dirty="0"/>
        </a:p>
        <a:p>
          <a:pPr marL="0" lvl="0" indent="0" algn="ctr" defTabSz="800100">
            <a:lnSpc>
              <a:spcPct val="90000"/>
            </a:lnSpc>
            <a:spcBef>
              <a:spcPct val="0"/>
            </a:spcBef>
            <a:spcAft>
              <a:spcPct val="35000"/>
            </a:spcAft>
            <a:buNone/>
          </a:pPr>
          <a:r>
            <a:rPr lang="en-US" sz="900" b="0" kern="1200" dirty="0"/>
            <a:t>Cost Activity such as Personnel Services and OE&amp;E related to the Cost Category.</a:t>
          </a:r>
        </a:p>
        <a:p>
          <a:pPr marL="0" lvl="0" indent="0" algn="ctr" defTabSz="800100">
            <a:lnSpc>
              <a:spcPct val="90000"/>
            </a:lnSpc>
            <a:spcBef>
              <a:spcPct val="0"/>
            </a:spcBef>
            <a:spcAft>
              <a:spcPct val="35000"/>
            </a:spcAft>
            <a:buNone/>
          </a:pPr>
          <a:r>
            <a:rPr lang="en-US" sz="900" b="0" kern="1200" dirty="0"/>
            <a:t>* Contracts &amp; Procurements should be one per row </a:t>
          </a:r>
        </a:p>
        <a:p>
          <a:pPr marL="0" lvl="0" indent="0" algn="ctr" defTabSz="800100">
            <a:lnSpc>
              <a:spcPct val="90000"/>
            </a:lnSpc>
            <a:spcBef>
              <a:spcPct val="0"/>
            </a:spcBef>
            <a:spcAft>
              <a:spcPct val="35000"/>
            </a:spcAft>
            <a:buNone/>
          </a:pPr>
          <a:r>
            <a:rPr lang="en-US" sz="900" b="0" kern="1200" dirty="0"/>
            <a:t>* Personnel &amp; Travel should be rolled up according to same criteria (ex: county, date range and category of work)</a:t>
          </a:r>
        </a:p>
      </dsp:txBody>
      <dsp:txXfrm>
        <a:off x="3627078" y="1193774"/>
        <a:ext cx="3261439" cy="1884906"/>
      </dsp:txXfrm>
    </dsp:sp>
    <dsp:sp modelId="{27618652-1A57-4875-AAC5-B191478F3992}">
      <dsp:nvSpPr>
        <dsp:cNvPr id="0" name=""/>
        <dsp:cNvSpPr/>
      </dsp:nvSpPr>
      <dsp:spPr>
        <a:xfrm>
          <a:off x="4747075" y="314151"/>
          <a:ext cx="942453" cy="942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77" tIns="12700" rIns="73477"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4885094" y="452170"/>
        <a:ext cx="666415" cy="666415"/>
      </dsp:txXfrm>
    </dsp:sp>
    <dsp:sp modelId="{B8D567F3-3FC1-4CFE-9A27-C65906F60D59}">
      <dsp:nvSpPr>
        <dsp:cNvPr id="0" name=""/>
        <dsp:cNvSpPr/>
      </dsp:nvSpPr>
      <dsp:spPr>
        <a:xfrm>
          <a:off x="3587582" y="3141439"/>
          <a:ext cx="3261439"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3BD37-3DBD-4402-86AE-A190BB03AB66}">
      <dsp:nvSpPr>
        <dsp:cNvPr id="0" name=""/>
        <dsp:cNvSpPr/>
      </dsp:nvSpPr>
      <dsp:spPr>
        <a:xfrm>
          <a:off x="7175165" y="0"/>
          <a:ext cx="3261439" cy="314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Cost Description</a:t>
          </a:r>
        </a:p>
        <a:p>
          <a:pPr marL="0" lvl="0" indent="0" algn="ctr" defTabSz="800100">
            <a:lnSpc>
              <a:spcPct val="90000"/>
            </a:lnSpc>
            <a:spcBef>
              <a:spcPct val="0"/>
            </a:spcBef>
            <a:spcAft>
              <a:spcPct val="35000"/>
            </a:spcAft>
            <a:buNone/>
          </a:pPr>
          <a:r>
            <a:rPr lang="en-US" sz="1400" b="0" u="sng" kern="1200" dirty="0"/>
            <a:t>(Completed by SA)</a:t>
          </a:r>
          <a:endParaRPr lang="en-US" sz="1400" b="1" kern="1200" dirty="0"/>
        </a:p>
        <a:p>
          <a:pPr marL="0" lvl="0" indent="0" algn="ctr" defTabSz="800100">
            <a:lnSpc>
              <a:spcPct val="90000"/>
            </a:lnSpc>
            <a:spcBef>
              <a:spcPct val="0"/>
            </a:spcBef>
            <a:spcAft>
              <a:spcPct val="35000"/>
            </a:spcAft>
            <a:buNone/>
          </a:pPr>
          <a:r>
            <a:rPr lang="en-US" sz="1600" b="0" kern="1200" dirty="0"/>
            <a:t>Brief explanation of what was being done and why.</a:t>
          </a:r>
        </a:p>
      </dsp:txBody>
      <dsp:txXfrm>
        <a:off x="7175165" y="1193774"/>
        <a:ext cx="3261439" cy="1884906"/>
      </dsp:txXfrm>
    </dsp:sp>
    <dsp:sp modelId="{A398EE40-A796-42AD-B5F8-30FCCF46BD14}">
      <dsp:nvSpPr>
        <dsp:cNvPr id="0" name=""/>
        <dsp:cNvSpPr/>
      </dsp:nvSpPr>
      <dsp:spPr>
        <a:xfrm>
          <a:off x="8334658" y="314151"/>
          <a:ext cx="942453" cy="942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77" tIns="12700" rIns="73477" bIns="1270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8472677" y="452170"/>
        <a:ext cx="666415" cy="666415"/>
      </dsp:txXfrm>
    </dsp:sp>
    <dsp:sp modelId="{1F55BB2C-DE19-47E8-A250-6E70EC67D3F1}">
      <dsp:nvSpPr>
        <dsp:cNvPr id="0" name=""/>
        <dsp:cNvSpPr/>
      </dsp:nvSpPr>
      <dsp:spPr>
        <a:xfrm>
          <a:off x="7175165" y="3141439"/>
          <a:ext cx="3261439"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7F955-F18B-41E7-87FF-6D5B0C613F92}">
      <dsp:nvSpPr>
        <dsp:cNvPr id="0" name=""/>
        <dsp:cNvSpPr/>
      </dsp:nvSpPr>
      <dsp:spPr>
        <a:xfrm>
          <a:off x="0" y="0"/>
          <a:ext cx="3261439" cy="31113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noProof="1">
              <a:highlight>
                <a:srgbClr val="C0C0C0"/>
              </a:highlight>
            </a:rPr>
            <a:t>Estimated To-Date Costs</a:t>
          </a:r>
        </a:p>
        <a:p>
          <a:pPr marL="0" lvl="0" indent="0" algn="ctr" defTabSz="800100">
            <a:lnSpc>
              <a:spcPct val="90000"/>
            </a:lnSpc>
            <a:spcBef>
              <a:spcPct val="0"/>
            </a:spcBef>
            <a:spcAft>
              <a:spcPct val="35000"/>
            </a:spcAft>
            <a:buNone/>
          </a:pPr>
          <a:r>
            <a:rPr lang="en-US" sz="1400" b="0" u="sng" kern="1200" dirty="0"/>
            <a:t>(Completed by SA)</a:t>
          </a:r>
          <a:endParaRPr lang="en-US" sz="1400" b="1" kern="1200" noProof="1"/>
        </a:p>
        <a:p>
          <a:pPr marL="0" lvl="0" indent="0" algn="ctr" defTabSz="800100">
            <a:lnSpc>
              <a:spcPct val="90000"/>
            </a:lnSpc>
            <a:spcBef>
              <a:spcPct val="0"/>
            </a:spcBef>
            <a:spcAft>
              <a:spcPct val="35000"/>
            </a:spcAft>
            <a:buNone/>
          </a:pPr>
          <a:r>
            <a:rPr lang="en-US" sz="1600" kern="1200" noProof="1"/>
            <a:t>A rough calculation of incurred expenses between the Start Date and the most recently completed date.</a:t>
          </a:r>
        </a:p>
      </dsp:txBody>
      <dsp:txXfrm>
        <a:off x="0" y="1182316"/>
        <a:ext cx="3261439" cy="1866816"/>
      </dsp:txXfrm>
    </dsp:sp>
    <dsp:sp modelId="{6427A046-A5DB-45B4-A207-44B5BA2EDCB8}">
      <dsp:nvSpPr>
        <dsp:cNvPr id="0" name=""/>
        <dsp:cNvSpPr/>
      </dsp:nvSpPr>
      <dsp:spPr>
        <a:xfrm>
          <a:off x="1192182" y="339936"/>
          <a:ext cx="882369" cy="83296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00" tIns="12700" rIns="67900" bIns="127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1321402" y="461921"/>
        <a:ext cx="623929" cy="588993"/>
      </dsp:txXfrm>
    </dsp:sp>
    <dsp:sp modelId="{F2B5686E-3383-424C-979B-96791911166F}">
      <dsp:nvSpPr>
        <dsp:cNvPr id="0" name=""/>
        <dsp:cNvSpPr/>
      </dsp:nvSpPr>
      <dsp:spPr>
        <a:xfrm>
          <a:off x="0" y="3111288"/>
          <a:ext cx="3261439"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3587582" y="0"/>
          <a:ext cx="3261439" cy="31113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Projected Remaining Costs</a:t>
          </a:r>
        </a:p>
        <a:p>
          <a:pPr marL="0" lvl="0" indent="0" algn="ctr" defTabSz="800100">
            <a:lnSpc>
              <a:spcPct val="90000"/>
            </a:lnSpc>
            <a:spcBef>
              <a:spcPct val="0"/>
            </a:spcBef>
            <a:spcAft>
              <a:spcPct val="35000"/>
            </a:spcAft>
            <a:buNone/>
          </a:pPr>
          <a:r>
            <a:rPr lang="en-US" sz="1400" b="0" u="sng" kern="1200" dirty="0"/>
            <a:t>(Completed by SA)</a:t>
          </a:r>
          <a:endParaRPr lang="en-US" sz="1400" b="1" kern="1200" dirty="0"/>
        </a:p>
        <a:p>
          <a:pPr marL="0" lvl="0" indent="0" algn="ctr" defTabSz="800100">
            <a:lnSpc>
              <a:spcPct val="90000"/>
            </a:lnSpc>
            <a:spcBef>
              <a:spcPct val="0"/>
            </a:spcBef>
            <a:spcAft>
              <a:spcPct val="35000"/>
            </a:spcAft>
            <a:buNone/>
          </a:pPr>
          <a:r>
            <a:rPr lang="en-US" sz="1300" kern="1200" dirty="0"/>
            <a:t>A rough calculation of outstanding expenses from today through the Anticipated End Date.</a:t>
          </a:r>
          <a:endParaRPr lang="en-US" sz="1300" kern="1200" noProof="1"/>
        </a:p>
      </dsp:txBody>
      <dsp:txXfrm>
        <a:off x="3587582" y="1182316"/>
        <a:ext cx="3261439" cy="1866816"/>
      </dsp:txXfrm>
    </dsp:sp>
    <dsp:sp modelId="{27618652-1A57-4875-AAC5-B191478F3992}">
      <dsp:nvSpPr>
        <dsp:cNvPr id="0" name=""/>
        <dsp:cNvSpPr/>
      </dsp:nvSpPr>
      <dsp:spPr>
        <a:xfrm>
          <a:off x="4809302" y="339936"/>
          <a:ext cx="823294" cy="83296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00" tIns="12700" rIns="67900" bIns="127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4929871" y="461921"/>
        <a:ext cx="582156" cy="588993"/>
      </dsp:txXfrm>
    </dsp:sp>
    <dsp:sp modelId="{B8D567F3-3FC1-4CFE-9A27-C65906F60D59}">
      <dsp:nvSpPr>
        <dsp:cNvPr id="0" name=""/>
        <dsp:cNvSpPr/>
      </dsp:nvSpPr>
      <dsp:spPr>
        <a:xfrm>
          <a:off x="3587582" y="3111288"/>
          <a:ext cx="3261439"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3BD37-3DBD-4402-86AE-A190BB03AB66}">
      <dsp:nvSpPr>
        <dsp:cNvPr id="0" name=""/>
        <dsp:cNvSpPr/>
      </dsp:nvSpPr>
      <dsp:spPr>
        <a:xfrm>
          <a:off x="7175165" y="0"/>
          <a:ext cx="3261439" cy="311136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274" tIns="330200" rIns="254274" bIns="330200" numCol="1" spcCol="1270" anchor="t" anchorCtr="0">
          <a:noAutofit/>
        </a:bodyPr>
        <a:lstStyle/>
        <a:p>
          <a:pPr marL="0" lvl="0" indent="0" algn="ctr" defTabSz="800100">
            <a:lnSpc>
              <a:spcPct val="90000"/>
            </a:lnSpc>
            <a:spcBef>
              <a:spcPct val="0"/>
            </a:spcBef>
            <a:spcAft>
              <a:spcPct val="35000"/>
            </a:spcAft>
            <a:buNone/>
          </a:pPr>
          <a:r>
            <a:rPr lang="en-US" sz="1800" b="1" kern="1200" noProof="1">
              <a:highlight>
                <a:srgbClr val="C0C0C0"/>
              </a:highlight>
            </a:rPr>
            <a:t>Total Anticipated Costs</a:t>
          </a:r>
        </a:p>
        <a:p>
          <a:pPr marL="0" lvl="0" indent="0" algn="ctr" defTabSz="800100">
            <a:lnSpc>
              <a:spcPct val="90000"/>
            </a:lnSpc>
            <a:spcBef>
              <a:spcPct val="0"/>
            </a:spcBef>
            <a:spcAft>
              <a:spcPct val="35000"/>
            </a:spcAft>
            <a:buNone/>
          </a:pPr>
          <a:r>
            <a:rPr lang="en-US" sz="1400" b="0" u="sng" kern="1200" noProof="1"/>
            <a:t>(Auto populated)</a:t>
          </a:r>
        </a:p>
        <a:p>
          <a:pPr marL="0" lvl="0" indent="0" algn="ctr" defTabSz="800100">
            <a:lnSpc>
              <a:spcPct val="90000"/>
            </a:lnSpc>
            <a:spcBef>
              <a:spcPct val="0"/>
            </a:spcBef>
            <a:spcAft>
              <a:spcPct val="35000"/>
            </a:spcAft>
            <a:buNone/>
          </a:pPr>
          <a:r>
            <a:rPr lang="en-US" sz="1600" kern="1200" noProof="1"/>
            <a:t>The total of the line items Estimated To-Date Costs and Projected Remaining Costs.</a:t>
          </a:r>
        </a:p>
      </dsp:txBody>
      <dsp:txXfrm>
        <a:off x="7175165" y="1182316"/>
        <a:ext cx="3261439" cy="1866816"/>
      </dsp:txXfrm>
    </dsp:sp>
    <dsp:sp modelId="{A398EE40-A796-42AD-B5F8-30FCCF46BD14}">
      <dsp:nvSpPr>
        <dsp:cNvPr id="0" name=""/>
        <dsp:cNvSpPr/>
      </dsp:nvSpPr>
      <dsp:spPr>
        <a:xfrm>
          <a:off x="8379928" y="328296"/>
          <a:ext cx="857208" cy="85624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00" tIns="12700" rIns="67900" bIns="1270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8505463" y="453690"/>
        <a:ext cx="606138" cy="605455"/>
      </dsp:txXfrm>
    </dsp:sp>
    <dsp:sp modelId="{1F55BB2C-DE19-47E8-A250-6E70EC67D3F1}">
      <dsp:nvSpPr>
        <dsp:cNvPr id="0" name=""/>
        <dsp:cNvSpPr/>
      </dsp:nvSpPr>
      <dsp:spPr>
        <a:xfrm>
          <a:off x="7175165" y="3111288"/>
          <a:ext cx="3261439"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494D0-A47B-4239-A7E6-5D992FF87D2E}">
      <dsp:nvSpPr>
        <dsp:cNvPr id="0" name=""/>
        <dsp:cNvSpPr/>
      </dsp:nvSpPr>
      <dsp:spPr>
        <a:xfrm>
          <a:off x="0" y="0"/>
          <a:ext cx="2169408"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16" tIns="330200" rIns="18661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Costs Absorbable</a:t>
          </a:r>
        </a:p>
        <a:p>
          <a:pPr marL="0" lvl="0" indent="0" algn="ctr" defTabSz="800100">
            <a:lnSpc>
              <a:spcPct val="90000"/>
            </a:lnSpc>
            <a:spcBef>
              <a:spcPct val="0"/>
            </a:spcBef>
            <a:spcAft>
              <a:spcPct val="35000"/>
            </a:spcAft>
            <a:buNone/>
          </a:pPr>
          <a:r>
            <a:rPr lang="en-US" sz="1400" b="0" u="sng" kern="1200" dirty="0"/>
            <a:t>(Completed by SA)</a:t>
          </a:r>
          <a:endParaRPr lang="en-US" sz="1400" b="1" kern="1200" dirty="0"/>
        </a:p>
        <a:p>
          <a:pPr marL="0" lvl="0" indent="0" algn="ctr" defTabSz="800100">
            <a:lnSpc>
              <a:spcPct val="90000"/>
            </a:lnSpc>
            <a:spcBef>
              <a:spcPct val="0"/>
            </a:spcBef>
            <a:spcAft>
              <a:spcPct val="35000"/>
            </a:spcAft>
            <a:buNone/>
          </a:pPr>
          <a:r>
            <a:rPr lang="en-US" sz="1100" b="0" kern="1200" dirty="0"/>
            <a:t>Are Anticipated Costs absorbable within your agency's budget? Verify this with your budget/admin office.</a:t>
          </a:r>
        </a:p>
        <a:p>
          <a:pPr marL="0" lvl="0" indent="0" algn="ctr" defTabSz="800100">
            <a:lnSpc>
              <a:spcPct val="90000"/>
            </a:lnSpc>
            <a:spcBef>
              <a:spcPct val="0"/>
            </a:spcBef>
            <a:spcAft>
              <a:spcPct val="35000"/>
            </a:spcAft>
            <a:buNone/>
          </a:pPr>
          <a:r>
            <a:rPr lang="en-US" sz="1000" b="0" kern="1200" dirty="0"/>
            <a:t> * Yes or No</a:t>
          </a:r>
          <a:br>
            <a:rPr lang="en-US" sz="1000" b="0" kern="1200" dirty="0"/>
          </a:br>
          <a:br>
            <a:rPr lang="en-US" sz="1600" b="0" kern="1200" dirty="0"/>
          </a:br>
          <a:endParaRPr lang="en-US" sz="1600" b="0" kern="1200" noProof="1"/>
        </a:p>
      </dsp:txBody>
      <dsp:txXfrm>
        <a:off x="0" y="1201374"/>
        <a:ext cx="2169408" cy="1896906"/>
      </dsp:txXfrm>
    </dsp:sp>
    <dsp:sp modelId="{25DC3ACA-E29D-4710-B1CD-435E6C2C2D50}">
      <dsp:nvSpPr>
        <dsp:cNvPr id="0" name=""/>
        <dsp:cNvSpPr/>
      </dsp:nvSpPr>
      <dsp:spPr>
        <a:xfrm>
          <a:off x="637450" y="256265"/>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776348" y="395163"/>
        <a:ext cx="670657" cy="670657"/>
      </dsp:txXfrm>
    </dsp:sp>
    <dsp:sp modelId="{16C7FF57-6B89-4B44-9F92-C3E365FC70B7}">
      <dsp:nvSpPr>
        <dsp:cNvPr id="0" name=""/>
        <dsp:cNvSpPr/>
      </dsp:nvSpPr>
      <dsp:spPr>
        <a:xfrm>
          <a:off x="4069" y="3161439"/>
          <a:ext cx="239361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F955-F18B-41E7-87FF-6D5B0C613F92}">
      <dsp:nvSpPr>
        <dsp:cNvPr id="0" name=""/>
        <dsp:cNvSpPr/>
      </dsp:nvSpPr>
      <dsp:spPr>
        <a:xfrm>
          <a:off x="2476462" y="0"/>
          <a:ext cx="2465331"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16" tIns="330200" rIns="186616" bIns="330200" numCol="1" spcCol="1270" anchor="t" anchorCtr="0">
          <a:noAutofit/>
        </a:bodyPr>
        <a:lstStyle/>
        <a:p>
          <a:pPr marL="0" lvl="0" indent="0" algn="ctr" defTabSz="800100">
            <a:lnSpc>
              <a:spcPct val="90000"/>
            </a:lnSpc>
            <a:spcBef>
              <a:spcPct val="0"/>
            </a:spcBef>
            <a:spcAft>
              <a:spcPct val="35000"/>
            </a:spcAft>
            <a:buNone/>
          </a:pPr>
          <a:r>
            <a:rPr lang="en-US" sz="1800" b="1" kern="1200" noProof="1">
              <a:highlight>
                <a:srgbClr val="C0C0C0"/>
              </a:highlight>
            </a:rPr>
            <a:t>DREOA Need </a:t>
          </a:r>
        </a:p>
        <a:p>
          <a:pPr marL="0" lvl="0" indent="0" algn="ctr" defTabSz="800100">
            <a:lnSpc>
              <a:spcPct val="90000"/>
            </a:lnSpc>
            <a:spcBef>
              <a:spcPct val="0"/>
            </a:spcBef>
            <a:spcAft>
              <a:spcPct val="35000"/>
            </a:spcAft>
            <a:buNone/>
          </a:pPr>
          <a:r>
            <a:rPr lang="en-US" sz="1800" b="1" kern="1200" noProof="1"/>
            <a:t> </a:t>
          </a:r>
          <a:r>
            <a:rPr lang="en-US" sz="1400" b="0" u="sng" kern="1200" dirty="0"/>
            <a:t>(Completed by SA)</a:t>
          </a:r>
          <a:endParaRPr lang="en-US" sz="1400" b="1" kern="1200" noProof="1"/>
        </a:p>
        <a:p>
          <a:pPr marL="0" lvl="0" indent="0" algn="ctr" defTabSz="800100">
            <a:lnSpc>
              <a:spcPct val="90000"/>
            </a:lnSpc>
            <a:spcBef>
              <a:spcPct val="0"/>
            </a:spcBef>
            <a:spcAft>
              <a:spcPct val="35000"/>
            </a:spcAft>
            <a:buNone/>
          </a:pPr>
          <a:r>
            <a:rPr lang="en-US" sz="1400" kern="1200" noProof="1"/>
            <a:t>DREOA-eligible costs which an agency cannot absorb within its budget. Use $ amount.</a:t>
          </a:r>
        </a:p>
      </dsp:txBody>
      <dsp:txXfrm>
        <a:off x="2476462" y="1201374"/>
        <a:ext cx="2465331" cy="1896906"/>
      </dsp:txXfrm>
    </dsp:sp>
    <dsp:sp modelId="{6427A046-A5DB-45B4-A207-44B5BA2EDCB8}">
      <dsp:nvSpPr>
        <dsp:cNvPr id="0" name=""/>
        <dsp:cNvSpPr/>
      </dsp:nvSpPr>
      <dsp:spPr>
        <a:xfrm>
          <a:off x="3239088" y="256265"/>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3377986" y="395163"/>
        <a:ext cx="670657" cy="670657"/>
      </dsp:txXfrm>
    </dsp:sp>
    <dsp:sp modelId="{F2B5686E-3383-424C-979B-96791911166F}">
      <dsp:nvSpPr>
        <dsp:cNvPr id="0" name=""/>
        <dsp:cNvSpPr/>
      </dsp:nvSpPr>
      <dsp:spPr>
        <a:xfrm>
          <a:off x="2672906" y="3161439"/>
          <a:ext cx="239361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5406442" y="0"/>
          <a:ext cx="2569740"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16" tIns="330200" rIns="18661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Unabsorbable Not Eligible for DREOA</a:t>
          </a:r>
        </a:p>
        <a:p>
          <a:pPr marL="0" lvl="0" indent="0" algn="ctr" defTabSz="800100">
            <a:lnSpc>
              <a:spcPct val="90000"/>
            </a:lnSpc>
            <a:spcBef>
              <a:spcPct val="0"/>
            </a:spcBef>
            <a:spcAft>
              <a:spcPct val="35000"/>
            </a:spcAft>
            <a:buNone/>
          </a:pPr>
          <a:r>
            <a:rPr lang="en-US" sz="1400" b="0" u="sng" kern="1200" dirty="0"/>
            <a:t>(Completed by SA)</a:t>
          </a:r>
          <a:endParaRPr lang="en-US" sz="1400" b="1" kern="1200" dirty="0"/>
        </a:p>
        <a:p>
          <a:pPr marL="0" lvl="0" indent="0" algn="ctr" defTabSz="800100">
            <a:lnSpc>
              <a:spcPct val="90000"/>
            </a:lnSpc>
            <a:spcBef>
              <a:spcPct val="0"/>
            </a:spcBef>
            <a:spcAft>
              <a:spcPct val="35000"/>
            </a:spcAft>
            <a:buNone/>
          </a:pPr>
          <a:r>
            <a:rPr lang="en-US" sz="1000" kern="1200" dirty="0"/>
            <a:t>Costs not eligible for DREOA, that are not absorbed within an agency’s budget</a:t>
          </a:r>
        </a:p>
        <a:p>
          <a:pPr marL="0" lvl="0" indent="0" algn="ctr" defTabSz="800100">
            <a:lnSpc>
              <a:spcPct val="90000"/>
            </a:lnSpc>
            <a:spcBef>
              <a:spcPct val="0"/>
            </a:spcBef>
            <a:spcAft>
              <a:spcPct val="35000"/>
            </a:spcAft>
            <a:buNone/>
          </a:pPr>
          <a:r>
            <a:rPr lang="en-US" sz="1000" kern="1200" dirty="0"/>
            <a:t>*Confirm with SA budget/admin office.</a:t>
          </a:r>
        </a:p>
        <a:p>
          <a:pPr marL="0" lvl="0" indent="0" algn="ctr" defTabSz="800100">
            <a:lnSpc>
              <a:spcPct val="90000"/>
            </a:lnSpc>
            <a:spcBef>
              <a:spcPct val="0"/>
            </a:spcBef>
            <a:spcAft>
              <a:spcPct val="35000"/>
            </a:spcAft>
            <a:buNone/>
          </a:pPr>
          <a:br>
            <a:rPr lang="en-US" sz="1000" kern="1200" dirty="0"/>
          </a:br>
          <a:endParaRPr lang="en-US" sz="1000" kern="1200" noProof="1"/>
        </a:p>
      </dsp:txBody>
      <dsp:txXfrm>
        <a:off x="5406442" y="1201374"/>
        <a:ext cx="2569740" cy="1896906"/>
      </dsp:txXfrm>
    </dsp:sp>
    <dsp:sp modelId="{27618652-1A57-4875-AAC5-B191478F3992}">
      <dsp:nvSpPr>
        <dsp:cNvPr id="0" name=""/>
        <dsp:cNvSpPr/>
      </dsp:nvSpPr>
      <dsp:spPr>
        <a:xfrm>
          <a:off x="6186407" y="294753"/>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6325305" y="433651"/>
        <a:ext cx="670657" cy="670657"/>
      </dsp:txXfrm>
    </dsp:sp>
    <dsp:sp modelId="{B8D567F3-3FC1-4CFE-9A27-C65906F60D59}">
      <dsp:nvSpPr>
        <dsp:cNvPr id="0" name=""/>
        <dsp:cNvSpPr/>
      </dsp:nvSpPr>
      <dsp:spPr>
        <a:xfrm>
          <a:off x="5429804" y="3161439"/>
          <a:ext cx="239361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1243F-9CAD-4CC6-A7EA-95CE38BCA768}">
      <dsp:nvSpPr>
        <dsp:cNvPr id="0" name=""/>
        <dsp:cNvSpPr/>
      </dsp:nvSpPr>
      <dsp:spPr>
        <a:xfrm>
          <a:off x="8154914" y="0"/>
          <a:ext cx="2630849"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16" tIns="330200" rIns="186616"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DREOA Requested</a:t>
          </a:r>
        </a:p>
        <a:p>
          <a:pPr marL="0" lvl="0" indent="0" algn="ctr" defTabSz="800100">
            <a:lnSpc>
              <a:spcPct val="90000"/>
            </a:lnSpc>
            <a:spcBef>
              <a:spcPct val="0"/>
            </a:spcBef>
            <a:spcAft>
              <a:spcPct val="35000"/>
            </a:spcAft>
            <a:buNone/>
          </a:pPr>
          <a:r>
            <a:rPr lang="en-US" sz="1400" b="0" u="sng" kern="1200" dirty="0"/>
            <a:t>(Completed by DFRR Analyst)</a:t>
          </a:r>
          <a:endParaRPr lang="en-US" sz="1400" b="1" kern="1200" dirty="0"/>
        </a:p>
        <a:p>
          <a:pPr marL="0" lvl="0" indent="0" algn="ctr" defTabSz="800100">
            <a:lnSpc>
              <a:spcPct val="90000"/>
            </a:lnSpc>
            <a:spcBef>
              <a:spcPct val="0"/>
            </a:spcBef>
            <a:spcAft>
              <a:spcPct val="35000"/>
            </a:spcAft>
            <a:buNone/>
          </a:pPr>
          <a:r>
            <a:rPr lang="en-US" sz="1600" kern="1200" dirty="0"/>
            <a:t>Agency's requested amount submitted to DOF for their review.</a:t>
          </a:r>
          <a:br>
            <a:rPr lang="en-US" sz="1800" kern="1200" dirty="0"/>
          </a:br>
          <a:endParaRPr lang="en-US" sz="1800" kern="1200" noProof="1"/>
        </a:p>
      </dsp:txBody>
      <dsp:txXfrm>
        <a:off x="8154914" y="1201374"/>
        <a:ext cx="2630849" cy="1896906"/>
      </dsp:txXfrm>
    </dsp:sp>
    <dsp:sp modelId="{0FDD03FF-5648-44DE-A9F7-65328C55195B}">
      <dsp:nvSpPr>
        <dsp:cNvPr id="0" name=""/>
        <dsp:cNvSpPr/>
      </dsp:nvSpPr>
      <dsp:spPr>
        <a:xfrm>
          <a:off x="9035473" y="227745"/>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9174371" y="366643"/>
        <a:ext cx="670657" cy="670657"/>
      </dsp:txXfrm>
    </dsp:sp>
    <dsp:sp modelId="{EB0A4127-372A-496D-8A86-C96868E5F892}">
      <dsp:nvSpPr>
        <dsp:cNvPr id="0" name=""/>
        <dsp:cNvSpPr/>
      </dsp:nvSpPr>
      <dsp:spPr>
        <a:xfrm>
          <a:off x="8269461" y="3161439"/>
          <a:ext cx="2393618"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494D0-A47B-4239-A7E6-5D992FF87D2E}">
      <dsp:nvSpPr>
        <dsp:cNvPr id="0" name=""/>
        <dsp:cNvSpPr/>
      </dsp:nvSpPr>
      <dsp:spPr>
        <a:xfrm>
          <a:off x="680969" y="0"/>
          <a:ext cx="2786670"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Unabsorbable Requested</a:t>
          </a:r>
        </a:p>
        <a:p>
          <a:pPr marL="0" lvl="0" indent="0" algn="ctr" defTabSz="800100">
            <a:lnSpc>
              <a:spcPct val="90000"/>
            </a:lnSpc>
            <a:spcBef>
              <a:spcPct val="0"/>
            </a:spcBef>
            <a:spcAft>
              <a:spcPct val="35000"/>
            </a:spcAft>
            <a:buNone/>
          </a:pPr>
          <a:r>
            <a:rPr lang="en-US" sz="1400" b="0" u="sng" kern="1200" dirty="0">
              <a:solidFill>
                <a:schemeClr val="tx1"/>
              </a:solidFill>
            </a:rPr>
            <a:t>(Completed by DFRR Analyst)</a:t>
          </a:r>
        </a:p>
        <a:p>
          <a:pPr marL="0" lvl="0" indent="0" algn="ctr" defTabSz="800100">
            <a:lnSpc>
              <a:spcPct val="90000"/>
            </a:lnSpc>
            <a:spcBef>
              <a:spcPct val="0"/>
            </a:spcBef>
            <a:spcAft>
              <a:spcPct val="35000"/>
            </a:spcAft>
            <a:buNone/>
          </a:pPr>
          <a:r>
            <a:rPr lang="en-US" sz="1300" kern="1200" dirty="0"/>
            <a:t>Costs not eligible for DREOA that are submitted to DOF.</a:t>
          </a:r>
          <a:br>
            <a:rPr lang="en-US" sz="1300" b="0" kern="1200" dirty="0"/>
          </a:br>
          <a:endParaRPr lang="en-US" sz="1300" b="0" kern="1200" noProof="1"/>
        </a:p>
      </dsp:txBody>
      <dsp:txXfrm>
        <a:off x="680969" y="1201374"/>
        <a:ext cx="2786670" cy="1896906"/>
      </dsp:txXfrm>
    </dsp:sp>
    <dsp:sp modelId="{25DC3ACA-E29D-4710-B1CD-435E6C2C2D50}">
      <dsp:nvSpPr>
        <dsp:cNvPr id="0" name=""/>
        <dsp:cNvSpPr/>
      </dsp:nvSpPr>
      <dsp:spPr>
        <a:xfrm>
          <a:off x="1539128" y="255260"/>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1678026" y="394158"/>
        <a:ext cx="670657" cy="670657"/>
      </dsp:txXfrm>
    </dsp:sp>
    <dsp:sp modelId="{16C7FF57-6B89-4B44-9F92-C3E365FC70B7}">
      <dsp:nvSpPr>
        <dsp:cNvPr id="0" name=""/>
        <dsp:cNvSpPr/>
      </dsp:nvSpPr>
      <dsp:spPr>
        <a:xfrm>
          <a:off x="0"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F955-F18B-41E7-87FF-6D5B0C613F92}">
      <dsp:nvSpPr>
        <dsp:cNvPr id="0" name=""/>
        <dsp:cNvSpPr/>
      </dsp:nvSpPr>
      <dsp:spPr>
        <a:xfrm>
          <a:off x="4014074" y="0"/>
          <a:ext cx="2583022"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noProof="1">
              <a:highlight>
                <a:srgbClr val="C0C0C0"/>
              </a:highlight>
            </a:rPr>
            <a:t>Department Notes/Comments  </a:t>
          </a:r>
        </a:p>
        <a:p>
          <a:pPr marL="0" lvl="0" indent="0" algn="ctr" defTabSz="800100">
            <a:lnSpc>
              <a:spcPct val="90000"/>
            </a:lnSpc>
            <a:spcBef>
              <a:spcPct val="0"/>
            </a:spcBef>
            <a:spcAft>
              <a:spcPct val="35000"/>
            </a:spcAft>
            <a:buNone/>
          </a:pPr>
          <a:r>
            <a:rPr lang="en-US" sz="1400" b="0" u="sng" kern="1200" dirty="0"/>
            <a:t>(Completed by SA)</a:t>
          </a:r>
          <a:endParaRPr lang="en-US" sz="1400" b="1" kern="1200" noProof="1"/>
        </a:p>
        <a:p>
          <a:pPr marL="0" lvl="0" indent="0" algn="ctr" defTabSz="800100">
            <a:lnSpc>
              <a:spcPct val="90000"/>
            </a:lnSpc>
            <a:spcBef>
              <a:spcPct val="0"/>
            </a:spcBef>
            <a:spcAft>
              <a:spcPct val="35000"/>
            </a:spcAft>
            <a:buNone/>
          </a:pPr>
          <a:r>
            <a:rPr lang="en-US" sz="1100" kern="1200" noProof="1"/>
            <a:t>Additional explanation, projection methodology, and/or questions related to the cost in this row.</a:t>
          </a:r>
        </a:p>
      </dsp:txBody>
      <dsp:txXfrm>
        <a:off x="4014074" y="1201374"/>
        <a:ext cx="2583022" cy="1896906"/>
      </dsp:txXfrm>
    </dsp:sp>
    <dsp:sp modelId="{6427A046-A5DB-45B4-A207-44B5BA2EDCB8}">
      <dsp:nvSpPr>
        <dsp:cNvPr id="0" name=""/>
        <dsp:cNvSpPr/>
      </dsp:nvSpPr>
      <dsp:spPr>
        <a:xfrm>
          <a:off x="4831360" y="262184"/>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4970258" y="401082"/>
        <a:ext cx="670657" cy="670657"/>
      </dsp:txXfrm>
    </dsp:sp>
    <dsp:sp modelId="{F2B5686E-3383-424C-979B-96791911166F}">
      <dsp:nvSpPr>
        <dsp:cNvPr id="0" name=""/>
        <dsp:cNvSpPr/>
      </dsp:nvSpPr>
      <dsp:spPr>
        <a:xfrm>
          <a:off x="3707606"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3CD39-70EB-4963-B744-EA12B3819FCB}">
      <dsp:nvSpPr>
        <dsp:cNvPr id="0" name=""/>
        <dsp:cNvSpPr/>
      </dsp:nvSpPr>
      <dsp:spPr>
        <a:xfrm>
          <a:off x="7672268" y="0"/>
          <a:ext cx="2465794"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781" tIns="330200" rIns="26278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DFRR Comments </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DFRR Analyst</a:t>
          </a:r>
          <a:r>
            <a:rPr lang="en-US" sz="1400" b="0" u="sng" kern="1200" dirty="0"/>
            <a:t>)</a:t>
          </a:r>
        </a:p>
        <a:p>
          <a:pPr marL="0" lvl="0" indent="0" algn="ctr" defTabSz="800100">
            <a:lnSpc>
              <a:spcPct val="90000"/>
            </a:lnSpc>
            <a:spcBef>
              <a:spcPct val="0"/>
            </a:spcBef>
            <a:spcAft>
              <a:spcPct val="35000"/>
            </a:spcAft>
            <a:buNone/>
          </a:pPr>
          <a:r>
            <a:rPr lang="en-US" sz="1400" kern="1200" dirty="0"/>
            <a:t>Any </a:t>
          </a:r>
          <a:r>
            <a:rPr lang="en-US" sz="1400" kern="1200"/>
            <a:t>comments made </a:t>
          </a:r>
          <a:r>
            <a:rPr lang="en-US" sz="1400" kern="1200" dirty="0"/>
            <a:t>by DFRR Analyst. </a:t>
          </a:r>
        </a:p>
        <a:p>
          <a:pPr marL="0" lvl="0" indent="0" algn="ctr" defTabSz="800100">
            <a:lnSpc>
              <a:spcPct val="90000"/>
            </a:lnSpc>
            <a:spcBef>
              <a:spcPct val="0"/>
            </a:spcBef>
            <a:spcAft>
              <a:spcPct val="35000"/>
            </a:spcAft>
            <a:buNone/>
          </a:pPr>
          <a:br>
            <a:rPr lang="en-US" sz="1000" kern="1200" dirty="0"/>
          </a:br>
          <a:endParaRPr lang="en-US" sz="1000" kern="1200" noProof="1"/>
        </a:p>
      </dsp:txBody>
      <dsp:txXfrm>
        <a:off x="7672268" y="1201374"/>
        <a:ext cx="2465794" cy="1896906"/>
      </dsp:txXfrm>
    </dsp:sp>
    <dsp:sp modelId="{27618652-1A57-4875-AAC5-B191478F3992}">
      <dsp:nvSpPr>
        <dsp:cNvPr id="0" name=""/>
        <dsp:cNvSpPr/>
      </dsp:nvSpPr>
      <dsp:spPr>
        <a:xfrm>
          <a:off x="8393588" y="317488"/>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8532486" y="456386"/>
        <a:ext cx="670657" cy="670657"/>
      </dsp:txXfrm>
    </dsp:sp>
    <dsp:sp modelId="{B8D567F3-3FC1-4CFE-9A27-C65906F60D59}">
      <dsp:nvSpPr>
        <dsp:cNvPr id="0" name=""/>
        <dsp:cNvSpPr/>
      </dsp:nvSpPr>
      <dsp:spPr>
        <a:xfrm>
          <a:off x="7415213" y="3161439"/>
          <a:ext cx="3370551"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494D0-A47B-4239-A7E6-5D992FF87D2E}">
      <dsp:nvSpPr>
        <dsp:cNvPr id="0" name=""/>
        <dsp:cNvSpPr/>
      </dsp:nvSpPr>
      <dsp:spPr>
        <a:xfrm>
          <a:off x="1493522" y="0"/>
          <a:ext cx="3588061"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331" tIns="330200" rIns="400331" bIns="330200" numCol="1" spcCol="1270" anchor="t" anchorCtr="0">
          <a:noAutofit/>
        </a:bodyPr>
        <a:lstStyle/>
        <a:p>
          <a:pPr marL="0" lvl="0" indent="0" algn="ctr" defTabSz="800100">
            <a:lnSpc>
              <a:spcPct val="90000"/>
            </a:lnSpc>
            <a:spcBef>
              <a:spcPct val="0"/>
            </a:spcBef>
            <a:spcAft>
              <a:spcPct val="35000"/>
            </a:spcAft>
            <a:buNone/>
          </a:pPr>
          <a:r>
            <a:rPr lang="en-US" sz="1800" b="1" kern="1200" dirty="0">
              <a:highlight>
                <a:srgbClr val="C0C0C0"/>
              </a:highlight>
            </a:rPr>
            <a:t>Executive Order #</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DFRR Analyst</a:t>
          </a:r>
          <a:r>
            <a:rPr lang="en-US" sz="1400" b="0" u="sng" kern="1200" dirty="0"/>
            <a:t>)</a:t>
          </a:r>
        </a:p>
        <a:p>
          <a:pPr marL="0" lvl="0" indent="0" algn="ctr" defTabSz="800100">
            <a:lnSpc>
              <a:spcPct val="90000"/>
            </a:lnSpc>
            <a:spcBef>
              <a:spcPct val="0"/>
            </a:spcBef>
            <a:spcAft>
              <a:spcPct val="35000"/>
            </a:spcAft>
            <a:buNone/>
          </a:pPr>
          <a:r>
            <a:rPr lang="en-US" sz="1600" kern="1200" dirty="0"/>
            <a:t>Executive Order (EO)# of the DOF approved supplemental funding.</a:t>
          </a:r>
          <a:br>
            <a:rPr lang="en-US" sz="1600" b="0" kern="1200" dirty="0"/>
          </a:br>
          <a:br>
            <a:rPr lang="en-US" sz="1600" b="0" kern="1200" dirty="0"/>
          </a:br>
          <a:endParaRPr lang="en-US" sz="1600" b="0" kern="1200" noProof="1"/>
        </a:p>
      </dsp:txBody>
      <dsp:txXfrm>
        <a:off x="1493522" y="1201374"/>
        <a:ext cx="3588061" cy="1896906"/>
      </dsp:txXfrm>
    </dsp:sp>
    <dsp:sp modelId="{25DC3ACA-E29D-4710-B1CD-435E6C2C2D50}">
      <dsp:nvSpPr>
        <dsp:cNvPr id="0" name=""/>
        <dsp:cNvSpPr/>
      </dsp:nvSpPr>
      <dsp:spPr>
        <a:xfrm>
          <a:off x="2917807" y="274646"/>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3056705" y="413544"/>
        <a:ext cx="670657" cy="670657"/>
      </dsp:txXfrm>
    </dsp:sp>
    <dsp:sp modelId="{16C7FF57-6B89-4B44-9F92-C3E365FC70B7}">
      <dsp:nvSpPr>
        <dsp:cNvPr id="0" name=""/>
        <dsp:cNvSpPr/>
      </dsp:nvSpPr>
      <dsp:spPr>
        <a:xfrm>
          <a:off x="1316" y="3161439"/>
          <a:ext cx="5134824"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F955-F18B-41E7-87FF-6D5B0C613F92}">
      <dsp:nvSpPr>
        <dsp:cNvPr id="0" name=""/>
        <dsp:cNvSpPr/>
      </dsp:nvSpPr>
      <dsp:spPr>
        <a:xfrm>
          <a:off x="5914246" y="0"/>
          <a:ext cx="3400229" cy="3161511"/>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331" tIns="330200" rIns="400331" bIns="330200" numCol="1" spcCol="1270" anchor="t" anchorCtr="0">
          <a:noAutofit/>
        </a:bodyPr>
        <a:lstStyle/>
        <a:p>
          <a:pPr marL="0" lvl="0" indent="0" algn="ctr" defTabSz="800100">
            <a:lnSpc>
              <a:spcPct val="90000"/>
            </a:lnSpc>
            <a:spcBef>
              <a:spcPct val="0"/>
            </a:spcBef>
            <a:spcAft>
              <a:spcPct val="35000"/>
            </a:spcAft>
            <a:buNone/>
          </a:pPr>
          <a:r>
            <a:rPr lang="en-US" sz="1800" b="1" kern="1200" noProof="1">
              <a:highlight>
                <a:srgbClr val="C0C0C0"/>
              </a:highlight>
            </a:rPr>
            <a:t>DREOA/Other Supplement Funding (OSF) Received</a:t>
          </a:r>
        </a:p>
        <a:p>
          <a:pPr marL="0" lvl="0" indent="0" algn="ctr" defTabSz="800100">
            <a:lnSpc>
              <a:spcPct val="90000"/>
            </a:lnSpc>
            <a:spcBef>
              <a:spcPct val="0"/>
            </a:spcBef>
            <a:spcAft>
              <a:spcPct val="35000"/>
            </a:spcAft>
            <a:buNone/>
          </a:pPr>
          <a:r>
            <a:rPr lang="en-US" sz="1400" b="0" u="sng" kern="1200" dirty="0"/>
            <a:t>(Completed </a:t>
          </a:r>
          <a:r>
            <a:rPr lang="en-US" sz="1400" b="0" u="sng" kern="1200" dirty="0">
              <a:solidFill>
                <a:schemeClr val="tx1"/>
              </a:solidFill>
            </a:rPr>
            <a:t>by DFRR Analyst</a:t>
          </a:r>
          <a:r>
            <a:rPr lang="en-US" sz="1400" b="0" u="sng" kern="1200" dirty="0"/>
            <a:t>)</a:t>
          </a:r>
        </a:p>
        <a:p>
          <a:pPr marL="0" lvl="0" indent="0" algn="ctr" defTabSz="800100">
            <a:lnSpc>
              <a:spcPct val="90000"/>
            </a:lnSpc>
            <a:spcBef>
              <a:spcPct val="0"/>
            </a:spcBef>
            <a:spcAft>
              <a:spcPct val="35000"/>
            </a:spcAft>
            <a:buNone/>
          </a:pPr>
          <a:r>
            <a:rPr lang="en-US" sz="1200" kern="1200" noProof="1"/>
            <a:t>DOF's allocated amount of DREOA/OSF to a State Agency.</a:t>
          </a:r>
        </a:p>
      </dsp:txBody>
      <dsp:txXfrm>
        <a:off x="5914246" y="1201374"/>
        <a:ext cx="3400229" cy="1896906"/>
      </dsp:txXfrm>
    </dsp:sp>
    <dsp:sp modelId="{6427A046-A5DB-45B4-A207-44B5BA2EDCB8}">
      <dsp:nvSpPr>
        <dsp:cNvPr id="0" name=""/>
        <dsp:cNvSpPr/>
      </dsp:nvSpPr>
      <dsp:spPr>
        <a:xfrm>
          <a:off x="7115786" y="244723"/>
          <a:ext cx="948453" cy="948453"/>
        </a:xfrm>
        <a:prstGeom prst="ellipse">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945" tIns="12700" rIns="73945"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7254684" y="383621"/>
        <a:ext cx="670657" cy="670657"/>
      </dsp:txXfrm>
    </dsp:sp>
    <dsp:sp modelId="{F2B5686E-3383-424C-979B-96791911166F}">
      <dsp:nvSpPr>
        <dsp:cNvPr id="0" name=""/>
        <dsp:cNvSpPr/>
      </dsp:nvSpPr>
      <dsp:spPr>
        <a:xfrm>
          <a:off x="5649623" y="3161439"/>
          <a:ext cx="5134824" cy="7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847695" cy="3161511"/>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755" tIns="330200" rIns="230755"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Facility Name</a:t>
          </a:r>
        </a:p>
        <a:p>
          <a:pPr marL="0" lvl="0" indent="0" algn="ctr" defTabSz="800100">
            <a:lnSpc>
              <a:spcPct val="90000"/>
            </a:lnSpc>
            <a:spcBef>
              <a:spcPct val="0"/>
            </a:spcBef>
            <a:spcAft>
              <a:spcPct val="35000"/>
            </a:spcAft>
            <a:buNone/>
          </a:pPr>
          <a:r>
            <a:rPr lang="en-US" sz="1600" b="0" kern="1200" dirty="0">
              <a:solidFill>
                <a:schemeClr val="bg1"/>
              </a:solidFill>
            </a:rPr>
            <a:t>Enter an identifiable name for the damaged site.</a:t>
          </a:r>
        </a:p>
        <a:p>
          <a:pPr marL="0" lvl="0" indent="0" algn="ctr" defTabSz="800100">
            <a:lnSpc>
              <a:spcPct val="90000"/>
            </a:lnSpc>
            <a:spcBef>
              <a:spcPct val="0"/>
            </a:spcBef>
            <a:spcAft>
              <a:spcPct val="35000"/>
            </a:spcAft>
            <a:buNone/>
          </a:pPr>
          <a:r>
            <a:rPr lang="en-US" sz="1600" b="0" kern="1200" dirty="0">
              <a:solidFill>
                <a:schemeClr val="bg1"/>
              </a:solidFill>
            </a:rPr>
            <a:t>EXAMPLE: CalOES Bldg E Roof Damage</a:t>
          </a:r>
        </a:p>
        <a:p>
          <a:pPr marL="0" lvl="0" indent="0" algn="ctr" defTabSz="800100">
            <a:lnSpc>
              <a:spcPct val="90000"/>
            </a:lnSpc>
            <a:spcBef>
              <a:spcPct val="0"/>
            </a:spcBef>
            <a:spcAft>
              <a:spcPct val="35000"/>
            </a:spcAft>
            <a:buNone/>
          </a:pPr>
          <a:endParaRPr lang="en-US" sz="1800" kern="1200" dirty="0">
            <a:solidFill>
              <a:schemeClr val="bg1"/>
            </a:solidFill>
          </a:endParaRPr>
        </a:p>
      </dsp:txBody>
      <dsp:txXfrm>
        <a:off x="0" y="1201374"/>
        <a:ext cx="3847695" cy="1896906"/>
      </dsp:txXfrm>
    </dsp:sp>
    <dsp:sp modelId="{8157E768-0524-44F1-8F00-7DF53576D2D6}">
      <dsp:nvSpPr>
        <dsp:cNvPr id="0" name=""/>
        <dsp:cNvSpPr/>
      </dsp:nvSpPr>
      <dsp:spPr>
        <a:xfrm>
          <a:off x="1349141" y="129784"/>
          <a:ext cx="948453" cy="938541"/>
        </a:xfrm>
        <a:prstGeom prst="ellipse">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488039" y="267230"/>
        <a:ext cx="670657" cy="663649"/>
      </dsp:txXfrm>
    </dsp:sp>
    <dsp:sp modelId="{676D607A-85D2-4EAF-B264-A9D94B61A4FF}">
      <dsp:nvSpPr>
        <dsp:cNvPr id="0" name=""/>
        <dsp:cNvSpPr/>
      </dsp:nvSpPr>
      <dsp:spPr>
        <a:xfrm>
          <a:off x="444524" y="3161439"/>
          <a:ext cx="295976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494D0-A47B-4239-A7E6-5D992FF87D2E}">
      <dsp:nvSpPr>
        <dsp:cNvPr id="0" name=""/>
        <dsp:cNvSpPr/>
      </dsp:nvSpPr>
      <dsp:spPr>
        <a:xfrm>
          <a:off x="4144231" y="0"/>
          <a:ext cx="3385231" cy="3161511"/>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755" tIns="330200" rIns="230755"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Mission Task Number</a:t>
          </a:r>
        </a:p>
        <a:p>
          <a:pPr marL="0" lvl="0" indent="0" algn="ctr" defTabSz="800100">
            <a:lnSpc>
              <a:spcPct val="90000"/>
            </a:lnSpc>
            <a:spcBef>
              <a:spcPct val="0"/>
            </a:spcBef>
            <a:spcAft>
              <a:spcPct val="35000"/>
            </a:spcAft>
            <a:buNone/>
          </a:pPr>
          <a:r>
            <a:rPr lang="en-US" sz="1400" b="0" kern="1200" dirty="0">
              <a:solidFill>
                <a:schemeClr val="bg1"/>
              </a:solidFill>
            </a:rPr>
            <a:t>(If Applicable) </a:t>
          </a:r>
          <a:r>
            <a:rPr lang="en-US" sz="1400" b="0" kern="1200" noProof="1">
              <a:solidFill>
                <a:schemeClr val="bg1"/>
              </a:solidFill>
            </a:rPr>
            <a:t>This is the Task Number related to the mission provided to your agency by SOC Operations via CalEOC that this line item pertains to.</a:t>
          </a:r>
        </a:p>
      </dsp:txBody>
      <dsp:txXfrm>
        <a:off x="4144231" y="1201374"/>
        <a:ext cx="3385231" cy="1896906"/>
      </dsp:txXfrm>
    </dsp:sp>
    <dsp:sp modelId="{25DC3ACA-E29D-4710-B1CD-435E6C2C2D50}">
      <dsp:nvSpPr>
        <dsp:cNvPr id="0" name=""/>
        <dsp:cNvSpPr/>
      </dsp:nvSpPr>
      <dsp:spPr>
        <a:xfrm>
          <a:off x="5422595" y="305518"/>
          <a:ext cx="872678" cy="94845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5550396" y="444416"/>
        <a:ext cx="617076" cy="670657"/>
      </dsp:txXfrm>
    </dsp:sp>
    <dsp:sp modelId="{16C7FF57-6B89-4B44-9F92-C3E365FC70B7}">
      <dsp:nvSpPr>
        <dsp:cNvPr id="0" name=""/>
        <dsp:cNvSpPr/>
      </dsp:nvSpPr>
      <dsp:spPr>
        <a:xfrm>
          <a:off x="4356964" y="3161439"/>
          <a:ext cx="295976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F955-F18B-41E7-87FF-6D5B0C613F92}">
      <dsp:nvSpPr>
        <dsp:cNvPr id="0" name=""/>
        <dsp:cNvSpPr/>
      </dsp:nvSpPr>
      <dsp:spPr>
        <a:xfrm>
          <a:off x="7825439" y="0"/>
          <a:ext cx="2959765" cy="3161511"/>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0755" tIns="330200" rIns="230755" bIns="33020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County</a:t>
          </a:r>
        </a:p>
        <a:p>
          <a:pPr marL="0" lvl="0" indent="0" algn="ctr" defTabSz="800100">
            <a:lnSpc>
              <a:spcPct val="90000"/>
            </a:lnSpc>
            <a:spcBef>
              <a:spcPct val="0"/>
            </a:spcBef>
            <a:spcAft>
              <a:spcPct val="35000"/>
            </a:spcAft>
            <a:buNone/>
          </a:pPr>
          <a:r>
            <a:rPr lang="en-US" sz="1600" b="0" kern="1200" dirty="0">
              <a:solidFill>
                <a:schemeClr val="bg1"/>
              </a:solidFill>
            </a:rPr>
            <a:t>The County the line item relates to. All Counties are available to select, along with SOC when applicable.</a:t>
          </a:r>
          <a:br>
            <a:rPr lang="en-US" sz="1600" kern="1200" dirty="0">
              <a:solidFill>
                <a:schemeClr val="bg1"/>
              </a:solidFill>
            </a:rPr>
          </a:br>
          <a:br>
            <a:rPr lang="en-US" sz="1600" kern="1200" noProof="1">
              <a:solidFill>
                <a:schemeClr val="bg1"/>
              </a:solidFill>
            </a:rPr>
          </a:br>
          <a:endParaRPr lang="en-US" sz="1600" kern="1200" noProof="1">
            <a:solidFill>
              <a:schemeClr val="bg1"/>
            </a:solidFill>
          </a:endParaRPr>
        </a:p>
      </dsp:txBody>
      <dsp:txXfrm>
        <a:off x="7825439" y="1201374"/>
        <a:ext cx="2959765" cy="1896906"/>
      </dsp:txXfrm>
    </dsp:sp>
    <dsp:sp modelId="{6427A046-A5DB-45B4-A207-44B5BA2EDCB8}">
      <dsp:nvSpPr>
        <dsp:cNvPr id="0" name=""/>
        <dsp:cNvSpPr/>
      </dsp:nvSpPr>
      <dsp:spPr>
        <a:xfrm>
          <a:off x="8868983" y="316151"/>
          <a:ext cx="872678" cy="94845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37" tIns="12700" rIns="68037" bIns="1270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8996784" y="455049"/>
        <a:ext cx="617076" cy="670657"/>
      </dsp:txXfrm>
    </dsp:sp>
    <dsp:sp modelId="{F2B5686E-3383-424C-979B-96791911166F}">
      <dsp:nvSpPr>
        <dsp:cNvPr id="0" name=""/>
        <dsp:cNvSpPr/>
      </dsp:nvSpPr>
      <dsp:spPr>
        <a:xfrm>
          <a:off x="7825439" y="3161439"/>
          <a:ext cx="295976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1/8/2025</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67473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262687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370095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DFRR &amp; Cal OES Recovery would previously conduct separate outreach for the collection of emergency work cost estimates and permanent work cost estimates (for potential MDD requests). To streamline the cost collection process, PA is now utilizing a Smartsheet format to collect permanent work cost estimates. </a:t>
            </a:r>
          </a:p>
          <a:p>
            <a:endParaRPr lang="en-US" dirty="0"/>
          </a:p>
          <a:p>
            <a:r>
              <a:rPr lang="en-US" dirty="0"/>
              <a:t>The request to complete Cal OES Recovery PA’s Permanent Work Smartsheet will be distributed at the same time as that of DFRR.</a:t>
            </a:r>
          </a:p>
        </p:txBody>
      </p:sp>
      <p:sp>
        <p:nvSpPr>
          <p:cNvPr id="4" name="Slide Number Placeholder 3"/>
          <p:cNvSpPr>
            <a:spLocks noGrp="1"/>
          </p:cNvSpPr>
          <p:nvPr>
            <p:ph type="sldNum" sz="quarter" idx="5"/>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3462443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 must show that the disaster's damage is significant enough, both statewide and in affected counties, to qualify for federal assistance.</a:t>
            </a:r>
          </a:p>
          <a:p>
            <a:endParaRPr lang="en-US" dirty="0"/>
          </a:p>
          <a:p>
            <a:r>
              <a:rPr lang="en-US" dirty="0"/>
              <a:t>The permanent work scope &amp; cost should capture the necessary work to repair a facility to pre-disaster design &amp; condition. </a:t>
            </a:r>
          </a:p>
        </p:txBody>
      </p:sp>
      <p:sp>
        <p:nvSpPr>
          <p:cNvPr id="4" name="Slide Number Placeholder 3"/>
          <p:cNvSpPr>
            <a:spLocks noGrp="1"/>
          </p:cNvSpPr>
          <p:nvPr>
            <p:ph type="sldNum" sz="quarter" idx="5"/>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108450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initial information is received in the Permanent Work Tracker, PA will be in touch with any clarifying questions or if additional information is needed. </a:t>
            </a:r>
          </a:p>
        </p:txBody>
      </p:sp>
      <p:sp>
        <p:nvSpPr>
          <p:cNvPr id="4" name="Slide Number Placeholder 3"/>
          <p:cNvSpPr>
            <a:spLocks noGrp="1"/>
          </p:cNvSpPr>
          <p:nvPr>
            <p:ph type="sldNum" sz="quarter" idx="5"/>
          </p:nvPr>
        </p:nvSpPr>
        <p:spPr/>
        <p:txBody>
          <a:bodyPr/>
          <a:lstStyle/>
          <a:p>
            <a:fld id="{D3F28A1F-3E69-47E5-AE93-E7F2155A242D}" type="slidenum">
              <a:rPr lang="en-US" smtClean="0"/>
              <a:t>19</a:t>
            </a:fld>
            <a:endParaRPr lang="en-US" dirty="0"/>
          </a:p>
        </p:txBody>
      </p:sp>
    </p:spTree>
    <p:extLst>
      <p:ext uri="{BB962C8B-B14F-4D97-AF65-F5344CB8AC3E}">
        <p14:creationId xmlns:p14="http://schemas.microsoft.com/office/powerpoint/2010/main" val="249280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21.png"/><Relationship Id="rId5" Type="http://schemas.openxmlformats.org/officeDocument/2006/relationships/diagramQuickStyle" Target="../diagrams/quickStyle6.xml"/><Relationship Id="rId10" Type="http://schemas.openxmlformats.org/officeDocument/2006/relationships/image" Target="../media/image20.png"/><Relationship Id="rId4" Type="http://schemas.openxmlformats.org/officeDocument/2006/relationships/diagramLayout" Target="../diagrams/layout6.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9.xml"/><Relationship Id="rId7" Type="http://schemas.openxmlformats.org/officeDocument/2006/relationships/image" Target="../media/image29.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10.xml"/><Relationship Id="rId7" Type="http://schemas.openxmlformats.org/officeDocument/2006/relationships/image" Target="../media/image32.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35.png"/><Relationship Id="rId4" Type="http://schemas.openxmlformats.org/officeDocument/2006/relationships/diagramQuickStyle" Target="../diagrams/quickStyle10.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1.xml"/><Relationship Id="rId7" Type="http://schemas.openxmlformats.org/officeDocument/2006/relationships/image" Target="../media/image36.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39.png"/><Relationship Id="rId4" Type="http://schemas.openxmlformats.org/officeDocument/2006/relationships/diagramQuickStyle" Target="../diagrams/quickStyle11.xm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12.xml"/><Relationship Id="rId7" Type="http://schemas.openxmlformats.org/officeDocument/2006/relationships/image" Target="../media/image40.pn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mailto:teresa.Valadez@caloes.ca.gov"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mailto:Silvestre.Guerrero-Maya@caloes.ca.gov"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13.xml"/><Relationship Id="rId7" Type="http://schemas.openxmlformats.org/officeDocument/2006/relationships/image" Target="../media/image44.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47.png"/><Relationship Id="rId4" Type="http://schemas.openxmlformats.org/officeDocument/2006/relationships/diagramQuickStyle" Target="../diagrams/quickStyle13.xml"/><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50.png"/><Relationship Id="rId4" Type="http://schemas.openxmlformats.org/officeDocument/2006/relationships/diagramQuickStyle" Target="../diagrams/quickStyle14.xml"/><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diagramLayout" Target="../diagrams/layout15.xml"/><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openxmlformats.org/officeDocument/2006/relationships/image" Target="../media/image5.PNG"/><Relationship Id="rId5" Type="http://schemas.openxmlformats.org/officeDocument/2006/relationships/diagramColors" Target="../diagrams/colors15.xml"/><Relationship Id="rId10" Type="http://schemas.openxmlformats.org/officeDocument/2006/relationships/image" Target="../media/image54.png"/><Relationship Id="rId4" Type="http://schemas.openxmlformats.org/officeDocument/2006/relationships/diagramQuickStyle" Target="../diagrams/quickStyle15.xml"/><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hyperlink" Target="mailto:disastercostrecovery@caloes.ca.gov" TargetMode="External"/><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png"/><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image" Target="../media/image5.PNG"/><Relationship Id="rId5" Type="http://schemas.openxmlformats.org/officeDocument/2006/relationships/diagramColors" Target="../diagrams/colors3.xml"/><Relationship Id="rId10" Type="http://schemas.openxmlformats.org/officeDocument/2006/relationships/image" Target="../media/image11.png"/><Relationship Id="rId4" Type="http://schemas.openxmlformats.org/officeDocument/2006/relationships/diagramQuickStyle" Target="../diagrams/quickStyle3.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5.PNG"/><Relationship Id="rId4" Type="http://schemas.openxmlformats.org/officeDocument/2006/relationships/diagramQuickStyle" Target="../diagrams/quickStyle5.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Facebook">
            <a:extLst>
              <a:ext uri="{FF2B5EF4-FFF2-40B4-BE49-F238E27FC236}">
                <a16:creationId xmlns:a16="http://schemas.microsoft.com/office/drawing/2014/main" id="{6BC71BE5-66C9-B5B3-D1BE-90CDEB95972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890" r="-1" b="4608"/>
          <a:stretch/>
        </p:blipFill>
        <p:spPr bwMode="auto">
          <a:xfrm>
            <a:off x="5179714" y="189479"/>
            <a:ext cx="6652068" cy="6286269"/>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728663" y="1115219"/>
            <a:ext cx="5505449" cy="2387600"/>
          </a:xfrm>
        </p:spPr>
        <p:txBody>
          <a:bodyPr vert="horz" lIns="91440" tIns="45720" rIns="91440" bIns="45720" rtlCol="0" anchor="b">
            <a:normAutofit/>
          </a:bodyPr>
          <a:lstStyle/>
          <a:p>
            <a:pPr>
              <a:lnSpc>
                <a:spcPct val="90000"/>
              </a:lnSpc>
            </a:pPr>
            <a:r>
              <a:rPr lang="en-US" sz="5000" dirty="0"/>
              <a:t>Incident</a:t>
            </a:r>
            <a:br>
              <a:rPr lang="en-US" sz="5000" dirty="0"/>
            </a:br>
            <a:r>
              <a:rPr lang="en-US" sz="5000" dirty="0"/>
              <a:t>Cost</a:t>
            </a:r>
            <a:br>
              <a:rPr lang="en-US" sz="5000" dirty="0"/>
            </a:br>
            <a:r>
              <a:rPr lang="en-US" sz="5000" dirty="0"/>
              <a:t>Reporting</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28663" y="3902075"/>
            <a:ext cx="5505449" cy="1655762"/>
          </a:xfrm>
        </p:spPr>
        <p:txBody>
          <a:bodyPr vert="horz" lIns="91440" tIns="45720" rIns="91440" bIns="45720" rtlCol="0">
            <a:normAutofit/>
          </a:bodyPr>
          <a:lstStyle/>
          <a:p>
            <a:r>
              <a:rPr lang="en-US" sz="2000" dirty="0"/>
              <a:t>Disaster Financial Recovery and Reconciliation (DFRR) and Public Assistance (PA)</a:t>
            </a:r>
          </a:p>
          <a:p>
            <a:endParaRPr lang="en-US" sz="2000" dirty="0"/>
          </a:p>
        </p:txBody>
      </p:sp>
      <p:cxnSp>
        <p:nvCxnSpPr>
          <p:cNvPr id="3083" name="Straight Connector 308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defRPr/>
            </a:pPr>
            <a:r>
              <a:rPr lang="en-US">
                <a:solidFill>
                  <a:srgbClr val="FFFFFF"/>
                </a:solidFill>
                <a:latin typeface="Calibri" panose="020F0502020204030204"/>
              </a:rPr>
              <a:t>PAGE </a:t>
            </a:r>
            <a:fld id="{4A9B5881-4007-4345-955A-79C2656F0C49}" type="slidenum">
              <a:rPr lang="en-US">
                <a:solidFill>
                  <a:srgbClr val="FFFFFF"/>
                </a:solidFill>
                <a:latin typeface="Calibri" panose="020F0502020204030204"/>
              </a:rPr>
              <a:pPr algn="r">
                <a:spcAft>
                  <a:spcPts val="600"/>
                </a:spcAft>
                <a:defRPr/>
              </a:pPr>
              <a:t>1</a:t>
            </a:fld>
            <a:endParaRPr lang="en-US">
              <a:solidFill>
                <a:srgbClr val="FFFFFF"/>
              </a:solidFill>
              <a:latin typeface="Calibri" panose="020F0502020204030204"/>
            </a:endParaRPr>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598759515"/>
              </p:ext>
            </p:extLst>
          </p:nvPr>
        </p:nvGraphicFramePr>
        <p:xfrm>
          <a:off x="568035" y="2986509"/>
          <a:ext cx="10785765" cy="3161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10</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40A9930-231B-D6FF-6B77-CE3260CD75E1}"/>
              </a:ext>
            </a:extLst>
          </p:cNvPr>
          <p:cNvPicPr>
            <a:picLocks noChangeAspect="1"/>
          </p:cNvPicPr>
          <p:nvPr/>
        </p:nvPicPr>
        <p:blipFill>
          <a:blip r:embed="rId8"/>
          <a:stretch>
            <a:fillRect/>
          </a:stretch>
        </p:blipFill>
        <p:spPr>
          <a:xfrm>
            <a:off x="864606" y="1821859"/>
            <a:ext cx="1624120" cy="918368"/>
          </a:xfrm>
          <a:prstGeom prst="rect">
            <a:avLst/>
          </a:prstGeom>
        </p:spPr>
      </p:pic>
      <p:pic>
        <p:nvPicPr>
          <p:cNvPr id="16" name="Picture 15">
            <a:extLst>
              <a:ext uri="{FF2B5EF4-FFF2-40B4-BE49-F238E27FC236}">
                <a16:creationId xmlns:a16="http://schemas.microsoft.com/office/drawing/2014/main" id="{26E32C9F-7390-F405-728A-6293A8C3E899}"/>
              </a:ext>
            </a:extLst>
          </p:cNvPr>
          <p:cNvPicPr>
            <a:picLocks noChangeAspect="1"/>
          </p:cNvPicPr>
          <p:nvPr/>
        </p:nvPicPr>
        <p:blipFill>
          <a:blip r:embed="rId9"/>
          <a:stretch>
            <a:fillRect/>
          </a:stretch>
        </p:blipFill>
        <p:spPr>
          <a:xfrm>
            <a:off x="3292043" y="1857603"/>
            <a:ext cx="1610026" cy="915450"/>
          </a:xfrm>
          <a:prstGeom prst="rect">
            <a:avLst/>
          </a:prstGeom>
        </p:spPr>
      </p:pic>
      <p:pic>
        <p:nvPicPr>
          <p:cNvPr id="6" name="Picture 5">
            <a:extLst>
              <a:ext uri="{FF2B5EF4-FFF2-40B4-BE49-F238E27FC236}">
                <a16:creationId xmlns:a16="http://schemas.microsoft.com/office/drawing/2014/main" id="{BF993B65-663F-B63A-5CE4-A39061BABDEE}"/>
              </a:ext>
            </a:extLst>
          </p:cNvPr>
          <p:cNvPicPr>
            <a:picLocks noChangeAspect="1"/>
          </p:cNvPicPr>
          <p:nvPr/>
        </p:nvPicPr>
        <p:blipFill>
          <a:blip r:embed="rId10"/>
          <a:stretch>
            <a:fillRect/>
          </a:stretch>
        </p:blipFill>
        <p:spPr>
          <a:xfrm>
            <a:off x="6249555" y="1787190"/>
            <a:ext cx="1438275" cy="985863"/>
          </a:xfrm>
          <a:prstGeom prst="rect">
            <a:avLst/>
          </a:prstGeom>
        </p:spPr>
      </p:pic>
      <p:pic>
        <p:nvPicPr>
          <p:cNvPr id="15" name="Picture 14">
            <a:extLst>
              <a:ext uri="{FF2B5EF4-FFF2-40B4-BE49-F238E27FC236}">
                <a16:creationId xmlns:a16="http://schemas.microsoft.com/office/drawing/2014/main" id="{FE366647-3C11-11CB-BE94-575A5E899059}"/>
              </a:ext>
            </a:extLst>
          </p:cNvPr>
          <p:cNvPicPr>
            <a:picLocks noChangeAspect="1"/>
          </p:cNvPicPr>
          <p:nvPr/>
        </p:nvPicPr>
        <p:blipFill>
          <a:blip r:embed="rId11"/>
          <a:stretch>
            <a:fillRect/>
          </a:stretch>
        </p:blipFill>
        <p:spPr>
          <a:xfrm>
            <a:off x="9121869" y="1846302"/>
            <a:ext cx="1533525" cy="956392"/>
          </a:xfrm>
          <a:prstGeom prst="rect">
            <a:avLst/>
          </a:prstGeom>
        </p:spPr>
      </p:pic>
      <p:sp>
        <p:nvSpPr>
          <p:cNvPr id="2" name="Title 4">
            <a:extLst>
              <a:ext uri="{FF2B5EF4-FFF2-40B4-BE49-F238E27FC236}">
                <a16:creationId xmlns:a16="http://schemas.microsoft.com/office/drawing/2014/main" id="{13BF6B29-927B-0220-6A4F-C1E58E85BA65}"/>
              </a:ext>
            </a:extLst>
          </p:cNvPr>
          <p:cNvSpPr>
            <a:spLocks noGrp="1"/>
          </p:cNvSpPr>
          <p:nvPr>
            <p:ph type="title"/>
          </p:nvPr>
        </p:nvSpPr>
        <p:spPr>
          <a:xfrm>
            <a:off x="641277" y="234932"/>
            <a:ext cx="11216556" cy="940839"/>
          </a:xfrm>
        </p:spPr>
        <p:txBody>
          <a:bodyPr/>
          <a:lstStyle/>
          <a:p>
            <a:r>
              <a:rPr lang="en-US" sz="3200" dirty="0"/>
              <a:t>Incident Cost Reporting Process- Phase 1- Estimated Response Cost</a:t>
            </a:r>
            <a:endParaRPr lang="en-US" sz="3200" b="1" dirty="0">
              <a:solidFill>
                <a:schemeClr val="accent2">
                  <a:lumMod val="60000"/>
                  <a:lumOff val="40000"/>
                </a:schemeClr>
              </a:solidFill>
            </a:endParaRPr>
          </a:p>
        </p:txBody>
      </p:sp>
    </p:spTree>
    <p:extLst>
      <p:ext uri="{BB962C8B-B14F-4D97-AF65-F5344CB8AC3E}">
        <p14:creationId xmlns:p14="http://schemas.microsoft.com/office/powerpoint/2010/main" val="361798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622589677"/>
              </p:ext>
            </p:extLst>
          </p:nvPr>
        </p:nvGraphicFramePr>
        <p:xfrm>
          <a:off x="568035" y="2986509"/>
          <a:ext cx="10785765" cy="316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11</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C9338EF-FDFF-9A90-AF63-4A42749EDFAB}"/>
              </a:ext>
            </a:extLst>
          </p:cNvPr>
          <p:cNvPicPr>
            <a:picLocks noChangeAspect="1"/>
          </p:cNvPicPr>
          <p:nvPr/>
        </p:nvPicPr>
        <p:blipFill>
          <a:blip r:embed="rId7"/>
          <a:stretch>
            <a:fillRect/>
          </a:stretch>
        </p:blipFill>
        <p:spPr>
          <a:xfrm>
            <a:off x="1655248" y="1701352"/>
            <a:ext cx="1724025" cy="1123950"/>
          </a:xfrm>
          <a:prstGeom prst="rect">
            <a:avLst/>
          </a:prstGeom>
        </p:spPr>
      </p:pic>
      <p:pic>
        <p:nvPicPr>
          <p:cNvPr id="14" name="Picture 13">
            <a:extLst>
              <a:ext uri="{FF2B5EF4-FFF2-40B4-BE49-F238E27FC236}">
                <a16:creationId xmlns:a16="http://schemas.microsoft.com/office/drawing/2014/main" id="{50C5A4C1-2512-8E32-2DD0-2FDDD5F7DAC9}"/>
              </a:ext>
            </a:extLst>
          </p:cNvPr>
          <p:cNvPicPr>
            <a:picLocks noChangeAspect="1"/>
          </p:cNvPicPr>
          <p:nvPr/>
        </p:nvPicPr>
        <p:blipFill>
          <a:blip r:embed="rId8"/>
          <a:stretch>
            <a:fillRect/>
          </a:stretch>
        </p:blipFill>
        <p:spPr>
          <a:xfrm>
            <a:off x="4902069" y="1631119"/>
            <a:ext cx="1943100" cy="1171575"/>
          </a:xfrm>
          <a:prstGeom prst="rect">
            <a:avLst/>
          </a:prstGeom>
        </p:spPr>
      </p:pic>
      <p:pic>
        <p:nvPicPr>
          <p:cNvPr id="19" name="Picture 18">
            <a:extLst>
              <a:ext uri="{FF2B5EF4-FFF2-40B4-BE49-F238E27FC236}">
                <a16:creationId xmlns:a16="http://schemas.microsoft.com/office/drawing/2014/main" id="{A36E881D-EBF4-40F3-2B8A-DD5432A1F83D}"/>
              </a:ext>
            </a:extLst>
          </p:cNvPr>
          <p:cNvPicPr>
            <a:picLocks noChangeAspect="1"/>
          </p:cNvPicPr>
          <p:nvPr/>
        </p:nvPicPr>
        <p:blipFill>
          <a:blip r:embed="rId9"/>
          <a:stretch>
            <a:fillRect/>
          </a:stretch>
        </p:blipFill>
        <p:spPr>
          <a:xfrm>
            <a:off x="8458199" y="1593019"/>
            <a:ext cx="2019300" cy="1209675"/>
          </a:xfrm>
          <a:prstGeom prst="rect">
            <a:avLst/>
          </a:prstGeom>
        </p:spPr>
      </p:pic>
      <p:sp>
        <p:nvSpPr>
          <p:cNvPr id="2" name="Title 4">
            <a:extLst>
              <a:ext uri="{FF2B5EF4-FFF2-40B4-BE49-F238E27FC236}">
                <a16:creationId xmlns:a16="http://schemas.microsoft.com/office/drawing/2014/main" id="{FF3AD5A1-E1D1-3AD2-B284-AFBC4D08124D}"/>
              </a:ext>
            </a:extLst>
          </p:cNvPr>
          <p:cNvSpPr>
            <a:spLocks noGrp="1"/>
          </p:cNvSpPr>
          <p:nvPr>
            <p:ph type="title"/>
          </p:nvPr>
        </p:nvSpPr>
        <p:spPr>
          <a:xfrm>
            <a:off x="641277" y="234932"/>
            <a:ext cx="11216556" cy="940839"/>
          </a:xfrm>
        </p:spPr>
        <p:txBody>
          <a:bodyPr/>
          <a:lstStyle/>
          <a:p>
            <a:r>
              <a:rPr lang="en-US" sz="3200" dirty="0"/>
              <a:t>Incident Cost Reporting Process- Phase 1- Estimated Response Cost</a:t>
            </a:r>
            <a:endParaRPr lang="en-US" sz="3200" b="1" dirty="0">
              <a:solidFill>
                <a:schemeClr val="accent2">
                  <a:lumMod val="60000"/>
                  <a:lumOff val="40000"/>
                </a:schemeClr>
              </a:solidFill>
            </a:endParaRPr>
          </a:p>
        </p:txBody>
      </p:sp>
    </p:spTree>
    <p:extLst>
      <p:ext uri="{BB962C8B-B14F-4D97-AF65-F5344CB8AC3E}">
        <p14:creationId xmlns:p14="http://schemas.microsoft.com/office/powerpoint/2010/main" val="404331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075144806"/>
              </p:ext>
            </p:extLst>
          </p:nvPr>
        </p:nvGraphicFramePr>
        <p:xfrm>
          <a:off x="568035" y="2986509"/>
          <a:ext cx="10785765" cy="3161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12</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43D9721-1396-5FFE-7272-3FD0CA809E7B}"/>
              </a:ext>
            </a:extLst>
          </p:cNvPr>
          <p:cNvPicPr>
            <a:picLocks noChangeAspect="1"/>
          </p:cNvPicPr>
          <p:nvPr/>
        </p:nvPicPr>
        <p:blipFill rotWithShape="1">
          <a:blip r:embed="rId8"/>
          <a:srcRect r="2057"/>
          <a:stretch/>
        </p:blipFill>
        <p:spPr>
          <a:xfrm>
            <a:off x="2824707" y="1600153"/>
            <a:ext cx="2061731" cy="1209675"/>
          </a:xfrm>
          <a:prstGeom prst="rect">
            <a:avLst/>
          </a:prstGeom>
        </p:spPr>
      </p:pic>
      <p:pic>
        <p:nvPicPr>
          <p:cNvPr id="23" name="Picture 22">
            <a:extLst>
              <a:ext uri="{FF2B5EF4-FFF2-40B4-BE49-F238E27FC236}">
                <a16:creationId xmlns:a16="http://schemas.microsoft.com/office/drawing/2014/main" id="{425C02E7-450F-10BC-6818-2C68806E657F}"/>
              </a:ext>
            </a:extLst>
          </p:cNvPr>
          <p:cNvPicPr>
            <a:picLocks noChangeAspect="1"/>
          </p:cNvPicPr>
          <p:nvPr/>
        </p:nvPicPr>
        <p:blipFill rotWithShape="1">
          <a:blip r:embed="rId9"/>
          <a:srcRect b="3000"/>
          <a:stretch/>
        </p:blipFill>
        <p:spPr>
          <a:xfrm>
            <a:off x="7305564" y="1600153"/>
            <a:ext cx="1704975" cy="1145667"/>
          </a:xfrm>
          <a:prstGeom prst="rect">
            <a:avLst/>
          </a:prstGeom>
        </p:spPr>
      </p:pic>
      <p:sp>
        <p:nvSpPr>
          <p:cNvPr id="2" name="Title 4">
            <a:extLst>
              <a:ext uri="{FF2B5EF4-FFF2-40B4-BE49-F238E27FC236}">
                <a16:creationId xmlns:a16="http://schemas.microsoft.com/office/drawing/2014/main" id="{94B48B13-2A94-4A7C-A55A-7A7884374FC8}"/>
              </a:ext>
            </a:extLst>
          </p:cNvPr>
          <p:cNvSpPr>
            <a:spLocks noGrp="1"/>
          </p:cNvSpPr>
          <p:nvPr>
            <p:ph type="title"/>
          </p:nvPr>
        </p:nvSpPr>
        <p:spPr>
          <a:xfrm>
            <a:off x="641277" y="234932"/>
            <a:ext cx="11216556" cy="940839"/>
          </a:xfrm>
        </p:spPr>
        <p:txBody>
          <a:bodyPr/>
          <a:lstStyle/>
          <a:p>
            <a:r>
              <a:rPr lang="en-US" sz="3200" dirty="0"/>
              <a:t>Incident Cost Reporting Process- Phase 1- Estimated Response Cost</a:t>
            </a:r>
            <a:endParaRPr lang="en-US" sz="3200" b="1" dirty="0">
              <a:solidFill>
                <a:schemeClr val="accent2">
                  <a:lumMod val="60000"/>
                  <a:lumOff val="40000"/>
                </a:schemeClr>
              </a:solidFill>
            </a:endParaRPr>
          </a:p>
        </p:txBody>
      </p:sp>
    </p:spTree>
    <p:extLst>
      <p:ext uri="{BB962C8B-B14F-4D97-AF65-F5344CB8AC3E}">
        <p14:creationId xmlns:p14="http://schemas.microsoft.com/office/powerpoint/2010/main" val="27760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283952"/>
            <a:ext cx="10685443" cy="1326105"/>
          </a:xfrm>
        </p:spPr>
        <p:txBody>
          <a:bodyPr/>
          <a:lstStyle/>
          <a:p>
            <a:r>
              <a:rPr lang="en-US" sz="3600" dirty="0"/>
              <a:t>Incident Cost Reporting – Phase 1 - Public Assistance: </a:t>
            </a:r>
            <a:r>
              <a:rPr lang="en-US" sz="3600" u="sng" dirty="0"/>
              <a:t>Permanent Work</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199" y="1610057"/>
            <a:ext cx="10515601" cy="2918358"/>
          </a:xfrm>
        </p:spPr>
        <p:txBody>
          <a:bodyPr>
            <a:normAutofit/>
          </a:bodyPr>
          <a:lstStyle/>
          <a:p>
            <a:r>
              <a:rPr lang="en-US" sz="2400" dirty="0"/>
              <a:t>Permanent work costs reported by State Agencies are collected as Initial Damage Estimates (IDEs) to inform potential requests for a Major Disaster Declaration (MDD).</a:t>
            </a:r>
          </a:p>
          <a:p>
            <a:r>
              <a:rPr lang="en-US" sz="2400" dirty="0"/>
              <a:t>Outreach for the reporting of permanent work costs will be distributed concurrently with DFRR’s Incident Cost Reporting outreach. </a:t>
            </a:r>
          </a:p>
          <a:p>
            <a:pPr marL="0" indent="0">
              <a:buNone/>
            </a:pPr>
            <a:endParaRPr lang="en-US"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13</a:t>
            </a:fld>
            <a:endParaRPr lang="en-US" dirty="0"/>
          </a:p>
        </p:txBody>
      </p:sp>
      <p:pic>
        <p:nvPicPr>
          <p:cNvPr id="6" name="Picture 5">
            <a:extLst>
              <a:ext uri="{FF2B5EF4-FFF2-40B4-BE49-F238E27FC236}">
                <a16:creationId xmlns:a16="http://schemas.microsoft.com/office/drawing/2014/main" id="{89907B65-337F-AF42-AC18-38725D0D52BD}"/>
              </a:ext>
            </a:extLst>
          </p:cNvPr>
          <p:cNvPicPr>
            <a:picLocks noChangeAspect="1"/>
          </p:cNvPicPr>
          <p:nvPr/>
        </p:nvPicPr>
        <p:blipFill>
          <a:blip r:embed="rId3"/>
          <a:stretch>
            <a:fillRect/>
          </a:stretch>
        </p:blipFill>
        <p:spPr>
          <a:xfrm>
            <a:off x="668357" y="3755171"/>
            <a:ext cx="10219981" cy="2818877"/>
          </a:xfrm>
          <a:prstGeom prst="rect">
            <a:avLst/>
          </a:prstGeom>
        </p:spPr>
      </p:pic>
    </p:spTree>
    <p:extLst>
      <p:ext uri="{BB962C8B-B14F-4D97-AF65-F5344CB8AC3E}">
        <p14:creationId xmlns:p14="http://schemas.microsoft.com/office/powerpoint/2010/main" val="321148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08FEB1-B9D8-48C1-1F03-EA5905A37D28}"/>
              </a:ext>
            </a:extLst>
          </p:cNvPr>
          <p:cNvSpPr>
            <a:spLocks noGrp="1"/>
          </p:cNvSpPr>
          <p:nvPr>
            <p:ph type="title"/>
          </p:nvPr>
        </p:nvSpPr>
        <p:spPr>
          <a:xfrm>
            <a:off x="867496" y="334978"/>
            <a:ext cx="4452648" cy="1162341"/>
          </a:xfrm>
          <a:solidFill>
            <a:schemeClr val="accent2">
              <a:lumMod val="50000"/>
            </a:schemeClr>
          </a:solidFill>
        </p:spPr>
        <p:txBody>
          <a:bodyPr>
            <a:normAutofit fontScale="90000"/>
          </a:bodyPr>
          <a:lstStyle/>
          <a:p>
            <a:r>
              <a:rPr lang="en-US" sz="2400" dirty="0"/>
              <a:t>Incident Cost Reporting Process: </a:t>
            </a:r>
            <a:br>
              <a:rPr lang="en-US" sz="2400" dirty="0"/>
            </a:br>
            <a:r>
              <a:rPr lang="en-US" b="1" u="sng" dirty="0"/>
              <a:t>Permanent Work</a:t>
            </a:r>
          </a:p>
        </p:txBody>
      </p:sp>
      <p:sp>
        <p:nvSpPr>
          <p:cNvPr id="12" name="Text Placeholder 11">
            <a:extLst>
              <a:ext uri="{FF2B5EF4-FFF2-40B4-BE49-F238E27FC236}">
                <a16:creationId xmlns:a16="http://schemas.microsoft.com/office/drawing/2014/main" id="{7A59143B-9E2C-7B8C-89EB-0CA7C5A38134}"/>
              </a:ext>
            </a:extLst>
          </p:cNvPr>
          <p:cNvSpPr>
            <a:spLocks noGrp="1"/>
          </p:cNvSpPr>
          <p:nvPr>
            <p:ph type="body" sz="half" idx="2"/>
          </p:nvPr>
        </p:nvSpPr>
        <p:spPr>
          <a:xfrm>
            <a:off x="867496" y="1862211"/>
            <a:ext cx="4585853" cy="3811588"/>
          </a:xfrm>
        </p:spPr>
        <p:txBody>
          <a:bodyPr>
            <a:normAutofit fontScale="92500" lnSpcReduction="20000"/>
          </a:bodyPr>
          <a:lstStyle/>
          <a:p>
            <a:pPr marL="457200" indent="-457200">
              <a:buFont typeface="Arial" panose="020B0604020202020204" pitchFamily="34" charset="0"/>
              <a:buChar char="•"/>
            </a:pPr>
            <a:r>
              <a:rPr lang="en-US" sz="2800" dirty="0"/>
              <a:t>Detailed cost reporting of permanent work demonstrates the extent of damage, and the scope of repairs needed. This helps justify the request for federal assistance to repair or replace damaged public infrastructure through FEMA’s Public Assistance (PA) program.</a:t>
            </a:r>
            <a:endParaRPr lang="en-US" sz="2400" dirty="0"/>
          </a:p>
        </p:txBody>
      </p:sp>
      <p:sp>
        <p:nvSpPr>
          <p:cNvPr id="4" name="Slide Number Placeholder 3">
            <a:extLst>
              <a:ext uri="{FF2B5EF4-FFF2-40B4-BE49-F238E27FC236}">
                <a16:creationId xmlns:a16="http://schemas.microsoft.com/office/drawing/2014/main" id="{50C50D1D-5695-4419-D2E7-329180C9BAE3}"/>
              </a:ext>
            </a:extLst>
          </p:cNvPr>
          <p:cNvSpPr>
            <a:spLocks noGrp="1"/>
          </p:cNvSpPr>
          <p:nvPr>
            <p:ph type="sldNum" sz="quarter" idx="10"/>
          </p:nvPr>
        </p:nvSpPr>
        <p:spPr/>
        <p:txBody>
          <a:bodyPr/>
          <a:lstStyle/>
          <a:p>
            <a:r>
              <a:rPr lang="en-US"/>
              <a:t>PAGE </a:t>
            </a:r>
            <a:fld id="{4A9B5881-4007-4345-955A-79C2656F0C49}" type="slidenum">
              <a:rPr lang="en-US" smtClean="0"/>
              <a:pPr/>
              <a:t>14</a:t>
            </a:fld>
            <a:endParaRPr lang="en-US" dirty="0"/>
          </a:p>
        </p:txBody>
      </p:sp>
      <p:pic>
        <p:nvPicPr>
          <p:cNvPr id="1026" name="Picture 2">
            <a:extLst>
              <a:ext uri="{FF2B5EF4-FFF2-40B4-BE49-F238E27FC236}">
                <a16:creationId xmlns:a16="http://schemas.microsoft.com/office/drawing/2014/main" id="{7D2D55AA-CA72-FF95-3979-E7DA2D02FC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486"/>
          <a:stretch/>
        </p:blipFill>
        <p:spPr bwMode="auto">
          <a:xfrm>
            <a:off x="6338371" y="889676"/>
            <a:ext cx="4752001" cy="446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6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8" y="246514"/>
            <a:ext cx="10515602" cy="1178323"/>
          </a:xfrm>
        </p:spPr>
        <p:txBody>
          <a:bodyPr/>
          <a:lstStyle/>
          <a:p>
            <a:pPr algn="ctr"/>
            <a:r>
              <a:rPr lang="en-US" dirty="0"/>
              <a:t>Incident Cost Reporting of Permanent Work</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306569045"/>
              </p:ext>
            </p:extLst>
          </p:nvPr>
        </p:nvGraphicFramePr>
        <p:xfrm>
          <a:off x="838198" y="2958104"/>
          <a:ext cx="10785765" cy="316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PAGE </a:t>
            </a:r>
            <a:fld id="{4A9B5881-4007-4345-955A-79C2656F0C49}"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E150671-8763-2A8B-137A-426F893D4200}"/>
              </a:ext>
            </a:extLst>
          </p:cNvPr>
          <p:cNvPicPr>
            <a:picLocks noChangeAspect="1"/>
          </p:cNvPicPr>
          <p:nvPr/>
        </p:nvPicPr>
        <p:blipFill>
          <a:blip r:embed="rId7"/>
          <a:stretch>
            <a:fillRect/>
          </a:stretch>
        </p:blipFill>
        <p:spPr>
          <a:xfrm>
            <a:off x="1020999" y="1867226"/>
            <a:ext cx="2800741" cy="1038370"/>
          </a:xfrm>
          <a:prstGeom prst="rect">
            <a:avLst/>
          </a:prstGeom>
        </p:spPr>
      </p:pic>
      <p:pic>
        <p:nvPicPr>
          <p:cNvPr id="7" name="Picture 6">
            <a:extLst>
              <a:ext uri="{FF2B5EF4-FFF2-40B4-BE49-F238E27FC236}">
                <a16:creationId xmlns:a16="http://schemas.microsoft.com/office/drawing/2014/main" id="{66B6D3DF-A9C7-19E0-664B-5B3DC2F39C1A}"/>
              </a:ext>
            </a:extLst>
          </p:cNvPr>
          <p:cNvPicPr>
            <a:picLocks noChangeAspect="1"/>
          </p:cNvPicPr>
          <p:nvPr/>
        </p:nvPicPr>
        <p:blipFill>
          <a:blip r:embed="rId8"/>
          <a:stretch>
            <a:fillRect/>
          </a:stretch>
        </p:blipFill>
        <p:spPr>
          <a:xfrm>
            <a:off x="5618196" y="1803743"/>
            <a:ext cx="1609950" cy="1028844"/>
          </a:xfrm>
          <a:prstGeom prst="rect">
            <a:avLst/>
          </a:prstGeom>
        </p:spPr>
      </p:pic>
      <p:pic>
        <p:nvPicPr>
          <p:cNvPr id="14" name="Picture 13">
            <a:extLst>
              <a:ext uri="{FF2B5EF4-FFF2-40B4-BE49-F238E27FC236}">
                <a16:creationId xmlns:a16="http://schemas.microsoft.com/office/drawing/2014/main" id="{DE18E3A9-F8A8-5474-FD50-9F65DDC0A315}"/>
              </a:ext>
            </a:extLst>
          </p:cNvPr>
          <p:cNvPicPr>
            <a:picLocks noChangeAspect="1"/>
          </p:cNvPicPr>
          <p:nvPr/>
        </p:nvPicPr>
        <p:blipFill>
          <a:blip r:embed="rId9"/>
          <a:stretch>
            <a:fillRect/>
          </a:stretch>
        </p:blipFill>
        <p:spPr>
          <a:xfrm>
            <a:off x="9353737" y="1797075"/>
            <a:ext cx="1448002" cy="1076475"/>
          </a:xfrm>
          <a:prstGeom prst="rect">
            <a:avLst/>
          </a:prstGeom>
        </p:spPr>
      </p:pic>
    </p:spTree>
    <p:extLst>
      <p:ext uri="{BB962C8B-B14F-4D97-AF65-F5344CB8AC3E}">
        <p14:creationId xmlns:p14="http://schemas.microsoft.com/office/powerpoint/2010/main" val="152260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512776"/>
            <a:ext cx="10515601" cy="772107"/>
          </a:xfrm>
        </p:spPr>
        <p:txBody>
          <a:bodyPr/>
          <a:lstStyle/>
          <a:p>
            <a:pPr algn="ctr"/>
            <a:r>
              <a:rPr lang="en-US" sz="3900" dirty="0"/>
              <a:t>Incident Cost Reporting: Process Permanent Work</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nvPr>
        </p:nvGraphicFramePr>
        <p:xfrm>
          <a:off x="838198" y="2030136"/>
          <a:ext cx="10785765" cy="4089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16</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5264193-93F4-3132-6727-37ABC381F844}"/>
              </a:ext>
            </a:extLst>
          </p:cNvPr>
          <p:cNvPicPr>
            <a:picLocks noChangeAspect="1"/>
          </p:cNvPicPr>
          <p:nvPr/>
        </p:nvPicPr>
        <p:blipFill>
          <a:blip r:embed="rId7"/>
          <a:stretch>
            <a:fillRect/>
          </a:stretch>
        </p:blipFill>
        <p:spPr>
          <a:xfrm>
            <a:off x="4046266" y="1436834"/>
            <a:ext cx="2354292" cy="910326"/>
          </a:xfrm>
          <a:prstGeom prst="rect">
            <a:avLst/>
          </a:prstGeom>
        </p:spPr>
      </p:pic>
      <p:pic>
        <p:nvPicPr>
          <p:cNvPr id="12" name="Picture 11">
            <a:extLst>
              <a:ext uri="{FF2B5EF4-FFF2-40B4-BE49-F238E27FC236}">
                <a16:creationId xmlns:a16="http://schemas.microsoft.com/office/drawing/2014/main" id="{915CE289-3043-00CE-A776-D013C244A013}"/>
              </a:ext>
            </a:extLst>
          </p:cNvPr>
          <p:cNvPicPr>
            <a:picLocks noChangeAspect="1"/>
          </p:cNvPicPr>
          <p:nvPr/>
        </p:nvPicPr>
        <p:blipFill>
          <a:blip r:embed="rId8"/>
          <a:stretch>
            <a:fillRect/>
          </a:stretch>
        </p:blipFill>
        <p:spPr>
          <a:xfrm>
            <a:off x="1481430" y="1539752"/>
            <a:ext cx="1456166" cy="772107"/>
          </a:xfrm>
          <a:prstGeom prst="rect">
            <a:avLst/>
          </a:prstGeom>
        </p:spPr>
      </p:pic>
      <p:pic>
        <p:nvPicPr>
          <p:cNvPr id="15" name="Picture 14">
            <a:extLst>
              <a:ext uri="{FF2B5EF4-FFF2-40B4-BE49-F238E27FC236}">
                <a16:creationId xmlns:a16="http://schemas.microsoft.com/office/drawing/2014/main" id="{A4F6101D-B279-DFE7-2FAF-E1558DA7AB38}"/>
              </a:ext>
            </a:extLst>
          </p:cNvPr>
          <p:cNvPicPr>
            <a:picLocks noChangeAspect="1"/>
          </p:cNvPicPr>
          <p:nvPr/>
        </p:nvPicPr>
        <p:blipFill>
          <a:blip r:embed="rId9"/>
          <a:stretch>
            <a:fillRect/>
          </a:stretch>
        </p:blipFill>
        <p:spPr>
          <a:xfrm>
            <a:off x="6871278" y="1414558"/>
            <a:ext cx="1871676" cy="927253"/>
          </a:xfrm>
          <a:prstGeom prst="rect">
            <a:avLst/>
          </a:prstGeom>
        </p:spPr>
      </p:pic>
      <p:pic>
        <p:nvPicPr>
          <p:cNvPr id="18" name="Picture 17">
            <a:extLst>
              <a:ext uri="{FF2B5EF4-FFF2-40B4-BE49-F238E27FC236}">
                <a16:creationId xmlns:a16="http://schemas.microsoft.com/office/drawing/2014/main" id="{B36BD032-1BBE-3354-7C1F-411DA678267E}"/>
              </a:ext>
            </a:extLst>
          </p:cNvPr>
          <p:cNvPicPr>
            <a:picLocks noChangeAspect="1"/>
          </p:cNvPicPr>
          <p:nvPr/>
        </p:nvPicPr>
        <p:blipFill>
          <a:blip r:embed="rId10"/>
          <a:stretch>
            <a:fillRect/>
          </a:stretch>
        </p:blipFill>
        <p:spPr>
          <a:xfrm>
            <a:off x="9631853" y="1436834"/>
            <a:ext cx="1448002" cy="943107"/>
          </a:xfrm>
          <a:prstGeom prst="rect">
            <a:avLst/>
          </a:prstGeom>
        </p:spPr>
      </p:pic>
    </p:spTree>
    <p:extLst>
      <p:ext uri="{BB962C8B-B14F-4D97-AF65-F5344CB8AC3E}">
        <p14:creationId xmlns:p14="http://schemas.microsoft.com/office/powerpoint/2010/main" val="275393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512776"/>
            <a:ext cx="10515601" cy="772107"/>
          </a:xfrm>
        </p:spPr>
        <p:txBody>
          <a:bodyPr/>
          <a:lstStyle/>
          <a:p>
            <a:pPr algn="ctr"/>
            <a:r>
              <a:rPr lang="en-US" sz="3900" dirty="0"/>
              <a:t>Incident Cost Reporting: Process Permanent Work</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nvPr>
        </p:nvGraphicFramePr>
        <p:xfrm>
          <a:off x="838198" y="2958104"/>
          <a:ext cx="10785765" cy="316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17</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A951680-204A-5DAE-597B-F1DE012F8390}"/>
              </a:ext>
            </a:extLst>
          </p:cNvPr>
          <p:cNvPicPr>
            <a:picLocks noChangeAspect="1"/>
          </p:cNvPicPr>
          <p:nvPr/>
        </p:nvPicPr>
        <p:blipFill>
          <a:blip r:embed="rId7"/>
          <a:stretch>
            <a:fillRect/>
          </a:stretch>
        </p:blipFill>
        <p:spPr>
          <a:xfrm>
            <a:off x="1538017" y="1996530"/>
            <a:ext cx="1381318" cy="1038370"/>
          </a:xfrm>
          <a:prstGeom prst="rect">
            <a:avLst/>
          </a:prstGeom>
        </p:spPr>
      </p:pic>
      <p:pic>
        <p:nvPicPr>
          <p:cNvPr id="12" name="Picture 11">
            <a:extLst>
              <a:ext uri="{FF2B5EF4-FFF2-40B4-BE49-F238E27FC236}">
                <a16:creationId xmlns:a16="http://schemas.microsoft.com/office/drawing/2014/main" id="{CC41289F-F7E4-CB7C-A01F-2967344920D9}"/>
              </a:ext>
            </a:extLst>
          </p:cNvPr>
          <p:cNvPicPr>
            <a:picLocks noChangeAspect="1"/>
          </p:cNvPicPr>
          <p:nvPr/>
        </p:nvPicPr>
        <p:blipFill>
          <a:blip r:embed="rId8"/>
          <a:stretch>
            <a:fillRect/>
          </a:stretch>
        </p:blipFill>
        <p:spPr>
          <a:xfrm>
            <a:off x="4485254" y="1967951"/>
            <a:ext cx="1476581" cy="1095528"/>
          </a:xfrm>
          <a:prstGeom prst="rect">
            <a:avLst/>
          </a:prstGeom>
        </p:spPr>
      </p:pic>
      <p:pic>
        <p:nvPicPr>
          <p:cNvPr id="15" name="Picture 14">
            <a:extLst>
              <a:ext uri="{FF2B5EF4-FFF2-40B4-BE49-F238E27FC236}">
                <a16:creationId xmlns:a16="http://schemas.microsoft.com/office/drawing/2014/main" id="{EF12B9FD-3B0C-BA12-640B-E09FFC44AB86}"/>
              </a:ext>
            </a:extLst>
          </p:cNvPr>
          <p:cNvPicPr>
            <a:picLocks noChangeAspect="1"/>
          </p:cNvPicPr>
          <p:nvPr/>
        </p:nvPicPr>
        <p:blipFill>
          <a:blip r:embed="rId9"/>
          <a:stretch>
            <a:fillRect/>
          </a:stretch>
        </p:blipFill>
        <p:spPr>
          <a:xfrm>
            <a:off x="7145983" y="2025799"/>
            <a:ext cx="1171739" cy="1009791"/>
          </a:xfrm>
          <a:prstGeom prst="rect">
            <a:avLst/>
          </a:prstGeom>
        </p:spPr>
      </p:pic>
      <p:pic>
        <p:nvPicPr>
          <p:cNvPr id="18" name="Picture 17">
            <a:extLst>
              <a:ext uri="{FF2B5EF4-FFF2-40B4-BE49-F238E27FC236}">
                <a16:creationId xmlns:a16="http://schemas.microsoft.com/office/drawing/2014/main" id="{0EE72CFA-218F-1CA1-2640-1D95CFE0E278}"/>
              </a:ext>
            </a:extLst>
          </p:cNvPr>
          <p:cNvPicPr>
            <a:picLocks noChangeAspect="1"/>
          </p:cNvPicPr>
          <p:nvPr/>
        </p:nvPicPr>
        <p:blipFill>
          <a:blip r:embed="rId10"/>
          <a:stretch>
            <a:fillRect/>
          </a:stretch>
        </p:blipFill>
        <p:spPr>
          <a:xfrm>
            <a:off x="9448534" y="1979830"/>
            <a:ext cx="1905266" cy="1086002"/>
          </a:xfrm>
          <a:prstGeom prst="rect">
            <a:avLst/>
          </a:prstGeom>
        </p:spPr>
      </p:pic>
    </p:spTree>
    <p:extLst>
      <p:ext uri="{BB962C8B-B14F-4D97-AF65-F5344CB8AC3E}">
        <p14:creationId xmlns:p14="http://schemas.microsoft.com/office/powerpoint/2010/main" val="3952676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519701"/>
            <a:ext cx="10293992" cy="758257"/>
          </a:xfrm>
        </p:spPr>
        <p:txBody>
          <a:bodyPr/>
          <a:lstStyle/>
          <a:p>
            <a:pPr algn="ctr"/>
            <a:r>
              <a:rPr lang="en-US" sz="3900" dirty="0"/>
              <a:t>Incident Cost Reporting Process: Permanent Work</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nvPr>
        </p:nvGraphicFramePr>
        <p:xfrm>
          <a:off x="838199" y="2869990"/>
          <a:ext cx="10436605" cy="311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18</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97CF4ED-4395-FB29-0946-97A8D0D70571}"/>
              </a:ext>
            </a:extLst>
          </p:cNvPr>
          <p:cNvPicPr>
            <a:picLocks noChangeAspect="1"/>
          </p:cNvPicPr>
          <p:nvPr/>
        </p:nvPicPr>
        <p:blipFill>
          <a:blip r:embed="rId7"/>
          <a:stretch>
            <a:fillRect/>
          </a:stretch>
        </p:blipFill>
        <p:spPr>
          <a:xfrm>
            <a:off x="1483026" y="1946863"/>
            <a:ext cx="1876687" cy="1086002"/>
          </a:xfrm>
          <a:prstGeom prst="rect">
            <a:avLst/>
          </a:prstGeom>
        </p:spPr>
      </p:pic>
      <p:pic>
        <p:nvPicPr>
          <p:cNvPr id="15" name="Picture 14">
            <a:extLst>
              <a:ext uri="{FF2B5EF4-FFF2-40B4-BE49-F238E27FC236}">
                <a16:creationId xmlns:a16="http://schemas.microsoft.com/office/drawing/2014/main" id="{ADC5B6EB-7AE9-CF0E-1153-F4C30CD0944E}"/>
              </a:ext>
            </a:extLst>
          </p:cNvPr>
          <p:cNvPicPr>
            <a:picLocks noChangeAspect="1"/>
          </p:cNvPicPr>
          <p:nvPr/>
        </p:nvPicPr>
        <p:blipFill>
          <a:blip r:embed="rId8"/>
          <a:stretch>
            <a:fillRect/>
          </a:stretch>
        </p:blipFill>
        <p:spPr>
          <a:xfrm>
            <a:off x="5233867" y="1865537"/>
            <a:ext cx="1724266" cy="1152686"/>
          </a:xfrm>
          <a:prstGeom prst="rect">
            <a:avLst/>
          </a:prstGeom>
        </p:spPr>
      </p:pic>
      <p:pic>
        <p:nvPicPr>
          <p:cNvPr id="18" name="Picture 17">
            <a:extLst>
              <a:ext uri="{FF2B5EF4-FFF2-40B4-BE49-F238E27FC236}">
                <a16:creationId xmlns:a16="http://schemas.microsoft.com/office/drawing/2014/main" id="{E0C17331-3C1A-D748-B6FD-9126FA5703CD}"/>
              </a:ext>
            </a:extLst>
          </p:cNvPr>
          <p:cNvPicPr>
            <a:picLocks noChangeAspect="1"/>
          </p:cNvPicPr>
          <p:nvPr/>
        </p:nvPicPr>
        <p:blipFill>
          <a:blip r:embed="rId9"/>
          <a:stretch>
            <a:fillRect/>
          </a:stretch>
        </p:blipFill>
        <p:spPr>
          <a:xfrm>
            <a:off x="8670339" y="1875905"/>
            <a:ext cx="2038635" cy="1086002"/>
          </a:xfrm>
          <a:prstGeom prst="rect">
            <a:avLst/>
          </a:prstGeom>
        </p:spPr>
      </p:pic>
    </p:spTree>
    <p:extLst>
      <p:ext uri="{BB962C8B-B14F-4D97-AF65-F5344CB8AC3E}">
        <p14:creationId xmlns:p14="http://schemas.microsoft.com/office/powerpoint/2010/main" val="1518431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08FEB1-B9D8-48C1-1F03-EA5905A37D28}"/>
              </a:ext>
            </a:extLst>
          </p:cNvPr>
          <p:cNvSpPr>
            <a:spLocks noGrp="1"/>
          </p:cNvSpPr>
          <p:nvPr>
            <p:ph type="title"/>
          </p:nvPr>
        </p:nvSpPr>
        <p:spPr>
          <a:xfrm>
            <a:off x="647700" y="718919"/>
            <a:ext cx="4452648" cy="930564"/>
          </a:xfrm>
          <a:solidFill>
            <a:schemeClr val="accent2">
              <a:lumMod val="50000"/>
            </a:schemeClr>
          </a:solidFill>
        </p:spPr>
        <p:txBody>
          <a:bodyPr>
            <a:normAutofit fontScale="90000"/>
          </a:bodyPr>
          <a:lstStyle/>
          <a:p>
            <a:r>
              <a:rPr lang="en-US" sz="2400" dirty="0"/>
              <a:t>Incident Cost Reporting Process: </a:t>
            </a:r>
            <a:br>
              <a:rPr lang="en-US" sz="2400" dirty="0"/>
            </a:br>
            <a:r>
              <a:rPr lang="en-US" b="1" u="sng" dirty="0"/>
              <a:t>Permanent Work</a:t>
            </a:r>
          </a:p>
        </p:txBody>
      </p:sp>
      <p:sp>
        <p:nvSpPr>
          <p:cNvPr id="12" name="Text Placeholder 11">
            <a:extLst>
              <a:ext uri="{FF2B5EF4-FFF2-40B4-BE49-F238E27FC236}">
                <a16:creationId xmlns:a16="http://schemas.microsoft.com/office/drawing/2014/main" id="{7A59143B-9E2C-7B8C-89EB-0CA7C5A38134}"/>
              </a:ext>
            </a:extLst>
          </p:cNvPr>
          <p:cNvSpPr>
            <a:spLocks noGrp="1"/>
          </p:cNvSpPr>
          <p:nvPr>
            <p:ph type="body" sz="half" idx="2"/>
          </p:nvPr>
        </p:nvSpPr>
        <p:spPr>
          <a:xfrm>
            <a:off x="647700" y="1862211"/>
            <a:ext cx="4805649" cy="3811588"/>
          </a:xfrm>
        </p:spPr>
        <p:txBody>
          <a:bodyPr>
            <a:normAutofit/>
          </a:bodyPr>
          <a:lstStyle/>
          <a:p>
            <a:pPr marL="457200" indent="-457200">
              <a:buFont typeface="Arial" panose="020B0604020202020204" pitchFamily="34" charset="0"/>
              <a:buChar char="•"/>
            </a:pPr>
            <a:r>
              <a:rPr lang="en-US" sz="2800" dirty="0"/>
              <a:t>For questions as you complete the Permanent Work Smartsheet, please contact the following members of the PA State Agencies Team.</a:t>
            </a:r>
          </a:p>
          <a:p>
            <a:pPr marL="457200" indent="-457200">
              <a:buFont typeface="Arial" panose="020B0604020202020204" pitchFamily="34" charset="0"/>
              <a:buChar char="•"/>
            </a:pPr>
            <a:endParaRPr lang="en-US" sz="2800" dirty="0"/>
          </a:p>
          <a:p>
            <a:endParaRPr lang="en-US" sz="2800" dirty="0"/>
          </a:p>
        </p:txBody>
      </p:sp>
      <p:sp>
        <p:nvSpPr>
          <p:cNvPr id="4" name="Slide Number Placeholder 3">
            <a:extLst>
              <a:ext uri="{FF2B5EF4-FFF2-40B4-BE49-F238E27FC236}">
                <a16:creationId xmlns:a16="http://schemas.microsoft.com/office/drawing/2014/main" id="{50C50D1D-5695-4419-D2E7-329180C9BAE3}"/>
              </a:ext>
            </a:extLst>
          </p:cNvPr>
          <p:cNvSpPr>
            <a:spLocks noGrp="1"/>
          </p:cNvSpPr>
          <p:nvPr>
            <p:ph type="sldNum" sz="quarter" idx="10"/>
          </p:nvPr>
        </p:nvSpPr>
        <p:spPr/>
        <p:txBody>
          <a:bodyPr/>
          <a:lstStyle/>
          <a:p>
            <a:r>
              <a:rPr lang="en-US"/>
              <a:t>PAGE </a:t>
            </a:r>
            <a:fld id="{4A9B5881-4007-4345-955A-79C2656F0C49}" type="slidenum">
              <a:rPr lang="en-US" smtClean="0"/>
              <a:pPr/>
              <a:t>19</a:t>
            </a:fld>
            <a:endParaRPr lang="en-US" dirty="0"/>
          </a:p>
        </p:txBody>
      </p:sp>
      <p:sp>
        <p:nvSpPr>
          <p:cNvPr id="2" name="Text Placeholder 11">
            <a:extLst>
              <a:ext uri="{FF2B5EF4-FFF2-40B4-BE49-F238E27FC236}">
                <a16:creationId xmlns:a16="http://schemas.microsoft.com/office/drawing/2014/main" id="{63537BC6-4931-5BBE-D1C7-DC80D2366E6D}"/>
              </a:ext>
            </a:extLst>
          </p:cNvPr>
          <p:cNvSpPr txBox="1">
            <a:spLocks/>
          </p:cNvSpPr>
          <p:nvPr/>
        </p:nvSpPr>
        <p:spPr>
          <a:xfrm>
            <a:off x="6315796" y="1677286"/>
            <a:ext cx="5228504"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t>Teresa Valadez, PM I</a:t>
            </a:r>
          </a:p>
          <a:p>
            <a:r>
              <a:rPr lang="en-US" sz="2800" dirty="0">
                <a:hlinkClick r:id="rId3"/>
              </a:rPr>
              <a:t>Teresa.Valadez@caloes.ca.gov</a:t>
            </a:r>
            <a:endParaRPr lang="en-US" sz="2800" dirty="0"/>
          </a:p>
          <a:p>
            <a:endParaRPr lang="en-US" sz="2800" dirty="0"/>
          </a:p>
          <a:p>
            <a:r>
              <a:rPr lang="en-US" sz="2800" dirty="0"/>
              <a:t>Silvestre Guerrero-Maya, DAPS I</a:t>
            </a:r>
          </a:p>
          <a:p>
            <a:r>
              <a:rPr lang="en-US" sz="2800" dirty="0">
                <a:hlinkClick r:id="rId4"/>
              </a:rPr>
              <a:t>Silvestre.Guerrero-Maya@caloes.ca.gov</a:t>
            </a:r>
            <a:endParaRPr lang="en-US" sz="2800" dirty="0"/>
          </a:p>
          <a:p>
            <a:endParaRPr lang="en-US" sz="2800" dirty="0"/>
          </a:p>
        </p:txBody>
      </p:sp>
    </p:spTree>
    <p:extLst>
      <p:ext uri="{BB962C8B-B14F-4D97-AF65-F5344CB8AC3E}">
        <p14:creationId xmlns:p14="http://schemas.microsoft.com/office/powerpoint/2010/main" val="273900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a:lstStyle/>
          <a:p>
            <a:r>
              <a:rPr lang="en-US" dirty="0"/>
              <a:t>Presentation</a:t>
            </a:r>
            <a:br>
              <a:rPr lang="en-US" dirty="0"/>
            </a:br>
            <a:r>
              <a:rPr lang="en-US" dirty="0"/>
              <a:t>Outline </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094175680"/>
              </p:ext>
            </p:extLst>
          </p:nvPr>
        </p:nvGraphicFramePr>
        <p:xfrm>
          <a:off x="838200" y="365124"/>
          <a:ext cx="6156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308978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168455"/>
            <a:ext cx="5899951" cy="1449216"/>
          </a:xfrm>
        </p:spPr>
        <p:txBody>
          <a:bodyPr/>
          <a:lstStyle/>
          <a:p>
            <a:r>
              <a:rPr lang="en-US" dirty="0"/>
              <a:t>Phase 2 of Cost Reporting</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603892"/>
            <a:ext cx="11013831" cy="943023"/>
          </a:xfrm>
        </p:spPr>
        <p:txBody>
          <a:bodyPr>
            <a:normAutofit fontScale="92500" lnSpcReduction="20000"/>
          </a:bodyPr>
          <a:lstStyle/>
          <a:p>
            <a:r>
              <a:rPr lang="en-US" dirty="0"/>
              <a:t>DFRR will request actuals after the incident has been closed for roughly 6-9 months. Actuals include total actual cost, the amount of DREOA/OSF used (if SA received DREOA/OSF), and the dollar amount submitted to FEMA Grants Portal (GP). The columns are highlighted in yellow and are unhidden once DFRR sends the request. </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20</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1CDA5A4-4BC2-2D13-1318-6BAD1CE7FD42}"/>
              </a:ext>
            </a:extLst>
          </p:cNvPr>
          <p:cNvPicPr>
            <a:picLocks noChangeAspect="1"/>
          </p:cNvPicPr>
          <p:nvPr/>
        </p:nvPicPr>
        <p:blipFill rotWithShape="1">
          <a:blip r:embed="rId2"/>
          <a:srcRect r="4727" b="-4996"/>
          <a:stretch/>
        </p:blipFill>
        <p:spPr>
          <a:xfrm>
            <a:off x="430823" y="2546916"/>
            <a:ext cx="11421208" cy="3026490"/>
          </a:xfrm>
          <a:prstGeom prst="rect">
            <a:avLst/>
          </a:prstGeom>
        </p:spPr>
      </p:pic>
    </p:spTree>
    <p:extLst>
      <p:ext uri="{BB962C8B-B14F-4D97-AF65-F5344CB8AC3E}">
        <p14:creationId xmlns:p14="http://schemas.microsoft.com/office/powerpoint/2010/main" val="413294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634874" y="235250"/>
            <a:ext cx="10922252" cy="963794"/>
          </a:xfrm>
        </p:spPr>
        <p:txBody>
          <a:bodyPr/>
          <a:lstStyle/>
          <a:p>
            <a:r>
              <a:rPr lang="en-US" sz="3200" dirty="0"/>
              <a:t>Incident Cost Reporting Process Phase 2 –  (Actual Response Cost)</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088347798"/>
              </p:ext>
            </p:extLst>
          </p:nvPr>
        </p:nvGraphicFramePr>
        <p:xfrm>
          <a:off x="838198" y="2958104"/>
          <a:ext cx="10785765" cy="316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PAGE </a:t>
            </a:r>
            <a:fld id="{4A9B5881-4007-4345-955A-79C2656F0C49}"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3FC06CD-C547-8EE8-0A4B-27F2D3AA1E65}"/>
              </a:ext>
            </a:extLst>
          </p:cNvPr>
          <p:cNvPicPr>
            <a:picLocks noChangeAspect="1"/>
          </p:cNvPicPr>
          <p:nvPr/>
        </p:nvPicPr>
        <p:blipFill>
          <a:blip r:embed="rId7"/>
          <a:stretch>
            <a:fillRect/>
          </a:stretch>
        </p:blipFill>
        <p:spPr>
          <a:xfrm>
            <a:off x="1024079" y="1844331"/>
            <a:ext cx="2024831" cy="861026"/>
          </a:xfrm>
          <a:prstGeom prst="rect">
            <a:avLst/>
          </a:prstGeom>
        </p:spPr>
      </p:pic>
      <p:pic>
        <p:nvPicPr>
          <p:cNvPr id="6" name="Picture 5">
            <a:extLst>
              <a:ext uri="{FF2B5EF4-FFF2-40B4-BE49-F238E27FC236}">
                <a16:creationId xmlns:a16="http://schemas.microsoft.com/office/drawing/2014/main" id="{9CCCCD9B-D58D-64E5-5C73-E2072A83AFAB}"/>
              </a:ext>
            </a:extLst>
          </p:cNvPr>
          <p:cNvPicPr>
            <a:picLocks noChangeAspect="1"/>
          </p:cNvPicPr>
          <p:nvPr/>
        </p:nvPicPr>
        <p:blipFill>
          <a:blip r:embed="rId8"/>
          <a:stretch>
            <a:fillRect/>
          </a:stretch>
        </p:blipFill>
        <p:spPr>
          <a:xfrm>
            <a:off x="3928575" y="1706429"/>
            <a:ext cx="1618785" cy="1009814"/>
          </a:xfrm>
          <a:prstGeom prst="rect">
            <a:avLst/>
          </a:prstGeom>
        </p:spPr>
      </p:pic>
      <p:pic>
        <p:nvPicPr>
          <p:cNvPr id="12" name="Picture 11">
            <a:extLst>
              <a:ext uri="{FF2B5EF4-FFF2-40B4-BE49-F238E27FC236}">
                <a16:creationId xmlns:a16="http://schemas.microsoft.com/office/drawing/2014/main" id="{DA73661A-DEC6-FAEB-34D9-A670BE9F1170}"/>
              </a:ext>
            </a:extLst>
          </p:cNvPr>
          <p:cNvPicPr>
            <a:picLocks noChangeAspect="1"/>
          </p:cNvPicPr>
          <p:nvPr/>
        </p:nvPicPr>
        <p:blipFill>
          <a:blip r:embed="rId9"/>
          <a:stretch>
            <a:fillRect/>
          </a:stretch>
        </p:blipFill>
        <p:spPr>
          <a:xfrm>
            <a:off x="6802404" y="1752449"/>
            <a:ext cx="1713412" cy="963794"/>
          </a:xfrm>
          <a:prstGeom prst="rect">
            <a:avLst/>
          </a:prstGeom>
        </p:spPr>
      </p:pic>
      <p:pic>
        <p:nvPicPr>
          <p:cNvPr id="16" name="Picture 15">
            <a:extLst>
              <a:ext uri="{FF2B5EF4-FFF2-40B4-BE49-F238E27FC236}">
                <a16:creationId xmlns:a16="http://schemas.microsoft.com/office/drawing/2014/main" id="{DAF35B64-0DF4-E727-7F04-77053AE42496}"/>
              </a:ext>
            </a:extLst>
          </p:cNvPr>
          <p:cNvPicPr>
            <a:picLocks noChangeAspect="1"/>
          </p:cNvPicPr>
          <p:nvPr/>
        </p:nvPicPr>
        <p:blipFill>
          <a:blip r:embed="rId10"/>
          <a:stretch>
            <a:fillRect/>
          </a:stretch>
        </p:blipFill>
        <p:spPr>
          <a:xfrm>
            <a:off x="9406890" y="1801596"/>
            <a:ext cx="1618785" cy="886813"/>
          </a:xfrm>
          <a:prstGeom prst="rect">
            <a:avLst/>
          </a:prstGeom>
        </p:spPr>
      </p:pic>
    </p:spTree>
    <p:extLst>
      <p:ext uri="{BB962C8B-B14F-4D97-AF65-F5344CB8AC3E}">
        <p14:creationId xmlns:p14="http://schemas.microsoft.com/office/powerpoint/2010/main" val="4598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140679"/>
            <a:ext cx="10333777" cy="1104506"/>
          </a:xfrm>
        </p:spPr>
        <p:txBody>
          <a:bodyPr/>
          <a:lstStyle/>
          <a:p>
            <a:r>
              <a:rPr lang="en-US" sz="3200" dirty="0"/>
              <a:t>Incident Cost Reporting Process Phase 3 –  (FEMA Submission and Reimbursement)</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528817088"/>
              </p:ext>
            </p:extLst>
          </p:nvPr>
        </p:nvGraphicFramePr>
        <p:xfrm>
          <a:off x="838199" y="2958663"/>
          <a:ext cx="10785765" cy="316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PAGE </a:t>
            </a:r>
            <a:fld id="{4A9B5881-4007-4345-955A-79C2656F0C49}"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F39E0B1-018B-C85E-22F3-159CF18639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1230" y="3466780"/>
            <a:ext cx="500279" cy="533258"/>
          </a:xfrm>
          <a:prstGeom prst="rect">
            <a:avLst/>
          </a:prstGeom>
        </p:spPr>
      </p:pic>
      <p:pic>
        <p:nvPicPr>
          <p:cNvPr id="14" name="Picture 13">
            <a:extLst>
              <a:ext uri="{FF2B5EF4-FFF2-40B4-BE49-F238E27FC236}">
                <a16:creationId xmlns:a16="http://schemas.microsoft.com/office/drawing/2014/main" id="{C0B6800B-457E-CA26-01DE-611FE4A298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7136" y="3482176"/>
            <a:ext cx="464835" cy="533258"/>
          </a:xfrm>
          <a:prstGeom prst="rect">
            <a:avLst/>
          </a:prstGeom>
        </p:spPr>
      </p:pic>
      <p:pic>
        <p:nvPicPr>
          <p:cNvPr id="16" name="Picture 15">
            <a:extLst>
              <a:ext uri="{FF2B5EF4-FFF2-40B4-BE49-F238E27FC236}">
                <a16:creationId xmlns:a16="http://schemas.microsoft.com/office/drawing/2014/main" id="{2F684236-9FEB-53DC-709E-BB2AB495F2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0258" y="3497571"/>
            <a:ext cx="464835" cy="502467"/>
          </a:xfrm>
          <a:prstGeom prst="rect">
            <a:avLst/>
          </a:prstGeom>
        </p:spPr>
      </p:pic>
      <p:pic>
        <p:nvPicPr>
          <p:cNvPr id="6" name="Picture 5">
            <a:extLst>
              <a:ext uri="{FF2B5EF4-FFF2-40B4-BE49-F238E27FC236}">
                <a16:creationId xmlns:a16="http://schemas.microsoft.com/office/drawing/2014/main" id="{8D6D8A03-2C90-6AEF-D1FD-37CFD722F84A}"/>
              </a:ext>
            </a:extLst>
          </p:cNvPr>
          <p:cNvPicPr>
            <a:picLocks noChangeAspect="1"/>
          </p:cNvPicPr>
          <p:nvPr/>
        </p:nvPicPr>
        <p:blipFill rotWithShape="1">
          <a:blip r:embed="rId8"/>
          <a:srcRect b="3620"/>
          <a:stretch/>
        </p:blipFill>
        <p:spPr>
          <a:xfrm>
            <a:off x="1412341" y="1635321"/>
            <a:ext cx="2285091" cy="1064527"/>
          </a:xfrm>
          <a:prstGeom prst="rect">
            <a:avLst/>
          </a:prstGeom>
        </p:spPr>
      </p:pic>
      <p:pic>
        <p:nvPicPr>
          <p:cNvPr id="18" name="Picture 17">
            <a:extLst>
              <a:ext uri="{FF2B5EF4-FFF2-40B4-BE49-F238E27FC236}">
                <a16:creationId xmlns:a16="http://schemas.microsoft.com/office/drawing/2014/main" id="{DB5279E5-E288-168C-94CB-6468FA954A91}"/>
              </a:ext>
            </a:extLst>
          </p:cNvPr>
          <p:cNvPicPr>
            <a:picLocks noChangeAspect="1"/>
          </p:cNvPicPr>
          <p:nvPr/>
        </p:nvPicPr>
        <p:blipFill>
          <a:blip r:embed="rId9"/>
          <a:stretch>
            <a:fillRect/>
          </a:stretch>
        </p:blipFill>
        <p:spPr>
          <a:xfrm>
            <a:off x="5050426" y="1635321"/>
            <a:ext cx="2165780" cy="1064527"/>
          </a:xfrm>
          <a:prstGeom prst="rect">
            <a:avLst/>
          </a:prstGeom>
        </p:spPr>
      </p:pic>
      <p:pic>
        <p:nvPicPr>
          <p:cNvPr id="20" name="Picture 19">
            <a:extLst>
              <a:ext uri="{FF2B5EF4-FFF2-40B4-BE49-F238E27FC236}">
                <a16:creationId xmlns:a16="http://schemas.microsoft.com/office/drawing/2014/main" id="{2F9C50CC-21C9-2A3E-C416-F451CD3FC8A7}"/>
              </a:ext>
            </a:extLst>
          </p:cNvPr>
          <p:cNvPicPr>
            <a:picLocks noChangeAspect="1"/>
          </p:cNvPicPr>
          <p:nvPr/>
        </p:nvPicPr>
        <p:blipFill rotWithShape="1">
          <a:blip r:embed="rId10"/>
          <a:srcRect b="3533"/>
          <a:stretch/>
        </p:blipFill>
        <p:spPr>
          <a:xfrm>
            <a:off x="8872397" y="1652588"/>
            <a:ext cx="1697972" cy="1009650"/>
          </a:xfrm>
          <a:prstGeom prst="rect">
            <a:avLst/>
          </a:prstGeom>
        </p:spPr>
      </p:pic>
    </p:spTree>
    <p:extLst>
      <p:ext uri="{BB962C8B-B14F-4D97-AF65-F5344CB8AC3E}">
        <p14:creationId xmlns:p14="http://schemas.microsoft.com/office/powerpoint/2010/main" val="99776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995502952"/>
              </p:ext>
            </p:extLst>
          </p:nvPr>
        </p:nvGraphicFramePr>
        <p:xfrm>
          <a:off x="552261" y="2958665"/>
          <a:ext cx="11135763" cy="3402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PAGE </a:t>
            </a:r>
            <a:fld id="{4A9B5881-4007-4345-955A-79C2656F0C49}"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AE3040D5-C0A0-B875-C1A8-A1B377EB4A01}"/>
              </a:ext>
            </a:extLst>
          </p:cNvPr>
          <p:cNvPicPr>
            <a:picLocks noChangeAspect="1"/>
          </p:cNvPicPr>
          <p:nvPr/>
        </p:nvPicPr>
        <p:blipFill rotWithShape="1">
          <a:blip r:embed="rId7"/>
          <a:srcRect b="4381"/>
          <a:stretch/>
        </p:blipFill>
        <p:spPr>
          <a:xfrm>
            <a:off x="1068120" y="1636376"/>
            <a:ext cx="1625836" cy="962072"/>
          </a:xfrm>
          <a:prstGeom prst="rect">
            <a:avLst/>
          </a:prstGeom>
        </p:spPr>
      </p:pic>
      <p:pic>
        <p:nvPicPr>
          <p:cNvPr id="19" name="Picture 18">
            <a:extLst>
              <a:ext uri="{FF2B5EF4-FFF2-40B4-BE49-F238E27FC236}">
                <a16:creationId xmlns:a16="http://schemas.microsoft.com/office/drawing/2014/main" id="{0DC46C47-14E7-F7A4-7C92-0C1E265E932B}"/>
              </a:ext>
            </a:extLst>
          </p:cNvPr>
          <p:cNvPicPr>
            <a:picLocks noChangeAspect="1"/>
          </p:cNvPicPr>
          <p:nvPr/>
        </p:nvPicPr>
        <p:blipFill rotWithShape="1">
          <a:blip r:embed="rId8"/>
          <a:srcRect t="-1" b="7919"/>
          <a:stretch/>
        </p:blipFill>
        <p:spPr>
          <a:xfrm>
            <a:off x="3745884" y="1592292"/>
            <a:ext cx="1720157" cy="1006156"/>
          </a:xfrm>
          <a:prstGeom prst="rect">
            <a:avLst/>
          </a:prstGeom>
        </p:spPr>
      </p:pic>
      <p:pic>
        <p:nvPicPr>
          <p:cNvPr id="22" name="Picture 21">
            <a:extLst>
              <a:ext uri="{FF2B5EF4-FFF2-40B4-BE49-F238E27FC236}">
                <a16:creationId xmlns:a16="http://schemas.microsoft.com/office/drawing/2014/main" id="{A331BF76-B690-1987-0F21-6DC19FE8E3FB}"/>
              </a:ext>
            </a:extLst>
          </p:cNvPr>
          <p:cNvPicPr>
            <a:picLocks noChangeAspect="1"/>
          </p:cNvPicPr>
          <p:nvPr/>
        </p:nvPicPr>
        <p:blipFill rotWithShape="1">
          <a:blip r:embed="rId9"/>
          <a:srcRect b="5428"/>
          <a:stretch/>
        </p:blipFill>
        <p:spPr>
          <a:xfrm>
            <a:off x="6612277" y="1518880"/>
            <a:ext cx="1729594" cy="1071920"/>
          </a:xfrm>
          <a:prstGeom prst="rect">
            <a:avLst/>
          </a:prstGeom>
        </p:spPr>
      </p:pic>
      <p:sp>
        <p:nvSpPr>
          <p:cNvPr id="23" name="Oval 22">
            <a:extLst>
              <a:ext uri="{FF2B5EF4-FFF2-40B4-BE49-F238E27FC236}">
                <a16:creationId xmlns:a16="http://schemas.microsoft.com/office/drawing/2014/main" id="{34C9EADD-645E-68FE-B2C5-C4DBE9D0EE94}"/>
              </a:ext>
            </a:extLst>
          </p:cNvPr>
          <p:cNvSpPr/>
          <p:nvPr/>
        </p:nvSpPr>
        <p:spPr>
          <a:xfrm>
            <a:off x="1368962" y="3249591"/>
            <a:ext cx="914400" cy="9144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258357B-B5B8-C04E-FBB6-5E70B9922031}"/>
              </a:ext>
            </a:extLst>
          </p:cNvPr>
          <p:cNvPicPr>
            <a:picLocks noChangeAspect="1"/>
          </p:cNvPicPr>
          <p:nvPr/>
        </p:nvPicPr>
        <p:blipFill>
          <a:blip r:embed="rId10"/>
          <a:stretch>
            <a:fillRect/>
          </a:stretch>
        </p:blipFill>
        <p:spPr>
          <a:xfrm>
            <a:off x="1568630" y="3427354"/>
            <a:ext cx="534154" cy="598461"/>
          </a:xfrm>
          <a:prstGeom prst="rect">
            <a:avLst/>
          </a:prstGeom>
        </p:spPr>
      </p:pic>
      <p:sp>
        <p:nvSpPr>
          <p:cNvPr id="26" name="TextBox 25">
            <a:extLst>
              <a:ext uri="{FF2B5EF4-FFF2-40B4-BE49-F238E27FC236}">
                <a16:creationId xmlns:a16="http://schemas.microsoft.com/office/drawing/2014/main" id="{146A9489-86A6-82D6-4D67-97876E965D4A}"/>
              </a:ext>
            </a:extLst>
          </p:cNvPr>
          <p:cNvSpPr txBox="1"/>
          <p:nvPr/>
        </p:nvSpPr>
        <p:spPr>
          <a:xfrm>
            <a:off x="660906" y="4356011"/>
            <a:ext cx="2330513" cy="861774"/>
          </a:xfrm>
          <a:prstGeom prst="rect">
            <a:avLst/>
          </a:prstGeom>
          <a:noFill/>
        </p:spPr>
        <p:txBody>
          <a:bodyPr wrap="square" rtlCol="0">
            <a:spAutoFit/>
          </a:bodyPr>
          <a:lstStyle/>
          <a:p>
            <a:pPr algn="ctr"/>
            <a:r>
              <a:rPr lang="en-US" b="1" dirty="0">
                <a:highlight>
                  <a:srgbClr val="00FFFF"/>
                </a:highlight>
              </a:rPr>
              <a:t>Obligated Federal  Share</a:t>
            </a:r>
          </a:p>
          <a:p>
            <a:pPr algn="ctr"/>
            <a:r>
              <a:rPr lang="en-US" sz="1400" dirty="0"/>
              <a:t>(</a:t>
            </a:r>
            <a:r>
              <a:rPr lang="en-US" sz="1400" u="sng" dirty="0"/>
              <a:t>Completed by DFRR Analyst)</a:t>
            </a:r>
          </a:p>
        </p:txBody>
      </p:sp>
      <p:sp>
        <p:nvSpPr>
          <p:cNvPr id="28" name="TextBox 27">
            <a:extLst>
              <a:ext uri="{FF2B5EF4-FFF2-40B4-BE49-F238E27FC236}">
                <a16:creationId xmlns:a16="http://schemas.microsoft.com/office/drawing/2014/main" id="{E36AB47C-3344-FC39-A4F7-37DAC2C2058D}"/>
              </a:ext>
            </a:extLst>
          </p:cNvPr>
          <p:cNvSpPr txBox="1"/>
          <p:nvPr/>
        </p:nvSpPr>
        <p:spPr>
          <a:xfrm>
            <a:off x="767468" y="5416130"/>
            <a:ext cx="2040804" cy="738664"/>
          </a:xfrm>
          <a:prstGeom prst="rect">
            <a:avLst/>
          </a:prstGeom>
          <a:noFill/>
        </p:spPr>
        <p:txBody>
          <a:bodyPr wrap="square" rtlCol="0">
            <a:spAutoFit/>
          </a:bodyPr>
          <a:lstStyle/>
          <a:p>
            <a:pPr algn="ctr"/>
            <a:r>
              <a:rPr lang="en-US" sz="1400" dirty="0"/>
              <a:t>Federal Funds that FEMA has awarded for this project.</a:t>
            </a:r>
          </a:p>
        </p:txBody>
      </p:sp>
      <p:sp>
        <p:nvSpPr>
          <p:cNvPr id="29" name="Oval 28">
            <a:extLst>
              <a:ext uri="{FF2B5EF4-FFF2-40B4-BE49-F238E27FC236}">
                <a16:creationId xmlns:a16="http://schemas.microsoft.com/office/drawing/2014/main" id="{6CC63946-304C-4454-8F19-F7864E01E06C}"/>
              </a:ext>
            </a:extLst>
          </p:cNvPr>
          <p:cNvSpPr/>
          <p:nvPr/>
        </p:nvSpPr>
        <p:spPr>
          <a:xfrm>
            <a:off x="4215643" y="3305772"/>
            <a:ext cx="1049580" cy="986873"/>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F39E0B1-018B-C85E-22F3-159CF18639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38290" y="3499177"/>
            <a:ext cx="606627" cy="607246"/>
          </a:xfrm>
          <a:prstGeom prst="rect">
            <a:avLst/>
          </a:prstGeom>
        </p:spPr>
      </p:pic>
      <p:sp>
        <p:nvSpPr>
          <p:cNvPr id="31" name="Oval 30">
            <a:extLst>
              <a:ext uri="{FF2B5EF4-FFF2-40B4-BE49-F238E27FC236}">
                <a16:creationId xmlns:a16="http://schemas.microsoft.com/office/drawing/2014/main" id="{960023D1-D672-8560-A660-ED189CA3DD8A}"/>
              </a:ext>
            </a:extLst>
          </p:cNvPr>
          <p:cNvSpPr/>
          <p:nvPr/>
        </p:nvSpPr>
        <p:spPr>
          <a:xfrm>
            <a:off x="7129532" y="3305773"/>
            <a:ext cx="1049580" cy="986872"/>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A5C0145-43D0-1094-5F3B-6EC951D4A9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47972" y="3499177"/>
            <a:ext cx="612700" cy="642078"/>
          </a:xfrm>
          <a:prstGeom prst="rect">
            <a:avLst/>
          </a:prstGeom>
        </p:spPr>
      </p:pic>
      <p:sp>
        <p:nvSpPr>
          <p:cNvPr id="33" name="Oval 32">
            <a:extLst>
              <a:ext uri="{FF2B5EF4-FFF2-40B4-BE49-F238E27FC236}">
                <a16:creationId xmlns:a16="http://schemas.microsoft.com/office/drawing/2014/main" id="{F21CAEAB-7027-0270-6D39-DBE0982C477E}"/>
              </a:ext>
            </a:extLst>
          </p:cNvPr>
          <p:cNvSpPr/>
          <p:nvPr/>
        </p:nvSpPr>
        <p:spPr>
          <a:xfrm>
            <a:off x="10012511" y="3322189"/>
            <a:ext cx="1049580" cy="970456"/>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F684236-9FEB-53DC-709E-BB2AB495F2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8528" y="3521351"/>
            <a:ext cx="594510" cy="642640"/>
          </a:xfrm>
          <a:prstGeom prst="rect">
            <a:avLst/>
          </a:prstGeom>
        </p:spPr>
      </p:pic>
      <p:pic>
        <p:nvPicPr>
          <p:cNvPr id="36" name="Picture 35">
            <a:extLst>
              <a:ext uri="{FF2B5EF4-FFF2-40B4-BE49-F238E27FC236}">
                <a16:creationId xmlns:a16="http://schemas.microsoft.com/office/drawing/2014/main" id="{89EA09A9-2967-65DF-9ED1-AC38361841A0}"/>
              </a:ext>
            </a:extLst>
          </p:cNvPr>
          <p:cNvPicPr>
            <a:picLocks noChangeAspect="1"/>
          </p:cNvPicPr>
          <p:nvPr/>
        </p:nvPicPr>
        <p:blipFill>
          <a:blip r:embed="rId12"/>
          <a:stretch>
            <a:fillRect/>
          </a:stretch>
        </p:blipFill>
        <p:spPr>
          <a:xfrm>
            <a:off x="9488108" y="1521747"/>
            <a:ext cx="1729593" cy="1133451"/>
          </a:xfrm>
          <a:prstGeom prst="rect">
            <a:avLst/>
          </a:prstGeom>
        </p:spPr>
      </p:pic>
      <p:pic>
        <p:nvPicPr>
          <p:cNvPr id="6" name="Picture 5">
            <a:extLst>
              <a:ext uri="{FF2B5EF4-FFF2-40B4-BE49-F238E27FC236}">
                <a16:creationId xmlns:a16="http://schemas.microsoft.com/office/drawing/2014/main" id="{7559B697-2C09-A62C-54DE-C8F3ED90F7F9}"/>
              </a:ext>
            </a:extLst>
          </p:cNvPr>
          <p:cNvPicPr>
            <a:picLocks noChangeAspect="1"/>
          </p:cNvPicPr>
          <p:nvPr/>
        </p:nvPicPr>
        <p:blipFill>
          <a:blip r:embed="rId13"/>
          <a:stretch>
            <a:fillRect/>
          </a:stretch>
        </p:blipFill>
        <p:spPr>
          <a:xfrm>
            <a:off x="819210" y="136524"/>
            <a:ext cx="10601863" cy="1298561"/>
          </a:xfrm>
          <a:prstGeom prst="rect">
            <a:avLst/>
          </a:prstGeom>
        </p:spPr>
      </p:pic>
    </p:spTree>
    <p:extLst>
      <p:ext uri="{BB962C8B-B14F-4D97-AF65-F5344CB8AC3E}">
        <p14:creationId xmlns:p14="http://schemas.microsoft.com/office/powerpoint/2010/main" val="85619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734188"/>
            <a:ext cx="4695825" cy="587441"/>
          </a:xfrm>
        </p:spPr>
        <p:txBody>
          <a:bodyPr/>
          <a:lstStyle/>
          <a:p>
            <a:r>
              <a:rPr lang="en-US" sz="2400" dirty="0"/>
              <a:t>Setting Up A Smartsheet Account</a:t>
            </a:r>
          </a:p>
        </p:txBody>
      </p:sp>
      <p:pic>
        <p:nvPicPr>
          <p:cNvPr id="7" name="Picture Placeholder 6">
            <a:extLst>
              <a:ext uri="{FF2B5EF4-FFF2-40B4-BE49-F238E27FC236}">
                <a16:creationId xmlns:a16="http://schemas.microsoft.com/office/drawing/2014/main" id="{2052C005-14A2-483C-8C1A-A3D21FF82E05}"/>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a:stretch/>
        </p:blipFill>
        <p:spPr>
          <a:xfrm>
            <a:off x="0" y="211152"/>
            <a:ext cx="6305550" cy="6305550"/>
          </a:xfrm>
        </p:spPr>
      </p:pic>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fontScale="92500" lnSpcReduction="10000"/>
          </a:bodyPr>
          <a:lstStyle/>
          <a:p>
            <a:r>
              <a:rPr lang="en-US" dirty="0"/>
              <a:t>Check your emails for the invite to the Smartsheet</a:t>
            </a:r>
            <a:endParaRPr lang="en-US" noProof="1"/>
          </a:p>
          <a:p>
            <a:r>
              <a:rPr lang="en-US" noProof="1"/>
              <a:t>Click on the link in your email</a:t>
            </a:r>
          </a:p>
          <a:p>
            <a:r>
              <a:rPr lang="en-US" noProof="1"/>
              <a:t>Follow the </a:t>
            </a:r>
            <a:r>
              <a:rPr lang="en-US" b="1" i="1" noProof="1">
                <a:solidFill>
                  <a:schemeClr val="accent2">
                    <a:lumMod val="60000"/>
                    <a:lumOff val="40000"/>
                  </a:schemeClr>
                </a:solidFill>
              </a:rPr>
              <a:t>Job-Aid</a:t>
            </a:r>
            <a:r>
              <a:rPr lang="en-US" noProof="1"/>
              <a:t> attached to the email</a:t>
            </a:r>
          </a:p>
          <a:p>
            <a:r>
              <a:rPr lang="en-US" noProof="1"/>
              <a:t>If additional staff in your agency need access, please contact DFRR at </a:t>
            </a:r>
            <a:r>
              <a:rPr lang="en-US" noProof="1">
                <a:hlinkClick r:id="rId3"/>
              </a:rPr>
              <a:t>disastercostrecovery@caloes.ca.gov</a:t>
            </a:r>
            <a:r>
              <a:rPr lang="en-US" noProof="1"/>
              <a:t>.</a:t>
            </a:r>
          </a:p>
          <a:p>
            <a:r>
              <a:rPr lang="en-US" b="1" noProof="1">
                <a:solidFill>
                  <a:srgbClr val="FF0000"/>
                </a:solidFill>
              </a:rPr>
              <a:t>Note:</a:t>
            </a:r>
          </a:p>
          <a:p>
            <a:pPr lvl="1"/>
            <a:r>
              <a:rPr lang="en-US" noProof="1"/>
              <a:t>The free account is all you need to work on your Incident Cost Tracker within Smartsheets </a:t>
            </a:r>
          </a:p>
          <a:p>
            <a:pPr lvl="1"/>
            <a:r>
              <a:rPr lang="en-US" noProof="1"/>
              <a:t>There is no need for a license to edit existing sheets you are invited to.</a:t>
            </a:r>
          </a:p>
          <a:p>
            <a:pPr marL="457200" lvl="1" indent="0">
              <a:buNone/>
            </a:pPr>
            <a:endParaRPr lang="en-US" noProof="1"/>
          </a:p>
          <a:p>
            <a:endParaRPr lang="en-US" noProof="1"/>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24</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384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dirty="0"/>
              <a:t>Disaster Cost Tracking Summary</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p:txBody>
          <a:bodyPr>
            <a:normAutofit/>
          </a:bodyPr>
          <a:lstStyle/>
          <a:p>
            <a:pPr marL="0" indent="0">
              <a:buNone/>
            </a:pPr>
            <a:r>
              <a:rPr lang="en-US" dirty="0"/>
              <a:t>Here is what we learned.</a:t>
            </a:r>
          </a:p>
          <a:p>
            <a:r>
              <a:rPr lang="en-US" sz="1800" b="1" dirty="0"/>
              <a:t>Incident Cost Reporting: </a:t>
            </a:r>
          </a:p>
          <a:p>
            <a:pPr lvl="1"/>
            <a:r>
              <a:rPr lang="en-US" sz="1600" dirty="0"/>
              <a:t>What is a Smartsheet?</a:t>
            </a:r>
          </a:p>
          <a:p>
            <a:pPr lvl="1"/>
            <a:r>
              <a:rPr lang="en-US" sz="1600" dirty="0"/>
              <a:t>How are incident costs reported?</a:t>
            </a:r>
          </a:p>
          <a:p>
            <a:pPr lvl="1"/>
            <a:r>
              <a:rPr lang="en-US" sz="1600" dirty="0"/>
              <a:t>Emergency work category A and B (DFRR).</a:t>
            </a:r>
          </a:p>
          <a:p>
            <a:pPr lvl="1"/>
            <a:r>
              <a:rPr lang="en-US" sz="1600" dirty="0"/>
              <a:t>Perm work trackers for cost category C-G (PA).</a:t>
            </a:r>
          </a:p>
          <a:p>
            <a:pPr lvl="1"/>
            <a:r>
              <a:rPr lang="en-US" sz="1600" dirty="0"/>
              <a:t>How do I get access?</a:t>
            </a:r>
            <a:r>
              <a:rPr lang="en-US" b="1" dirty="0"/>
              <a:t> </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25</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476230"/>
            <a:ext cx="4782424" cy="833663"/>
          </a:xfrm>
        </p:spPr>
        <p:txBody>
          <a:bodyPr/>
          <a:lstStyle/>
          <a:p>
            <a:r>
              <a:rPr lang="en-US" dirty="0"/>
              <a:t>Glossary</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510422"/>
            <a:ext cx="9421536" cy="4656462"/>
          </a:xfrm>
        </p:spPr>
        <p:txBody>
          <a:bodyPr>
            <a:normAutofit fontScale="70000" lnSpcReduction="20000"/>
          </a:bodyPr>
          <a:lstStyle/>
          <a:p>
            <a:r>
              <a:rPr lang="en-US" dirty="0"/>
              <a:t>DFRR- Disaster Financial Recovery and Reconciliation</a:t>
            </a:r>
          </a:p>
          <a:p>
            <a:r>
              <a:rPr lang="en-US" dirty="0"/>
              <a:t>DR- Disaster Response </a:t>
            </a:r>
          </a:p>
          <a:p>
            <a:r>
              <a:rPr lang="en-US" dirty="0"/>
              <a:t>DREOA- Disaster Emergency Operations Account</a:t>
            </a:r>
          </a:p>
          <a:p>
            <a:r>
              <a:rPr lang="en-US" dirty="0"/>
              <a:t>FMAG-Fire Management Assistance Grant</a:t>
            </a:r>
          </a:p>
          <a:p>
            <a:r>
              <a:rPr lang="en-US" dirty="0"/>
              <a:t>FY- Fiscal Year</a:t>
            </a:r>
          </a:p>
          <a:p>
            <a:r>
              <a:rPr lang="en-US" dirty="0"/>
              <a:t>GP- Grants Portal</a:t>
            </a:r>
          </a:p>
          <a:p>
            <a:r>
              <a:rPr lang="en-US" dirty="0"/>
              <a:t>IDEs- Initial Damage Estimates </a:t>
            </a:r>
          </a:p>
          <a:p>
            <a:r>
              <a:rPr lang="en-US" dirty="0"/>
              <a:t>MDD- </a:t>
            </a:r>
            <a:r>
              <a:rPr lang="en-US" sz="2000" dirty="0"/>
              <a:t>Major Disaster Declaration </a:t>
            </a:r>
            <a:endParaRPr lang="en-US" dirty="0"/>
          </a:p>
          <a:p>
            <a:r>
              <a:rPr lang="en-US" dirty="0"/>
              <a:t>MT- Mission Task</a:t>
            </a:r>
          </a:p>
          <a:p>
            <a:r>
              <a:rPr lang="en-US" dirty="0"/>
              <a:t>OSF- Other Supplemental Funding </a:t>
            </a:r>
          </a:p>
          <a:p>
            <a:r>
              <a:rPr lang="en-US" dirty="0"/>
              <a:t>PA- Public Assistance</a:t>
            </a:r>
          </a:p>
          <a:p>
            <a:r>
              <a:rPr lang="en-US" dirty="0"/>
              <a:t>PDA- Preliminary Damage Assessments </a:t>
            </a:r>
          </a:p>
          <a:p>
            <a:r>
              <a:rPr lang="en-US" dirty="0"/>
              <a:t>RRS- Resource Request System </a:t>
            </a:r>
          </a:p>
          <a:p>
            <a:r>
              <a:rPr lang="en-US" dirty="0"/>
              <a:t>SA- State Agency</a:t>
            </a:r>
          </a:p>
          <a:p>
            <a:r>
              <a:rPr lang="en-US" dirty="0"/>
              <a:t>SOC- State Operation Center</a:t>
            </a:r>
          </a:p>
          <a:p>
            <a:r>
              <a:rPr lang="en-US" dirty="0"/>
              <a:t>SOE- State of Emergency</a:t>
            </a:r>
          </a:p>
          <a:p>
            <a:endParaRPr lang="en-US" dirty="0"/>
          </a:p>
          <a:p>
            <a:pPr marL="0"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26</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Smartsheet Triggers?</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667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898E-4477-4988-9CC6-84320C16060D}"/>
              </a:ext>
            </a:extLst>
          </p:cNvPr>
          <p:cNvSpPr>
            <a:spLocks noGrp="1"/>
          </p:cNvSpPr>
          <p:nvPr>
            <p:ph type="title"/>
          </p:nvPr>
        </p:nvSpPr>
        <p:spPr/>
        <p:txBody>
          <a:bodyPr/>
          <a:lstStyle/>
          <a:p>
            <a:r>
              <a:rPr lang="en-US" sz="6000" dirty="0"/>
              <a:t>Questions?</a:t>
            </a:r>
          </a:p>
        </p:txBody>
      </p:sp>
      <p:sp>
        <p:nvSpPr>
          <p:cNvPr id="4" name="Slide Number Placeholder 3">
            <a:extLst>
              <a:ext uri="{FF2B5EF4-FFF2-40B4-BE49-F238E27FC236}">
                <a16:creationId xmlns:a16="http://schemas.microsoft.com/office/drawing/2014/main" id="{5C2A82B7-9F5D-4A3D-8D8C-F1CE1C2340B2}"/>
              </a:ext>
            </a:extLst>
          </p:cNvPr>
          <p:cNvSpPr>
            <a:spLocks noGrp="1"/>
          </p:cNvSpPr>
          <p:nvPr>
            <p:ph type="sldNum" sz="quarter" idx="10"/>
          </p:nvPr>
        </p:nvSpPr>
        <p:spPr/>
        <p:txBody>
          <a:bodyPr/>
          <a:lstStyle/>
          <a:p>
            <a:r>
              <a:rPr lang="en-US"/>
              <a:t>PAGE </a:t>
            </a:r>
            <a:fld id="{4A9B5881-4007-4345-955A-79C2656F0C49}" type="slidenum">
              <a:rPr lang="en-US" smtClean="0"/>
              <a:pPr/>
              <a:t>27</a:t>
            </a:fld>
            <a:endParaRPr lang="en-US" dirty="0"/>
          </a:p>
        </p:txBody>
      </p:sp>
      <p:pic>
        <p:nvPicPr>
          <p:cNvPr id="7" name="Picture Placeholder 6">
            <a:extLst>
              <a:ext uri="{FF2B5EF4-FFF2-40B4-BE49-F238E27FC236}">
                <a16:creationId xmlns:a16="http://schemas.microsoft.com/office/drawing/2014/main" id="{B449956E-3679-4980-8561-2824713F4BF7}"/>
              </a:ext>
            </a:extLst>
          </p:cNvPr>
          <p:cNvPicPr>
            <a:picLocks noGrp="1" noChangeAspect="1"/>
          </p:cNvPicPr>
          <p:nvPr>
            <p:ph type="pic" idx="1"/>
          </p:nvPr>
        </p:nvPicPr>
        <p:blipFill rotWithShape="1">
          <a:blip r:embed="rId2" cstate="hqprint">
            <a:extLst>
              <a:ext uri="{28A0092B-C50C-407E-A947-70E740481C1C}">
                <a14:useLocalDpi xmlns:a14="http://schemas.microsoft.com/office/drawing/2010/main" val="0"/>
              </a:ext>
            </a:extLst>
          </a:blip>
          <a:srcRect l="2649" r="1379"/>
          <a:stretch/>
        </p:blipFill>
        <p:spPr>
          <a:xfrm>
            <a:off x="0" y="1790029"/>
            <a:ext cx="7413915" cy="3277941"/>
          </a:xfrm>
        </p:spPr>
      </p:pic>
      <p:sp>
        <p:nvSpPr>
          <p:cNvPr id="8" name="Text Placeholder 5">
            <a:extLst>
              <a:ext uri="{FF2B5EF4-FFF2-40B4-BE49-F238E27FC236}">
                <a16:creationId xmlns:a16="http://schemas.microsoft.com/office/drawing/2014/main" id="{356E8AA2-310C-4107-A8F3-27398DA6E38C}"/>
              </a:ext>
            </a:extLst>
          </p:cNvPr>
          <p:cNvSpPr>
            <a:spLocks noGrp="1"/>
          </p:cNvSpPr>
          <p:nvPr>
            <p:ph type="body" sz="half" idx="2"/>
          </p:nvPr>
        </p:nvSpPr>
        <p:spPr>
          <a:xfrm>
            <a:off x="7873612" y="4611901"/>
            <a:ext cx="3924000" cy="684000"/>
          </a:xfrm>
        </p:spPr>
        <p:txBody>
          <a:bodyPr>
            <a:normAutofit/>
          </a:bodyPr>
          <a:lstStyle/>
          <a:p>
            <a:endParaRPr lang="en-US" sz="1400" dirty="0"/>
          </a:p>
          <a:p>
            <a:endParaRPr lang="en-US" sz="1400" dirty="0"/>
          </a:p>
        </p:txBody>
      </p:sp>
    </p:spTree>
    <p:extLst>
      <p:ext uri="{BB962C8B-B14F-4D97-AF65-F5344CB8AC3E}">
        <p14:creationId xmlns:p14="http://schemas.microsoft.com/office/powerpoint/2010/main" val="329593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230009"/>
            <a:ext cx="6552501" cy="1326105"/>
          </a:xfrm>
        </p:spPr>
        <p:txBody>
          <a:bodyPr/>
          <a:lstStyle/>
          <a:p>
            <a:r>
              <a:rPr lang="en-US" sz="3600" dirty="0"/>
              <a:t>Purpose of Smartsheet Reporting</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646023"/>
            <a:ext cx="9421536" cy="3412538"/>
          </a:xfrm>
        </p:spPr>
        <p:txBody>
          <a:bodyPr>
            <a:normAutofit/>
          </a:bodyPr>
          <a:lstStyle/>
          <a:p>
            <a:r>
              <a:rPr lang="en-US" dirty="0"/>
              <a:t>Why are we tracking Response Cost?</a:t>
            </a:r>
          </a:p>
          <a:p>
            <a:pPr lvl="1"/>
            <a:r>
              <a:rPr lang="en-US" dirty="0"/>
              <a:t>DREOA or Other Supplemental Funding Needs for State Agency (SA) unabsorbable costs.</a:t>
            </a:r>
          </a:p>
          <a:p>
            <a:pPr lvl="1"/>
            <a:r>
              <a:rPr lang="en-US" dirty="0"/>
              <a:t>Fiscal Impact to California State Budget.</a:t>
            </a:r>
          </a:p>
          <a:p>
            <a:pPr lvl="1"/>
            <a:r>
              <a:rPr lang="en-US" dirty="0"/>
              <a:t>Major Presidential Declaration. </a:t>
            </a:r>
          </a:p>
          <a:p>
            <a:pPr lvl="1"/>
            <a:r>
              <a:rPr lang="en-US" dirty="0"/>
              <a:t>Governor’s Office, Department of Finance (DOF), or other stakeholders request for transparency  </a:t>
            </a:r>
          </a:p>
          <a:p>
            <a:pPr marL="457200" lvl="1" indent="0">
              <a:buNone/>
            </a:pPr>
            <a:endParaRPr lang="en-US" dirty="0"/>
          </a:p>
          <a:p>
            <a:endParaRPr lang="en-US" dirty="0"/>
          </a:p>
          <a:p>
            <a:pPr marL="0" indent="0">
              <a:buNone/>
            </a:pPr>
            <a:endParaRPr lang="en-US"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Smartsheet Triggers?</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199" y="507008"/>
            <a:ext cx="7802461" cy="772107"/>
          </a:xfrm>
        </p:spPr>
        <p:txBody>
          <a:bodyPr/>
          <a:lstStyle/>
          <a:p>
            <a:r>
              <a:rPr lang="en-US" sz="3600" dirty="0"/>
              <a:t>Smartsheet Reporting Triggers</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646023"/>
            <a:ext cx="9421536" cy="3412538"/>
          </a:xfrm>
        </p:spPr>
        <p:txBody>
          <a:bodyPr>
            <a:normAutofit lnSpcReduction="10000"/>
          </a:bodyPr>
          <a:lstStyle/>
          <a:p>
            <a:r>
              <a:rPr lang="en-US" dirty="0"/>
              <a:t>Outreach from DFRR team.</a:t>
            </a:r>
          </a:p>
          <a:p>
            <a:pPr lvl="1"/>
            <a:r>
              <a:rPr lang="en-US" dirty="0"/>
              <a:t>State Operation Center (SOC) activation, State of Emergency (SOE) proclamation, Federal Declaration and/or SA communicate to DFRR that they are incurring cost. </a:t>
            </a:r>
          </a:p>
          <a:p>
            <a:r>
              <a:rPr lang="en-US" dirty="0"/>
              <a:t>Cal OES Mission Tasking through Resource Request System (RRS).</a:t>
            </a:r>
          </a:p>
          <a:p>
            <a:pPr lvl="1"/>
            <a:r>
              <a:rPr lang="en-US" dirty="0"/>
              <a:t>DFRR may log into RRS on weekly basis to see if SA are Mission Task (MT) and then can send outreach.  </a:t>
            </a:r>
          </a:p>
          <a:p>
            <a:r>
              <a:rPr lang="en-US" dirty="0"/>
              <a:t>DFRR– Incident Cost Estimates for response activities towards the incident.</a:t>
            </a:r>
          </a:p>
          <a:p>
            <a:r>
              <a:rPr lang="en-US" dirty="0"/>
              <a:t>Public Assistance – Cost Estimates for Preliminary Damage Assessments (PDA) that can be utilized to request major Presidential Declaration. </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Smartsheet Triggers?</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983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38200" y="476230"/>
            <a:ext cx="5761776" cy="833663"/>
          </a:xfrm>
        </p:spPr>
        <p:txBody>
          <a:bodyPr/>
          <a:lstStyle/>
          <a:p>
            <a:r>
              <a:rPr lang="en-US" dirty="0"/>
              <a:t>What is a Smartsheet?</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838200" y="1510423"/>
            <a:ext cx="6273800" cy="628770"/>
          </a:xfrm>
        </p:spPr>
        <p:txBody>
          <a:bodyPr>
            <a:normAutofit fontScale="85000" lnSpcReduction="10000"/>
          </a:bodyPr>
          <a:lstStyle/>
          <a:p>
            <a:r>
              <a:rPr lang="en-US" dirty="0"/>
              <a:t>Web-based software that provides a user-friendly hub to report and store data with collaboration in mind.</a:t>
            </a:r>
          </a:p>
          <a:p>
            <a:pPr marL="0" indent="0">
              <a:buNone/>
            </a:pPr>
            <a:endParaRPr lang="en-US"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C247F3F-EC75-1875-D67F-F911F9269528}"/>
              </a:ext>
            </a:extLst>
          </p:cNvPr>
          <p:cNvPicPr>
            <a:picLocks noChangeAspect="1"/>
          </p:cNvPicPr>
          <p:nvPr/>
        </p:nvPicPr>
        <p:blipFill>
          <a:blip r:embed="rId2"/>
          <a:stretch>
            <a:fillRect/>
          </a:stretch>
        </p:blipFill>
        <p:spPr>
          <a:xfrm>
            <a:off x="838200" y="2334333"/>
            <a:ext cx="11007903" cy="3620138"/>
          </a:xfrm>
          <a:prstGeom prst="rect">
            <a:avLst/>
          </a:prstGeom>
        </p:spPr>
      </p:pic>
    </p:spTree>
    <p:extLst>
      <p:ext uri="{BB962C8B-B14F-4D97-AF65-F5344CB8AC3E}">
        <p14:creationId xmlns:p14="http://schemas.microsoft.com/office/powerpoint/2010/main" val="275895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666207" y="262934"/>
            <a:ext cx="11166696" cy="924610"/>
          </a:xfrm>
        </p:spPr>
        <p:txBody>
          <a:bodyPr/>
          <a:lstStyle/>
          <a:p>
            <a:r>
              <a:rPr lang="en-US" sz="3200" dirty="0"/>
              <a:t>Incident Cost Reporting Process- Phase 1- Estimated Response Cost</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752652349"/>
              </p:ext>
            </p:extLst>
          </p:nvPr>
        </p:nvGraphicFramePr>
        <p:xfrm>
          <a:off x="838199" y="2958663"/>
          <a:ext cx="10785765" cy="316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PAGE </a:t>
            </a:r>
            <a:fld id="{4A9B5881-4007-4345-955A-79C2656F0C49}"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50E264D9-BFF6-BE3A-D4B6-A4A3BEE8D729}"/>
              </a:ext>
            </a:extLst>
          </p:cNvPr>
          <p:cNvPicPr>
            <a:picLocks noChangeAspect="1"/>
          </p:cNvPicPr>
          <p:nvPr/>
        </p:nvPicPr>
        <p:blipFill rotWithShape="1">
          <a:blip r:embed="rId7"/>
          <a:srcRect r="42562" b="8830"/>
          <a:stretch/>
        </p:blipFill>
        <p:spPr>
          <a:xfrm>
            <a:off x="1707639" y="1612703"/>
            <a:ext cx="1588011" cy="1143000"/>
          </a:xfrm>
          <a:prstGeom prst="rect">
            <a:avLst/>
          </a:prstGeom>
        </p:spPr>
      </p:pic>
      <p:pic>
        <p:nvPicPr>
          <p:cNvPr id="7" name="Picture 6">
            <a:extLst>
              <a:ext uri="{FF2B5EF4-FFF2-40B4-BE49-F238E27FC236}">
                <a16:creationId xmlns:a16="http://schemas.microsoft.com/office/drawing/2014/main" id="{8F39E0B1-018B-C85E-22F3-159CF18639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1230" y="3466780"/>
            <a:ext cx="500279" cy="533258"/>
          </a:xfrm>
          <a:prstGeom prst="rect">
            <a:avLst/>
          </a:prstGeom>
        </p:spPr>
      </p:pic>
      <p:pic>
        <p:nvPicPr>
          <p:cNvPr id="14" name="Picture 13">
            <a:extLst>
              <a:ext uri="{FF2B5EF4-FFF2-40B4-BE49-F238E27FC236}">
                <a16:creationId xmlns:a16="http://schemas.microsoft.com/office/drawing/2014/main" id="{C0B6800B-457E-CA26-01DE-611FE4A298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8663" y="3466780"/>
            <a:ext cx="464835" cy="533258"/>
          </a:xfrm>
          <a:prstGeom prst="rect">
            <a:avLst/>
          </a:prstGeom>
        </p:spPr>
      </p:pic>
      <p:pic>
        <p:nvPicPr>
          <p:cNvPr id="16" name="Picture 15">
            <a:extLst>
              <a:ext uri="{FF2B5EF4-FFF2-40B4-BE49-F238E27FC236}">
                <a16:creationId xmlns:a16="http://schemas.microsoft.com/office/drawing/2014/main" id="{2F684236-9FEB-53DC-709E-BB2AB495F2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36445" y="3466780"/>
            <a:ext cx="464835" cy="502467"/>
          </a:xfrm>
          <a:prstGeom prst="rect">
            <a:avLst/>
          </a:prstGeom>
        </p:spPr>
      </p:pic>
      <p:pic>
        <p:nvPicPr>
          <p:cNvPr id="3" name="Picture 2">
            <a:extLst>
              <a:ext uri="{FF2B5EF4-FFF2-40B4-BE49-F238E27FC236}">
                <a16:creationId xmlns:a16="http://schemas.microsoft.com/office/drawing/2014/main" id="{5672038D-6C4C-5C71-72B7-545E35FBBA66}"/>
              </a:ext>
            </a:extLst>
          </p:cNvPr>
          <p:cNvPicPr>
            <a:picLocks noChangeAspect="1"/>
          </p:cNvPicPr>
          <p:nvPr/>
        </p:nvPicPr>
        <p:blipFill>
          <a:blip r:embed="rId9"/>
          <a:stretch>
            <a:fillRect/>
          </a:stretch>
        </p:blipFill>
        <p:spPr>
          <a:xfrm>
            <a:off x="5007039" y="1612703"/>
            <a:ext cx="2085975" cy="1143000"/>
          </a:xfrm>
          <a:prstGeom prst="rect">
            <a:avLst/>
          </a:prstGeom>
        </p:spPr>
      </p:pic>
      <p:pic>
        <p:nvPicPr>
          <p:cNvPr id="12" name="Picture 11">
            <a:extLst>
              <a:ext uri="{FF2B5EF4-FFF2-40B4-BE49-F238E27FC236}">
                <a16:creationId xmlns:a16="http://schemas.microsoft.com/office/drawing/2014/main" id="{460AED0B-DBA5-EF7E-7ADD-ACE0A4DC00F3}"/>
              </a:ext>
            </a:extLst>
          </p:cNvPr>
          <p:cNvPicPr>
            <a:picLocks noChangeAspect="1"/>
          </p:cNvPicPr>
          <p:nvPr/>
        </p:nvPicPr>
        <p:blipFill>
          <a:blip r:embed="rId10"/>
          <a:stretch>
            <a:fillRect/>
          </a:stretch>
        </p:blipFill>
        <p:spPr>
          <a:xfrm>
            <a:off x="8586638" y="1545886"/>
            <a:ext cx="2362200" cy="1219200"/>
          </a:xfrm>
          <a:prstGeom prst="rect">
            <a:avLst/>
          </a:prstGeom>
        </p:spPr>
      </p:pic>
    </p:spTree>
    <p:extLst>
      <p:ext uri="{BB962C8B-B14F-4D97-AF65-F5344CB8AC3E}">
        <p14:creationId xmlns:p14="http://schemas.microsoft.com/office/powerpoint/2010/main" val="71202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641277" y="234932"/>
            <a:ext cx="11216556" cy="940839"/>
          </a:xfrm>
        </p:spPr>
        <p:txBody>
          <a:bodyPr/>
          <a:lstStyle/>
          <a:p>
            <a:r>
              <a:rPr lang="en-US" sz="3200" dirty="0"/>
              <a:t>Incident Cost Reporting Process- Phase 1- Estimated Response Cost</a:t>
            </a:r>
            <a:endParaRPr lang="en-US" sz="3200" b="1" dirty="0">
              <a:solidFill>
                <a:schemeClr val="accent2">
                  <a:lumMod val="60000"/>
                  <a:lumOff val="40000"/>
                </a:schemeClr>
              </a:solidFill>
            </a:endParaRP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739155107"/>
              </p:ext>
            </p:extLst>
          </p:nvPr>
        </p:nvGraphicFramePr>
        <p:xfrm>
          <a:off x="838198" y="2958104"/>
          <a:ext cx="10785765" cy="316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7</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5F6DE5A1-FD9A-51A5-D5D4-80ECC4CE586B}"/>
              </a:ext>
            </a:extLst>
          </p:cNvPr>
          <p:cNvPicPr>
            <a:picLocks noChangeAspect="1"/>
          </p:cNvPicPr>
          <p:nvPr/>
        </p:nvPicPr>
        <p:blipFill>
          <a:blip r:embed="rId7"/>
          <a:stretch>
            <a:fillRect/>
          </a:stretch>
        </p:blipFill>
        <p:spPr>
          <a:xfrm>
            <a:off x="4391890" y="1635545"/>
            <a:ext cx="1704110" cy="1170608"/>
          </a:xfrm>
          <a:prstGeom prst="rect">
            <a:avLst/>
          </a:prstGeom>
        </p:spPr>
      </p:pic>
      <p:pic>
        <p:nvPicPr>
          <p:cNvPr id="27" name="Picture 26">
            <a:extLst>
              <a:ext uri="{FF2B5EF4-FFF2-40B4-BE49-F238E27FC236}">
                <a16:creationId xmlns:a16="http://schemas.microsoft.com/office/drawing/2014/main" id="{5A553393-0F64-72C4-A0B9-392DBA947848}"/>
              </a:ext>
            </a:extLst>
          </p:cNvPr>
          <p:cNvPicPr>
            <a:picLocks noChangeAspect="1"/>
          </p:cNvPicPr>
          <p:nvPr/>
        </p:nvPicPr>
        <p:blipFill>
          <a:blip r:embed="rId8"/>
          <a:stretch>
            <a:fillRect/>
          </a:stretch>
        </p:blipFill>
        <p:spPr>
          <a:xfrm>
            <a:off x="7024086" y="1583201"/>
            <a:ext cx="1602046" cy="1261472"/>
          </a:xfrm>
          <a:prstGeom prst="rect">
            <a:avLst/>
          </a:prstGeom>
        </p:spPr>
      </p:pic>
      <p:pic>
        <p:nvPicPr>
          <p:cNvPr id="29" name="Picture 28">
            <a:extLst>
              <a:ext uri="{FF2B5EF4-FFF2-40B4-BE49-F238E27FC236}">
                <a16:creationId xmlns:a16="http://schemas.microsoft.com/office/drawing/2014/main" id="{46626309-461B-C44C-E18D-D341FAACBE7B}"/>
              </a:ext>
            </a:extLst>
          </p:cNvPr>
          <p:cNvPicPr>
            <a:picLocks noChangeAspect="1"/>
          </p:cNvPicPr>
          <p:nvPr/>
        </p:nvPicPr>
        <p:blipFill rotWithShape="1">
          <a:blip r:embed="rId9"/>
          <a:srcRect r="1672"/>
          <a:stretch/>
        </p:blipFill>
        <p:spPr>
          <a:xfrm>
            <a:off x="9449443" y="1596480"/>
            <a:ext cx="1788313" cy="1222833"/>
          </a:xfrm>
          <a:prstGeom prst="rect">
            <a:avLst/>
          </a:prstGeom>
        </p:spPr>
      </p:pic>
      <p:pic>
        <p:nvPicPr>
          <p:cNvPr id="3" name="Picture 2">
            <a:extLst>
              <a:ext uri="{FF2B5EF4-FFF2-40B4-BE49-F238E27FC236}">
                <a16:creationId xmlns:a16="http://schemas.microsoft.com/office/drawing/2014/main" id="{A15C4FE6-C778-E8A8-715F-02CA0F36EB2F}"/>
              </a:ext>
            </a:extLst>
          </p:cNvPr>
          <p:cNvPicPr>
            <a:picLocks noChangeAspect="1"/>
          </p:cNvPicPr>
          <p:nvPr/>
        </p:nvPicPr>
        <p:blipFill rotWithShape="1">
          <a:blip r:embed="rId10"/>
          <a:srcRect b="3533"/>
          <a:stretch/>
        </p:blipFill>
        <p:spPr>
          <a:xfrm>
            <a:off x="1066249" y="1596480"/>
            <a:ext cx="2397555" cy="1209673"/>
          </a:xfrm>
          <a:prstGeom prst="rect">
            <a:avLst/>
          </a:prstGeom>
        </p:spPr>
      </p:pic>
      <p:pic>
        <p:nvPicPr>
          <p:cNvPr id="2" name="Picture 1">
            <a:extLst>
              <a:ext uri="{FF2B5EF4-FFF2-40B4-BE49-F238E27FC236}">
                <a16:creationId xmlns:a16="http://schemas.microsoft.com/office/drawing/2014/main" id="{3D12005A-F778-88D5-1811-1B6F1795EA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2991" y="3498704"/>
            <a:ext cx="500279" cy="533258"/>
          </a:xfrm>
          <a:prstGeom prst="rect">
            <a:avLst/>
          </a:prstGeom>
        </p:spPr>
      </p:pic>
    </p:spTree>
    <p:extLst>
      <p:ext uri="{BB962C8B-B14F-4D97-AF65-F5344CB8AC3E}">
        <p14:creationId xmlns:p14="http://schemas.microsoft.com/office/powerpoint/2010/main" val="387980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079778732"/>
              </p:ext>
            </p:extLst>
          </p:nvPr>
        </p:nvGraphicFramePr>
        <p:xfrm>
          <a:off x="838199" y="2869989"/>
          <a:ext cx="10436605" cy="314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8</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9BB2594-6D70-C8B8-E963-E6C5E6DC8C2E}"/>
              </a:ext>
            </a:extLst>
          </p:cNvPr>
          <p:cNvPicPr>
            <a:picLocks noChangeAspect="1"/>
          </p:cNvPicPr>
          <p:nvPr/>
        </p:nvPicPr>
        <p:blipFill>
          <a:blip r:embed="rId7"/>
          <a:stretch>
            <a:fillRect/>
          </a:stretch>
        </p:blipFill>
        <p:spPr>
          <a:xfrm>
            <a:off x="1347065" y="1607006"/>
            <a:ext cx="2235345" cy="1159911"/>
          </a:xfrm>
          <a:prstGeom prst="rect">
            <a:avLst/>
          </a:prstGeom>
        </p:spPr>
      </p:pic>
      <p:pic>
        <p:nvPicPr>
          <p:cNvPr id="3" name="Picture 2">
            <a:extLst>
              <a:ext uri="{FF2B5EF4-FFF2-40B4-BE49-F238E27FC236}">
                <a16:creationId xmlns:a16="http://schemas.microsoft.com/office/drawing/2014/main" id="{48E362C9-92A0-711F-4CFB-59644B2F5C2B}"/>
              </a:ext>
            </a:extLst>
          </p:cNvPr>
          <p:cNvPicPr>
            <a:picLocks noChangeAspect="1"/>
          </p:cNvPicPr>
          <p:nvPr/>
        </p:nvPicPr>
        <p:blipFill>
          <a:blip r:embed="rId8"/>
          <a:stretch>
            <a:fillRect/>
          </a:stretch>
        </p:blipFill>
        <p:spPr>
          <a:xfrm>
            <a:off x="4824155" y="1607006"/>
            <a:ext cx="2322080" cy="1149130"/>
          </a:xfrm>
          <a:prstGeom prst="rect">
            <a:avLst/>
          </a:prstGeom>
        </p:spPr>
      </p:pic>
      <p:pic>
        <p:nvPicPr>
          <p:cNvPr id="12" name="Picture 11">
            <a:extLst>
              <a:ext uri="{FF2B5EF4-FFF2-40B4-BE49-F238E27FC236}">
                <a16:creationId xmlns:a16="http://schemas.microsoft.com/office/drawing/2014/main" id="{6D1A95B5-AD8C-1979-4F12-053D667D4E11}"/>
              </a:ext>
            </a:extLst>
          </p:cNvPr>
          <p:cNvPicPr>
            <a:picLocks noChangeAspect="1"/>
          </p:cNvPicPr>
          <p:nvPr/>
        </p:nvPicPr>
        <p:blipFill>
          <a:blip r:embed="rId9"/>
          <a:stretch>
            <a:fillRect/>
          </a:stretch>
        </p:blipFill>
        <p:spPr>
          <a:xfrm>
            <a:off x="8179729" y="1607006"/>
            <a:ext cx="2752725" cy="1149130"/>
          </a:xfrm>
          <a:prstGeom prst="rect">
            <a:avLst/>
          </a:prstGeom>
        </p:spPr>
      </p:pic>
      <p:sp>
        <p:nvSpPr>
          <p:cNvPr id="5" name="Title 4">
            <a:extLst>
              <a:ext uri="{FF2B5EF4-FFF2-40B4-BE49-F238E27FC236}">
                <a16:creationId xmlns:a16="http://schemas.microsoft.com/office/drawing/2014/main" id="{F1C6B5B5-0467-9911-A32D-20C8A1542F0C}"/>
              </a:ext>
            </a:extLst>
          </p:cNvPr>
          <p:cNvSpPr>
            <a:spLocks noGrp="1"/>
          </p:cNvSpPr>
          <p:nvPr>
            <p:ph type="title"/>
          </p:nvPr>
        </p:nvSpPr>
        <p:spPr>
          <a:xfrm>
            <a:off x="641277" y="234932"/>
            <a:ext cx="11216556" cy="940839"/>
          </a:xfrm>
        </p:spPr>
        <p:txBody>
          <a:bodyPr/>
          <a:lstStyle/>
          <a:p>
            <a:r>
              <a:rPr lang="en-US" sz="3200" dirty="0"/>
              <a:t>Incident Cost Reporting Process- Phase 1- Estimated Response Cost</a:t>
            </a:r>
            <a:endParaRPr lang="en-US" sz="3200" b="1" dirty="0">
              <a:solidFill>
                <a:schemeClr val="accent2">
                  <a:lumMod val="60000"/>
                  <a:lumOff val="40000"/>
                </a:schemeClr>
              </a:solidFill>
            </a:endParaRPr>
          </a:p>
        </p:txBody>
      </p:sp>
    </p:spTree>
    <p:extLst>
      <p:ext uri="{BB962C8B-B14F-4D97-AF65-F5344CB8AC3E}">
        <p14:creationId xmlns:p14="http://schemas.microsoft.com/office/powerpoint/2010/main" val="320653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07808800"/>
              </p:ext>
            </p:extLst>
          </p:nvPr>
        </p:nvGraphicFramePr>
        <p:xfrm>
          <a:off x="838199" y="2869990"/>
          <a:ext cx="10436605" cy="3111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9</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What is Smartsheet?</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Incident Cost Reporting Process</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Setting Up A Smartsheet Account</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B23A4F5-44E0-27EC-ADD7-CF970FDAA655}"/>
              </a:ext>
            </a:extLst>
          </p:cNvPr>
          <p:cNvPicPr>
            <a:picLocks noChangeAspect="1"/>
          </p:cNvPicPr>
          <p:nvPr/>
        </p:nvPicPr>
        <p:blipFill>
          <a:blip r:embed="rId7"/>
          <a:stretch>
            <a:fillRect/>
          </a:stretch>
        </p:blipFill>
        <p:spPr>
          <a:xfrm>
            <a:off x="1763857" y="1565983"/>
            <a:ext cx="1558525" cy="1119820"/>
          </a:xfrm>
          <a:prstGeom prst="rect">
            <a:avLst/>
          </a:prstGeom>
        </p:spPr>
      </p:pic>
      <p:pic>
        <p:nvPicPr>
          <p:cNvPr id="15" name="Picture 14">
            <a:extLst>
              <a:ext uri="{FF2B5EF4-FFF2-40B4-BE49-F238E27FC236}">
                <a16:creationId xmlns:a16="http://schemas.microsoft.com/office/drawing/2014/main" id="{4C64CBA9-6D4C-22A5-A1AB-37C23B6725FD}"/>
              </a:ext>
            </a:extLst>
          </p:cNvPr>
          <p:cNvPicPr>
            <a:picLocks noChangeAspect="1"/>
          </p:cNvPicPr>
          <p:nvPr/>
        </p:nvPicPr>
        <p:blipFill>
          <a:blip r:embed="rId8"/>
          <a:stretch>
            <a:fillRect/>
          </a:stretch>
        </p:blipFill>
        <p:spPr>
          <a:xfrm>
            <a:off x="8371481" y="1557904"/>
            <a:ext cx="2382244" cy="1175718"/>
          </a:xfrm>
          <a:prstGeom prst="rect">
            <a:avLst/>
          </a:prstGeom>
        </p:spPr>
      </p:pic>
      <p:pic>
        <p:nvPicPr>
          <p:cNvPr id="18" name="Picture 17">
            <a:extLst>
              <a:ext uri="{FF2B5EF4-FFF2-40B4-BE49-F238E27FC236}">
                <a16:creationId xmlns:a16="http://schemas.microsoft.com/office/drawing/2014/main" id="{227A716A-1104-0A02-3090-FC7D3EF47F59}"/>
              </a:ext>
            </a:extLst>
          </p:cNvPr>
          <p:cNvPicPr>
            <a:picLocks noChangeAspect="1"/>
          </p:cNvPicPr>
          <p:nvPr/>
        </p:nvPicPr>
        <p:blipFill>
          <a:blip r:embed="rId9"/>
          <a:stretch>
            <a:fillRect/>
          </a:stretch>
        </p:blipFill>
        <p:spPr>
          <a:xfrm>
            <a:off x="5018667" y="1565983"/>
            <a:ext cx="2075668" cy="1203743"/>
          </a:xfrm>
          <a:prstGeom prst="rect">
            <a:avLst/>
          </a:prstGeom>
        </p:spPr>
      </p:pic>
      <p:pic>
        <p:nvPicPr>
          <p:cNvPr id="3" name="Picture 2">
            <a:extLst>
              <a:ext uri="{FF2B5EF4-FFF2-40B4-BE49-F238E27FC236}">
                <a16:creationId xmlns:a16="http://schemas.microsoft.com/office/drawing/2014/main" id="{0B465727-BDDD-8088-C045-56B08947B7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58706" y="3339678"/>
            <a:ext cx="536653" cy="571582"/>
          </a:xfrm>
          <a:prstGeom prst="rect">
            <a:avLst/>
          </a:prstGeom>
        </p:spPr>
      </p:pic>
      <p:sp>
        <p:nvSpPr>
          <p:cNvPr id="2" name="Title 4">
            <a:extLst>
              <a:ext uri="{FF2B5EF4-FFF2-40B4-BE49-F238E27FC236}">
                <a16:creationId xmlns:a16="http://schemas.microsoft.com/office/drawing/2014/main" id="{79623798-4D57-AE4A-3A0F-7E28299420A6}"/>
              </a:ext>
            </a:extLst>
          </p:cNvPr>
          <p:cNvSpPr>
            <a:spLocks noGrp="1"/>
          </p:cNvSpPr>
          <p:nvPr>
            <p:ph type="title"/>
          </p:nvPr>
        </p:nvSpPr>
        <p:spPr>
          <a:xfrm>
            <a:off x="641277" y="234932"/>
            <a:ext cx="11216556" cy="940839"/>
          </a:xfrm>
        </p:spPr>
        <p:txBody>
          <a:bodyPr/>
          <a:lstStyle/>
          <a:p>
            <a:r>
              <a:rPr lang="en-US" sz="3200" dirty="0"/>
              <a:t>Incident Cost Reporting Process- Phase 1- Estimated Response Cost</a:t>
            </a:r>
            <a:endParaRPr lang="en-US" sz="3200" b="1" dirty="0">
              <a:solidFill>
                <a:schemeClr val="accent2">
                  <a:lumMod val="60000"/>
                  <a:lumOff val="40000"/>
                </a:schemeClr>
              </a:solidFill>
            </a:endParaRPr>
          </a:p>
        </p:txBody>
      </p:sp>
    </p:spTree>
    <p:extLst>
      <p:ext uri="{BB962C8B-B14F-4D97-AF65-F5344CB8AC3E}">
        <p14:creationId xmlns:p14="http://schemas.microsoft.com/office/powerpoint/2010/main" val="2626768072"/>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7543618_win32_fixed.potx" id="{ADAA76EA-DF5A-4461-9F55-FB2239CA5BEE}" vid="{736839AE-787B-453A-8CE5-01202B88C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Corporate teach a course</Template>
  <TotalTime>19646</TotalTime>
  <Words>2362</Words>
  <Application>Microsoft Office PowerPoint</Application>
  <PresentationFormat>Widescreen</PresentationFormat>
  <Paragraphs>357</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vt:lpstr>
      <vt:lpstr>Office Theme</vt:lpstr>
      <vt:lpstr>Incident Cost Reporting</vt:lpstr>
      <vt:lpstr>Presentation Outline </vt:lpstr>
      <vt:lpstr>Purpose of Smartsheet Reporting</vt:lpstr>
      <vt:lpstr>Smartsheet Reporting Triggers</vt:lpstr>
      <vt:lpstr>What is a Smartsheet?</vt:lpstr>
      <vt:lpstr>Incident Cost Reporting Process- Phase 1- Estimated Response Cost</vt:lpstr>
      <vt:lpstr>Incident Cost Reporting Process- Phase 1- Estimated Response Cost</vt:lpstr>
      <vt:lpstr>Incident Cost Reporting Process- Phase 1- Estimated Response Cost</vt:lpstr>
      <vt:lpstr>Incident Cost Reporting Process- Phase 1- Estimated Response Cost</vt:lpstr>
      <vt:lpstr>Incident Cost Reporting Process- Phase 1- Estimated Response Cost</vt:lpstr>
      <vt:lpstr>Incident Cost Reporting Process- Phase 1- Estimated Response Cost</vt:lpstr>
      <vt:lpstr>Incident Cost Reporting Process- Phase 1- Estimated Response Cost</vt:lpstr>
      <vt:lpstr>Incident Cost Reporting – Phase 1 - Public Assistance: Permanent Work</vt:lpstr>
      <vt:lpstr>Incident Cost Reporting Process:  Permanent Work</vt:lpstr>
      <vt:lpstr>Incident Cost Reporting of Permanent Work</vt:lpstr>
      <vt:lpstr>Incident Cost Reporting: Process Permanent Work</vt:lpstr>
      <vt:lpstr>Incident Cost Reporting: Process Permanent Work</vt:lpstr>
      <vt:lpstr>Incident Cost Reporting Process: Permanent Work</vt:lpstr>
      <vt:lpstr>Incident Cost Reporting Process:  Permanent Work</vt:lpstr>
      <vt:lpstr>Phase 2 of Cost Reporting</vt:lpstr>
      <vt:lpstr>Incident Cost Reporting Process Phase 2 –  (Actual Response Cost)</vt:lpstr>
      <vt:lpstr>Incident Cost Reporting Process Phase 3 –  (FEMA Submission and Reimbursement)</vt:lpstr>
      <vt:lpstr>PowerPoint Presentation</vt:lpstr>
      <vt:lpstr>Setting Up A Smartsheet Account</vt:lpstr>
      <vt:lpstr>Disaster Cost Tracking Summary</vt:lpstr>
      <vt:lpstr>Glossary</vt:lpstr>
      <vt:lpstr>Questions?</vt:lpstr>
    </vt:vector>
  </TitlesOfParts>
  <Company>CalOES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Cost Tracking</dc:title>
  <dc:creator>Espinoza, AJ@CalOES</dc:creator>
  <cp:lastModifiedBy>Stout, Tabitha@CalOES</cp:lastModifiedBy>
  <cp:revision>155</cp:revision>
  <dcterms:created xsi:type="dcterms:W3CDTF">2023-01-26T21:33:19Z</dcterms:created>
  <dcterms:modified xsi:type="dcterms:W3CDTF">2025-01-08T20:16:56Z</dcterms:modified>
</cp:coreProperties>
</file>