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85" r:id="rId5"/>
    <p:sldId id="265" r:id="rId6"/>
    <p:sldId id="256" r:id="rId7"/>
    <p:sldId id="275" r:id="rId8"/>
    <p:sldId id="277" r:id="rId9"/>
    <p:sldId id="296" r:id="rId10"/>
    <p:sldId id="276" r:id="rId11"/>
    <p:sldId id="278" r:id="rId12"/>
    <p:sldId id="283" r:id="rId13"/>
    <p:sldId id="284" r:id="rId14"/>
    <p:sldId id="279" r:id="rId15"/>
    <p:sldId id="280" r:id="rId16"/>
    <p:sldId id="281" r:id="rId17"/>
    <p:sldId id="286" r:id="rId18"/>
    <p:sldId id="287" r:id="rId19"/>
    <p:sldId id="289" r:id="rId20"/>
    <p:sldId id="290" r:id="rId21"/>
    <p:sldId id="291" r:id="rId22"/>
    <p:sldId id="292" r:id="rId23"/>
    <p:sldId id="293" r:id="rId24"/>
    <p:sldId id="294" r:id="rId25"/>
    <p:sldId id="295" r:id="rId26"/>
    <p:sldId id="288"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90" autoAdjust="0"/>
    <p:restoredTop sz="86414" autoAdjust="0"/>
  </p:normalViewPr>
  <p:slideViewPr>
    <p:cSldViewPr>
      <p:cViewPr varScale="1">
        <p:scale>
          <a:sx n="56" d="100"/>
          <a:sy n="56" d="100"/>
        </p:scale>
        <p:origin x="90" y="510"/>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 d="1"/>
        <a:sy n="1" d="1"/>
      </p:scale>
      <p:origin x="0" y="0"/>
    </p:cViewPr>
  </p:notesTextViewPr>
  <p:sorterViewPr>
    <p:cViewPr>
      <p:scale>
        <a:sx n="100" d="100"/>
        <a:sy n="100" d="100"/>
      </p:scale>
      <p:origin x="0" y="3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A2E4C0-BA40-5747-84FF-CADA00BC7083}" type="datetimeFigureOut">
              <a:rPr lang="en-US" smtClean="0"/>
              <a:t>10/14/2019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EDC9-1CAE-0341-8B12-9B4AF3E508CC}" type="slidenum">
              <a:rPr lang="en-US" smtClean="0"/>
              <a:t>‹#›</a:t>
            </a:fld>
            <a:endParaRPr lang="en-US"/>
          </a:p>
        </p:txBody>
      </p:sp>
    </p:spTree>
    <p:extLst>
      <p:ext uri="{BB962C8B-B14F-4D97-AF65-F5344CB8AC3E}">
        <p14:creationId xmlns:p14="http://schemas.microsoft.com/office/powerpoint/2010/main" val="15998733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ABEDC9-1CAE-0341-8B12-9B4AF3E508CC}" type="slidenum">
              <a:rPr lang="en-US" smtClean="0"/>
              <a:t>1</a:t>
            </a:fld>
            <a:endParaRPr lang="en-US"/>
          </a:p>
        </p:txBody>
      </p:sp>
    </p:spTree>
    <p:extLst>
      <p:ext uri="{BB962C8B-B14F-4D97-AF65-F5344CB8AC3E}">
        <p14:creationId xmlns:p14="http://schemas.microsoft.com/office/powerpoint/2010/main" val="379259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2FABEDC9-1CAE-0341-8B12-9B4AF3E508CC}" type="slidenum">
              <a:rPr lang="en-US" smtClean="0"/>
              <a:t>4</a:t>
            </a:fld>
            <a:endParaRPr lang="en-US"/>
          </a:p>
        </p:txBody>
      </p:sp>
    </p:spTree>
    <p:extLst>
      <p:ext uri="{BB962C8B-B14F-4D97-AF65-F5344CB8AC3E}">
        <p14:creationId xmlns:p14="http://schemas.microsoft.com/office/powerpoint/2010/main" val="451567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482" eaLnBrk="0" hangingPunct="0">
              <a:defRPr sz="2300">
                <a:solidFill>
                  <a:schemeClr val="tx1"/>
                </a:solidFill>
                <a:latin typeface="Times New Roman" charset="0"/>
                <a:ea typeface="ＭＳ Ｐゴシック" charset="0"/>
              </a:defRPr>
            </a:lvl1pPr>
            <a:lvl2pPr marL="702756" indent="-270291" defTabSz="911482" eaLnBrk="0" hangingPunct="0">
              <a:defRPr sz="2300">
                <a:solidFill>
                  <a:schemeClr val="tx1"/>
                </a:solidFill>
                <a:latin typeface="Times New Roman" charset="0"/>
                <a:ea typeface="ＭＳ Ｐゴシック" charset="0"/>
              </a:defRPr>
            </a:lvl2pPr>
            <a:lvl3pPr marL="1081164" indent="-216233" defTabSz="911482" eaLnBrk="0" hangingPunct="0">
              <a:defRPr sz="2300">
                <a:solidFill>
                  <a:schemeClr val="tx1"/>
                </a:solidFill>
                <a:latin typeface="Times New Roman" charset="0"/>
                <a:ea typeface="ＭＳ Ｐゴシック" charset="0"/>
              </a:defRPr>
            </a:lvl3pPr>
            <a:lvl4pPr marL="1513629" indent="-216233" defTabSz="911482" eaLnBrk="0" hangingPunct="0">
              <a:defRPr sz="2300">
                <a:solidFill>
                  <a:schemeClr val="tx1"/>
                </a:solidFill>
                <a:latin typeface="Times New Roman" charset="0"/>
                <a:ea typeface="ＭＳ Ｐゴシック" charset="0"/>
              </a:defRPr>
            </a:lvl4pPr>
            <a:lvl5pPr marL="1946095" indent="-216233" defTabSz="911482" eaLnBrk="0" hangingPunct="0">
              <a:defRPr sz="2300">
                <a:solidFill>
                  <a:schemeClr val="tx1"/>
                </a:solidFill>
                <a:latin typeface="Times New Roman" charset="0"/>
                <a:ea typeface="ＭＳ Ｐゴシック" charset="0"/>
              </a:defRPr>
            </a:lvl5pPr>
            <a:lvl6pPr marL="2378560" indent="-216233" defTabSz="911482"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1482"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1482"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1482"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BA7E9B31-A1E9-C74B-9A76-52B312EEDB35}" type="slidenum">
              <a:rPr lang="en-US" sz="1100"/>
              <a:pPr eaLnBrk="1" hangingPunct="1"/>
              <a:t>5</a:t>
            </a:fld>
            <a:endParaRPr lang="en-US" sz="11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3469706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83" eaLnBrk="0" hangingPunct="0">
              <a:defRPr sz="2300">
                <a:solidFill>
                  <a:schemeClr val="tx1"/>
                </a:solidFill>
                <a:latin typeface="Times New Roman" charset="0"/>
                <a:ea typeface="ＭＳ Ｐゴシック" charset="0"/>
              </a:defRPr>
            </a:lvl1pPr>
            <a:lvl2pPr marL="702756" indent="-270291" defTabSz="912983" eaLnBrk="0" hangingPunct="0">
              <a:defRPr sz="2300">
                <a:solidFill>
                  <a:schemeClr val="tx1"/>
                </a:solidFill>
                <a:latin typeface="Times New Roman" charset="0"/>
                <a:ea typeface="ＭＳ Ｐゴシック" charset="0"/>
              </a:defRPr>
            </a:lvl2pPr>
            <a:lvl3pPr marL="1081164" indent="-216233" defTabSz="912983" eaLnBrk="0" hangingPunct="0">
              <a:defRPr sz="2300">
                <a:solidFill>
                  <a:schemeClr val="tx1"/>
                </a:solidFill>
                <a:latin typeface="Times New Roman" charset="0"/>
                <a:ea typeface="ＭＳ Ｐゴシック" charset="0"/>
              </a:defRPr>
            </a:lvl3pPr>
            <a:lvl4pPr marL="1513629" indent="-216233" defTabSz="912983" eaLnBrk="0" hangingPunct="0">
              <a:defRPr sz="2300">
                <a:solidFill>
                  <a:schemeClr val="tx1"/>
                </a:solidFill>
                <a:latin typeface="Times New Roman" charset="0"/>
                <a:ea typeface="ＭＳ Ｐゴシック" charset="0"/>
              </a:defRPr>
            </a:lvl4pPr>
            <a:lvl5pPr marL="1946095" indent="-216233" defTabSz="912983" eaLnBrk="0" hangingPunct="0">
              <a:defRPr sz="2300">
                <a:solidFill>
                  <a:schemeClr val="tx1"/>
                </a:solidFill>
                <a:latin typeface="Times New Roman" charset="0"/>
                <a:ea typeface="ＭＳ Ｐゴシック" charset="0"/>
              </a:defRPr>
            </a:lvl5pPr>
            <a:lvl6pPr marL="2378560" indent="-216233" defTabSz="912983"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2983"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2983"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2983"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84214235-663E-5E46-ADF1-D0B2CED46ABC}" type="slidenum">
              <a:rPr lang="en-US" sz="1100"/>
              <a:pPr eaLnBrk="1" hangingPunct="1"/>
              <a:t>7</a:t>
            </a:fld>
            <a:endParaRPr lang="en-US" sz="1100"/>
          </a:p>
        </p:txBody>
      </p:sp>
    </p:spTree>
    <p:extLst>
      <p:ext uri="{BB962C8B-B14F-4D97-AF65-F5344CB8AC3E}">
        <p14:creationId xmlns:p14="http://schemas.microsoft.com/office/powerpoint/2010/main" val="1701511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482" eaLnBrk="0" hangingPunct="0">
              <a:defRPr sz="2300">
                <a:solidFill>
                  <a:schemeClr val="tx1"/>
                </a:solidFill>
                <a:latin typeface="Times New Roman" charset="0"/>
                <a:ea typeface="ＭＳ Ｐゴシック" charset="0"/>
              </a:defRPr>
            </a:lvl1pPr>
            <a:lvl2pPr marL="702756" indent="-270291" defTabSz="911482" eaLnBrk="0" hangingPunct="0">
              <a:defRPr sz="2300">
                <a:solidFill>
                  <a:schemeClr val="tx1"/>
                </a:solidFill>
                <a:latin typeface="Times New Roman" charset="0"/>
                <a:ea typeface="ＭＳ Ｐゴシック" charset="0"/>
              </a:defRPr>
            </a:lvl2pPr>
            <a:lvl3pPr marL="1081164" indent="-216233" defTabSz="911482" eaLnBrk="0" hangingPunct="0">
              <a:defRPr sz="2300">
                <a:solidFill>
                  <a:schemeClr val="tx1"/>
                </a:solidFill>
                <a:latin typeface="Times New Roman" charset="0"/>
                <a:ea typeface="ＭＳ Ｐゴシック" charset="0"/>
              </a:defRPr>
            </a:lvl3pPr>
            <a:lvl4pPr marL="1513629" indent="-216233" defTabSz="911482" eaLnBrk="0" hangingPunct="0">
              <a:defRPr sz="2300">
                <a:solidFill>
                  <a:schemeClr val="tx1"/>
                </a:solidFill>
                <a:latin typeface="Times New Roman" charset="0"/>
                <a:ea typeface="ＭＳ Ｐゴシック" charset="0"/>
              </a:defRPr>
            </a:lvl4pPr>
            <a:lvl5pPr marL="1946095" indent="-216233" defTabSz="911482" eaLnBrk="0" hangingPunct="0">
              <a:defRPr sz="2300">
                <a:solidFill>
                  <a:schemeClr val="tx1"/>
                </a:solidFill>
                <a:latin typeface="Times New Roman" charset="0"/>
                <a:ea typeface="ＭＳ Ｐゴシック" charset="0"/>
              </a:defRPr>
            </a:lvl5pPr>
            <a:lvl6pPr marL="2378560" indent="-216233" defTabSz="911482"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1482"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1482"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1482"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5861EB72-81C3-9242-83C2-996E5926949B}" type="slidenum">
              <a:rPr lang="en-US" sz="1100"/>
              <a:pPr eaLnBrk="1" hangingPunct="1"/>
              <a:t>8</a:t>
            </a:fld>
            <a:endParaRPr lang="en-US" sz="11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2617440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ABEDC9-1CAE-0341-8B12-9B4AF3E508CC}" type="slidenum">
              <a:rPr lang="en-US" smtClean="0"/>
              <a:t>9</a:t>
            </a:fld>
            <a:endParaRPr lang="en-US"/>
          </a:p>
        </p:txBody>
      </p:sp>
    </p:spTree>
    <p:extLst>
      <p:ext uri="{BB962C8B-B14F-4D97-AF65-F5344CB8AC3E}">
        <p14:creationId xmlns:p14="http://schemas.microsoft.com/office/powerpoint/2010/main" val="1900290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482" eaLnBrk="0" hangingPunct="0">
              <a:defRPr sz="2300">
                <a:solidFill>
                  <a:schemeClr val="tx1"/>
                </a:solidFill>
                <a:latin typeface="Times New Roman" charset="0"/>
                <a:ea typeface="ＭＳ Ｐゴシック" charset="0"/>
              </a:defRPr>
            </a:lvl1pPr>
            <a:lvl2pPr marL="702756" indent="-270291" defTabSz="911482" eaLnBrk="0" hangingPunct="0">
              <a:defRPr sz="2300">
                <a:solidFill>
                  <a:schemeClr val="tx1"/>
                </a:solidFill>
                <a:latin typeface="Times New Roman" charset="0"/>
                <a:ea typeface="ＭＳ Ｐゴシック" charset="0"/>
              </a:defRPr>
            </a:lvl2pPr>
            <a:lvl3pPr marL="1081164" indent="-216233" defTabSz="911482" eaLnBrk="0" hangingPunct="0">
              <a:defRPr sz="2300">
                <a:solidFill>
                  <a:schemeClr val="tx1"/>
                </a:solidFill>
                <a:latin typeface="Times New Roman" charset="0"/>
                <a:ea typeface="ＭＳ Ｐゴシック" charset="0"/>
              </a:defRPr>
            </a:lvl3pPr>
            <a:lvl4pPr marL="1513629" indent="-216233" defTabSz="911482" eaLnBrk="0" hangingPunct="0">
              <a:defRPr sz="2300">
                <a:solidFill>
                  <a:schemeClr val="tx1"/>
                </a:solidFill>
                <a:latin typeface="Times New Roman" charset="0"/>
                <a:ea typeface="ＭＳ Ｐゴシック" charset="0"/>
              </a:defRPr>
            </a:lvl4pPr>
            <a:lvl5pPr marL="1946095" indent="-216233" defTabSz="911482" eaLnBrk="0" hangingPunct="0">
              <a:defRPr sz="2300">
                <a:solidFill>
                  <a:schemeClr val="tx1"/>
                </a:solidFill>
                <a:latin typeface="Times New Roman" charset="0"/>
                <a:ea typeface="ＭＳ Ｐゴシック" charset="0"/>
              </a:defRPr>
            </a:lvl5pPr>
            <a:lvl6pPr marL="2378560" indent="-216233" defTabSz="911482"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1482"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1482"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1482"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5137D586-8C29-B844-9F30-2D3121F1B87E}" type="slidenum">
              <a:rPr lang="en-US" sz="1100"/>
              <a:pPr eaLnBrk="1" hangingPunct="1"/>
              <a:t>11</a:t>
            </a:fld>
            <a:endParaRPr lang="en-US" sz="11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2433635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482" eaLnBrk="0" hangingPunct="0">
              <a:defRPr sz="2300">
                <a:solidFill>
                  <a:schemeClr val="tx1"/>
                </a:solidFill>
                <a:latin typeface="Times New Roman" charset="0"/>
                <a:ea typeface="ＭＳ Ｐゴシック" charset="0"/>
              </a:defRPr>
            </a:lvl1pPr>
            <a:lvl2pPr marL="702756" indent="-270291" defTabSz="911482" eaLnBrk="0" hangingPunct="0">
              <a:defRPr sz="2300">
                <a:solidFill>
                  <a:schemeClr val="tx1"/>
                </a:solidFill>
                <a:latin typeface="Times New Roman" charset="0"/>
                <a:ea typeface="ＭＳ Ｐゴシック" charset="0"/>
              </a:defRPr>
            </a:lvl2pPr>
            <a:lvl3pPr marL="1081164" indent="-216233" defTabSz="911482" eaLnBrk="0" hangingPunct="0">
              <a:defRPr sz="2300">
                <a:solidFill>
                  <a:schemeClr val="tx1"/>
                </a:solidFill>
                <a:latin typeface="Times New Roman" charset="0"/>
                <a:ea typeface="ＭＳ Ｐゴシック" charset="0"/>
              </a:defRPr>
            </a:lvl3pPr>
            <a:lvl4pPr marL="1513629" indent="-216233" defTabSz="911482" eaLnBrk="0" hangingPunct="0">
              <a:defRPr sz="2300">
                <a:solidFill>
                  <a:schemeClr val="tx1"/>
                </a:solidFill>
                <a:latin typeface="Times New Roman" charset="0"/>
                <a:ea typeface="ＭＳ Ｐゴシック" charset="0"/>
              </a:defRPr>
            </a:lvl4pPr>
            <a:lvl5pPr marL="1946095" indent="-216233" defTabSz="911482" eaLnBrk="0" hangingPunct="0">
              <a:defRPr sz="2300">
                <a:solidFill>
                  <a:schemeClr val="tx1"/>
                </a:solidFill>
                <a:latin typeface="Times New Roman" charset="0"/>
                <a:ea typeface="ＭＳ Ｐゴシック" charset="0"/>
              </a:defRPr>
            </a:lvl5pPr>
            <a:lvl6pPr marL="2378560" indent="-216233" defTabSz="911482"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1482"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1482"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1482"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BF0D5C5A-6561-554A-9623-6F68C4DD7982}" type="slidenum">
              <a:rPr lang="en-US" sz="1100"/>
              <a:pPr eaLnBrk="1" hangingPunct="1"/>
              <a:t>13</a:t>
            </a:fld>
            <a:endParaRPr lang="en-US" sz="1100"/>
          </a:p>
        </p:txBody>
      </p:sp>
    </p:spTree>
    <p:extLst>
      <p:ext uri="{BB962C8B-B14F-4D97-AF65-F5344CB8AC3E}">
        <p14:creationId xmlns:p14="http://schemas.microsoft.com/office/powerpoint/2010/main" val="1986154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www.catastrophicplanning.org</a:t>
            </a:r>
          </a:p>
          <a:p>
            <a:endParaRPr lang="en-US" dirty="0"/>
          </a:p>
        </p:txBody>
      </p:sp>
      <p:sp>
        <p:nvSpPr>
          <p:cNvPr id="4" name="Slide Number Placeholder 3"/>
          <p:cNvSpPr>
            <a:spLocks noGrp="1"/>
          </p:cNvSpPr>
          <p:nvPr>
            <p:ph type="sldNum" sz="quarter" idx="10"/>
          </p:nvPr>
        </p:nvSpPr>
        <p:spPr/>
        <p:txBody>
          <a:bodyPr/>
          <a:lstStyle/>
          <a:p>
            <a:fld id="{2FABEDC9-1CAE-0341-8B12-9B4AF3E508CC}" type="slidenum">
              <a:rPr lang="en-US" smtClean="0"/>
              <a:t>24</a:t>
            </a:fld>
            <a:endParaRPr lang="en-US"/>
          </a:p>
        </p:txBody>
      </p:sp>
    </p:spTree>
    <p:extLst>
      <p:ext uri="{BB962C8B-B14F-4D97-AF65-F5344CB8AC3E}">
        <p14:creationId xmlns:p14="http://schemas.microsoft.com/office/powerpoint/2010/main" val="3259099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FD3605-E467-484F-902F-04A5C88B8E59}"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1BF8F-27AA-4E16-B50F-A748375BFDBC}" type="slidenum">
              <a:rPr lang="en-US" smtClean="0"/>
              <a:t>‹#›</a:t>
            </a:fld>
            <a:endParaRPr lang="en-US"/>
          </a:p>
        </p:txBody>
      </p:sp>
      <p:pic>
        <p:nvPicPr>
          <p:cNvPr id="7" name="Picture 6" descr="Regional_Catastrophic_Planning_201252012455.jpe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500" y="5943600"/>
            <a:ext cx="914400" cy="914400"/>
          </a:xfrm>
          <a:prstGeom prst="rect">
            <a:avLst/>
          </a:prstGeom>
        </p:spPr>
      </p:pic>
    </p:spTree>
    <p:extLst>
      <p:ext uri="{BB962C8B-B14F-4D97-AF65-F5344CB8AC3E}">
        <p14:creationId xmlns:p14="http://schemas.microsoft.com/office/powerpoint/2010/main" val="368198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D3605-E467-484F-902F-04A5C88B8E59}"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1BF8F-27AA-4E16-B50F-A748375BFDBC}" type="slidenum">
              <a:rPr lang="en-US" smtClean="0"/>
              <a:t>‹#›</a:t>
            </a:fld>
            <a:endParaRPr lang="en-US"/>
          </a:p>
        </p:txBody>
      </p:sp>
      <p:pic>
        <p:nvPicPr>
          <p:cNvPr id="12" name="Picture 11" descr="Regional_Catastrophic_Planning_201252012455.jpe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943600"/>
            <a:ext cx="914400" cy="914400"/>
          </a:xfrm>
          <a:prstGeom prst="rect">
            <a:avLst/>
          </a:prstGeom>
        </p:spPr>
      </p:pic>
    </p:spTree>
    <p:extLst>
      <p:ext uri="{BB962C8B-B14F-4D97-AF65-F5344CB8AC3E}">
        <p14:creationId xmlns:p14="http://schemas.microsoft.com/office/powerpoint/2010/main" val="3803179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D3605-E467-484F-902F-04A5C88B8E59}"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4285468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D3605-E467-484F-902F-04A5C88B8E59}"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1817654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FD3605-E467-484F-902F-04A5C88B8E59}"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352016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FD3605-E467-484F-902F-04A5C88B8E59}" type="datetimeFigureOut">
              <a:rPr lang="en-US" smtClean="0"/>
              <a:t>10/14/2019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596623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FD3605-E467-484F-902F-04A5C88B8E59}" type="datetimeFigureOut">
              <a:rPr lang="en-US" smtClean="0"/>
              <a:t>10/14/2019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3673345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D3605-E467-484F-902F-04A5C88B8E59}" type="datetimeFigureOut">
              <a:rPr lang="en-US" smtClean="0"/>
              <a:t>10/14/2019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1447475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D3605-E467-484F-902F-04A5C88B8E59}"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647087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D3605-E467-484F-902F-04A5C88B8E59}"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4148000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D3605-E467-484F-902F-04A5C88B8E59}"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3154570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D3605-E467-484F-902F-04A5C88B8E59}"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1BF8F-27AA-4E16-B50F-A748375BFDBC}" type="slidenum">
              <a:rPr lang="en-US" smtClean="0"/>
              <a:t>‹#›</a:t>
            </a:fld>
            <a:endParaRPr lang="en-US"/>
          </a:p>
        </p:txBody>
      </p:sp>
    </p:spTree>
    <p:extLst>
      <p:ext uri="{BB962C8B-B14F-4D97-AF65-F5344CB8AC3E}">
        <p14:creationId xmlns:p14="http://schemas.microsoft.com/office/powerpoint/2010/main" val="911940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pic>
        <p:nvPicPr>
          <p:cNvPr id="10" name="Picture 9" descr="2011-05-16_20-03-5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72A76C5-6E2C-294C-9D9E-F41072C1CEE0}" type="slidenum">
              <a:rPr lang="en-US"/>
              <a:pPr/>
              <a:t>‹#›</a:t>
            </a:fld>
            <a:endParaRPr lang="en-US"/>
          </a:p>
        </p:txBody>
      </p:sp>
      <p:pic>
        <p:nvPicPr>
          <p:cNvPr id="9" name="Picture 8" descr="Regional_Catastrophic_Planning_201252012455.jpe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500" y="5943600"/>
            <a:ext cx="914400" cy="914400"/>
          </a:xfrm>
          <a:prstGeom prst="rect">
            <a:avLst/>
          </a:prstGeom>
        </p:spPr>
      </p:pic>
    </p:spTree>
    <p:extLst>
      <p:ext uri="{BB962C8B-B14F-4D97-AF65-F5344CB8AC3E}">
        <p14:creationId xmlns:p14="http://schemas.microsoft.com/office/powerpoint/2010/main" val="170179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D3605-E467-484F-902F-04A5C88B8E59}" type="datetimeFigureOut">
              <a:rPr lang="en-US" smtClean="0"/>
              <a:t>10/14/2019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1BF8F-27AA-4E16-B50F-A748375BFDBC}" type="slidenum">
              <a:rPr lang="en-US" smtClean="0"/>
              <a:t>‹#›</a:t>
            </a:fld>
            <a:endParaRPr lang="en-US"/>
          </a:p>
        </p:txBody>
      </p:sp>
    </p:spTree>
    <p:extLst>
      <p:ext uri="{BB962C8B-B14F-4D97-AF65-F5344CB8AC3E}">
        <p14:creationId xmlns:p14="http://schemas.microsoft.com/office/powerpoint/2010/main" val="3987787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hotograph depicting a city skyline at nigh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2862170"/>
          </a:xfrm>
          <a:prstGeom prst="rect">
            <a:avLst/>
          </a:prstGeom>
        </p:spPr>
      </p:pic>
      <p:sp>
        <p:nvSpPr>
          <p:cNvPr id="2" name="Title 1"/>
          <p:cNvSpPr>
            <a:spLocks noGrp="1"/>
          </p:cNvSpPr>
          <p:nvPr>
            <p:ph type="ctrTitle"/>
          </p:nvPr>
        </p:nvSpPr>
        <p:spPr>
          <a:xfrm>
            <a:off x="685800" y="2949575"/>
            <a:ext cx="7772400" cy="1470025"/>
          </a:xfrm>
        </p:spPr>
        <p:txBody>
          <a:bodyPr/>
          <a:lstStyle/>
          <a:p>
            <a:r>
              <a:rPr lang="en-US" dirty="0" smtClean="0"/>
              <a:t>Los Angeles</a:t>
            </a:r>
            <a:br>
              <a:rPr lang="en-US" dirty="0" smtClean="0"/>
            </a:br>
            <a:r>
              <a:rPr lang="en-US" dirty="0" smtClean="0">
                <a:solidFill>
                  <a:srgbClr val="9BBB59"/>
                </a:solidFill>
              </a:rPr>
              <a:t>Regional Alliance</a:t>
            </a:r>
            <a:endParaRPr lang="en-US" dirty="0">
              <a:solidFill>
                <a:srgbClr val="9BBB59"/>
              </a:solidFill>
            </a:endParaRPr>
          </a:p>
        </p:txBody>
      </p:sp>
      <p:grpSp>
        <p:nvGrpSpPr>
          <p:cNvPr id="6" name="Group 5" descr="Seven organization seals: City of Los Angeles, Founded 1781; County of Los Angeles, California; County of Orange, California; County of Riverside, May 9, 1893; City of San Bernardino California, Founded in 1810; County of Ventura Caifornia; Los Angeles Operational Area, Critical Incident Planning and Training."/>
          <p:cNvGrpSpPr/>
          <p:nvPr/>
        </p:nvGrpSpPr>
        <p:grpSpPr>
          <a:xfrm>
            <a:off x="101600" y="4686300"/>
            <a:ext cx="8940800" cy="2019300"/>
            <a:chOff x="101600" y="4686300"/>
            <a:chExt cx="8940800" cy="2019300"/>
          </a:xfrm>
        </p:grpSpPr>
        <p:pic>
          <p:nvPicPr>
            <p:cNvPr id="5" name="Picture 4" descr="Seven organization seals: City of Los Angeles, Founded 1781; County of Los Angeles, California; County of Orange, California; County of Riverside, May 9, 1893; City of San Bernardino California, Founded in 1810; County of Ventura Caifornia; Los Angeles Operational Area, Critical Incident Planning and Train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0" y="4686300"/>
              <a:ext cx="8940800" cy="1028700"/>
            </a:xfrm>
            <a:prstGeom prst="rect">
              <a:avLst/>
            </a:prstGeom>
          </p:spPr>
        </p:pic>
        <p:pic>
          <p:nvPicPr>
            <p:cNvPr id="3" name="Picture 2" descr="Seven organization seals: City of Los Angeles, Founded 1781; County of Los Angeles, California; County of Orange, California; County of Riverside, May 9, 1893; City of San Bernardino California, Founded in 1810; County of Ventura Caifornia; Los Angeles Operational Area, Critical Incident Planning and Train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45915" y="5867400"/>
              <a:ext cx="852170" cy="838200"/>
            </a:xfrm>
            <a:prstGeom prst="rect">
              <a:avLst/>
            </a:prstGeom>
          </p:spPr>
        </p:pic>
      </p:grpSp>
    </p:spTree>
    <p:extLst>
      <p:ext uri="{BB962C8B-B14F-4D97-AF65-F5344CB8AC3E}">
        <p14:creationId xmlns:p14="http://schemas.microsoft.com/office/powerpoint/2010/main" val="33542945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hotograph depicting a satellite image of a part of Californi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2339591"/>
          </a:xfrm>
          <a:prstGeom prst="rect">
            <a:avLst/>
          </a:prstGeom>
        </p:spPr>
      </p:pic>
      <p:sp>
        <p:nvSpPr>
          <p:cNvPr id="2" name="Title 1"/>
          <p:cNvSpPr>
            <a:spLocks noGrp="1"/>
          </p:cNvSpPr>
          <p:nvPr>
            <p:ph type="title"/>
          </p:nvPr>
        </p:nvSpPr>
        <p:spPr>
          <a:xfrm>
            <a:off x="927390" y="2286000"/>
            <a:ext cx="8229600" cy="639762"/>
          </a:xfrm>
        </p:spPr>
        <p:txBody>
          <a:bodyPr>
            <a:normAutofit fontScale="90000"/>
          </a:bodyPr>
          <a:lstStyle/>
          <a:p>
            <a:pPr algn="r"/>
            <a:r>
              <a:rPr lang="en-US" dirty="0" smtClean="0">
                <a:solidFill>
                  <a:srgbClr val="9BBB59"/>
                </a:solidFill>
              </a:rPr>
              <a:t>Los Angeles</a:t>
            </a:r>
            <a:r>
              <a:rPr lang="en-US" baseline="0" dirty="0" smtClean="0">
                <a:solidFill>
                  <a:srgbClr val="9BBB59"/>
                </a:solidFill>
              </a:rPr>
              <a:t> Regional Alliance</a:t>
            </a:r>
            <a:endParaRPr lang="en-US" dirty="0">
              <a:solidFill>
                <a:srgbClr val="9BBB59"/>
              </a:solidFill>
            </a:endParaRPr>
          </a:p>
        </p:txBody>
      </p:sp>
      <p:sp>
        <p:nvSpPr>
          <p:cNvPr id="3" name="Content Placeholder 2"/>
          <p:cNvSpPr>
            <a:spLocks noGrp="1"/>
          </p:cNvSpPr>
          <p:nvPr>
            <p:ph idx="1"/>
          </p:nvPr>
        </p:nvSpPr>
        <p:spPr>
          <a:xfrm>
            <a:off x="76200" y="3276600"/>
            <a:ext cx="8915400" cy="2895600"/>
          </a:xfrm>
        </p:spPr>
        <p:txBody>
          <a:bodyPr>
            <a:normAutofit/>
          </a:bodyPr>
          <a:lstStyle/>
          <a:p>
            <a:pPr lvl="1"/>
            <a:r>
              <a:rPr lang="en-US" dirty="0" smtClean="0"/>
              <a:t>The Alliance Concept</a:t>
            </a:r>
          </a:p>
          <a:p>
            <a:pPr lvl="2"/>
            <a:r>
              <a:rPr lang="en-US" dirty="0" smtClean="0"/>
              <a:t>Ryan Rockabrand, Los Angeles County OEM/The Alliance</a:t>
            </a:r>
          </a:p>
          <a:p>
            <a:pPr lvl="1"/>
            <a:r>
              <a:rPr lang="en-US" dirty="0" smtClean="0"/>
              <a:t>Mass Evacuation Overview</a:t>
            </a:r>
          </a:p>
          <a:p>
            <a:pPr lvl="2"/>
            <a:r>
              <a:rPr lang="en-US" dirty="0" smtClean="0"/>
              <a:t>Sergeant Eric Fox, Los Angeles County Sheriff’s Department</a:t>
            </a:r>
          </a:p>
        </p:txBody>
      </p:sp>
    </p:spTree>
    <p:extLst>
      <p:ext uri="{BB962C8B-B14F-4D97-AF65-F5344CB8AC3E}">
        <p14:creationId xmlns:p14="http://schemas.microsoft.com/office/powerpoint/2010/main" val="12398222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U.S. Department of Homeland Security, FEMA."/>
          <p:cNvPicPr>
            <a:picLocks noChangeAspect="1"/>
          </p:cNvPicPr>
          <p:nvPr/>
        </p:nvPicPr>
        <p:blipFill>
          <a:blip r:embed="rId2"/>
          <a:stretch>
            <a:fillRect/>
          </a:stretch>
        </p:blipFill>
        <p:spPr>
          <a:xfrm>
            <a:off x="2362200" y="381000"/>
            <a:ext cx="4038600" cy="1433703"/>
          </a:xfrm>
          <a:prstGeom prst="rect">
            <a:avLst/>
          </a:prstGeom>
        </p:spPr>
      </p:pic>
      <p:sp>
        <p:nvSpPr>
          <p:cNvPr id="2" name="Title 1"/>
          <p:cNvSpPr>
            <a:spLocks noGrp="1"/>
          </p:cNvSpPr>
          <p:nvPr>
            <p:ph type="ctrTitle"/>
          </p:nvPr>
        </p:nvSpPr>
        <p:spPr/>
        <p:txBody>
          <a:bodyPr>
            <a:normAutofit/>
          </a:bodyPr>
          <a:lstStyle/>
          <a:p>
            <a:r>
              <a:rPr lang="en-US" dirty="0" smtClean="0"/>
              <a:t>A Whole Community Approach</a:t>
            </a:r>
            <a:br>
              <a:rPr lang="en-US" dirty="0" smtClean="0"/>
            </a:br>
            <a:endParaRPr lang="en-US" dirty="0"/>
          </a:p>
        </p:txBody>
      </p:sp>
      <p:sp>
        <p:nvSpPr>
          <p:cNvPr id="3" name="Subtitle 2"/>
          <p:cNvSpPr>
            <a:spLocks noGrp="1"/>
          </p:cNvSpPr>
          <p:nvPr>
            <p:ph type="subTitle" idx="1"/>
          </p:nvPr>
        </p:nvSpPr>
        <p:spPr>
          <a:xfrm>
            <a:off x="1371600" y="3048000"/>
            <a:ext cx="6400800" cy="1752600"/>
          </a:xfrm>
        </p:spPr>
        <p:txBody>
          <a:bodyPr/>
          <a:lstStyle/>
          <a:p>
            <a:r>
              <a:rPr lang="en-US" dirty="0" smtClean="0">
                <a:solidFill>
                  <a:srgbClr val="9BBB59"/>
                </a:solidFill>
              </a:rPr>
              <a:t>A Holistic Planning Methodology</a:t>
            </a:r>
            <a:endParaRPr lang="en-US" dirty="0">
              <a:solidFill>
                <a:srgbClr val="9BBB59"/>
              </a:solidFill>
            </a:endParaRPr>
          </a:p>
        </p:txBody>
      </p:sp>
      <p:sp>
        <p:nvSpPr>
          <p:cNvPr id="5" name="Rectangle 4"/>
          <p:cNvSpPr/>
          <p:nvPr/>
        </p:nvSpPr>
        <p:spPr>
          <a:xfrm>
            <a:off x="152400" y="4191000"/>
            <a:ext cx="8839200" cy="1477328"/>
          </a:xfrm>
          <a:prstGeom prst="rect">
            <a:avLst/>
          </a:prstGeom>
        </p:spPr>
        <p:txBody>
          <a:bodyPr wrap="square">
            <a:spAutoFit/>
          </a:bodyPr>
          <a:lstStyle/>
          <a:p>
            <a:pPr algn="ctr"/>
            <a:r>
              <a:rPr lang="en-US" i="1" dirty="0"/>
              <a:t>“We need to move away from </a:t>
            </a:r>
            <a:r>
              <a:rPr lang="en-US" i="1" dirty="0" smtClean="0"/>
              <a:t>the mindset </a:t>
            </a:r>
            <a:r>
              <a:rPr lang="en-US" i="1" dirty="0"/>
              <a:t>that Federal and </a:t>
            </a:r>
            <a:r>
              <a:rPr lang="en-US" i="1" dirty="0" smtClean="0"/>
              <a:t>State governments </a:t>
            </a:r>
            <a:r>
              <a:rPr lang="en-US" i="1" dirty="0"/>
              <a:t>are always in </a:t>
            </a:r>
            <a:r>
              <a:rPr lang="en-US" i="1" dirty="0" smtClean="0"/>
              <a:t>the lead</a:t>
            </a:r>
            <a:r>
              <a:rPr lang="en-US" i="1" dirty="0"/>
              <a:t>, and build upon the </a:t>
            </a:r>
            <a:r>
              <a:rPr lang="en-US" i="1" dirty="0" smtClean="0"/>
              <a:t>strengths of </a:t>
            </a:r>
            <a:r>
              <a:rPr lang="en-US" i="1" dirty="0"/>
              <a:t>our local communities and, </a:t>
            </a:r>
            <a:r>
              <a:rPr lang="en-US" i="1" dirty="0" smtClean="0"/>
              <a:t>more importantly</a:t>
            </a:r>
            <a:r>
              <a:rPr lang="en-US" i="1" dirty="0"/>
              <a:t>, our citizens. We </a:t>
            </a:r>
            <a:r>
              <a:rPr lang="en-US" i="1" dirty="0" smtClean="0"/>
              <a:t>must treat </a:t>
            </a:r>
            <a:r>
              <a:rPr lang="en-US" i="1" dirty="0"/>
              <a:t>individuals and </a:t>
            </a:r>
            <a:r>
              <a:rPr lang="en-US" i="1" dirty="0" smtClean="0"/>
              <a:t>communities as </a:t>
            </a:r>
            <a:r>
              <a:rPr lang="en-US" i="1" dirty="0"/>
              <a:t>key assets rather than liabilities</a:t>
            </a:r>
            <a:r>
              <a:rPr lang="en-US" i="1" dirty="0" smtClean="0"/>
              <a:t>.”</a:t>
            </a:r>
            <a:br>
              <a:rPr lang="en-US" i="1" dirty="0" smtClean="0"/>
            </a:br>
            <a:endParaRPr lang="en-US" i="1" dirty="0"/>
          </a:p>
          <a:p>
            <a:pPr algn="r"/>
            <a:r>
              <a:rPr lang="en-US" b="1" dirty="0" smtClean="0"/>
              <a:t>- W</a:t>
            </a:r>
            <a:r>
              <a:rPr lang="en-US" b="1" dirty="0"/>
              <a:t>. Craig </a:t>
            </a:r>
            <a:r>
              <a:rPr lang="en-US" b="1" dirty="0" smtClean="0"/>
              <a:t>Fugate, FEMA </a:t>
            </a:r>
            <a:r>
              <a:rPr lang="en-US" b="1" dirty="0"/>
              <a:t>Administrator</a:t>
            </a:r>
            <a:endParaRPr lang="en-US" dirty="0"/>
          </a:p>
        </p:txBody>
      </p:sp>
    </p:spTree>
    <p:extLst>
      <p:ext uri="{BB962C8B-B14F-4D97-AF65-F5344CB8AC3E}">
        <p14:creationId xmlns:p14="http://schemas.microsoft.com/office/powerpoint/2010/main" val="1753045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1143000"/>
          </a:xfrm>
        </p:spPr>
        <p:txBody>
          <a:bodyPr/>
          <a:lstStyle/>
          <a:p>
            <a:r>
              <a:rPr lang="en-US"/>
              <a:t>Who is the </a:t>
            </a:r>
            <a:r>
              <a:rPr lang="en-US" i="1">
                <a:solidFill>
                  <a:schemeClr val="accent3"/>
                </a:solidFill>
              </a:rPr>
              <a:t>Whole Community</a:t>
            </a:r>
            <a:r>
              <a:rPr lang="en-US"/>
              <a:t>?…</a:t>
            </a:r>
            <a:endParaRPr lang="en-US" dirty="0"/>
          </a:p>
        </p:txBody>
      </p:sp>
      <p:sp>
        <p:nvSpPr>
          <p:cNvPr id="4" name="Rectangle 3"/>
          <p:cNvSpPr/>
          <p:nvPr/>
        </p:nvSpPr>
        <p:spPr>
          <a:xfrm>
            <a:off x="1066800" y="2052697"/>
            <a:ext cx="7239000" cy="2062103"/>
          </a:xfrm>
          <a:prstGeom prst="rect">
            <a:avLst/>
          </a:prstGeom>
        </p:spPr>
        <p:txBody>
          <a:bodyPr wrap="square">
            <a:spAutoFit/>
          </a:bodyPr>
          <a:lstStyle/>
          <a:p>
            <a:r>
              <a:rPr lang="en-US" sz="3200" dirty="0">
                <a:latin typeface="+mj-lt"/>
                <a:ea typeface="+mj-ea"/>
                <a:cs typeface="+mj-cs"/>
              </a:rPr>
              <a:t>VOLUNTEER, FAITH, NON-PROFIT AND COMMUNITY-BASED ORGANIZATIONS, THE PRIVATE SECTOR, AND THE PUBLIC, INCLUDING SURVIVORS THEMSELVES</a:t>
            </a:r>
          </a:p>
        </p:txBody>
      </p:sp>
      <p:sp>
        <p:nvSpPr>
          <p:cNvPr id="7" name="Title 1"/>
          <p:cNvSpPr txBox="1">
            <a:spLocks/>
          </p:cNvSpPr>
          <p:nvPr/>
        </p:nvSpPr>
        <p:spPr>
          <a:xfrm>
            <a:off x="533400" y="4572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solidFill>
                  <a:srgbClr val="9BBB59"/>
                </a:solidFill>
              </a:rPr>
              <a:t>Who is that to me?</a:t>
            </a:r>
            <a:r>
              <a:rPr lang="en-US" smtClean="0"/>
              <a:t>…</a:t>
            </a:r>
            <a:endParaRPr lang="en-US" dirty="0"/>
          </a:p>
        </p:txBody>
      </p:sp>
    </p:spTree>
    <p:extLst>
      <p:ext uri="{BB962C8B-B14F-4D97-AF65-F5344CB8AC3E}">
        <p14:creationId xmlns:p14="http://schemas.microsoft.com/office/powerpoint/2010/main" val="12563190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228600"/>
            <a:ext cx="7772400" cy="762000"/>
          </a:xfrm>
        </p:spPr>
        <p:txBody>
          <a:bodyPr/>
          <a:lstStyle/>
          <a:p>
            <a:pPr eaLnBrk="1" hangingPunct="1"/>
            <a:r>
              <a:rPr lang="en-US" dirty="0">
                <a:solidFill>
                  <a:srgbClr val="9BBB59"/>
                </a:solidFill>
                <a:latin typeface="Arial" charset="0"/>
              </a:rPr>
              <a:t>Combined Statistical Area</a:t>
            </a:r>
          </a:p>
        </p:txBody>
      </p:sp>
      <p:pic>
        <p:nvPicPr>
          <p:cNvPr id="10243" name="Picture 1" descr="A map depicting part of California. The following places are highlighted: Ventura, Los Angeles, San Bernardino, Glendale, Pasadena, Los Angeles, Torrance, Anaheim, Long Beach, Orange, Riversid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4227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181600" y="2057400"/>
            <a:ext cx="3657600" cy="2308324"/>
          </a:xfrm>
          <a:prstGeom prst="rect">
            <a:avLst/>
          </a:prstGeom>
          <a:noFill/>
        </p:spPr>
        <p:txBody>
          <a:bodyPr>
            <a:spAutoFit/>
          </a:bodyPr>
          <a:lstStyle/>
          <a:p>
            <a:pPr marL="342900" indent="-342900">
              <a:buFont typeface="Arial" pitchFamily="34" charset="0"/>
              <a:buChar char="•"/>
              <a:defRPr/>
            </a:pPr>
            <a:r>
              <a:rPr lang="en-US" sz="2400" dirty="0">
                <a:latin typeface="Arial" pitchFamily="34" charset="0"/>
                <a:ea typeface="+mn-ea"/>
                <a:cs typeface="Arial" pitchFamily="34" charset="0"/>
              </a:rPr>
              <a:t>5 counties</a:t>
            </a:r>
          </a:p>
          <a:p>
            <a:pPr marL="342900" indent="-342900">
              <a:buFont typeface="Arial" pitchFamily="34" charset="0"/>
              <a:buChar char="•"/>
              <a:defRPr/>
            </a:pPr>
            <a:r>
              <a:rPr lang="en-US" sz="2400" dirty="0">
                <a:latin typeface="Arial" pitchFamily="34" charset="0"/>
                <a:ea typeface="+mn-ea"/>
                <a:cs typeface="Arial" pitchFamily="34" charset="0"/>
              </a:rPr>
              <a:t>35,000 square miles</a:t>
            </a:r>
          </a:p>
          <a:p>
            <a:pPr marL="342900" indent="-342900">
              <a:buFont typeface="Arial" pitchFamily="34" charset="0"/>
              <a:buChar char="•"/>
              <a:defRPr/>
            </a:pPr>
            <a:r>
              <a:rPr lang="en-US" sz="2400" dirty="0">
                <a:latin typeface="Arial" pitchFamily="34" charset="0"/>
                <a:ea typeface="+mn-ea"/>
                <a:cs typeface="Arial" pitchFamily="34" charset="0"/>
              </a:rPr>
              <a:t>18 million people</a:t>
            </a:r>
          </a:p>
          <a:p>
            <a:pPr marL="342900" indent="-342900">
              <a:buFont typeface="Arial" pitchFamily="34" charset="0"/>
              <a:buChar char="•"/>
              <a:defRPr/>
            </a:pPr>
            <a:r>
              <a:rPr lang="en-US" sz="2400" dirty="0">
                <a:latin typeface="Arial" pitchFamily="34" charset="0"/>
                <a:ea typeface="+mn-ea"/>
                <a:cs typeface="Arial" pitchFamily="34" charset="0"/>
              </a:rPr>
              <a:t>Over 1 million tourists</a:t>
            </a:r>
          </a:p>
          <a:p>
            <a:pPr marL="342900" indent="-342900">
              <a:buFont typeface="Arial" pitchFamily="34" charset="0"/>
              <a:buChar char="•"/>
              <a:defRPr/>
            </a:pPr>
            <a:r>
              <a:rPr lang="en-US" sz="2400" dirty="0">
                <a:latin typeface="Arial" pitchFamily="34" charset="0"/>
                <a:ea typeface="+mn-ea"/>
                <a:cs typeface="Arial" pitchFamily="34" charset="0"/>
              </a:rPr>
              <a:t>Over 150 countries &amp; </a:t>
            </a:r>
            <a:r>
              <a:rPr lang="en-US" sz="2400" dirty="0" smtClean="0">
                <a:latin typeface="Arial" pitchFamily="34" charset="0"/>
                <a:ea typeface="+mn-ea"/>
                <a:cs typeface="Arial" pitchFamily="34" charset="0"/>
              </a:rPr>
              <a:t>languages represented</a:t>
            </a:r>
            <a:endParaRPr lang="en-US" sz="2400" dirty="0">
              <a:latin typeface="Arial" pitchFamily="34" charset="0"/>
              <a:ea typeface="+mn-ea"/>
              <a:cs typeface="Arial" pitchFamily="34" charset="0"/>
            </a:endParaRPr>
          </a:p>
        </p:txBody>
      </p:sp>
    </p:spTree>
    <p:extLst>
      <p:ext uri="{BB962C8B-B14F-4D97-AF65-F5344CB8AC3E}">
        <p14:creationId xmlns:p14="http://schemas.microsoft.com/office/powerpoint/2010/main" val="3179718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aseline="0" dirty="0" smtClean="0"/>
              <a:t>My LA County Stakeholders</a:t>
            </a:r>
            <a:endParaRPr lang="en-US" dirty="0"/>
          </a:p>
        </p:txBody>
      </p:sp>
      <p:pic>
        <p:nvPicPr>
          <p:cNvPr id="7" name="Picture 6" descr="A diagram depicting a circle divided into eight unequal parts. C E O C/D O C is in the center. Each component of every part is connected to C E O C/D O C and to other component with a double-headed arrow. The parts are listed from smallest to largest.&#10;Public: Internet, A A W, A A W, News.&#10;Intel: D O J, D H S I and A, C A D O J, JRIC.&#10;Private: A A W, Edison, System service alerts, Hazard conditions, Other private companies, GTE, A A W, Status, 18 critical sectors.&#10;State/Fed/Intl. Federal: NOAA, Weather, Federal, I C E/CBP/USCG, DHS, USCG sector CC/L A/LB port, D O J, D O T, D O D, D O E. State: Census bureau, State, L A county, Info about, RMS, A A W, District 7-L A Co., CHP, District offices, Calgang, XPS, CALTRANS, C A D O J, C A C, O Theft.&#10;NIMS/NRP. DHS: U S Cert, NICC, A A W, DHS/N O C/NRCC, C O P. FEMA Region 9: A A W, Hazard conditions, FEMA Region IX. State: A A W, C A O E S State EOC. C A Southern region: E O S, A A W, C A REOC - Southern Region.&#10;County: EMC, B O S, LASD, C E O, OEM, EOB.&#10;L A county - other. Greater L A area: Greater L A area, Ventura County (AAW), San Bernardino County (AAW), Riverside County (AAW), Orange County (AAW). L A County municipalities: L A County emergency, Eng/Constr Associates, S A, A R A, CAP, NDTA, MTA (traffic, system service alerts), L A/LB port (status, AAW), L A Fire (AAW, dispatch), LAPD (S A R, CCTV, dispatch, C2 center, RACR, AAW, COPLINK, PMS), Fire (dispatch, AAW), Fire (dispatch, AAW), PD (dispatch, AAW), Other cities (PMS, AAW, dispatch), L A City, L A County, Unincorporated areas (AAW).&#10;L A S D. L A S D: L A S D. L A S D divisions: Field I-III (PMS, dispatch, SAC, COPLINK), Court services, Office of HLS, Correctional services, detective division, Leadership training, Technical services division, Custody Ops, Admin services. L A S D Operational nodes: E O B (PMS), CTU, A and E, TACTIPLAN, Harbor Ops, C E O C/D O C (PMS, EMS, LARCOP), I M T S,  LEISP (LARCOS, CAC, ASAP, CCTV, ALJR, MOC, D E A, RDEX, Priuis, N-DEX, IRIS/COPLINK, U S Marshalls, L A S D, L A P D, Other municipalities, RTBS.&#10;L A County Government. County Executive: O E M (PMS, A A W, EMIS, D O C, E P I, J I C), C E O. Public safety: DPW (A A W, PMS, D O C), Dept. Coroner (PMS, A A W, D O C, Forensics), Fire (PMS, A A W, Dispatch, D O C, Fire, E M S). Other county: Other county departments (A A W, critical infrastructure), Dept. Mental Health (PMS, A A W, D O C), Dept. Health Services (PMS, A A W, D O C), Dept. Internal Services (A A W, D O C, PMS), Dept. Public Social Services (A A W, D O C, PMS).&#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9936"/>
            <a:ext cx="9144000" cy="6608064"/>
          </a:xfrm>
          <a:prstGeom prst="rect">
            <a:avLst/>
          </a:prstGeom>
        </p:spPr>
      </p:pic>
    </p:spTree>
    <p:extLst>
      <p:ext uri="{BB962C8B-B14F-4D97-AF65-F5344CB8AC3E}">
        <p14:creationId xmlns:p14="http://schemas.microsoft.com/office/powerpoint/2010/main" val="3346629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pPr>
              <a:defRPr/>
            </a:pPr>
            <a:r>
              <a:rPr lang="en-US" dirty="0" smtClean="0">
                <a:solidFill>
                  <a:schemeClr val="accent3">
                    <a:lumMod val="95000"/>
                  </a:schemeClr>
                </a:solidFill>
                <a:latin typeface="Arial" pitchFamily="34" charset="0"/>
                <a:ea typeface="+mj-ea"/>
                <a:cs typeface="Arial" pitchFamily="34" charset="0"/>
              </a:rPr>
              <a:t>The Alliance</a:t>
            </a:r>
            <a:endParaRPr lang="en-US" dirty="0">
              <a:solidFill>
                <a:schemeClr val="accent3">
                  <a:lumMod val="95000"/>
                </a:schemeClr>
              </a:solidFill>
              <a:latin typeface="Arial" pitchFamily="34" charset="0"/>
              <a:ea typeface="+mj-ea"/>
              <a:cs typeface="Arial" pitchFamily="34" charset="0"/>
            </a:endParaRPr>
          </a:p>
        </p:txBody>
      </p:sp>
      <p:sp>
        <p:nvSpPr>
          <p:cNvPr id="5" name="Rectangle 4"/>
          <p:cNvSpPr/>
          <p:nvPr/>
        </p:nvSpPr>
        <p:spPr>
          <a:xfrm>
            <a:off x="228600" y="990600"/>
            <a:ext cx="4876800" cy="5170488"/>
          </a:xfrm>
          <a:prstGeom prst="rect">
            <a:avLst/>
          </a:prstGeom>
        </p:spPr>
        <p:txBody>
          <a:bodyPr>
            <a:spAutoFit/>
          </a:bodyPr>
          <a:lstStyle/>
          <a:p>
            <a:pPr marL="800100" lvl="1" indent="-342900">
              <a:buFont typeface="Arial"/>
              <a:buChar char="•"/>
              <a:defRPr/>
            </a:pPr>
            <a:r>
              <a:rPr lang="en-US" sz="2000" b="1" dirty="0">
                <a:latin typeface="Arial" charset="0"/>
                <a:ea typeface="+mn-ea"/>
              </a:rPr>
              <a:t>Multi-Jurisdiction</a:t>
            </a:r>
          </a:p>
          <a:p>
            <a:pPr marL="800100" lvl="1" indent="-342900">
              <a:buFont typeface="Arial"/>
              <a:buChar char="•"/>
              <a:defRPr/>
            </a:pPr>
            <a:r>
              <a:rPr lang="en-US" sz="2000" b="1" dirty="0">
                <a:latin typeface="Arial" charset="0"/>
                <a:ea typeface="+mn-ea"/>
              </a:rPr>
              <a:t>Multi-Agency</a:t>
            </a:r>
          </a:p>
          <a:p>
            <a:pPr marL="1257300" lvl="2" indent="-342900">
              <a:buFont typeface="Arial" pitchFamily="34" charset="0"/>
              <a:buChar char="•"/>
              <a:defRPr/>
            </a:pPr>
            <a:r>
              <a:rPr lang="en-US" sz="1800" dirty="0">
                <a:latin typeface="Arial" pitchFamily="34" charset="0"/>
                <a:ea typeface="+mn-ea"/>
                <a:cs typeface="Arial" pitchFamily="34" charset="0"/>
              </a:rPr>
              <a:t>All 5 Counties</a:t>
            </a:r>
          </a:p>
          <a:p>
            <a:pPr marL="1257300" lvl="2" indent="-342900">
              <a:buFont typeface="Arial" pitchFamily="34" charset="0"/>
              <a:buChar char="•"/>
              <a:defRPr/>
            </a:pPr>
            <a:r>
              <a:rPr lang="en-US" sz="1800" dirty="0">
                <a:latin typeface="Arial" pitchFamily="34" charset="0"/>
                <a:ea typeface="+mn-ea"/>
                <a:cs typeface="Arial" pitchFamily="34" charset="0"/>
              </a:rPr>
              <a:t>Police &amp; Fire  </a:t>
            </a:r>
          </a:p>
          <a:p>
            <a:pPr marL="1257300" lvl="2" indent="-342900">
              <a:buFont typeface="Arial" pitchFamily="34" charset="0"/>
              <a:buChar char="•"/>
              <a:defRPr/>
            </a:pPr>
            <a:r>
              <a:rPr lang="en-US" sz="1800" dirty="0">
                <a:latin typeface="Arial" pitchFamily="34" charset="0"/>
                <a:ea typeface="+mn-ea"/>
                <a:cs typeface="Arial" pitchFamily="34" charset="0"/>
              </a:rPr>
              <a:t>Emergency Managers  </a:t>
            </a:r>
            <a:r>
              <a:rPr lang="en-US" sz="1800" i="1" dirty="0">
                <a:latin typeface="Arial" pitchFamily="34" charset="0"/>
                <a:ea typeface="+mn-ea"/>
                <a:cs typeface="Arial" pitchFamily="34" charset="0"/>
              </a:rPr>
              <a:t>  </a:t>
            </a:r>
          </a:p>
          <a:p>
            <a:pPr marL="1257300" lvl="2" indent="-342900">
              <a:buFont typeface="Arial" pitchFamily="34" charset="0"/>
              <a:buChar char="•"/>
              <a:defRPr/>
            </a:pPr>
            <a:r>
              <a:rPr lang="en-US" sz="1800" dirty="0">
                <a:latin typeface="Arial" pitchFamily="34" charset="0"/>
                <a:ea typeface="+mn-ea"/>
                <a:cs typeface="Arial" pitchFamily="34" charset="0"/>
              </a:rPr>
              <a:t>Public Safety Officials  </a:t>
            </a:r>
          </a:p>
          <a:p>
            <a:pPr marL="1257300" lvl="2" indent="-342900">
              <a:buFont typeface="Arial" pitchFamily="34" charset="0"/>
              <a:buChar char="•"/>
              <a:defRPr/>
            </a:pPr>
            <a:r>
              <a:rPr lang="en-US" sz="1800" dirty="0">
                <a:latin typeface="Arial" pitchFamily="34" charset="0"/>
                <a:ea typeface="+mn-ea"/>
                <a:cs typeface="Arial" pitchFamily="34" charset="0"/>
              </a:rPr>
              <a:t>First Responder Agencies  </a:t>
            </a:r>
          </a:p>
          <a:p>
            <a:pPr marL="1257300" lvl="2" indent="-342900">
              <a:buFont typeface="Arial" pitchFamily="34" charset="0"/>
              <a:buChar char="•"/>
              <a:defRPr/>
            </a:pPr>
            <a:r>
              <a:rPr lang="en-US" sz="1800" dirty="0">
                <a:latin typeface="Arial" pitchFamily="34" charset="0"/>
                <a:ea typeface="+mn-ea"/>
                <a:cs typeface="Arial" pitchFamily="34" charset="0"/>
              </a:rPr>
              <a:t>Public Works </a:t>
            </a:r>
          </a:p>
          <a:p>
            <a:pPr marL="1257300" lvl="2" indent="-342900">
              <a:buFont typeface="Arial" pitchFamily="34" charset="0"/>
              <a:buChar char="•"/>
              <a:defRPr/>
            </a:pPr>
            <a:r>
              <a:rPr lang="en-US" sz="1800" dirty="0">
                <a:latin typeface="Arial" pitchFamily="34" charset="0"/>
                <a:ea typeface="+mn-ea"/>
                <a:cs typeface="Arial" pitchFamily="34" charset="0"/>
              </a:rPr>
              <a:t>Parks &amp; Recreation </a:t>
            </a:r>
          </a:p>
          <a:p>
            <a:pPr marL="1257300" lvl="2" indent="-342900">
              <a:buFont typeface="Arial" pitchFamily="34" charset="0"/>
              <a:buChar char="•"/>
              <a:defRPr/>
            </a:pPr>
            <a:r>
              <a:rPr lang="en-US" sz="1800" dirty="0">
                <a:latin typeface="Arial" pitchFamily="34" charset="0"/>
                <a:ea typeface="+mn-ea"/>
                <a:cs typeface="Arial" pitchFamily="34" charset="0"/>
              </a:rPr>
              <a:t>Transportation (Public &amp; Private) </a:t>
            </a:r>
          </a:p>
          <a:p>
            <a:pPr marL="1257300" lvl="2" indent="-342900">
              <a:buFont typeface="Arial" pitchFamily="34" charset="0"/>
              <a:buChar char="•"/>
              <a:defRPr/>
            </a:pPr>
            <a:r>
              <a:rPr lang="en-US" sz="1800" dirty="0">
                <a:latin typeface="Arial" pitchFamily="34" charset="0"/>
                <a:ea typeface="+mn-ea"/>
                <a:cs typeface="Arial" pitchFamily="34" charset="0"/>
              </a:rPr>
              <a:t>Volunteer Agencies  </a:t>
            </a:r>
          </a:p>
          <a:p>
            <a:pPr marL="1257300" lvl="2" indent="-342900">
              <a:buFont typeface="Arial" pitchFamily="34" charset="0"/>
              <a:buChar char="•"/>
              <a:defRPr/>
            </a:pPr>
            <a:r>
              <a:rPr lang="en-US" sz="1800" dirty="0">
                <a:latin typeface="Arial" pitchFamily="34" charset="0"/>
                <a:ea typeface="+mn-ea"/>
                <a:cs typeface="Arial" pitchFamily="34" charset="0"/>
              </a:rPr>
              <a:t>Hospitals  </a:t>
            </a:r>
          </a:p>
          <a:p>
            <a:pPr marL="1257300" lvl="2" indent="-342900">
              <a:buFont typeface="Arial" pitchFamily="34" charset="0"/>
              <a:buChar char="•"/>
              <a:defRPr/>
            </a:pPr>
            <a:r>
              <a:rPr lang="en-US" sz="1800" dirty="0">
                <a:latin typeface="Arial" pitchFamily="34" charset="0"/>
                <a:ea typeface="+mn-ea"/>
                <a:cs typeface="Arial" pitchFamily="34" charset="0"/>
              </a:rPr>
              <a:t>Schools and Colleges  </a:t>
            </a:r>
          </a:p>
          <a:p>
            <a:pPr marL="1257300" lvl="2" indent="-342900">
              <a:buFont typeface="Arial" pitchFamily="34" charset="0"/>
              <a:buChar char="•"/>
              <a:defRPr/>
            </a:pPr>
            <a:r>
              <a:rPr lang="en-US" sz="1800" dirty="0">
                <a:latin typeface="Arial" pitchFamily="34" charset="0"/>
                <a:ea typeface="+mn-ea"/>
                <a:cs typeface="Arial" pitchFamily="34" charset="0"/>
              </a:rPr>
              <a:t>Utilities and Infrastructure Operators </a:t>
            </a:r>
          </a:p>
          <a:p>
            <a:pPr marL="1257300" lvl="2" indent="-342900">
              <a:buFont typeface="Arial" pitchFamily="34" charset="0"/>
              <a:buChar char="•"/>
              <a:defRPr/>
            </a:pPr>
            <a:r>
              <a:rPr lang="en-US" sz="1800" dirty="0">
                <a:latin typeface="Arial" pitchFamily="34" charset="0"/>
                <a:ea typeface="+mn-ea"/>
                <a:cs typeface="Arial" pitchFamily="34" charset="0"/>
              </a:rPr>
              <a:t>Private Sector Partner Stakeholders</a:t>
            </a:r>
          </a:p>
          <a:p>
            <a:pPr marL="1371600" lvl="2" indent="-457200">
              <a:buFontTx/>
              <a:buChar char="–"/>
              <a:defRPr/>
            </a:pPr>
            <a:endParaRPr lang="en-US" sz="2000" dirty="0">
              <a:solidFill>
                <a:srgbClr val="FFFFFF"/>
              </a:solidFill>
              <a:latin typeface="Arial" charset="0"/>
              <a:ea typeface="+mn-ea"/>
            </a:endParaRPr>
          </a:p>
        </p:txBody>
      </p:sp>
      <p:grpSp>
        <p:nvGrpSpPr>
          <p:cNvPr id="4" name="Group 3" descr="A collage. The photographs are listed from top to bottom: American Red Cross logo, a bus, a building, County of Los Angeles Public Works seal, a police car, a fire truck, an electric post, a building, an emergency rescue vehicle, County of Los Angeles Chief Executive Office - Office of Emergency Management seal, City of Los Angeles Emergency Management Department (In omnia paratus) seal."/>
          <p:cNvGrpSpPr/>
          <p:nvPr/>
        </p:nvGrpSpPr>
        <p:grpSpPr>
          <a:xfrm>
            <a:off x="5257800" y="914400"/>
            <a:ext cx="3330575" cy="4927600"/>
            <a:chOff x="5257800" y="990600"/>
            <a:chExt cx="3330575" cy="4927600"/>
          </a:xfrm>
        </p:grpSpPr>
        <p:pic>
          <p:nvPicPr>
            <p:cNvPr id="3075" name="Picture 1" descr="A collage. The photographs are listed from top to bottom: American Red Cross logo, a bus, a building, County of Los Angeles Public Works seal, a police car, a fire truck, an electric post, a building, an emergency rescue vehicle, County of Los Angeles Chief Executive Office - Office of Emergency Management seal, City of Los Angeles Emergency Management Department (In omnia paratus)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990600"/>
              <a:ext cx="333057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 name="Picture 2" descr="A collage. The photographs are listed from top to bottom: American Red Cross logo, a bus, a building, County of Los Angeles Public Works seal, a police car, a fire truck, an electric post, a building, an emergency rescue vehicle, County of Los Angeles Chief Executive Office - Office of Emergency Management seal, City of Los Angeles Emergency Management Department (In omnia paratus) seal."/>
            <p:cNvPicPr>
              <a:picLocks noChangeAspect="1"/>
            </p:cNvPicPr>
            <p:nvPr/>
          </p:nvPicPr>
          <p:blipFill>
            <a:blip r:embed="rId4"/>
            <a:stretch>
              <a:fillRect/>
            </a:stretch>
          </p:blipFill>
          <p:spPr>
            <a:xfrm>
              <a:off x="5257800" y="4953000"/>
              <a:ext cx="960911" cy="965200"/>
            </a:xfrm>
            <a:prstGeom prst="rect">
              <a:avLst/>
            </a:prstGeom>
          </p:spPr>
        </p:pic>
      </p:grpSp>
      <p:pic>
        <p:nvPicPr>
          <p:cNvPr id="7" name="Picture 6" descr="Six organization seals: City of Los Angeles, Founded 1781; County of Los Angeles, California; County of Orange, California; County of Riverside, May 9, 1893; City of San Bernardino California, Founded in 1810; County of Ventura Californi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6045561"/>
            <a:ext cx="7061200" cy="812439"/>
          </a:xfrm>
          <a:prstGeom prst="rect">
            <a:avLst/>
          </a:prstGeom>
        </p:spPr>
      </p:pic>
    </p:spTree>
    <p:extLst>
      <p:ext uri="{BB962C8B-B14F-4D97-AF65-F5344CB8AC3E}">
        <p14:creationId xmlns:p14="http://schemas.microsoft.com/office/powerpoint/2010/main" val="3805956975"/>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5875"/>
            <a:ext cx="7772400" cy="1143000"/>
          </a:xfrm>
        </p:spPr>
        <p:txBody>
          <a:bodyPr/>
          <a:lstStyle/>
          <a:p>
            <a:pPr>
              <a:defRPr/>
            </a:pPr>
            <a:r>
              <a:rPr lang="en-US" dirty="0" smtClean="0">
                <a:solidFill>
                  <a:schemeClr val="accent3">
                    <a:lumMod val="95000"/>
                  </a:schemeClr>
                </a:solidFill>
                <a:latin typeface="Arial" pitchFamily="34" charset="0"/>
                <a:ea typeface="+mj-ea"/>
                <a:cs typeface="Arial" pitchFamily="34" charset="0"/>
              </a:rPr>
              <a:t>Plan, Train, Exercise</a:t>
            </a:r>
            <a:endParaRPr lang="en-US" dirty="0">
              <a:solidFill>
                <a:schemeClr val="accent3">
                  <a:lumMod val="95000"/>
                </a:schemeClr>
              </a:solidFill>
              <a:latin typeface="Arial" pitchFamily="34" charset="0"/>
              <a:ea typeface="+mj-ea"/>
              <a:cs typeface="Arial" pitchFamily="34" charset="0"/>
            </a:endParaRPr>
          </a:p>
        </p:txBody>
      </p:sp>
      <p:sp>
        <p:nvSpPr>
          <p:cNvPr id="9220" name="TextBox 6"/>
          <p:cNvSpPr txBox="1">
            <a:spLocks noChangeArrowheads="1"/>
          </p:cNvSpPr>
          <p:nvPr/>
        </p:nvSpPr>
        <p:spPr bwMode="auto">
          <a:xfrm>
            <a:off x="304800" y="1524000"/>
            <a:ext cx="4572000" cy="386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eaLnBrk="0" hangingPunct="0">
              <a:defRPr sz="2400">
                <a:solidFill>
                  <a:schemeClr val="tx1"/>
                </a:solidFill>
                <a:latin typeface="Times New Roman" pitchFamily="18" charset="0"/>
              </a:defRPr>
            </a:lvl2pPr>
            <a:lvl3pPr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400" b="1" u="sng" dirty="0" smtClean="0">
                <a:solidFill>
                  <a:srgbClr val="000000"/>
                </a:solidFill>
                <a:latin typeface="Arial" pitchFamily="34" charset="0"/>
                <a:ea typeface="+mn-ea"/>
                <a:cs typeface="Arial" pitchFamily="34" charset="0"/>
              </a:rPr>
              <a:t>Organize and Staff </a:t>
            </a:r>
            <a:r>
              <a:rPr lang="en-US" sz="1400" dirty="0" smtClean="0">
                <a:solidFill>
                  <a:srgbClr val="000000"/>
                </a:solidFill>
                <a:latin typeface="Arial" pitchFamily="34" charset="0"/>
                <a:ea typeface="+mn-ea"/>
                <a:cs typeface="Arial" pitchFamily="34" charset="0"/>
              </a:rPr>
              <a:t>- Develop plans to organize and staff catastrophic plans to ensure adequate support to review, develop, implement, and revise plans as needed. </a:t>
            </a:r>
          </a:p>
          <a:p>
            <a:pPr>
              <a:spcBef>
                <a:spcPct val="50000"/>
              </a:spcBef>
              <a:defRPr/>
            </a:pPr>
            <a:r>
              <a:rPr lang="en-US" sz="1400" b="1" u="sng" dirty="0" smtClean="0">
                <a:solidFill>
                  <a:srgbClr val="000000"/>
                </a:solidFill>
                <a:latin typeface="Arial" pitchFamily="34" charset="0"/>
                <a:ea typeface="+mn-ea"/>
                <a:cs typeface="Arial" pitchFamily="34" charset="0"/>
              </a:rPr>
              <a:t>Train</a:t>
            </a:r>
            <a:r>
              <a:rPr lang="en-US" sz="1400" dirty="0" smtClean="0">
                <a:solidFill>
                  <a:srgbClr val="000000"/>
                </a:solidFill>
                <a:latin typeface="Arial" pitchFamily="34" charset="0"/>
                <a:ea typeface="+mn-ea"/>
                <a:cs typeface="Arial" pitchFamily="34" charset="0"/>
              </a:rPr>
              <a:t> - Develop and implement plans to effectively train newly developed regional catastrophic plans with communities, States, nonprofit organizations, and the private sector, as well as other regional partners.</a:t>
            </a:r>
          </a:p>
          <a:p>
            <a:pPr>
              <a:spcBef>
                <a:spcPct val="50000"/>
              </a:spcBef>
              <a:defRPr/>
            </a:pPr>
            <a:r>
              <a:rPr lang="en-US" sz="1400" b="1" u="sng" dirty="0" smtClean="0">
                <a:solidFill>
                  <a:srgbClr val="000000"/>
                </a:solidFill>
                <a:latin typeface="Arial" pitchFamily="34" charset="0"/>
                <a:ea typeface="+mn-ea"/>
                <a:cs typeface="Arial" pitchFamily="34" charset="0"/>
              </a:rPr>
              <a:t>Exercise</a:t>
            </a:r>
            <a:r>
              <a:rPr lang="en-US" sz="1400" dirty="0" smtClean="0">
                <a:solidFill>
                  <a:srgbClr val="000000"/>
                </a:solidFill>
                <a:latin typeface="Arial" pitchFamily="34" charset="0"/>
                <a:ea typeface="+mn-ea"/>
                <a:cs typeface="Arial" pitchFamily="34" charset="0"/>
              </a:rPr>
              <a:t> - Develop and implement plans to exercise regional catastrophic plans to test capabilities and interdependencies between jurisdictions based on regional threats.</a:t>
            </a:r>
          </a:p>
          <a:p>
            <a:pPr>
              <a:spcBef>
                <a:spcPct val="50000"/>
              </a:spcBef>
              <a:defRPr/>
            </a:pPr>
            <a:r>
              <a:rPr lang="en-US" sz="1400" b="1" u="sng" dirty="0" smtClean="0">
                <a:solidFill>
                  <a:srgbClr val="000000"/>
                </a:solidFill>
                <a:latin typeface="Arial" pitchFamily="34" charset="0"/>
                <a:ea typeface="+mn-ea"/>
                <a:cs typeface="Arial" pitchFamily="34" charset="0"/>
              </a:rPr>
              <a:t>Evaluate and Improve</a:t>
            </a:r>
            <a:r>
              <a:rPr lang="en-US" sz="1400" b="1" dirty="0" smtClean="0">
                <a:solidFill>
                  <a:srgbClr val="000000"/>
                </a:solidFill>
                <a:latin typeface="Arial" pitchFamily="34" charset="0"/>
                <a:ea typeface="+mn-ea"/>
                <a:cs typeface="Arial" pitchFamily="34" charset="0"/>
              </a:rPr>
              <a:t> </a:t>
            </a:r>
            <a:r>
              <a:rPr lang="en-US" sz="1400" dirty="0" smtClean="0">
                <a:solidFill>
                  <a:srgbClr val="000000"/>
                </a:solidFill>
                <a:latin typeface="Arial" pitchFamily="34" charset="0"/>
                <a:ea typeface="+mn-ea"/>
                <a:cs typeface="Arial" pitchFamily="34" charset="0"/>
              </a:rPr>
              <a:t>- Assess ability of plans to address regional catastrophic needs, evaluate findings, and develop corrective action plans to improve plans based on lessons learned.</a:t>
            </a:r>
            <a:endParaRPr lang="en-US" dirty="0" smtClean="0">
              <a:solidFill>
                <a:srgbClr val="000000"/>
              </a:solidFill>
              <a:latin typeface="Arial" pitchFamily="34" charset="0"/>
              <a:ea typeface="+mn-ea"/>
              <a:cs typeface="Arial" pitchFamily="34" charset="0"/>
            </a:endParaRPr>
          </a:p>
        </p:txBody>
      </p:sp>
      <p:pic>
        <p:nvPicPr>
          <p:cNvPr id="18436" name="Picture 2" descr="A cycle. 1 Plan, 2 Organize, 3 Train, 4 Exercise, 5 Evaluate and improve, goes to Plan and the cycle continu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3475" y="1524000"/>
            <a:ext cx="381952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735570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BBB59"/>
                </a:solidFill>
              </a:rPr>
              <a:t>What To Do</a:t>
            </a:r>
            <a:endParaRPr lang="en-US" dirty="0">
              <a:solidFill>
                <a:srgbClr val="9BBB59"/>
              </a:solidFill>
            </a:endParaRPr>
          </a:p>
        </p:txBody>
      </p:sp>
      <p:sp>
        <p:nvSpPr>
          <p:cNvPr id="3" name="Content Placeholder 2"/>
          <p:cNvSpPr>
            <a:spLocks noGrp="1"/>
          </p:cNvSpPr>
          <p:nvPr>
            <p:ph idx="1"/>
          </p:nvPr>
        </p:nvSpPr>
        <p:spPr>
          <a:xfrm>
            <a:off x="381000" y="1447800"/>
            <a:ext cx="5105400" cy="4525963"/>
          </a:xfrm>
        </p:spPr>
        <p:txBody>
          <a:bodyPr>
            <a:normAutofit fontScale="92500" lnSpcReduction="10000"/>
          </a:bodyPr>
          <a:lstStyle/>
          <a:p>
            <a:r>
              <a:rPr lang="en-US" sz="2800" dirty="0" smtClean="0"/>
              <a:t>Support mechanism to member organizations</a:t>
            </a:r>
          </a:p>
          <a:p>
            <a:r>
              <a:rPr lang="en-US" sz="2800" dirty="0" smtClean="0"/>
              <a:t>Address specific objectives defined by leadership, grant guidance and gaps identified in the Homeland Security Strategic Plan</a:t>
            </a:r>
          </a:p>
          <a:p>
            <a:r>
              <a:rPr lang="en-US" sz="2800" dirty="0" smtClean="0"/>
              <a:t>Serve as the liaison between locals and the beltway</a:t>
            </a:r>
          </a:p>
          <a:p>
            <a:r>
              <a:rPr lang="en-US" sz="2800" dirty="0" smtClean="0"/>
              <a:t>Empower stakeholders</a:t>
            </a:r>
          </a:p>
          <a:p>
            <a:r>
              <a:rPr lang="en-US" sz="2800" dirty="0" smtClean="0"/>
              <a:t>Offer ‘White-label’ solutions</a:t>
            </a:r>
            <a:endParaRPr lang="en-US" sz="2800" dirty="0"/>
          </a:p>
        </p:txBody>
      </p:sp>
      <p:grpSp>
        <p:nvGrpSpPr>
          <p:cNvPr id="8" name="Group 7" descr="Book covers.&#10;Fiscal Year 2012. Homeland Security Grant Program. Supplemental Resource: cyber security guidance.&#10;Facility name, street address, city, C A zip. Medical part of dispensing (POD), incident action plan. Revised.&#10;Los Angeles/Long Beach Urban Area. Los Angeles County Operational Area. Homeland Security Strategic Plan. October 2010."/>
          <p:cNvGrpSpPr/>
          <p:nvPr/>
        </p:nvGrpSpPr>
        <p:grpSpPr>
          <a:xfrm>
            <a:off x="5486400" y="13985"/>
            <a:ext cx="3657600" cy="6844015"/>
            <a:chOff x="5486400" y="13985"/>
            <a:chExt cx="3657600" cy="6844015"/>
          </a:xfrm>
        </p:grpSpPr>
        <p:pic>
          <p:nvPicPr>
            <p:cNvPr id="6" name="Picture 5" descr="Book covers.&#10;Fiscal Year 2012. Homeland Security Grant Program. Supplemental Resource: cyber security guidance.&#10;Facility name, street address, city, C A zip. Medical part of dispensing (POD), incident action plan. Revised.&#10;Los Angeles/Long Beach Urban Area. Los Angeles County Operational Area. Homeland Security Strategic Plan. October 2010."/>
            <p:cNvPicPr>
              <a:picLocks noChangeAspect="1"/>
            </p:cNvPicPr>
            <p:nvPr/>
          </p:nvPicPr>
          <p:blipFill>
            <a:blip r:embed="rId3"/>
            <a:stretch>
              <a:fillRect/>
            </a:stretch>
          </p:blipFill>
          <p:spPr>
            <a:xfrm>
              <a:off x="6934200" y="13985"/>
              <a:ext cx="2064884" cy="2667000"/>
            </a:xfrm>
            <a:prstGeom prst="rect">
              <a:avLst/>
            </a:prstGeom>
          </p:spPr>
        </p:pic>
        <p:pic>
          <p:nvPicPr>
            <p:cNvPr id="7" name="Picture 6" descr="Book covers.&#10;Fiscal Year 2012. Homeland Security Grant Program. Supplemental Resource: cyber security guidance.&#10;Facility name, street address, city, C A zip. Medical part of dispensing (POD), incident action plan. Revised.&#10;Los Angeles/Long Beach Urban Area. Los Angeles County Operational Area. Homeland Security Strategic Plan. October 2010."/>
            <p:cNvPicPr>
              <a:picLocks noChangeAspect="1"/>
            </p:cNvPicPr>
            <p:nvPr/>
          </p:nvPicPr>
          <p:blipFill>
            <a:blip r:embed="rId4"/>
            <a:stretch>
              <a:fillRect/>
            </a:stretch>
          </p:blipFill>
          <p:spPr>
            <a:xfrm>
              <a:off x="5486400" y="1828800"/>
              <a:ext cx="2052245" cy="2667000"/>
            </a:xfrm>
            <a:prstGeom prst="rect">
              <a:avLst/>
            </a:prstGeom>
          </p:spPr>
        </p:pic>
        <p:pic>
          <p:nvPicPr>
            <p:cNvPr id="4" name="Picture 3" descr="Book covers.&#10;Fiscal Year 2012. Homeland Security Grant Program. Supplemental Resource: cyber security guidance.&#10;Facility name, street address, city, C A zip. Medical part of dispensing (POD), incident action plan. Revised.&#10;Los Angeles/Long Beach Urban Area. Los Angeles County Operational Area. Homeland Security Strategic Plan. October 2010."/>
            <p:cNvPicPr>
              <a:picLocks noChangeAspect="1"/>
            </p:cNvPicPr>
            <p:nvPr/>
          </p:nvPicPr>
          <p:blipFill>
            <a:blip r:embed="rId5"/>
            <a:stretch>
              <a:fillRect/>
            </a:stretch>
          </p:blipFill>
          <p:spPr>
            <a:xfrm>
              <a:off x="6809283" y="3810000"/>
              <a:ext cx="2334717" cy="3048000"/>
            </a:xfrm>
            <a:prstGeom prst="rect">
              <a:avLst/>
            </a:prstGeom>
          </p:spPr>
        </p:pic>
      </p:grpSp>
    </p:spTree>
    <p:extLst>
      <p:ext uri="{BB962C8B-B14F-4D97-AF65-F5344CB8AC3E}">
        <p14:creationId xmlns:p14="http://schemas.microsoft.com/office/powerpoint/2010/main" val="5590720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BBB59"/>
                </a:solidFill>
              </a:rPr>
              <a:t>How To Operate/Sustain</a:t>
            </a:r>
            <a:endParaRPr lang="en-US" dirty="0">
              <a:solidFill>
                <a:srgbClr val="9BBB59"/>
              </a:solidFill>
            </a:endParaRPr>
          </a:p>
        </p:txBody>
      </p:sp>
      <p:sp>
        <p:nvSpPr>
          <p:cNvPr id="3" name="Content Placeholder 2"/>
          <p:cNvSpPr>
            <a:spLocks noGrp="1"/>
          </p:cNvSpPr>
          <p:nvPr>
            <p:ph idx="1"/>
          </p:nvPr>
        </p:nvSpPr>
        <p:spPr>
          <a:xfrm>
            <a:off x="914400" y="1600200"/>
            <a:ext cx="4876800" cy="4525963"/>
          </a:xfrm>
        </p:spPr>
        <p:txBody>
          <a:bodyPr>
            <a:normAutofit fontScale="92500" lnSpcReduction="10000"/>
          </a:bodyPr>
          <a:lstStyle/>
          <a:p>
            <a:r>
              <a:rPr lang="en-US" dirty="0" smtClean="0"/>
              <a:t>Funding Mechanisms:</a:t>
            </a:r>
          </a:p>
          <a:p>
            <a:pPr lvl="1"/>
            <a:r>
              <a:rPr lang="en-US" dirty="0" smtClean="0"/>
              <a:t>Grants</a:t>
            </a:r>
          </a:p>
          <a:p>
            <a:pPr lvl="1"/>
            <a:r>
              <a:rPr lang="en-US" dirty="0" smtClean="0"/>
              <a:t>501c3’s</a:t>
            </a:r>
          </a:p>
          <a:p>
            <a:pPr lvl="2"/>
            <a:r>
              <a:rPr lang="en-US" dirty="0" smtClean="0"/>
              <a:t>NGOs</a:t>
            </a:r>
          </a:p>
          <a:p>
            <a:pPr lvl="2"/>
            <a:r>
              <a:rPr lang="en-US" dirty="0" smtClean="0"/>
              <a:t>Foundations</a:t>
            </a:r>
          </a:p>
          <a:p>
            <a:pPr lvl="1"/>
            <a:r>
              <a:rPr lang="en-US" dirty="0" smtClean="0"/>
              <a:t>COGs</a:t>
            </a:r>
          </a:p>
          <a:p>
            <a:pPr lvl="1"/>
            <a:r>
              <a:rPr lang="en-US" dirty="0" smtClean="0"/>
              <a:t>Private Sector</a:t>
            </a:r>
          </a:p>
          <a:p>
            <a:r>
              <a:rPr lang="en-US" dirty="0" smtClean="0"/>
              <a:t>Offer assistance via:</a:t>
            </a:r>
          </a:p>
          <a:p>
            <a:pPr lvl="1"/>
            <a:r>
              <a:rPr lang="en-US" dirty="0" smtClean="0"/>
              <a:t>Fiscal year end spending</a:t>
            </a:r>
          </a:p>
          <a:p>
            <a:pPr lvl="1"/>
            <a:r>
              <a:rPr lang="en-US" dirty="0"/>
              <a:t>M</a:t>
            </a:r>
            <a:r>
              <a:rPr lang="en-US" dirty="0" smtClean="0"/>
              <a:t>atch requirements</a:t>
            </a:r>
            <a:endParaRPr lang="en-US" dirty="0"/>
          </a:p>
        </p:txBody>
      </p:sp>
      <p:pic>
        <p:nvPicPr>
          <p:cNvPr id="5" name="Picture 4" descr="An organization seal: Los Angeles Operational Area, Critical Incident Planning and Training, Allia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1981200"/>
            <a:ext cx="3302000" cy="3247869"/>
          </a:xfrm>
          <a:prstGeom prst="rect">
            <a:avLst/>
          </a:prstGeom>
        </p:spPr>
      </p:pic>
    </p:spTree>
    <p:extLst>
      <p:ext uri="{BB962C8B-B14F-4D97-AF65-F5344CB8AC3E}">
        <p14:creationId xmlns:p14="http://schemas.microsoft.com/office/powerpoint/2010/main" val="4106467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anoramic shot. Panoramic shot of Riverside, California, taken from the summit of Mount Rubidou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2362200"/>
          </a:xfrm>
          <a:prstGeom prst="rect">
            <a:avLst/>
          </a:prstGeom>
        </p:spPr>
      </p:pic>
      <p:sp>
        <p:nvSpPr>
          <p:cNvPr id="10242" name="Rectangle 2"/>
          <p:cNvSpPr>
            <a:spLocks noGrp="1" noChangeArrowheads="1"/>
          </p:cNvSpPr>
          <p:nvPr>
            <p:ph type="title"/>
          </p:nvPr>
        </p:nvSpPr>
        <p:spPr>
          <a:xfrm>
            <a:off x="228600" y="2057400"/>
            <a:ext cx="8458200" cy="1447800"/>
          </a:xfrm>
        </p:spPr>
        <p:txBody>
          <a:bodyPr/>
          <a:lstStyle/>
          <a:p>
            <a:pPr eaLnBrk="1" hangingPunct="1">
              <a:defRPr/>
            </a:pPr>
            <a:r>
              <a:rPr lang="en-US" dirty="0" smtClean="0">
                <a:solidFill>
                  <a:schemeClr val="accent3"/>
                </a:solidFill>
                <a:latin typeface="Arial" pitchFamily="34" charset="0"/>
                <a:ea typeface="+mj-ea"/>
                <a:cs typeface="Arial" pitchFamily="34" charset="0"/>
              </a:rPr>
              <a:t>Governance</a:t>
            </a:r>
            <a:endParaRPr lang="en-US" b="1" dirty="0" smtClean="0">
              <a:solidFill>
                <a:schemeClr val="accent3"/>
              </a:solidFill>
              <a:latin typeface="Arial" charset="0"/>
              <a:ea typeface="+mj-ea"/>
            </a:endParaRPr>
          </a:p>
        </p:txBody>
      </p:sp>
      <p:sp>
        <p:nvSpPr>
          <p:cNvPr id="20483" name="Rectangle 3"/>
          <p:cNvSpPr>
            <a:spLocks noGrp="1" noChangeArrowheads="1"/>
          </p:cNvSpPr>
          <p:nvPr>
            <p:ph type="body" idx="1"/>
          </p:nvPr>
        </p:nvSpPr>
        <p:spPr>
          <a:xfrm>
            <a:off x="304800" y="3505200"/>
            <a:ext cx="8382000" cy="2667000"/>
          </a:xfrm>
        </p:spPr>
        <p:txBody>
          <a:bodyPr/>
          <a:lstStyle/>
          <a:p>
            <a:pPr eaLnBrk="1" hangingPunct="1">
              <a:lnSpc>
                <a:spcPct val="90000"/>
              </a:lnSpc>
            </a:pPr>
            <a:r>
              <a:rPr lang="en-US" sz="2400" b="1" dirty="0">
                <a:solidFill>
                  <a:srgbClr val="000000"/>
                </a:solidFill>
                <a:latin typeface="Arial" charset="0"/>
              </a:rPr>
              <a:t>Regional Catastrophic Planning Team (RCPT) </a:t>
            </a:r>
            <a:r>
              <a:rPr lang="en-US" sz="2400" b="1" dirty="0" smtClean="0">
                <a:solidFill>
                  <a:srgbClr val="000000"/>
                </a:solidFill>
                <a:latin typeface="Arial" charset="0"/>
              </a:rPr>
              <a:t/>
            </a:r>
            <a:br>
              <a:rPr lang="en-US" sz="2400" b="1" dirty="0" smtClean="0">
                <a:solidFill>
                  <a:srgbClr val="000000"/>
                </a:solidFill>
                <a:latin typeface="Arial" charset="0"/>
              </a:rPr>
            </a:br>
            <a:endParaRPr lang="en-US" sz="2400" b="1" dirty="0">
              <a:solidFill>
                <a:srgbClr val="000000"/>
              </a:solidFill>
              <a:latin typeface="Arial" charset="0"/>
            </a:endParaRPr>
          </a:p>
          <a:p>
            <a:pPr lvl="1" eaLnBrk="1" hangingPunct="1">
              <a:lnSpc>
                <a:spcPct val="90000"/>
              </a:lnSpc>
            </a:pPr>
            <a:r>
              <a:rPr lang="en-US" sz="2000" dirty="0">
                <a:solidFill>
                  <a:srgbClr val="000000"/>
                </a:solidFill>
                <a:latin typeface="Arial" charset="0"/>
              </a:rPr>
              <a:t>Membership includes direct or indirect </a:t>
            </a:r>
            <a:r>
              <a:rPr lang="en-US" sz="2000" dirty="0" smtClean="0">
                <a:solidFill>
                  <a:srgbClr val="000000"/>
                </a:solidFill>
                <a:latin typeface="Arial" charset="0"/>
              </a:rPr>
              <a:t>representation</a:t>
            </a:r>
            <a:r>
              <a:rPr lang="en-US" sz="2000" dirty="0">
                <a:solidFill>
                  <a:srgbClr val="000000"/>
                </a:solidFill>
                <a:latin typeface="Arial" charset="0"/>
              </a:rPr>
              <a:t> </a:t>
            </a:r>
            <a:r>
              <a:rPr lang="en-US" sz="2000" dirty="0" smtClean="0">
                <a:solidFill>
                  <a:srgbClr val="000000"/>
                </a:solidFill>
                <a:latin typeface="Arial" charset="0"/>
              </a:rPr>
              <a:t>of </a:t>
            </a:r>
            <a:r>
              <a:rPr lang="en-US" sz="2000" dirty="0">
                <a:solidFill>
                  <a:srgbClr val="000000"/>
                </a:solidFill>
                <a:latin typeface="Arial" charset="0"/>
              </a:rPr>
              <a:t>all jurisdictions from CSA for regional planning</a:t>
            </a:r>
          </a:p>
          <a:p>
            <a:pPr lvl="1" eaLnBrk="1" hangingPunct="1">
              <a:lnSpc>
                <a:spcPct val="90000"/>
              </a:lnSpc>
            </a:pPr>
            <a:r>
              <a:rPr lang="en-US" sz="2000" dirty="0">
                <a:solidFill>
                  <a:srgbClr val="000000"/>
                </a:solidFill>
                <a:latin typeface="Arial" charset="0"/>
              </a:rPr>
              <a:t>Coordinates the development &amp; implementation o</a:t>
            </a:r>
            <a:r>
              <a:rPr lang="en-US" sz="2000" dirty="0" smtClean="0">
                <a:solidFill>
                  <a:srgbClr val="000000"/>
                </a:solidFill>
                <a:latin typeface="Arial" charset="0"/>
              </a:rPr>
              <a:t>f grant initiatives</a:t>
            </a:r>
            <a:endParaRPr lang="en-US" sz="2000" dirty="0">
              <a:solidFill>
                <a:srgbClr val="000000"/>
              </a:solidFill>
              <a:latin typeface="Arial" charset="0"/>
            </a:endParaRPr>
          </a:p>
          <a:p>
            <a:pPr lvl="1" eaLnBrk="1" hangingPunct="1">
              <a:lnSpc>
                <a:spcPct val="90000"/>
              </a:lnSpc>
            </a:pPr>
            <a:r>
              <a:rPr lang="en-US" sz="2000" dirty="0">
                <a:solidFill>
                  <a:srgbClr val="000000"/>
                </a:solidFill>
                <a:latin typeface="Arial" charset="0"/>
              </a:rPr>
              <a:t>Develops &amp; maintains the </a:t>
            </a:r>
            <a:r>
              <a:rPr lang="en-US" sz="2000" dirty="0" smtClean="0">
                <a:solidFill>
                  <a:srgbClr val="000000"/>
                </a:solidFill>
                <a:latin typeface="Arial" charset="0"/>
              </a:rPr>
              <a:t>Charter (working groups)</a:t>
            </a:r>
            <a:endParaRPr lang="en-US" sz="2000" dirty="0">
              <a:solidFill>
                <a:srgbClr val="000000"/>
              </a:solidFill>
              <a:latin typeface="Arial" charset="0"/>
            </a:endParaRPr>
          </a:p>
          <a:p>
            <a:pPr lvl="1" eaLnBrk="1" hangingPunct="1">
              <a:lnSpc>
                <a:spcPct val="90000"/>
              </a:lnSpc>
            </a:pPr>
            <a:r>
              <a:rPr lang="en-US" sz="2000" dirty="0">
                <a:solidFill>
                  <a:srgbClr val="000000"/>
                </a:solidFill>
                <a:latin typeface="Arial" charset="0"/>
              </a:rPr>
              <a:t>Cultivates sustainment strategies</a:t>
            </a:r>
          </a:p>
        </p:txBody>
      </p:sp>
    </p:spTree>
    <p:extLst>
      <p:ext uri="{BB962C8B-B14F-4D97-AF65-F5344CB8AC3E}">
        <p14:creationId xmlns:p14="http://schemas.microsoft.com/office/powerpoint/2010/main" val="3213082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pPr>
              <a:defRPr/>
            </a:pPr>
            <a:r>
              <a:rPr lang="en-US" sz="4000" dirty="0" smtClean="0">
                <a:solidFill>
                  <a:schemeClr val="accent3">
                    <a:lumMod val="95000"/>
                  </a:schemeClr>
                </a:solidFill>
                <a:latin typeface="Arial" pitchFamily="34" charset="0"/>
                <a:ea typeface="+mj-ea"/>
                <a:cs typeface="Arial" pitchFamily="34" charset="0"/>
              </a:rPr>
              <a:t>VJPO / </a:t>
            </a:r>
            <a:r>
              <a:rPr lang="en-US" sz="4000" dirty="0" err="1" smtClean="0">
                <a:solidFill>
                  <a:schemeClr val="accent3">
                    <a:lumMod val="95000"/>
                  </a:schemeClr>
                </a:solidFill>
                <a:latin typeface="Arial" pitchFamily="34" charset="0"/>
                <a:ea typeface="+mj-ea"/>
                <a:cs typeface="Arial" pitchFamily="34" charset="0"/>
              </a:rPr>
              <a:t>Lync</a:t>
            </a:r>
            <a:endParaRPr lang="en-US" sz="4000" dirty="0">
              <a:solidFill>
                <a:schemeClr val="accent3">
                  <a:lumMod val="95000"/>
                </a:schemeClr>
              </a:solidFill>
              <a:latin typeface="Arial" pitchFamily="34" charset="0"/>
              <a:ea typeface="+mj-ea"/>
              <a:cs typeface="Arial" pitchFamily="34" charset="0"/>
            </a:endParaRPr>
          </a:p>
        </p:txBody>
      </p:sp>
      <p:grpSp>
        <p:nvGrpSpPr>
          <p:cNvPr id="4" name="Group 3" descr="A screenshot of VJPO web page depicting announcements, app panel, a map, and chat box."/>
          <p:cNvGrpSpPr/>
          <p:nvPr/>
        </p:nvGrpSpPr>
        <p:grpSpPr>
          <a:xfrm>
            <a:off x="381000" y="762000"/>
            <a:ext cx="8061325" cy="5643563"/>
            <a:chOff x="381000" y="762000"/>
            <a:chExt cx="8061325" cy="5643563"/>
          </a:xfrm>
        </p:grpSpPr>
        <p:pic>
          <p:nvPicPr>
            <p:cNvPr id="24579" name="Picture 5" descr="A screenshot of VJPO web page depicting announcements, app panel, a map, and chat 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463867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12" descr="A screenshot of VJPO web page depicting announcements, app panel, a map, and chat box."/>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195638"/>
              <a:ext cx="4581525"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7" descr="A screenshot of VJPO web page depicting announcements, app panel, a map, and chat bo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3525" y="762000"/>
              <a:ext cx="1828800" cy="393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Tree>
    <p:extLst>
      <p:ext uri="{BB962C8B-B14F-4D97-AF65-F5344CB8AC3E}">
        <p14:creationId xmlns:p14="http://schemas.microsoft.com/office/powerpoint/2010/main" val="1842074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pPr>
              <a:defRPr/>
            </a:pPr>
            <a:r>
              <a:rPr lang="en-US" sz="4000" dirty="0" smtClean="0">
                <a:solidFill>
                  <a:schemeClr val="accent3">
                    <a:lumMod val="95000"/>
                  </a:schemeClr>
                </a:solidFill>
                <a:latin typeface="Arial" pitchFamily="34" charset="0"/>
                <a:ea typeface="+mj-ea"/>
                <a:cs typeface="Arial" pitchFamily="34" charset="0"/>
              </a:rPr>
              <a:t>Federal, State, Local Integration</a:t>
            </a:r>
            <a:endParaRPr lang="en-US" sz="4000" dirty="0">
              <a:solidFill>
                <a:schemeClr val="accent3">
                  <a:lumMod val="95000"/>
                </a:schemeClr>
              </a:solidFill>
              <a:latin typeface="Arial" pitchFamily="34" charset="0"/>
              <a:ea typeface="+mj-ea"/>
              <a:cs typeface="Arial" pitchFamily="34" charset="0"/>
            </a:endParaRPr>
          </a:p>
        </p:txBody>
      </p:sp>
      <p:pic>
        <p:nvPicPr>
          <p:cNvPr id="3" name="Picture 2" descr="A diagram depicting a line labeled Catastrophic impact. The line is divided into four: Community had minor impact, Community had moderate to heavy impact (Recovery liaison/Team lead), Community had catastrophic impact (Recovery liaison/Team lead) (points to another Recovery Liaison/Team lead), Community had catastrophic impact (Recovery liaison/Team lead). &#10;Between Minor and Moderate to heavy impact is an arrow pointing toward the following. Federal disaster recovery coordinator (FDRC) (Federal Coordinating Officer (FCO)) points to and back State Disaster Recovery Coordinator (SDRC) (Governor/State coordinating officer (SCO)).&#10;Recovery support functions (RSFs): community planning and capacity building, economic, health and social services, housing, infrastructure systems, natural and cultural resour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0904"/>
            <a:ext cx="8218120" cy="5627096"/>
          </a:xfrm>
          <a:prstGeom prst="rect">
            <a:avLst/>
          </a:prstGeom>
        </p:spPr>
      </p:pic>
    </p:spTree>
    <p:extLst>
      <p:ext uri="{BB962C8B-B14F-4D97-AF65-F5344CB8AC3E}">
        <p14:creationId xmlns:p14="http://schemas.microsoft.com/office/powerpoint/2010/main" val="269721252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Alliance ICAD Missions</a:t>
            </a:r>
            <a:endParaRPr lang="en-US" dirty="0"/>
          </a:p>
        </p:txBody>
      </p:sp>
      <p:sp>
        <p:nvSpPr>
          <p:cNvPr id="3" name="Content Placeholder 2"/>
          <p:cNvSpPr>
            <a:spLocks noGrp="1"/>
          </p:cNvSpPr>
          <p:nvPr>
            <p:ph idx="1"/>
          </p:nvPr>
        </p:nvSpPr>
        <p:spPr/>
        <p:txBody>
          <a:bodyPr>
            <a:normAutofit/>
          </a:bodyPr>
          <a:lstStyle/>
          <a:p>
            <a:r>
              <a:rPr lang="en-US" sz="2800" dirty="0" smtClean="0"/>
              <a:t>Information Collection, Analysis &amp; Dissemination Teams</a:t>
            </a:r>
          </a:p>
          <a:p>
            <a:pPr lvl="1"/>
            <a:r>
              <a:rPr lang="en-US" sz="2400" dirty="0" smtClean="0"/>
              <a:t>Domestic: Houston, Miami, Mississippi, Seattle, Atlanta, San Francisco, New Orleans, New </a:t>
            </a:r>
            <a:r>
              <a:rPr lang="en-US" sz="2400" dirty="0"/>
              <a:t>York</a:t>
            </a:r>
            <a:endParaRPr lang="en-US" sz="2400" dirty="0" smtClean="0"/>
          </a:p>
          <a:p>
            <a:pPr lvl="1"/>
            <a:r>
              <a:rPr lang="en-US" sz="2400" dirty="0" smtClean="0"/>
              <a:t>International: Chile, Australia/New Zealand, Japan</a:t>
            </a:r>
            <a:endParaRPr lang="en-US" sz="2400" dirty="0"/>
          </a:p>
        </p:txBody>
      </p:sp>
      <p:pic>
        <p:nvPicPr>
          <p:cNvPr id="7" name="Picture 6" descr="A document cover. Information Collection Assessment Team (ICAT), ICAT Chile. After Action Report, Chile Earthquake. Event dates: February 27, 2010. Travel dates: May 30, 2010 - June 4, 2010. A A R last revision dates: July 7, 2011."/>
          <p:cNvPicPr>
            <a:picLocks noChangeAspect="1"/>
          </p:cNvPicPr>
          <p:nvPr/>
        </p:nvPicPr>
        <p:blipFill>
          <a:blip r:embed="rId2"/>
          <a:stretch>
            <a:fillRect/>
          </a:stretch>
        </p:blipFill>
        <p:spPr>
          <a:xfrm>
            <a:off x="1295400" y="4038601"/>
            <a:ext cx="2062873" cy="2667000"/>
          </a:xfrm>
          <a:prstGeom prst="rect">
            <a:avLst/>
          </a:prstGeom>
        </p:spPr>
      </p:pic>
      <p:pic>
        <p:nvPicPr>
          <p:cNvPr id="8" name="Picture 7" descr="A document cover. Great East Japan Earthquake and Tsunami. Alliance ICAD Team Assessment Trip. 03-14 Dec 11 draft. After action report/Lessons learned."/>
          <p:cNvPicPr>
            <a:picLocks noChangeAspect="1"/>
          </p:cNvPicPr>
          <p:nvPr/>
        </p:nvPicPr>
        <p:blipFill>
          <a:blip r:embed="rId3"/>
          <a:stretch>
            <a:fillRect/>
          </a:stretch>
        </p:blipFill>
        <p:spPr>
          <a:xfrm>
            <a:off x="6629400" y="4038600"/>
            <a:ext cx="2077187" cy="2675949"/>
          </a:xfrm>
          <a:prstGeom prst="rect">
            <a:avLst/>
          </a:prstGeom>
        </p:spPr>
      </p:pic>
      <p:pic>
        <p:nvPicPr>
          <p:cNvPr id="9" name="Picture 8" descr="A document cover. Alliance ICAD Team. Australia/New Zealand Preparedness Assessment, 01-14Jul11. After Action Report/Lessons Learned."/>
          <p:cNvPicPr>
            <a:picLocks noChangeAspect="1"/>
          </p:cNvPicPr>
          <p:nvPr/>
        </p:nvPicPr>
        <p:blipFill>
          <a:blip r:embed="rId4"/>
          <a:stretch>
            <a:fillRect/>
          </a:stretch>
        </p:blipFill>
        <p:spPr>
          <a:xfrm>
            <a:off x="3886200" y="4038600"/>
            <a:ext cx="2074135" cy="2676780"/>
          </a:xfrm>
          <a:prstGeom prst="rect">
            <a:avLst/>
          </a:prstGeom>
        </p:spPr>
      </p:pic>
    </p:spTree>
    <p:extLst>
      <p:ext uri="{BB962C8B-B14F-4D97-AF65-F5344CB8AC3E}">
        <p14:creationId xmlns:p14="http://schemas.microsoft.com/office/powerpoint/2010/main" val="3424411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466" y="0"/>
            <a:ext cx="8229600" cy="762000"/>
          </a:xfrm>
        </p:spPr>
        <p:txBody>
          <a:bodyPr>
            <a:normAutofit/>
          </a:bodyPr>
          <a:lstStyle/>
          <a:p>
            <a:r>
              <a:rPr lang="en-US" sz="4000" dirty="0" smtClean="0"/>
              <a:t>Alliance Projects In Detail</a:t>
            </a:r>
            <a:endParaRPr lang="en-US" sz="4000" dirty="0"/>
          </a:p>
        </p:txBody>
      </p:sp>
      <p:pic>
        <p:nvPicPr>
          <p:cNvPr id="6" name="Picture 5" descr="A screenshot depicting books on a shel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762000"/>
            <a:ext cx="8305800" cy="5166792"/>
          </a:xfrm>
          <a:prstGeom prst="rect">
            <a:avLst/>
          </a:prstGeom>
        </p:spPr>
      </p:pic>
    </p:spTree>
    <p:extLst>
      <p:ext uri="{BB962C8B-B14F-4D97-AF65-F5344CB8AC3E}">
        <p14:creationId xmlns:p14="http://schemas.microsoft.com/office/powerpoint/2010/main" val="30038795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hotograph depicting a skyline at nigh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2471351"/>
          </a:xfrm>
          <a:prstGeom prst="rect">
            <a:avLst/>
          </a:prstGeom>
        </p:spPr>
      </p:pic>
      <p:sp>
        <p:nvSpPr>
          <p:cNvPr id="2" name="Title 1"/>
          <p:cNvSpPr>
            <a:spLocks noGrp="1"/>
          </p:cNvSpPr>
          <p:nvPr>
            <p:ph type="title"/>
          </p:nvPr>
        </p:nvSpPr>
        <p:spPr>
          <a:xfrm>
            <a:off x="915576" y="0"/>
            <a:ext cx="8229600" cy="762000"/>
          </a:xfrm>
        </p:spPr>
        <p:txBody>
          <a:bodyPr>
            <a:normAutofit/>
          </a:bodyPr>
          <a:lstStyle/>
          <a:p>
            <a:pPr algn="r"/>
            <a:r>
              <a:rPr lang="en-US" sz="3600" dirty="0" smtClean="0">
                <a:solidFill>
                  <a:schemeClr val="bg1"/>
                </a:solidFill>
              </a:rPr>
              <a:t>Mass</a:t>
            </a:r>
            <a:r>
              <a:rPr lang="en-US" sz="3600" baseline="0" dirty="0" smtClean="0">
                <a:solidFill>
                  <a:schemeClr val="bg1"/>
                </a:solidFill>
              </a:rPr>
              <a:t> Care &amp; Shelter</a:t>
            </a:r>
            <a:endParaRPr lang="en-US" sz="3600" dirty="0">
              <a:solidFill>
                <a:schemeClr val="bg1"/>
              </a:solidFill>
            </a:endParaRPr>
          </a:p>
        </p:txBody>
      </p:sp>
      <p:sp>
        <p:nvSpPr>
          <p:cNvPr id="14" name="Text Placeholder 13"/>
          <p:cNvSpPr>
            <a:spLocks noGrp="1"/>
          </p:cNvSpPr>
          <p:nvPr>
            <p:ph type="body" idx="4294967295"/>
          </p:nvPr>
        </p:nvSpPr>
        <p:spPr>
          <a:xfrm>
            <a:off x="152400" y="2514601"/>
            <a:ext cx="7467600" cy="1981200"/>
          </a:xfrm>
        </p:spPr>
        <p:txBody>
          <a:bodyPr>
            <a:normAutofit fontScale="70000" lnSpcReduction="20000"/>
          </a:bodyPr>
          <a:lstStyle/>
          <a:p>
            <a:pPr marL="0" indent="0" rtl="0" eaLnBrk="1" latinLnBrk="0" hangingPunct="1">
              <a:buNone/>
            </a:pPr>
            <a:r>
              <a:rPr lang="en-US" sz="3200" kern="1200" dirty="0" smtClean="0">
                <a:solidFill>
                  <a:schemeClr val="tx1"/>
                </a:solidFill>
                <a:effectLst/>
                <a:latin typeface="+mn-lt"/>
                <a:ea typeface="+mn-ea"/>
                <a:cs typeface="+mn-cs"/>
              </a:rPr>
              <a:t>Addresses Planning Processes for Mass Care Functions:</a:t>
            </a:r>
            <a:br>
              <a:rPr lang="en-US" sz="3200" kern="1200" dirty="0" smtClean="0">
                <a:solidFill>
                  <a:schemeClr val="tx1"/>
                </a:solidFill>
                <a:effectLst/>
                <a:latin typeface="+mn-lt"/>
                <a:ea typeface="+mn-ea"/>
                <a:cs typeface="+mn-cs"/>
              </a:rPr>
            </a:br>
            <a:endParaRPr lang="en-US" dirty="0" smtClean="0">
              <a:effectLst/>
            </a:endParaRPr>
          </a:p>
          <a:p>
            <a:pPr rtl="0" eaLnBrk="1" latinLnBrk="0" hangingPunct="1"/>
            <a:r>
              <a:rPr lang="en-US" sz="2600" dirty="0" smtClean="0"/>
              <a:t>Services: </a:t>
            </a:r>
            <a:r>
              <a:rPr lang="en-US" sz="2600" kern="1200" dirty="0" smtClean="0">
                <a:solidFill>
                  <a:schemeClr val="tx1"/>
                </a:solidFill>
                <a:effectLst/>
              </a:rPr>
              <a:t>Sheltering, Feeding, Bulk Distribution, Basic First Aid, and Disaster Welfare Information</a:t>
            </a:r>
            <a:endParaRPr lang="en-US" sz="2600" dirty="0" smtClean="0">
              <a:effectLst/>
            </a:endParaRPr>
          </a:p>
          <a:p>
            <a:pPr rtl="0" eaLnBrk="1" latinLnBrk="0" hangingPunct="1"/>
            <a:r>
              <a:rPr lang="en-US" sz="2600" kern="1200" dirty="0" smtClean="0">
                <a:solidFill>
                  <a:schemeClr val="tx1"/>
                </a:solidFill>
                <a:effectLst/>
              </a:rPr>
              <a:t>Four Associated Annexes: Household Pet Sheltering, Medical and Health, </a:t>
            </a:r>
            <a:r>
              <a:rPr lang="en-US" sz="2600" dirty="0"/>
              <a:t>N</a:t>
            </a:r>
            <a:r>
              <a:rPr lang="en-US" sz="2600" kern="1200" dirty="0" smtClean="0">
                <a:solidFill>
                  <a:schemeClr val="tx1"/>
                </a:solidFill>
                <a:effectLst/>
              </a:rPr>
              <a:t>on-Traditional Sheltering, and Transportation Management</a:t>
            </a:r>
            <a:endParaRPr lang="en-US" sz="2600" dirty="0" smtClean="0">
              <a:effectLst/>
            </a:endParaRPr>
          </a:p>
          <a:p>
            <a:endParaRPr lang="en-US" dirty="0"/>
          </a:p>
        </p:txBody>
      </p:sp>
      <p:pic>
        <p:nvPicPr>
          <p:cNvPr id="12" name="Picture 11" descr="A document cover. Los Angeles Operational Area, Mass Care Guidance. For emergency planners. December 15, 2010."/>
          <p:cNvPicPr>
            <a:picLocks noChangeAspect="1"/>
          </p:cNvPicPr>
          <p:nvPr/>
        </p:nvPicPr>
        <p:blipFill>
          <a:blip r:embed="rId3"/>
          <a:stretch>
            <a:fillRect/>
          </a:stretch>
        </p:blipFill>
        <p:spPr>
          <a:xfrm>
            <a:off x="1828800" y="4495800"/>
            <a:ext cx="1659270" cy="2019300"/>
          </a:xfrm>
          <a:prstGeom prst="rect">
            <a:avLst/>
          </a:prstGeom>
        </p:spPr>
      </p:pic>
      <p:pic>
        <p:nvPicPr>
          <p:cNvPr id="13" name="Picture 12" descr="A document cover. (City/County Operational Area). Mass Care Annex, Template. December 15, 2010."/>
          <p:cNvPicPr>
            <a:picLocks noChangeAspect="1"/>
          </p:cNvPicPr>
          <p:nvPr/>
        </p:nvPicPr>
        <p:blipFill>
          <a:blip r:embed="rId4"/>
          <a:stretch>
            <a:fillRect/>
          </a:stretch>
        </p:blipFill>
        <p:spPr>
          <a:xfrm>
            <a:off x="4038600" y="4495800"/>
            <a:ext cx="1690577" cy="2057400"/>
          </a:xfrm>
          <a:prstGeom prst="rect">
            <a:avLst/>
          </a:prstGeom>
        </p:spPr>
      </p:pic>
      <p:pic>
        <p:nvPicPr>
          <p:cNvPr id="7" name="Content Placeholder 6" descr="A collage of photographs depicting different scenarions at a shelter."/>
          <p:cNvPicPr>
            <a:picLocks noGrp="1" noChangeAspect="1"/>
          </p:cNvPicPr>
          <p:nvPr>
            <p:ph idx="1"/>
          </p:nvPr>
        </p:nvPicPr>
        <p:blipFill>
          <a:blip r:embed="rId5">
            <a:extLst>
              <a:ext uri="{28A0092B-C50C-407E-A947-70E740481C1C}">
                <a14:useLocalDpi xmlns:a14="http://schemas.microsoft.com/office/drawing/2010/main" val="0"/>
              </a:ext>
            </a:extLst>
          </a:blip>
          <a:srcRect l="-247408" r="-247408"/>
          <a:stretch>
            <a:fillRect/>
          </a:stretch>
        </p:blipFill>
        <p:spPr>
          <a:xfrm>
            <a:off x="4343400" y="2332037"/>
            <a:ext cx="8229600" cy="4525963"/>
          </a:xfrm>
        </p:spPr>
      </p:pic>
    </p:spTree>
    <p:extLst>
      <p:ext uri="{BB962C8B-B14F-4D97-AF65-F5344CB8AC3E}">
        <p14:creationId xmlns:p14="http://schemas.microsoft.com/office/powerpoint/2010/main" val="2513729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hotograph decpiting a city skyline during suns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445741"/>
          </a:xfrm>
          <a:prstGeom prst="rect">
            <a:avLst/>
          </a:prstGeom>
        </p:spPr>
      </p:pic>
      <p:sp>
        <p:nvSpPr>
          <p:cNvPr id="2" name="Title 1"/>
          <p:cNvSpPr>
            <a:spLocks noGrp="1"/>
          </p:cNvSpPr>
          <p:nvPr>
            <p:ph type="title"/>
          </p:nvPr>
        </p:nvSpPr>
        <p:spPr>
          <a:xfrm>
            <a:off x="914400" y="0"/>
            <a:ext cx="8229600" cy="609600"/>
          </a:xfrm>
        </p:spPr>
        <p:txBody>
          <a:bodyPr>
            <a:noAutofit/>
          </a:bodyPr>
          <a:lstStyle/>
          <a:p>
            <a:pPr algn="r"/>
            <a:r>
              <a:rPr lang="en-US" sz="3600" dirty="0" smtClean="0">
                <a:solidFill>
                  <a:srgbClr val="FFFFFF"/>
                </a:solidFill>
              </a:rPr>
              <a:t>Reception</a:t>
            </a:r>
            <a:r>
              <a:rPr lang="en-US" sz="3600" baseline="0" dirty="0" smtClean="0">
                <a:solidFill>
                  <a:srgbClr val="FFFFFF"/>
                </a:solidFill>
              </a:rPr>
              <a:t> Processing</a:t>
            </a:r>
            <a:endParaRPr lang="en-US" sz="3600" dirty="0">
              <a:solidFill>
                <a:srgbClr val="FFFFFF"/>
              </a:solidFill>
            </a:endParaRPr>
          </a:p>
        </p:txBody>
      </p:sp>
      <p:sp>
        <p:nvSpPr>
          <p:cNvPr id="15" name="Content Placeholder 14"/>
          <p:cNvSpPr>
            <a:spLocks noGrp="1"/>
          </p:cNvSpPr>
          <p:nvPr>
            <p:ph idx="1"/>
          </p:nvPr>
        </p:nvSpPr>
        <p:spPr>
          <a:xfrm>
            <a:off x="304800" y="1676401"/>
            <a:ext cx="6934200" cy="2438399"/>
          </a:xfrm>
        </p:spPr>
        <p:txBody>
          <a:bodyPr>
            <a:normAutofit fontScale="55000" lnSpcReduction="20000"/>
          </a:bodyPr>
          <a:lstStyle/>
          <a:p>
            <a:pPr marL="0" indent="0">
              <a:buNone/>
            </a:pPr>
            <a:r>
              <a:rPr lang="en-US" dirty="0"/>
              <a:t>Guide Addresses Processes:</a:t>
            </a:r>
          </a:p>
          <a:p>
            <a:endParaRPr lang="en-US" dirty="0"/>
          </a:p>
          <a:p>
            <a:pPr marL="285750" indent="-285750">
              <a:buFont typeface="Arial"/>
              <a:buChar char="•"/>
            </a:pPr>
            <a:r>
              <a:rPr lang="en-US" dirty="0"/>
              <a:t>Types of Reception Sites: Pickup, Evacuation, Transfer, Info Points</a:t>
            </a:r>
          </a:p>
          <a:p>
            <a:pPr marL="285750" indent="-285750">
              <a:buFont typeface="Arial"/>
              <a:buChar char="•"/>
            </a:pPr>
            <a:r>
              <a:rPr lang="en-US" dirty="0"/>
              <a:t>Reception Processing Sites </a:t>
            </a:r>
            <a:r>
              <a:rPr lang="en-US" dirty="0" err="1"/>
              <a:t>vs</a:t>
            </a:r>
            <a:r>
              <a:rPr lang="en-US" dirty="0"/>
              <a:t> Shelter Reception Area</a:t>
            </a:r>
          </a:p>
          <a:p>
            <a:pPr marL="285750" indent="-285750">
              <a:buFont typeface="Arial"/>
              <a:buChar char="•"/>
            </a:pPr>
            <a:r>
              <a:rPr lang="en-US" dirty="0"/>
              <a:t>Critical Coordination Points: </a:t>
            </a:r>
            <a:r>
              <a:rPr lang="en-US" dirty="0" err="1"/>
              <a:t>Decon</a:t>
            </a:r>
            <a:r>
              <a:rPr lang="en-US" dirty="0"/>
              <a:t>, Medical Triage, FAC, LAC, VRC</a:t>
            </a:r>
          </a:p>
          <a:p>
            <a:pPr marL="285750" indent="-285750">
              <a:buFont typeface="Arial"/>
              <a:buChar char="•"/>
            </a:pPr>
            <a:r>
              <a:rPr lang="en-US" dirty="0"/>
              <a:t>Concept of Operations, Planning Considerations &amp; Strategies</a:t>
            </a:r>
          </a:p>
          <a:p>
            <a:pPr marL="285750" indent="-285750">
              <a:buFont typeface="Arial"/>
              <a:buChar char="•"/>
            </a:pPr>
            <a:r>
              <a:rPr lang="en-US" dirty="0"/>
              <a:t>Reception Site Locations, Services, Scalability Operational Design</a:t>
            </a:r>
          </a:p>
          <a:p>
            <a:pPr marL="285750" indent="-285750">
              <a:buFont typeface="Arial"/>
              <a:buChar char="•"/>
            </a:pPr>
            <a:r>
              <a:rPr lang="en-US" dirty="0"/>
              <a:t>Reception Logistics, Admin &amp; Finance, Return &amp; Re-</a:t>
            </a:r>
            <a:r>
              <a:rPr lang="en-US" dirty="0" smtClean="0"/>
              <a:t>Entry</a:t>
            </a:r>
            <a:endParaRPr lang="en-US" dirty="0"/>
          </a:p>
        </p:txBody>
      </p:sp>
      <p:pic>
        <p:nvPicPr>
          <p:cNvPr id="14" name="Picture 13" descr="A document cover. Los Angeles Operational Area, Reception Processing Guidance, For Emergency Planners. August 26, 2011."/>
          <p:cNvPicPr>
            <a:picLocks noChangeAspect="1"/>
          </p:cNvPicPr>
          <p:nvPr/>
        </p:nvPicPr>
        <p:blipFill>
          <a:blip r:embed="rId3"/>
          <a:stretch>
            <a:fillRect/>
          </a:stretch>
        </p:blipFill>
        <p:spPr>
          <a:xfrm>
            <a:off x="1724837" y="4419600"/>
            <a:ext cx="1627963" cy="1981200"/>
          </a:xfrm>
          <a:prstGeom prst="rect">
            <a:avLst/>
          </a:prstGeom>
        </p:spPr>
      </p:pic>
      <p:pic>
        <p:nvPicPr>
          <p:cNvPr id="13" name="Picture 12" descr="A document cover. (City/County Operational Area). Reception Annex Template. August 5, 2011."/>
          <p:cNvPicPr>
            <a:picLocks noChangeAspect="1"/>
          </p:cNvPicPr>
          <p:nvPr/>
        </p:nvPicPr>
        <p:blipFill>
          <a:blip r:embed="rId4"/>
          <a:stretch>
            <a:fillRect/>
          </a:stretch>
        </p:blipFill>
        <p:spPr>
          <a:xfrm>
            <a:off x="4087037" y="4419600"/>
            <a:ext cx="1627963" cy="1981200"/>
          </a:xfrm>
          <a:prstGeom prst="rect">
            <a:avLst/>
          </a:prstGeom>
        </p:spPr>
      </p:pic>
      <p:pic>
        <p:nvPicPr>
          <p:cNvPr id="10" name="Picture 9" descr="A collage of photographs depicting evcauation and reception site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7600" y="1312468"/>
            <a:ext cx="1676400" cy="5545532"/>
          </a:xfrm>
          <a:prstGeom prst="rect">
            <a:avLst/>
          </a:prstGeom>
        </p:spPr>
      </p:pic>
    </p:spTree>
    <p:extLst>
      <p:ext uri="{BB962C8B-B14F-4D97-AF65-F5344CB8AC3E}">
        <p14:creationId xmlns:p14="http://schemas.microsoft.com/office/powerpoint/2010/main" val="1260557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anoramic photograph depicting a massive smoke over the sky of large residential area. "/>
          <p:cNvPicPr>
            <a:picLocks noGrp="1" noChangeAspect="1"/>
          </p:cNvPicPr>
          <p:nvPr>
            <p:ph idx="1"/>
          </p:nvPr>
        </p:nvPicPr>
        <p:blipFill>
          <a:blip r:embed="rId2">
            <a:extLst>
              <a:ext uri="{28A0092B-C50C-407E-A947-70E740481C1C}">
                <a14:useLocalDpi xmlns:a14="http://schemas.microsoft.com/office/drawing/2010/main" val="0"/>
              </a:ext>
            </a:extLst>
          </a:blip>
          <a:srcRect t="-62125" b="-62125"/>
          <a:stretch>
            <a:fillRect/>
          </a:stretch>
        </p:blipFill>
        <p:spPr>
          <a:xfrm>
            <a:off x="0" y="-1295400"/>
            <a:ext cx="9144000" cy="4525963"/>
          </a:xfrm>
        </p:spPr>
      </p:pic>
      <p:sp>
        <p:nvSpPr>
          <p:cNvPr id="2" name="Title 1"/>
          <p:cNvSpPr>
            <a:spLocks noGrp="1"/>
          </p:cNvSpPr>
          <p:nvPr>
            <p:ph type="title"/>
          </p:nvPr>
        </p:nvSpPr>
        <p:spPr>
          <a:xfrm>
            <a:off x="0" y="-76200"/>
            <a:ext cx="8229600" cy="715962"/>
          </a:xfrm>
        </p:spPr>
        <p:txBody>
          <a:bodyPr>
            <a:normAutofit/>
          </a:bodyPr>
          <a:lstStyle/>
          <a:p>
            <a:pPr algn="l"/>
            <a:r>
              <a:rPr lang="en-US" sz="3600" dirty="0" smtClean="0">
                <a:solidFill>
                  <a:schemeClr val="bg1"/>
                </a:solidFill>
              </a:rPr>
              <a:t>Regional Recovery</a:t>
            </a:r>
            <a:endParaRPr lang="en-US" sz="3600" dirty="0">
              <a:solidFill>
                <a:schemeClr val="bg1"/>
              </a:solidFill>
            </a:endParaRPr>
          </a:p>
        </p:txBody>
      </p:sp>
      <p:sp>
        <p:nvSpPr>
          <p:cNvPr id="3" name="Rectangle 2"/>
          <p:cNvSpPr/>
          <p:nvPr/>
        </p:nvSpPr>
        <p:spPr>
          <a:xfrm>
            <a:off x="76200" y="2133600"/>
            <a:ext cx="7391400" cy="4401204"/>
          </a:xfrm>
          <a:prstGeom prst="rect">
            <a:avLst/>
          </a:prstGeom>
        </p:spPr>
        <p:txBody>
          <a:bodyPr wrap="square">
            <a:spAutoFit/>
          </a:bodyPr>
          <a:lstStyle/>
          <a:p>
            <a:pPr marL="171450" indent="-171450">
              <a:buFont typeface="Arial"/>
              <a:buChar char="•"/>
            </a:pPr>
            <a:r>
              <a:rPr lang="en-US" sz="1400" dirty="0"/>
              <a:t>I</a:t>
            </a:r>
            <a:r>
              <a:rPr lang="en-US" sz="1400" dirty="0" smtClean="0"/>
              <a:t>dentifies </a:t>
            </a:r>
            <a:r>
              <a:rPr lang="en-US" sz="1400" dirty="0"/>
              <a:t>planning principles </a:t>
            </a:r>
            <a:r>
              <a:rPr lang="en-US" sz="1400" dirty="0" smtClean="0"/>
              <a:t>when developing </a:t>
            </a:r>
            <a:r>
              <a:rPr lang="en-US" sz="1400" dirty="0"/>
              <a:t>recovery plans, emphasizing consistency with the recently released National Disaster Recovery </a:t>
            </a:r>
            <a:r>
              <a:rPr lang="en-US" sz="1400" dirty="0" smtClean="0"/>
              <a:t>Framework</a:t>
            </a:r>
          </a:p>
          <a:p>
            <a:endParaRPr lang="en-US" sz="1400" dirty="0"/>
          </a:p>
          <a:p>
            <a:pPr marL="171450" indent="-171450">
              <a:buFont typeface="Arial"/>
              <a:buChar char="•"/>
            </a:pPr>
            <a:r>
              <a:rPr lang="en-US" sz="1400" dirty="0" smtClean="0"/>
              <a:t>Identifies </a:t>
            </a:r>
            <a:r>
              <a:rPr lang="en-US" sz="1400" dirty="0"/>
              <a:t>functional roles and responsibilities </a:t>
            </a:r>
            <a:r>
              <a:rPr lang="en-US" sz="1400" dirty="0" smtClean="0"/>
              <a:t>to </a:t>
            </a:r>
            <a:r>
              <a:rPr lang="en-US" sz="1400" dirty="0"/>
              <a:t>manage recovery </a:t>
            </a:r>
            <a:r>
              <a:rPr lang="en-US" sz="1400" dirty="0" smtClean="0"/>
              <a:t>operations</a:t>
            </a:r>
          </a:p>
          <a:p>
            <a:endParaRPr lang="en-US" sz="1400" dirty="0"/>
          </a:p>
          <a:p>
            <a:pPr marL="171450" indent="-171450">
              <a:buFont typeface="Arial"/>
              <a:buChar char="•"/>
            </a:pPr>
            <a:r>
              <a:rPr lang="en-US" sz="1400" dirty="0"/>
              <a:t>Explains the relationships between Emergency Functions (EF) used </a:t>
            </a:r>
            <a:r>
              <a:rPr lang="en-US" sz="1400" dirty="0" smtClean="0"/>
              <a:t>during response </a:t>
            </a:r>
            <a:r>
              <a:rPr lang="en-US" sz="1400" dirty="0"/>
              <a:t>and Recovery Support Functions (RSF) and the transition </a:t>
            </a:r>
            <a:r>
              <a:rPr lang="en-US" sz="1400" dirty="0" smtClean="0"/>
              <a:t>to recovery</a:t>
            </a:r>
          </a:p>
          <a:p>
            <a:endParaRPr lang="en-US" sz="1400" dirty="0"/>
          </a:p>
          <a:p>
            <a:pPr marL="171450" indent="-171450">
              <a:buFont typeface="Arial"/>
              <a:buChar char="•"/>
            </a:pPr>
            <a:r>
              <a:rPr lang="en-US" sz="1400" dirty="0"/>
              <a:t>E</a:t>
            </a:r>
            <a:r>
              <a:rPr lang="en-US" sz="1400" dirty="0" smtClean="0"/>
              <a:t>mphasizes </a:t>
            </a:r>
            <a:r>
              <a:rPr lang="en-US" sz="1400" dirty="0"/>
              <a:t>a </a:t>
            </a:r>
            <a:r>
              <a:rPr lang="en-US" sz="1400" dirty="0" smtClean="0"/>
              <a:t>‘Whole</a:t>
            </a:r>
            <a:r>
              <a:rPr lang="en-US" sz="1400" dirty="0"/>
              <a:t>-of</a:t>
            </a:r>
            <a:r>
              <a:rPr lang="en-US" sz="1400" dirty="0" smtClean="0"/>
              <a:t>-Community</a:t>
            </a:r>
            <a:r>
              <a:rPr lang="en-US" sz="1400" dirty="0"/>
              <a:t>’ approach to recovery planning </a:t>
            </a:r>
            <a:r>
              <a:rPr lang="en-US" sz="1400" dirty="0" smtClean="0"/>
              <a:t>and recommendations </a:t>
            </a:r>
            <a:r>
              <a:rPr lang="en-US" sz="1400" dirty="0"/>
              <a:t>for incorporating community-based organizations and private-sector partnerships in the </a:t>
            </a:r>
            <a:r>
              <a:rPr lang="en-US" sz="1400" dirty="0" smtClean="0"/>
              <a:t>process</a:t>
            </a:r>
          </a:p>
          <a:p>
            <a:endParaRPr lang="en-US" sz="1400" dirty="0"/>
          </a:p>
          <a:p>
            <a:pPr marL="171450" indent="-171450">
              <a:buFont typeface="Arial"/>
              <a:buChar char="•"/>
            </a:pPr>
            <a:r>
              <a:rPr lang="en-US" sz="1400" dirty="0"/>
              <a:t>P</a:t>
            </a:r>
            <a:r>
              <a:rPr lang="en-US" sz="1400" dirty="0" smtClean="0"/>
              <a:t>rovides </a:t>
            </a:r>
            <a:r>
              <a:rPr lang="en-US" sz="1400" dirty="0"/>
              <a:t>detailed planning guidance for each of the six RSFs necessary for successful recovery following a catastrophic event</a:t>
            </a:r>
            <a:r>
              <a:rPr lang="en-US" sz="1400" dirty="0" smtClean="0"/>
              <a:t>:</a:t>
            </a:r>
            <a:br>
              <a:rPr lang="en-US" sz="1400" dirty="0" smtClean="0"/>
            </a:br>
            <a:endParaRPr lang="en-US" sz="1400" dirty="0"/>
          </a:p>
          <a:p>
            <a:pPr marL="1085850" lvl="2" indent="-171450">
              <a:buFont typeface="Arial"/>
              <a:buChar char="•"/>
            </a:pPr>
            <a:r>
              <a:rPr lang="en-US" sz="1400" dirty="0"/>
              <a:t>Community Planning and Capacity Building RSF</a:t>
            </a:r>
          </a:p>
          <a:p>
            <a:pPr marL="1085850" lvl="2" indent="-171450">
              <a:buFont typeface="Arial"/>
              <a:buChar char="•"/>
            </a:pPr>
            <a:r>
              <a:rPr lang="en-US" sz="1400" dirty="0"/>
              <a:t>Economic RSF</a:t>
            </a:r>
          </a:p>
          <a:p>
            <a:pPr marL="1085850" lvl="2" indent="-171450">
              <a:buFont typeface="Arial"/>
              <a:buChar char="•"/>
            </a:pPr>
            <a:r>
              <a:rPr lang="en-US" sz="1400" dirty="0"/>
              <a:t>Health and Social RSF</a:t>
            </a:r>
          </a:p>
          <a:p>
            <a:pPr marL="1085850" lvl="2" indent="-171450">
              <a:buFont typeface="Arial"/>
              <a:buChar char="•"/>
            </a:pPr>
            <a:r>
              <a:rPr lang="en-US" sz="1400" dirty="0"/>
              <a:t>Housing Recovery RSF</a:t>
            </a:r>
          </a:p>
          <a:p>
            <a:pPr marL="1085850" lvl="2" indent="-171450">
              <a:buFont typeface="Arial"/>
              <a:buChar char="•"/>
            </a:pPr>
            <a:r>
              <a:rPr lang="en-US" sz="1400" dirty="0"/>
              <a:t>Infrastructure Systems RSF</a:t>
            </a:r>
          </a:p>
          <a:p>
            <a:pPr marL="1085850" lvl="2" indent="-171450">
              <a:buFont typeface="Arial"/>
              <a:buChar char="•"/>
            </a:pPr>
            <a:r>
              <a:rPr lang="en-US" sz="1400" dirty="0"/>
              <a:t>Natural and Cultural Resources </a:t>
            </a:r>
            <a:r>
              <a:rPr lang="en-US" sz="1400" dirty="0" smtClean="0"/>
              <a:t>RSF</a:t>
            </a:r>
          </a:p>
        </p:txBody>
      </p:sp>
      <p:pic>
        <p:nvPicPr>
          <p:cNvPr id="10" name="Picture 9" descr="A document cover. Los Angeles Regional Recovery Guidance for Emergency Planners, May 14, 2012. Draft."/>
          <p:cNvPicPr>
            <a:picLocks noChangeAspect="1"/>
          </p:cNvPicPr>
          <p:nvPr/>
        </p:nvPicPr>
        <p:blipFill>
          <a:blip r:embed="rId3"/>
          <a:stretch>
            <a:fillRect/>
          </a:stretch>
        </p:blipFill>
        <p:spPr>
          <a:xfrm>
            <a:off x="5126665" y="4876800"/>
            <a:ext cx="1502735" cy="1828800"/>
          </a:xfrm>
          <a:prstGeom prst="rect">
            <a:avLst/>
          </a:prstGeom>
        </p:spPr>
      </p:pic>
      <p:pic>
        <p:nvPicPr>
          <p:cNvPr id="5" name="Picture 4" descr="A collage of photographs isted from top to bottom. Two women talking to people over the desk, a truck passing a road full of rubbles, a man wearing a SB Disaster Assistance jacket talking to a woman on the desk, a gate with sign: FEMA/State Disaster Recovery Center, SBA Disaster Assistance."/>
          <p:cNvPicPr>
            <a:picLocks noChangeAspect="1"/>
          </p:cNvPicPr>
          <p:nvPr/>
        </p:nvPicPr>
        <p:blipFill>
          <a:blip r:embed="rId4"/>
          <a:stretch>
            <a:fillRect/>
          </a:stretch>
        </p:blipFill>
        <p:spPr>
          <a:xfrm>
            <a:off x="7620000" y="1951462"/>
            <a:ext cx="1524000" cy="4906537"/>
          </a:xfrm>
          <a:prstGeom prst="rect">
            <a:avLst/>
          </a:prstGeom>
        </p:spPr>
      </p:pic>
    </p:spTree>
    <p:extLst>
      <p:ext uri="{BB962C8B-B14F-4D97-AF65-F5344CB8AC3E}">
        <p14:creationId xmlns:p14="http://schemas.microsoft.com/office/powerpoint/2010/main" val="945264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hotograph depicting thick smoke coming from a portion of the mountai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2199105"/>
          </a:xfrm>
          <a:prstGeom prst="rect">
            <a:avLst/>
          </a:prstGeom>
        </p:spPr>
      </p:pic>
      <p:sp>
        <p:nvSpPr>
          <p:cNvPr id="2" name="Title 1"/>
          <p:cNvSpPr>
            <a:spLocks noGrp="1"/>
          </p:cNvSpPr>
          <p:nvPr>
            <p:ph type="title"/>
          </p:nvPr>
        </p:nvSpPr>
        <p:spPr>
          <a:xfrm>
            <a:off x="-20078" y="0"/>
            <a:ext cx="8229600" cy="639762"/>
          </a:xfrm>
        </p:spPr>
        <p:txBody>
          <a:bodyPr>
            <a:noAutofit/>
          </a:bodyPr>
          <a:lstStyle/>
          <a:p>
            <a:pPr algn="l"/>
            <a:r>
              <a:rPr lang="en-US" sz="3600" dirty="0" smtClean="0"/>
              <a:t>Disaster</a:t>
            </a:r>
            <a:r>
              <a:rPr lang="en-US" sz="3600" baseline="0" dirty="0" smtClean="0"/>
              <a:t> Housing</a:t>
            </a:r>
            <a:endParaRPr lang="en-US" sz="3600" dirty="0"/>
          </a:p>
        </p:txBody>
      </p:sp>
      <p:sp>
        <p:nvSpPr>
          <p:cNvPr id="3" name="Content Placeholder 2"/>
          <p:cNvSpPr>
            <a:spLocks noGrp="1"/>
          </p:cNvSpPr>
          <p:nvPr>
            <p:ph idx="1"/>
          </p:nvPr>
        </p:nvSpPr>
        <p:spPr>
          <a:xfrm>
            <a:off x="609600" y="2514600"/>
            <a:ext cx="6477000" cy="4114800"/>
          </a:xfrm>
        </p:spPr>
        <p:txBody>
          <a:bodyPr>
            <a:normAutofit fontScale="40000" lnSpcReduction="20000"/>
          </a:bodyPr>
          <a:lstStyle/>
          <a:p>
            <a:pPr marL="0" indent="0">
              <a:buNone/>
            </a:pPr>
            <a:r>
              <a:rPr lang="en-US" b="1" dirty="0"/>
              <a:t>Disaster Housing Working Group </a:t>
            </a:r>
            <a:r>
              <a:rPr lang="en-US" dirty="0" smtClean="0"/>
              <a:t>- Disaster </a:t>
            </a:r>
            <a:r>
              <a:rPr lang="en-US" dirty="0"/>
              <a:t>awareness and preparation by the region’s housing industry; </a:t>
            </a:r>
            <a:r>
              <a:rPr lang="en-US" dirty="0" smtClean="0"/>
              <a:t>Includes private </a:t>
            </a:r>
            <a:r>
              <a:rPr lang="en-US" dirty="0"/>
              <a:t>and public sector participants</a:t>
            </a:r>
          </a:p>
          <a:p>
            <a:pPr marL="514350" indent="-514350">
              <a:buFont typeface="+mj-lt"/>
              <a:buAutoNum type="arabicPeriod"/>
            </a:pPr>
            <a:endParaRPr lang="en-US" dirty="0"/>
          </a:p>
          <a:p>
            <a:pPr marL="514350" indent="-514350">
              <a:buFont typeface="+mj-lt"/>
              <a:buAutoNum type="arabicPeriod"/>
            </a:pPr>
            <a:r>
              <a:rPr lang="en-US" b="1" dirty="0"/>
              <a:t>Assessment &amp; Gap Analysis </a:t>
            </a:r>
            <a:r>
              <a:rPr lang="en-US" b="1" dirty="0" smtClean="0"/>
              <a:t>Report</a:t>
            </a:r>
            <a:r>
              <a:rPr lang="en-US" dirty="0" smtClean="0"/>
              <a:t/>
            </a:r>
            <a:br>
              <a:rPr lang="en-US" dirty="0" smtClean="0"/>
            </a:br>
            <a:r>
              <a:rPr lang="en-US" dirty="0" smtClean="0"/>
              <a:t>Conduct </a:t>
            </a:r>
            <a:r>
              <a:rPr lang="en-US" dirty="0"/>
              <a:t>an assessment and gap analysis of disaster housing preparations within the five county region</a:t>
            </a:r>
          </a:p>
          <a:p>
            <a:pPr marL="514350" indent="-514350">
              <a:buFont typeface="+mj-lt"/>
              <a:buAutoNum type="arabicPeriod"/>
            </a:pPr>
            <a:endParaRPr lang="en-US" dirty="0"/>
          </a:p>
          <a:p>
            <a:pPr marL="514350" indent="-514350">
              <a:buFont typeface="+mj-lt"/>
              <a:buAutoNum type="arabicPeriod"/>
            </a:pPr>
            <a:r>
              <a:rPr lang="en-US" b="1" dirty="0"/>
              <a:t>Short-Term/Interim Housing Options </a:t>
            </a:r>
            <a:r>
              <a:rPr lang="en-US" b="1" dirty="0" smtClean="0"/>
              <a:t>Report </a:t>
            </a:r>
            <a:r>
              <a:rPr lang="en-US" dirty="0" smtClean="0"/>
              <a:t/>
            </a:r>
            <a:br>
              <a:rPr lang="en-US" dirty="0" smtClean="0"/>
            </a:br>
            <a:r>
              <a:rPr lang="en-US" dirty="0" smtClean="0"/>
              <a:t>Create </a:t>
            </a:r>
            <a:r>
              <a:rPr lang="en-US" dirty="0"/>
              <a:t>an inventory of all short-term housing options in the </a:t>
            </a:r>
            <a:r>
              <a:rPr lang="en-US" dirty="0" smtClean="0"/>
              <a:t>Region</a:t>
            </a:r>
            <a:endParaRPr lang="en-US" dirty="0"/>
          </a:p>
          <a:p>
            <a:pPr marL="514350" indent="-514350">
              <a:buFont typeface="+mj-lt"/>
              <a:buAutoNum type="arabicPeriod"/>
            </a:pPr>
            <a:endParaRPr lang="en-US" dirty="0"/>
          </a:p>
          <a:p>
            <a:pPr marL="514350" indent="-514350">
              <a:buFont typeface="+mj-lt"/>
              <a:buAutoNum type="arabicPeriod"/>
            </a:pPr>
            <a:r>
              <a:rPr lang="en-US" b="1" dirty="0" smtClean="0"/>
              <a:t>Safety Assessment Module (SAM) Software</a:t>
            </a:r>
            <a:r>
              <a:rPr lang="en-US" dirty="0" smtClean="0"/>
              <a:t> </a:t>
            </a:r>
            <a:br>
              <a:rPr lang="en-US" dirty="0" smtClean="0"/>
            </a:br>
            <a:r>
              <a:rPr lang="en-US" dirty="0" smtClean="0"/>
              <a:t>Web application for conducting damage assessments</a:t>
            </a:r>
            <a:endParaRPr lang="en-US" dirty="0"/>
          </a:p>
          <a:p>
            <a:pPr marL="514350" indent="-514350">
              <a:buFont typeface="+mj-lt"/>
              <a:buAutoNum type="arabicPeriod"/>
            </a:pPr>
            <a:endParaRPr lang="en-US" dirty="0"/>
          </a:p>
          <a:p>
            <a:pPr marL="514350" indent="-514350">
              <a:buFont typeface="+mj-lt"/>
              <a:buAutoNum type="arabicPeriod"/>
            </a:pPr>
            <a:r>
              <a:rPr lang="en-US" b="1" dirty="0"/>
              <a:t>Disaster Housing Planning </a:t>
            </a:r>
            <a:r>
              <a:rPr lang="en-US" b="1" dirty="0" smtClean="0"/>
              <a:t>Guide</a:t>
            </a:r>
            <a:r>
              <a:rPr lang="en-US" dirty="0" smtClean="0"/>
              <a:t> </a:t>
            </a:r>
            <a:br>
              <a:rPr lang="en-US" dirty="0" smtClean="0"/>
            </a:br>
            <a:r>
              <a:rPr lang="en-US" dirty="0" smtClean="0"/>
              <a:t>Guide </a:t>
            </a:r>
            <a:r>
              <a:rPr lang="en-US" dirty="0"/>
              <a:t>for local jurisdictions which </a:t>
            </a:r>
            <a:r>
              <a:rPr lang="en-US" dirty="0" smtClean="0"/>
              <a:t>includes checklists </a:t>
            </a:r>
            <a:r>
              <a:rPr lang="en-US" dirty="0"/>
              <a:t>of critical information needed for planning purposes and resources for information gathering</a:t>
            </a:r>
          </a:p>
          <a:p>
            <a:pPr marL="514350" indent="-514350">
              <a:buFont typeface="+mj-lt"/>
              <a:buAutoNum type="arabicPeriod"/>
            </a:pPr>
            <a:endParaRPr lang="en-US" dirty="0"/>
          </a:p>
          <a:p>
            <a:pPr marL="514350" indent="-514350">
              <a:buFont typeface="+mj-lt"/>
              <a:buAutoNum type="arabicPeriod"/>
            </a:pPr>
            <a:r>
              <a:rPr lang="en-US" b="1" dirty="0"/>
              <a:t>Legislative &amp; Regulatory Resources </a:t>
            </a:r>
            <a:r>
              <a:rPr lang="en-US" b="1" dirty="0" smtClean="0"/>
              <a:t>Report </a:t>
            </a:r>
            <a:r>
              <a:rPr lang="en-US" dirty="0" smtClean="0"/>
              <a:t/>
            </a:r>
            <a:br>
              <a:rPr lang="en-US" dirty="0" smtClean="0"/>
            </a:br>
            <a:r>
              <a:rPr lang="en-US" dirty="0" smtClean="0"/>
              <a:t>Research </a:t>
            </a:r>
            <a:r>
              <a:rPr lang="en-US" dirty="0"/>
              <a:t>legislative and regulatory resources to identify legal authorities that can facilitate or prevent </a:t>
            </a:r>
            <a:r>
              <a:rPr lang="en-US" dirty="0" smtClean="0"/>
              <a:t>pre and </a:t>
            </a:r>
            <a:r>
              <a:rPr lang="en-US" dirty="0"/>
              <a:t>post</a:t>
            </a:r>
            <a:r>
              <a:rPr lang="en-US" dirty="0" smtClean="0"/>
              <a:t>-disaster </a:t>
            </a:r>
            <a:r>
              <a:rPr lang="en-US" dirty="0"/>
              <a:t>residential recovery and reconstruction</a:t>
            </a:r>
          </a:p>
        </p:txBody>
      </p:sp>
      <p:grpSp>
        <p:nvGrpSpPr>
          <p:cNvPr id="6" name="Group 5" descr="A photograph depicting four document covers with logos of LAHD and I E M."/>
          <p:cNvGrpSpPr/>
          <p:nvPr/>
        </p:nvGrpSpPr>
        <p:grpSpPr>
          <a:xfrm>
            <a:off x="7162800" y="2286000"/>
            <a:ext cx="1783388" cy="4465740"/>
            <a:chOff x="7162800" y="2286000"/>
            <a:chExt cx="1783388" cy="4465740"/>
          </a:xfrm>
        </p:grpSpPr>
        <p:pic>
          <p:nvPicPr>
            <p:cNvPr id="1029" name="Picture 5" descr="A photograph depicting four document covers with logos of LAHD and I E 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3175" y="5246119"/>
              <a:ext cx="1243013" cy="1505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 photograph depicting four document covers with logos of LAHD and I E 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0664" y="4343400"/>
              <a:ext cx="1258186"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A photograph depicting four document covers with logos of LAHD and I E 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5589" y="3352800"/>
              <a:ext cx="1243013" cy="1505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A photograph depicting four document covers with logos of LAHD and I E 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2286000"/>
              <a:ext cx="126605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72897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hotograph depicting a large community below a mountai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676400"/>
          </a:xfrm>
          <a:prstGeom prst="rect">
            <a:avLst/>
          </a:prstGeom>
        </p:spPr>
      </p:pic>
      <p:sp>
        <p:nvSpPr>
          <p:cNvPr id="2" name="Title 1"/>
          <p:cNvSpPr>
            <a:spLocks noGrp="1"/>
          </p:cNvSpPr>
          <p:nvPr>
            <p:ph type="title"/>
          </p:nvPr>
        </p:nvSpPr>
        <p:spPr>
          <a:xfrm>
            <a:off x="457200" y="0"/>
            <a:ext cx="8686800" cy="381000"/>
          </a:xfrm>
        </p:spPr>
        <p:txBody>
          <a:bodyPr anchor="t">
            <a:noAutofit/>
          </a:bodyPr>
          <a:lstStyle/>
          <a:p>
            <a:pPr algn="r"/>
            <a:r>
              <a:rPr lang="en-US" sz="2800" dirty="0" smtClean="0"/>
              <a:t>Medical</a:t>
            </a:r>
            <a:r>
              <a:rPr lang="en-US" sz="2800" baseline="0" dirty="0" smtClean="0"/>
              <a:t> Points of Dispensing (M-PODs)</a:t>
            </a:r>
            <a:endParaRPr lang="en-US" sz="2800" dirty="0"/>
          </a:p>
        </p:txBody>
      </p:sp>
      <p:sp>
        <p:nvSpPr>
          <p:cNvPr id="6" name="TextBox 5"/>
          <p:cNvSpPr txBox="1"/>
          <p:nvPr/>
        </p:nvSpPr>
        <p:spPr>
          <a:xfrm>
            <a:off x="304800" y="1835527"/>
            <a:ext cx="5715000" cy="4031873"/>
          </a:xfrm>
          <a:prstGeom prst="rect">
            <a:avLst/>
          </a:prstGeom>
          <a:noFill/>
        </p:spPr>
        <p:txBody>
          <a:bodyPr wrap="square" rtlCol="0">
            <a:spAutoFit/>
          </a:bodyPr>
          <a:lstStyle/>
          <a:p>
            <a:r>
              <a:rPr lang="en-US" sz="1600" dirty="0"/>
              <a:t>Direct support of Federal Emergency Support Function #8 - Public Health and Medical </a:t>
            </a:r>
            <a:r>
              <a:rPr lang="en-US" sz="1600" dirty="0" smtClean="0"/>
              <a:t>Services </a:t>
            </a:r>
            <a:endParaRPr lang="en-US" sz="1600" dirty="0"/>
          </a:p>
          <a:p>
            <a:endParaRPr lang="en-US" sz="1600" dirty="0"/>
          </a:p>
          <a:p>
            <a:pPr marL="285750" indent="-285750">
              <a:buFont typeface="Arial"/>
              <a:buChar char="•"/>
            </a:pPr>
            <a:r>
              <a:rPr lang="en-US" sz="1600" dirty="0" smtClean="0"/>
              <a:t>Expand </a:t>
            </a:r>
            <a:r>
              <a:rPr lang="en-US" sz="1600" dirty="0"/>
              <a:t>upon each jurisdiction’s capability to provide mass prophylaxis </a:t>
            </a:r>
          </a:p>
          <a:p>
            <a:pPr marL="285750" indent="-285750">
              <a:buFont typeface="Arial"/>
              <a:buChar char="•"/>
            </a:pPr>
            <a:r>
              <a:rPr lang="en-US" sz="1600" dirty="0" smtClean="0"/>
              <a:t>Each </a:t>
            </a:r>
            <a:r>
              <a:rPr lang="en-US" sz="1600" dirty="0"/>
              <a:t>jurisdiction has developed and maintain site-specific POD plans by:</a:t>
            </a:r>
          </a:p>
          <a:p>
            <a:pPr marL="285750" indent="-285750">
              <a:buFont typeface="Arial"/>
              <a:buChar char="•"/>
            </a:pPr>
            <a:endParaRPr lang="en-US" sz="1600" dirty="0"/>
          </a:p>
          <a:p>
            <a:pPr marL="742950" lvl="1" indent="-285750">
              <a:buFont typeface="Arial"/>
              <a:buChar char="•"/>
            </a:pPr>
            <a:r>
              <a:rPr lang="en-US" sz="1600" dirty="0" smtClean="0"/>
              <a:t>Conducting </a:t>
            </a:r>
            <a:r>
              <a:rPr lang="en-US" sz="1600" dirty="0"/>
              <a:t>facility assessments</a:t>
            </a:r>
          </a:p>
          <a:p>
            <a:pPr marL="742950" lvl="1" indent="-285750">
              <a:buFont typeface="Arial"/>
              <a:buChar char="•"/>
            </a:pPr>
            <a:r>
              <a:rPr lang="en-US" sz="1600" dirty="0" smtClean="0"/>
              <a:t>Writing </a:t>
            </a:r>
            <a:r>
              <a:rPr lang="en-US" sz="1600" dirty="0"/>
              <a:t>facility use plans, and </a:t>
            </a:r>
          </a:p>
          <a:p>
            <a:pPr marL="742950" lvl="1" indent="-285750">
              <a:buFont typeface="Arial"/>
              <a:buChar char="•"/>
            </a:pPr>
            <a:r>
              <a:rPr lang="en-US" sz="1600" dirty="0" smtClean="0"/>
              <a:t>Developing </a:t>
            </a:r>
            <a:r>
              <a:rPr lang="en-US" sz="1600" dirty="0"/>
              <a:t>security and traffic management strategies</a:t>
            </a:r>
          </a:p>
          <a:p>
            <a:endParaRPr lang="en-US" sz="1600" dirty="0"/>
          </a:p>
          <a:p>
            <a:r>
              <a:rPr lang="en-US" sz="1600" dirty="0"/>
              <a:t>To regionalize these plans, the working group </a:t>
            </a:r>
            <a:r>
              <a:rPr lang="en-US" sz="1600" dirty="0" smtClean="0"/>
              <a:t>and counties established </a:t>
            </a:r>
            <a:r>
              <a:rPr lang="en-US" sz="1600" dirty="0"/>
              <a:t>a regional POD planning process and identified minimum plan components. Each member of the group </a:t>
            </a:r>
            <a:r>
              <a:rPr lang="en-US" sz="1600" dirty="0" smtClean="0"/>
              <a:t>included </a:t>
            </a:r>
            <a:r>
              <a:rPr lang="en-US" sz="1600" dirty="0"/>
              <a:t>project colleagues in POD exercises and plan peer review.</a:t>
            </a:r>
          </a:p>
        </p:txBody>
      </p:sp>
      <p:pic>
        <p:nvPicPr>
          <p:cNvPr id="5" name="Content Placeholder 4" descr="A document cover. Facility name, street address, City C A zip. Medical point of dispensing (P O D), incident action plan, revised."/>
          <p:cNvPicPr>
            <a:picLocks noGrp="1" noChangeAspect="1"/>
          </p:cNvPicPr>
          <p:nvPr>
            <p:ph idx="1"/>
          </p:nvPr>
        </p:nvPicPr>
        <p:blipFill>
          <a:blip r:embed="rId3"/>
          <a:srcRect l="-60642" r="-60642"/>
          <a:stretch>
            <a:fillRect/>
          </a:stretch>
        </p:blipFill>
        <p:spPr>
          <a:xfrm>
            <a:off x="4953000" y="2602426"/>
            <a:ext cx="5105400" cy="2807774"/>
          </a:xfrm>
        </p:spPr>
      </p:pic>
    </p:spTree>
    <p:extLst>
      <p:ext uri="{BB962C8B-B14F-4D97-AF65-F5344CB8AC3E}">
        <p14:creationId xmlns:p14="http://schemas.microsoft.com/office/powerpoint/2010/main" val="34862850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hotograph depicting a satellite image of a part of Californi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85"/>
            <a:ext cx="9144000" cy="1597715"/>
          </a:xfrm>
          <a:prstGeom prst="rect">
            <a:avLst/>
          </a:prstGeom>
        </p:spPr>
      </p:pic>
      <p:sp>
        <p:nvSpPr>
          <p:cNvPr id="2" name="Title 1"/>
          <p:cNvSpPr>
            <a:spLocks noGrp="1"/>
          </p:cNvSpPr>
          <p:nvPr>
            <p:ph type="title"/>
          </p:nvPr>
        </p:nvSpPr>
        <p:spPr>
          <a:xfrm>
            <a:off x="914400" y="5988"/>
            <a:ext cx="8229600" cy="1143000"/>
          </a:xfrm>
        </p:spPr>
        <p:txBody>
          <a:bodyPr anchor="t">
            <a:normAutofit/>
          </a:bodyPr>
          <a:lstStyle/>
          <a:p>
            <a:pPr algn="r"/>
            <a:r>
              <a:rPr lang="en-US" sz="3200" dirty="0" smtClean="0">
                <a:solidFill>
                  <a:schemeClr val="bg1"/>
                </a:solidFill>
              </a:rPr>
              <a:t>Commodities Distribution </a:t>
            </a:r>
            <a:br>
              <a:rPr lang="en-US" sz="3200" dirty="0" smtClean="0">
                <a:solidFill>
                  <a:schemeClr val="bg1"/>
                </a:solidFill>
              </a:rPr>
            </a:br>
            <a:r>
              <a:rPr lang="en-US" sz="3200" dirty="0" smtClean="0">
                <a:solidFill>
                  <a:schemeClr val="bg1"/>
                </a:solidFill>
              </a:rPr>
              <a:t>(C-PODs)</a:t>
            </a:r>
            <a:endParaRPr lang="en-US" sz="3200" dirty="0">
              <a:solidFill>
                <a:schemeClr val="bg1"/>
              </a:solidFill>
            </a:endParaRPr>
          </a:p>
        </p:txBody>
      </p:sp>
      <p:sp>
        <p:nvSpPr>
          <p:cNvPr id="6" name="Rectangle 5"/>
          <p:cNvSpPr/>
          <p:nvPr/>
        </p:nvSpPr>
        <p:spPr>
          <a:xfrm>
            <a:off x="533400" y="1765041"/>
            <a:ext cx="6019800" cy="5016759"/>
          </a:xfrm>
          <a:prstGeom prst="rect">
            <a:avLst/>
          </a:prstGeom>
        </p:spPr>
        <p:txBody>
          <a:bodyPr wrap="square">
            <a:spAutoFit/>
          </a:bodyPr>
          <a:lstStyle/>
          <a:p>
            <a:r>
              <a:rPr lang="en-US" sz="1600" dirty="0"/>
              <a:t>There are two major project components: </a:t>
            </a:r>
          </a:p>
          <a:p>
            <a:endParaRPr lang="en-US" sz="1600" dirty="0"/>
          </a:p>
          <a:p>
            <a:r>
              <a:rPr lang="en-US" sz="1600" dirty="0"/>
              <a:t>1) Develop a site-specific CD Plan for 20 independent sites (identified below), </a:t>
            </a:r>
            <a:r>
              <a:rPr lang="en-US" sz="1600" dirty="0" smtClean="0"/>
              <a:t>located </a:t>
            </a:r>
            <a:r>
              <a:rPr lang="en-US" sz="1600" dirty="0"/>
              <a:t>in </a:t>
            </a:r>
            <a:r>
              <a:rPr lang="en-US" sz="1600" dirty="0" smtClean="0"/>
              <a:t>all five </a:t>
            </a:r>
            <a:r>
              <a:rPr lang="en-US" sz="1600" dirty="0"/>
              <a:t>counties, using a prescribed CD Plan Template and guidelines. A site is defined as an open area that is paved, concrete, or gravel hard-stand, typically ranging from one to three acres (e.g. a large parking lot).</a:t>
            </a:r>
          </a:p>
          <a:p>
            <a:endParaRPr lang="en-US" sz="1600" dirty="0"/>
          </a:p>
          <a:p>
            <a:r>
              <a:rPr lang="en-US" sz="1600" dirty="0"/>
              <a:t>2) Identify and log commodity-based businesses in the five counties using the provided Business Database Template, and generate a map with that data in ArcGIS.</a:t>
            </a:r>
          </a:p>
          <a:p>
            <a:r>
              <a:rPr lang="en-US" sz="1600" dirty="0"/>
              <a:t> </a:t>
            </a:r>
          </a:p>
          <a:p>
            <a:r>
              <a:rPr lang="en-US" sz="1600" dirty="0"/>
              <a:t>Number of Sites Per Jurisdiction for Site-Specific Planning Project</a:t>
            </a:r>
          </a:p>
          <a:p>
            <a:endParaRPr lang="en-US" sz="1600" dirty="0"/>
          </a:p>
          <a:p>
            <a:pPr lvl="2"/>
            <a:r>
              <a:rPr lang="en-US" sz="1600" dirty="0"/>
              <a:t>•Los Angeles City - 5 </a:t>
            </a:r>
          </a:p>
          <a:p>
            <a:pPr lvl="2"/>
            <a:r>
              <a:rPr lang="en-US" sz="1600" dirty="0"/>
              <a:t>•Los Angeles County - 6 (for areas excluding LA City) </a:t>
            </a:r>
          </a:p>
          <a:p>
            <a:pPr lvl="2"/>
            <a:r>
              <a:rPr lang="en-US" sz="1600" dirty="0"/>
              <a:t>•Orange County - 3 </a:t>
            </a:r>
          </a:p>
          <a:p>
            <a:pPr lvl="2"/>
            <a:r>
              <a:rPr lang="en-US" sz="1600" dirty="0"/>
              <a:t>•Riverside County - 2 </a:t>
            </a:r>
          </a:p>
          <a:p>
            <a:pPr lvl="2"/>
            <a:r>
              <a:rPr lang="en-US" sz="1600" dirty="0"/>
              <a:t>•San Bernardino County - 2 </a:t>
            </a:r>
          </a:p>
          <a:p>
            <a:pPr lvl="2"/>
            <a:r>
              <a:rPr lang="en-US" sz="1600" dirty="0"/>
              <a:t>•Ventura County </a:t>
            </a:r>
            <a:r>
              <a:rPr lang="en-US" sz="1600" dirty="0" smtClean="0"/>
              <a:t>– 2</a:t>
            </a:r>
            <a:endParaRPr lang="en-US" sz="1600" dirty="0"/>
          </a:p>
        </p:txBody>
      </p:sp>
      <p:pic>
        <p:nvPicPr>
          <p:cNvPr id="5" name="Content Placeholder 4" descr="A document cover. Name, street address, City, ST zip. Site information. Commodities, points of dispensing incident action plan."/>
          <p:cNvPicPr>
            <a:picLocks noGrp="1" noChangeAspect="1"/>
          </p:cNvPicPr>
          <p:nvPr>
            <p:ph idx="1"/>
          </p:nvPr>
        </p:nvPicPr>
        <p:blipFill>
          <a:blip r:embed="rId3"/>
          <a:srcRect l="-60642" r="-60642"/>
          <a:stretch>
            <a:fillRect/>
          </a:stretch>
        </p:blipFill>
        <p:spPr>
          <a:xfrm>
            <a:off x="5181600" y="2514600"/>
            <a:ext cx="5265096" cy="2895600"/>
          </a:xfrm>
        </p:spPr>
      </p:pic>
    </p:spTree>
    <p:extLst>
      <p:ext uri="{BB962C8B-B14F-4D97-AF65-F5344CB8AC3E}">
        <p14:creationId xmlns:p14="http://schemas.microsoft.com/office/powerpoint/2010/main" val="19371489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Non-Traditional Sheltering</a:t>
            </a:r>
            <a:endParaRPr lang="en-US" sz="4000" dirty="0"/>
          </a:p>
        </p:txBody>
      </p:sp>
      <p:pic>
        <p:nvPicPr>
          <p:cNvPr id="5" name="Content Placeholder 4" descr="A document cover. Non-traditional shelter case studies. December 31, 2011."/>
          <p:cNvPicPr>
            <a:picLocks noGrp="1" noChangeAspect="1"/>
          </p:cNvPicPr>
          <p:nvPr>
            <p:ph idx="1"/>
          </p:nvPr>
        </p:nvPicPr>
        <p:blipFill>
          <a:blip r:embed="rId2"/>
          <a:srcRect l="-60642" r="-60642"/>
          <a:stretch>
            <a:fillRect/>
          </a:stretch>
        </p:blipFill>
        <p:spPr>
          <a:xfrm>
            <a:off x="-152400" y="1828799"/>
            <a:ext cx="5791200" cy="3184937"/>
          </a:xfrm>
        </p:spPr>
      </p:pic>
      <p:pic>
        <p:nvPicPr>
          <p:cNvPr id="6" name="Picture 5" descr="A document cover. Non-traditional shelter concept of operations template. December 31, 2011."/>
          <p:cNvPicPr>
            <a:picLocks noChangeAspect="1"/>
          </p:cNvPicPr>
          <p:nvPr/>
        </p:nvPicPr>
        <p:blipFill>
          <a:blip r:embed="rId3"/>
          <a:stretch>
            <a:fillRect/>
          </a:stretch>
        </p:blipFill>
        <p:spPr>
          <a:xfrm>
            <a:off x="4876800" y="1828800"/>
            <a:ext cx="2567173" cy="3124201"/>
          </a:xfrm>
          <a:prstGeom prst="rect">
            <a:avLst/>
          </a:prstGeom>
        </p:spPr>
      </p:pic>
    </p:spTree>
    <p:extLst>
      <p:ext uri="{BB962C8B-B14F-4D97-AF65-F5344CB8AC3E}">
        <p14:creationId xmlns:p14="http://schemas.microsoft.com/office/powerpoint/2010/main" val="28173339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hotograph depicting a far view of city skylin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 y="0"/>
            <a:ext cx="9142885" cy="2458995"/>
          </a:xfrm>
          <a:prstGeom prst="rect">
            <a:avLst/>
          </a:prstGeom>
        </p:spPr>
      </p:pic>
      <p:sp>
        <p:nvSpPr>
          <p:cNvPr id="2" name="Title 1"/>
          <p:cNvSpPr>
            <a:spLocks noGrp="1"/>
          </p:cNvSpPr>
          <p:nvPr>
            <p:ph type="title"/>
          </p:nvPr>
        </p:nvSpPr>
        <p:spPr>
          <a:xfrm>
            <a:off x="914400" y="-17866"/>
            <a:ext cx="8229600" cy="856066"/>
          </a:xfrm>
        </p:spPr>
        <p:txBody>
          <a:bodyPr>
            <a:normAutofit/>
          </a:bodyPr>
          <a:lstStyle/>
          <a:p>
            <a:pPr algn="r"/>
            <a:r>
              <a:rPr lang="en-US" sz="3600" dirty="0" smtClean="0">
                <a:solidFill>
                  <a:srgbClr val="FFFFFF"/>
                </a:solidFill>
              </a:rPr>
              <a:t>Mass Evacuation</a:t>
            </a:r>
            <a:endParaRPr lang="en-US" sz="3600" dirty="0">
              <a:solidFill>
                <a:srgbClr val="FFFFFF"/>
              </a:solidFill>
            </a:endParaRPr>
          </a:p>
        </p:txBody>
      </p:sp>
      <p:sp>
        <p:nvSpPr>
          <p:cNvPr id="20" name="Text Placeholder 19"/>
          <p:cNvSpPr>
            <a:spLocks noGrp="1"/>
          </p:cNvSpPr>
          <p:nvPr>
            <p:ph type="body" idx="4294967295"/>
          </p:nvPr>
        </p:nvSpPr>
        <p:spPr>
          <a:xfrm>
            <a:off x="152400" y="2514601"/>
            <a:ext cx="7467600" cy="2209800"/>
          </a:xfrm>
        </p:spPr>
        <p:txBody>
          <a:bodyPr>
            <a:normAutofit fontScale="70000" lnSpcReduction="20000"/>
          </a:bodyPr>
          <a:lstStyle/>
          <a:p>
            <a:pPr marL="0" indent="0" rtl="0" eaLnBrk="1" latinLnBrk="0" hangingPunct="1">
              <a:buNone/>
            </a:pPr>
            <a:r>
              <a:rPr lang="en-US" sz="3200" kern="1200" dirty="0" smtClean="0">
                <a:solidFill>
                  <a:schemeClr val="tx1"/>
                </a:solidFill>
                <a:effectLst/>
                <a:latin typeface="+mn-lt"/>
                <a:ea typeface="+mn-ea"/>
                <a:cs typeface="+mn-cs"/>
              </a:rPr>
              <a:t>Guide Addresses Processes:</a:t>
            </a:r>
            <a:endParaRPr lang="en-US" dirty="0" smtClean="0">
              <a:effectLst/>
            </a:endParaRPr>
          </a:p>
          <a:p>
            <a:pPr rtl="0" eaLnBrk="1" latinLnBrk="0" hangingPunct="1"/>
            <a:r>
              <a:rPr lang="en-US" sz="2600" kern="1200" dirty="0" smtClean="0">
                <a:solidFill>
                  <a:schemeClr val="tx1"/>
                </a:solidFill>
                <a:effectLst/>
              </a:rPr>
              <a:t>Rapid reference guide for Pre/Post-Incident Planning and Direction</a:t>
            </a:r>
            <a:endParaRPr lang="en-US" sz="2600" dirty="0" smtClean="0">
              <a:effectLst/>
            </a:endParaRPr>
          </a:p>
          <a:p>
            <a:pPr rtl="0" eaLnBrk="1" latinLnBrk="0" hangingPunct="1"/>
            <a:r>
              <a:rPr lang="en-US" sz="2600" kern="1200" dirty="0" smtClean="0">
                <a:solidFill>
                  <a:schemeClr val="tx1"/>
                </a:solidFill>
                <a:effectLst/>
              </a:rPr>
              <a:t>Evacuation Management</a:t>
            </a:r>
            <a:endParaRPr lang="en-US" sz="2600" dirty="0" smtClean="0">
              <a:effectLst/>
            </a:endParaRPr>
          </a:p>
          <a:p>
            <a:pPr rtl="0" eaLnBrk="1" latinLnBrk="0" hangingPunct="1"/>
            <a:r>
              <a:rPr lang="en-US" sz="2600" kern="1200" dirty="0" smtClean="0">
                <a:solidFill>
                  <a:schemeClr val="tx1"/>
                </a:solidFill>
                <a:effectLst/>
              </a:rPr>
              <a:t>Continuity of Operations/Government (COOP/COG)</a:t>
            </a:r>
            <a:endParaRPr lang="en-US" sz="2600" dirty="0" smtClean="0">
              <a:effectLst/>
            </a:endParaRPr>
          </a:p>
          <a:p>
            <a:pPr rtl="0" eaLnBrk="1" latinLnBrk="0" hangingPunct="1"/>
            <a:r>
              <a:rPr lang="en-US" sz="2600" kern="1200" dirty="0" smtClean="0">
                <a:solidFill>
                  <a:schemeClr val="tx1"/>
                </a:solidFill>
                <a:effectLst/>
              </a:rPr>
              <a:t>Access and Functional Needs Populations</a:t>
            </a:r>
            <a:endParaRPr lang="en-US" sz="2600" dirty="0" smtClean="0">
              <a:effectLst/>
            </a:endParaRPr>
          </a:p>
          <a:p>
            <a:pPr rtl="0" eaLnBrk="1" latinLnBrk="0" hangingPunct="1"/>
            <a:r>
              <a:rPr lang="en-US" sz="2600" kern="1200" dirty="0" smtClean="0">
                <a:solidFill>
                  <a:schemeClr val="tx1"/>
                </a:solidFill>
                <a:effectLst/>
              </a:rPr>
              <a:t>Communications</a:t>
            </a:r>
            <a:endParaRPr lang="en-US" sz="2600" dirty="0" smtClean="0">
              <a:effectLst/>
            </a:endParaRPr>
          </a:p>
          <a:p>
            <a:pPr rtl="0" eaLnBrk="1" latinLnBrk="0" hangingPunct="1"/>
            <a:r>
              <a:rPr lang="en-US" sz="2600" kern="1200" dirty="0" smtClean="0">
                <a:solidFill>
                  <a:schemeClr val="tx1"/>
                </a:solidFill>
                <a:effectLst/>
              </a:rPr>
              <a:t>Private and Non-Governmental Organization (NGO) Cooperation</a:t>
            </a:r>
            <a:endParaRPr lang="en-US" sz="2600" dirty="0" smtClean="0">
              <a:effectLst/>
            </a:endParaRPr>
          </a:p>
          <a:p>
            <a:endParaRPr lang="en-US" dirty="0"/>
          </a:p>
        </p:txBody>
      </p:sp>
      <p:pic>
        <p:nvPicPr>
          <p:cNvPr id="18" name="Picture 17" descr="A document cover. Los Angeles Operational Area. Mass Evacuation Process Guide. September 27, 2011."/>
          <p:cNvPicPr>
            <a:picLocks noChangeAspect="1"/>
          </p:cNvPicPr>
          <p:nvPr/>
        </p:nvPicPr>
        <p:blipFill>
          <a:blip r:embed="rId3"/>
          <a:stretch>
            <a:fillRect/>
          </a:stretch>
        </p:blipFill>
        <p:spPr>
          <a:xfrm>
            <a:off x="2209800" y="4800601"/>
            <a:ext cx="1490335" cy="1813710"/>
          </a:xfrm>
          <a:prstGeom prst="rect">
            <a:avLst/>
          </a:prstGeom>
        </p:spPr>
      </p:pic>
      <p:pic>
        <p:nvPicPr>
          <p:cNvPr id="19" name="Picture 18" descr="A document cover. (City/County operational area). Mass Evacuation Annex, template. September 27, 2011."/>
          <p:cNvPicPr>
            <a:picLocks noChangeAspect="1"/>
          </p:cNvPicPr>
          <p:nvPr/>
        </p:nvPicPr>
        <p:blipFill>
          <a:blip r:embed="rId4"/>
          <a:stretch>
            <a:fillRect/>
          </a:stretch>
        </p:blipFill>
        <p:spPr>
          <a:xfrm>
            <a:off x="4267200" y="4800600"/>
            <a:ext cx="1524000" cy="1854679"/>
          </a:xfrm>
          <a:prstGeom prst="rect">
            <a:avLst/>
          </a:prstGeom>
        </p:spPr>
      </p:pic>
      <p:pic>
        <p:nvPicPr>
          <p:cNvPr id="13" name="Content Placeholder 12" descr="A collage of photographs listed from top to bottom: group of people on wheelchairs crossing the road, people boarding the bus, road filled with vehicles going toward same direction, a fire fighter holding a horse, a road blocked by officers."/>
          <p:cNvPicPr>
            <a:picLocks noGrp="1" noChangeAspect="1"/>
          </p:cNvPicPr>
          <p:nvPr>
            <p:ph idx="1"/>
          </p:nvPr>
        </p:nvPicPr>
        <p:blipFill>
          <a:blip r:embed="rId5"/>
          <a:srcRect l="-242260" r="-242260"/>
          <a:stretch>
            <a:fillRect/>
          </a:stretch>
        </p:blipFill>
        <p:spPr>
          <a:xfrm>
            <a:off x="4343400" y="2362200"/>
            <a:ext cx="8229600" cy="4525963"/>
          </a:xfrm>
        </p:spPr>
      </p:pic>
    </p:spTree>
    <p:extLst>
      <p:ext uri="{BB962C8B-B14F-4D97-AF65-F5344CB8AC3E}">
        <p14:creationId xmlns:p14="http://schemas.microsoft.com/office/powerpoint/2010/main" val="4481348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smtClean="0"/>
              <a:t>Tag</a:t>
            </a:r>
            <a:r>
              <a:rPr lang="en-US" sz="4000" baseline="0" dirty="0" smtClean="0"/>
              <a:t> Us For More Information</a:t>
            </a:r>
            <a:endParaRPr lang="en-US" sz="4000" dirty="0"/>
          </a:p>
        </p:txBody>
      </p:sp>
      <p:pic>
        <p:nvPicPr>
          <p:cNvPr id="3" name="Picture 2" descr="An icon: a mobile phone with catastrophic planning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914400"/>
            <a:ext cx="6400800" cy="5583936"/>
          </a:xfrm>
          <a:prstGeom prst="rect">
            <a:avLst/>
          </a:prstGeom>
        </p:spPr>
      </p:pic>
      <p:sp>
        <p:nvSpPr>
          <p:cNvPr id="5" name="Title 1"/>
          <p:cNvSpPr txBox="1">
            <a:spLocks/>
          </p:cNvSpPr>
          <p:nvPr/>
        </p:nvSpPr>
        <p:spPr>
          <a:xfrm>
            <a:off x="450983" y="6477000"/>
            <a:ext cx="8229600" cy="381000"/>
          </a:xfrm>
          <a:prstGeom prst="rect">
            <a:avLst/>
          </a:prstGeom>
        </p:spPr>
        <p:txBody>
          <a:bodyPr vert="horz" lIns="91440" tIns="45720" rIns="91440" bIns="45720" rtlCol="0"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smtClean="0"/>
              <a:t>www.catastrophicplanning.org</a:t>
            </a:r>
            <a:endParaRPr lang="en-US" sz="4000" dirty="0"/>
          </a:p>
        </p:txBody>
      </p:sp>
    </p:spTree>
    <p:extLst>
      <p:ext uri="{BB962C8B-B14F-4D97-AF65-F5344CB8AC3E}">
        <p14:creationId xmlns:p14="http://schemas.microsoft.com/office/powerpoint/2010/main" val="20483325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esDisplayOn xmlns="a98cd5ef-9f44-4870-b5e7-07ba4e9225c4">
      <Value>8</Value>
    </oesDisplayOn>
    <oesRollupDescription xmlns="0a8bad6b-f581-42d1-a937-dbda95349e24" xsi:nil="true"/>
    <oesGroupBy xmlns="0a8bad6b-f581-42d1-a937-dbda95349e24">Planning Guidance</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Access ＆ Functional Needs</TermName>
          <TermId xmlns="http://schemas.microsoft.com/office/infopath/2007/PartnerControls">07412624-a731-487a-aeed-473134f20637</TermId>
        </TermInfo>
      </Terms>
    </h91dd47120624aa8a205903f7dc28ad4>
    <TaxCatchAll xmlns="0a8bad6b-f581-42d1-a937-dbda95349e24">
      <Value>20</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General Doc" ma:contentTypeID="0x010100A3C0AE248FC7AE4A8F6A9800E77547E60100348D88E2396C994C85C4296604F64D9B" ma:contentTypeVersion="13" ma:contentTypeDescription="Cal OES General Document" ma:contentTypeScope="" ma:versionID="bf85f2fed7c23da57340a9a94244845e">
  <xsd:schema xmlns:xsd="http://www.w3.org/2001/XMLSchema" xmlns:xs="http://www.w3.org/2001/XMLSchema" xmlns:p="http://schemas.microsoft.com/office/2006/metadata/properties" xmlns:ns2="0a8bad6b-f581-42d1-a937-dbda95349e24" xmlns:ns3="a98cd5ef-9f44-4870-b5e7-07ba4e9225c4" targetNamespace="http://schemas.microsoft.com/office/2006/metadata/properties" ma:root="true" ma:fieldsID="9a7d6120397e73bd12da6a870147ac5a" ns2:_="" ns3:_="">
    <xsd:import namespace="0a8bad6b-f581-42d1-a937-dbda95349e24"/>
    <xsd:import namespace="a98cd5ef-9f44-4870-b5e7-07ba4e9225c4"/>
    <xsd:element name="properties">
      <xsd:complexType>
        <xsd:sequence>
          <xsd:element name="documentManagement">
            <xsd:complexType>
              <xsd:all>
                <xsd:element ref="ns2:oesRollupDescription" minOccurs="0"/>
                <xsd:element ref="ns2:h91dd47120624aa8a205903f7dc28ad4" minOccurs="0"/>
                <xsd:element ref="ns2:TaxCatchAll" minOccurs="0"/>
                <xsd:element ref="ns2:TaxCatchAllLabel" minOccurs="0"/>
                <xsd:element ref="ns2:oesGroupBy"/>
                <xsd:element ref="ns3:oesDisplay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8"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oesGroupBy" ma:index="13" ma:displayName="Group By" ma:description="Use this field to group items together based on a common group name." ma:internalName="oesGroupB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98cd5ef-9f44-4870-b5e7-07ba4e9225c4" elementFormDefault="qualified">
    <xsd:import namespace="http://schemas.microsoft.com/office/2006/documentManagement/types"/>
    <xsd:import namespace="http://schemas.microsoft.com/office/infopath/2007/PartnerControls"/>
    <xsd:element name="oesDisplayOn" ma:index="14" nillable="true" ma:displayName="Display On" ma:list="{0e5a9009-4149-4928-80c6-73fc50f11b86}" ma:internalName="oesDisplayOn"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F666D4-67BF-4796-BA91-01C66A9B763D}">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a98cd5ef-9f44-4870-b5e7-07ba4e9225c4"/>
    <ds:schemaRef ds:uri="0a8bad6b-f581-42d1-a937-dbda95349e24"/>
    <ds:schemaRef ds:uri="http://www.w3.org/XML/1998/namespace"/>
  </ds:schemaRefs>
</ds:datastoreItem>
</file>

<file path=customXml/itemProps2.xml><?xml version="1.0" encoding="utf-8"?>
<ds:datastoreItem xmlns:ds="http://schemas.openxmlformats.org/officeDocument/2006/customXml" ds:itemID="{94D3014C-8511-4534-82E1-6C4FD00BB2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8bad6b-f581-42d1-a937-dbda95349e24"/>
    <ds:schemaRef ds:uri="a98cd5ef-9f44-4870-b5e7-07ba4e9225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755FC8-5BCB-4E3E-B4D4-9F72DF56DD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4155</TotalTime>
  <Words>931</Words>
  <Application>Microsoft Office PowerPoint</Application>
  <PresentationFormat>On-screen Show (4:3)</PresentationFormat>
  <Paragraphs>160</Paragraphs>
  <Slides>24</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ＭＳ Ｐゴシック</vt:lpstr>
      <vt:lpstr>Arial</vt:lpstr>
      <vt:lpstr>Calibri</vt:lpstr>
      <vt:lpstr>Times New Roman</vt:lpstr>
      <vt:lpstr>Office Theme</vt:lpstr>
      <vt:lpstr>Los Angeles Regional Alliance</vt:lpstr>
      <vt:lpstr>Los Angeles Regional Alliance</vt:lpstr>
      <vt:lpstr>A Whole Community Approach </vt:lpstr>
      <vt:lpstr>Who is the Whole Community?…</vt:lpstr>
      <vt:lpstr>Combined Statistical Area</vt:lpstr>
      <vt:lpstr>My LA County Stakeholders</vt:lpstr>
      <vt:lpstr>The Alliance</vt:lpstr>
      <vt:lpstr>Plan, Train, Exercise</vt:lpstr>
      <vt:lpstr>What To Do</vt:lpstr>
      <vt:lpstr>How To Operate/Sustain</vt:lpstr>
      <vt:lpstr>Governance</vt:lpstr>
      <vt:lpstr>VJPO / Lync</vt:lpstr>
      <vt:lpstr>Federal, State, Local Integration</vt:lpstr>
      <vt:lpstr>Alliance ICAD Missions</vt:lpstr>
      <vt:lpstr>Alliance Projects In Detail</vt:lpstr>
      <vt:lpstr>Mass Care &amp; Shelter</vt:lpstr>
      <vt:lpstr>Reception Processing</vt:lpstr>
      <vt:lpstr>Regional Recovery</vt:lpstr>
      <vt:lpstr>Disaster Housing</vt:lpstr>
      <vt:lpstr>Medical Points of Dispensing (M-PODs)</vt:lpstr>
      <vt:lpstr>Commodities Distribution  (C-PODs)</vt:lpstr>
      <vt:lpstr>Non-Traditional Sheltering</vt:lpstr>
      <vt:lpstr>Mass Evacuation</vt:lpstr>
      <vt:lpstr>Tag Us For More Information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Angeles Regional Alliance Presentation</dc:title>
  <dc:creator>Ryan Rockabrand</dc:creator>
  <cp:lastModifiedBy>Oliver B. Pitchuela</cp:lastModifiedBy>
  <cp:revision>96</cp:revision>
  <dcterms:created xsi:type="dcterms:W3CDTF">2012-05-14T22:09:12Z</dcterms:created>
  <dcterms:modified xsi:type="dcterms:W3CDTF">2019-10-14T06:51:26Z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0x010100A3C0AE248FC7AE4A8F6A9800E77547E60100348D88E2396C994C85C4296604F64D9B</vt:lpwstr>
  </property>
  <property fmtid="{D5CDD505-2E9C-101B-9397-08002B2CF9AE}" pid="3" name="oesDivision">
    <vt:lpwstr>20;#Access ＆ Functional Needs|07412624-a731-487a-aeed-473134f20637</vt:lpwstr>
  </property>
</Properties>
</file>