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notesMasterIdLst>
    <p:notesMasterId r:id="rId30"/>
  </p:notesMasterIdLst>
  <p:handoutMasterIdLst>
    <p:handoutMasterId r:id="rId31"/>
  </p:handoutMasterIdLst>
  <p:sldIdLst>
    <p:sldId id="256" r:id="rId5"/>
    <p:sldId id="257" r:id="rId6"/>
    <p:sldId id="262" r:id="rId7"/>
    <p:sldId id="271" r:id="rId8"/>
    <p:sldId id="260" r:id="rId9"/>
    <p:sldId id="272" r:id="rId10"/>
    <p:sldId id="276" r:id="rId11"/>
    <p:sldId id="277" r:id="rId12"/>
    <p:sldId id="278" r:id="rId13"/>
    <p:sldId id="279" r:id="rId14"/>
    <p:sldId id="280" r:id="rId15"/>
    <p:sldId id="258" r:id="rId16"/>
    <p:sldId id="259" r:id="rId17"/>
    <p:sldId id="273" r:id="rId18"/>
    <p:sldId id="263" r:id="rId19"/>
    <p:sldId id="261" r:id="rId20"/>
    <p:sldId id="264" r:id="rId21"/>
    <p:sldId id="265" r:id="rId22"/>
    <p:sldId id="267" r:id="rId23"/>
    <p:sldId id="266" r:id="rId24"/>
    <p:sldId id="268" r:id="rId25"/>
    <p:sldId id="275" r:id="rId26"/>
    <p:sldId id="269" r:id="rId27"/>
    <p:sldId id="274" r:id="rId28"/>
    <p:sldId id="270"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67" autoAdjust="0"/>
    <p:restoredTop sz="86410"/>
  </p:normalViewPr>
  <p:slideViewPr>
    <p:cSldViewPr>
      <p:cViewPr varScale="1">
        <p:scale>
          <a:sx n="63" d="100"/>
          <a:sy n="63" d="100"/>
        </p:scale>
        <p:origin x="66" y="354"/>
      </p:cViewPr>
      <p:guideLst>
        <p:guide orient="horz" pos="2160"/>
        <p:guide pos="2880"/>
      </p:guideLst>
    </p:cSldViewPr>
  </p:slideViewPr>
  <p:outlineViewPr>
    <p:cViewPr>
      <p:scale>
        <a:sx n="33" d="100"/>
        <a:sy n="33" d="100"/>
      </p:scale>
      <p:origin x="0" y="-27708"/>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67" d="100"/>
          <a:sy n="67" d="100"/>
        </p:scale>
        <p:origin x="1656" y="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9DB2347-33BC-4870-A848-FB48F1A8E7A7}" type="datetimeFigureOut">
              <a:rPr lang="en-US" smtClean="0"/>
              <a:t>10/29/2019</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5A5A271-223F-48E5-A9F1-E74DD237A6F2}" type="slidenum">
              <a:rPr lang="en-US" smtClean="0"/>
              <a:t>‹#›</a:t>
            </a:fld>
            <a:endParaRPr lang="en-US"/>
          </a:p>
        </p:txBody>
      </p:sp>
    </p:spTree>
    <p:extLst>
      <p:ext uri="{BB962C8B-B14F-4D97-AF65-F5344CB8AC3E}">
        <p14:creationId xmlns:p14="http://schemas.microsoft.com/office/powerpoint/2010/main" val="10823572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6DAACF1-CBD7-40C6-84EF-7A94E2B5890E}" type="datetimeFigureOut">
              <a:rPr lang="en-US" smtClean="0"/>
              <a:t>10/29/2019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A045288-41FA-4EDF-B630-D3D2E0FAE3D3}" type="slidenum">
              <a:rPr lang="en-US" smtClean="0"/>
              <a:t>‹#›</a:t>
            </a:fld>
            <a:endParaRPr lang="en-US"/>
          </a:p>
        </p:txBody>
      </p:sp>
    </p:spTree>
    <p:extLst>
      <p:ext uri="{BB962C8B-B14F-4D97-AF65-F5344CB8AC3E}">
        <p14:creationId xmlns:p14="http://schemas.microsoft.com/office/powerpoint/2010/main" val="29966620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www.texasprepares.org/survivingdisaster.htm"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tsl.state.tx.us/slrm/recordspubs/rrs4.html"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training.fema.gov/EMIWeb/IS/is546.12.asp"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hlinkClick r:id="rId3"/>
              </a:rPr>
              <a:t>http://www.texasprepares.org/survivingdisaster.htm</a:t>
            </a:r>
            <a:endParaRPr lang="en-US" dirty="0" smtClean="0"/>
          </a:p>
          <a:p>
            <a:endParaRPr lang="en-US" dirty="0"/>
          </a:p>
        </p:txBody>
      </p:sp>
      <p:sp>
        <p:nvSpPr>
          <p:cNvPr id="4" name="Slide Number Placeholder 3"/>
          <p:cNvSpPr>
            <a:spLocks noGrp="1"/>
          </p:cNvSpPr>
          <p:nvPr>
            <p:ph type="sldNum" sz="quarter" idx="10"/>
          </p:nvPr>
        </p:nvSpPr>
        <p:spPr/>
        <p:txBody>
          <a:bodyPr/>
          <a:lstStyle/>
          <a:p>
            <a:fld id="{AA045288-41FA-4EDF-B630-D3D2E0FAE3D3}" type="slidenum">
              <a:rPr lang="en-US" smtClean="0"/>
              <a:t>5</a:t>
            </a:fld>
            <a:endParaRPr lang="en-US"/>
          </a:p>
        </p:txBody>
      </p:sp>
    </p:spTree>
    <p:extLst>
      <p:ext uri="{BB962C8B-B14F-4D97-AF65-F5344CB8AC3E}">
        <p14:creationId xmlns:p14="http://schemas.microsoft.com/office/powerpoint/2010/main" val="1801814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A045288-41FA-4EDF-B630-D3D2E0FAE3D3}" type="slidenum">
              <a:rPr lang="en-US" smtClean="0"/>
              <a:t>13</a:t>
            </a:fld>
            <a:endParaRPr lang="en-US" dirty="0"/>
          </a:p>
        </p:txBody>
      </p:sp>
    </p:spTree>
    <p:extLst>
      <p:ext uri="{BB962C8B-B14F-4D97-AF65-F5344CB8AC3E}">
        <p14:creationId xmlns:p14="http://schemas.microsoft.com/office/powerpoint/2010/main" val="35219400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2" indent="0" algn="l" defTabSz="914400" rtl="0" eaLnBrk="1" fontAlgn="auto" latinLnBrk="0" hangingPunct="1">
              <a:lnSpc>
                <a:spcPct val="100000"/>
              </a:lnSpc>
              <a:spcBef>
                <a:spcPts val="0"/>
              </a:spcBef>
              <a:spcAft>
                <a:spcPts val="0"/>
              </a:spcAft>
              <a:buClrTx/>
              <a:buSzTx/>
              <a:buFontTx/>
              <a:buNone/>
              <a:tabLst/>
              <a:defRPr/>
            </a:pPr>
            <a:r>
              <a:rPr lang="en-US" dirty="0" smtClean="0"/>
              <a:t> </a:t>
            </a:r>
            <a:r>
              <a:rPr lang="en-US" dirty="0" smtClean="0">
                <a:hlinkClick r:id="rId3"/>
              </a:rPr>
              <a:t>https://www.tsl.state.tx.us/slrm/recordspubs/rrs4.html</a:t>
            </a:r>
            <a:endParaRPr lang="en-US" dirty="0" smtClean="0"/>
          </a:p>
          <a:p>
            <a:endParaRPr lang="en-US" dirty="0"/>
          </a:p>
        </p:txBody>
      </p:sp>
      <p:sp>
        <p:nvSpPr>
          <p:cNvPr id="4" name="Slide Number Placeholder 3"/>
          <p:cNvSpPr>
            <a:spLocks noGrp="1"/>
          </p:cNvSpPr>
          <p:nvPr>
            <p:ph type="sldNum" sz="quarter" idx="10"/>
          </p:nvPr>
        </p:nvSpPr>
        <p:spPr/>
        <p:txBody>
          <a:bodyPr/>
          <a:lstStyle/>
          <a:p>
            <a:fld id="{AA045288-41FA-4EDF-B630-D3D2E0FAE3D3}" type="slidenum">
              <a:rPr lang="en-US" smtClean="0"/>
              <a:t>17</a:t>
            </a:fld>
            <a:endParaRPr lang="en-US"/>
          </a:p>
        </p:txBody>
      </p:sp>
    </p:spTree>
    <p:extLst>
      <p:ext uri="{BB962C8B-B14F-4D97-AF65-F5344CB8AC3E}">
        <p14:creationId xmlns:p14="http://schemas.microsoft.com/office/powerpoint/2010/main" val="13575835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hlinkClick r:id="rId3"/>
              </a:rPr>
              <a:t>http://training.fema.gov/EMIWeb/IS/is546.12.asp</a:t>
            </a:r>
            <a:endParaRPr lang="en-US" dirty="0" smtClean="0"/>
          </a:p>
          <a:p>
            <a:endParaRPr lang="en-US" dirty="0"/>
          </a:p>
        </p:txBody>
      </p:sp>
      <p:sp>
        <p:nvSpPr>
          <p:cNvPr id="4" name="Slide Number Placeholder 3"/>
          <p:cNvSpPr>
            <a:spLocks noGrp="1"/>
          </p:cNvSpPr>
          <p:nvPr>
            <p:ph type="sldNum" sz="quarter" idx="10"/>
          </p:nvPr>
        </p:nvSpPr>
        <p:spPr/>
        <p:txBody>
          <a:bodyPr/>
          <a:lstStyle/>
          <a:p>
            <a:fld id="{AA045288-41FA-4EDF-B630-D3D2E0FAE3D3}" type="slidenum">
              <a:rPr lang="en-US" smtClean="0"/>
              <a:t>24</a:t>
            </a:fld>
            <a:endParaRPr lang="en-US"/>
          </a:p>
        </p:txBody>
      </p:sp>
    </p:spTree>
    <p:extLst>
      <p:ext uri="{BB962C8B-B14F-4D97-AF65-F5344CB8AC3E}">
        <p14:creationId xmlns:p14="http://schemas.microsoft.com/office/powerpoint/2010/main" val="20208470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Subtitl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Title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en-US" smtClean="0"/>
              <a:t>Click to edit Master title style</a:t>
            </a:r>
            <a:endParaRPr kumimoji="0" lang="en-US"/>
          </a:p>
        </p:txBody>
      </p:sp>
      <p:cxnSp>
        <p:nvCxnSpPr>
          <p:cNvPr id="8" name="Straight Connector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Date Placeholder 14"/>
          <p:cNvSpPr>
            <a:spLocks noGrp="1"/>
          </p:cNvSpPr>
          <p:nvPr>
            <p:ph type="dt" sz="half" idx="10"/>
          </p:nvPr>
        </p:nvSpPr>
        <p:spPr/>
        <p:txBody>
          <a:bodyPr/>
          <a:lstStyle/>
          <a:p>
            <a:fld id="{8541B94B-F71C-403A-8DD7-1E4E395C08F4}" type="datetimeFigureOut">
              <a:rPr lang="en-US" smtClean="0"/>
              <a:t>10/29/2019</a:t>
            </a:fld>
            <a:endParaRPr lang="en-US"/>
          </a:p>
        </p:txBody>
      </p:sp>
      <p:sp>
        <p:nvSpPr>
          <p:cNvPr id="16" name="Slide Number Placeholder 15"/>
          <p:cNvSpPr>
            <a:spLocks noGrp="1"/>
          </p:cNvSpPr>
          <p:nvPr>
            <p:ph type="sldNum" sz="quarter" idx="11"/>
          </p:nvPr>
        </p:nvSpPr>
        <p:spPr/>
        <p:txBody>
          <a:bodyPr/>
          <a:lstStyle/>
          <a:p>
            <a:fld id="{5B4F61F0-99C6-4685-A35A-5E7125255866}" type="slidenum">
              <a:rPr lang="en-US" smtClean="0"/>
              <a:t>‹#›</a:t>
            </a:fld>
            <a:endParaRPr lang="en-US"/>
          </a:p>
        </p:txBody>
      </p:sp>
      <p:sp>
        <p:nvSpPr>
          <p:cNvPr id="17" name="Footer Placeholder 16"/>
          <p:cNvSpPr>
            <a:spLocks noGrp="1"/>
          </p:cNvSpPr>
          <p:nvPr>
            <p:ph type="ftr" sz="quarter" idx="12"/>
          </p:nvPr>
        </p:nvSpPr>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457200" y="1524000"/>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4" name="Date Placeholder 13"/>
          <p:cNvSpPr>
            <a:spLocks noGrp="1"/>
          </p:cNvSpPr>
          <p:nvPr>
            <p:ph type="dt" sz="half" idx="14"/>
          </p:nvPr>
        </p:nvSpPr>
        <p:spPr/>
        <p:txBody>
          <a:bodyPr/>
          <a:lstStyle/>
          <a:p>
            <a:fld id="{8541B94B-F71C-403A-8DD7-1E4E395C08F4}" type="datetimeFigureOut">
              <a:rPr lang="en-US" smtClean="0"/>
              <a:t>10/29/2019</a:t>
            </a:fld>
            <a:endParaRPr lang="en-US"/>
          </a:p>
        </p:txBody>
      </p:sp>
      <p:sp>
        <p:nvSpPr>
          <p:cNvPr id="15" name="Slide Number Placeholder 14"/>
          <p:cNvSpPr>
            <a:spLocks noGrp="1"/>
          </p:cNvSpPr>
          <p:nvPr>
            <p:ph type="sldNum" sz="quarter" idx="15"/>
          </p:nvPr>
        </p:nvSpPr>
        <p:spPr/>
        <p:txBody>
          <a:bodyPr/>
          <a:lstStyle>
            <a:lvl1pPr algn="ctr">
              <a:defRPr/>
            </a:lvl1pPr>
          </a:lstStyle>
          <a:p>
            <a:fld id="{5B4F61F0-99C6-4685-A35A-5E7125255866}" type="slidenum">
              <a:rPr lang="en-US" smtClean="0"/>
              <a:t>‹#›</a:t>
            </a:fld>
            <a:endParaRPr lang="en-US"/>
          </a:p>
        </p:txBody>
      </p:sp>
      <p:sp>
        <p:nvSpPr>
          <p:cNvPr id="16" name="Footer Placeholder 15"/>
          <p:cNvSpPr>
            <a:spLocks noGrp="1"/>
          </p:cNvSpPr>
          <p:nvPr>
            <p:ph type="ftr" sz="quarter" idx="16"/>
          </p:nvPr>
        </p:nvSpPr>
        <p:spPr/>
        <p:txBody>
          <a:bodyPr/>
          <a:lstStyle/>
          <a:p>
            <a:endParaRPr lang="en-US"/>
          </a:p>
        </p:txBody>
      </p:sp>
      <p:sp>
        <p:nvSpPr>
          <p:cNvPr id="17" name="Title 16"/>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8541B94B-F71C-403A-8DD7-1E4E395C08F4}" type="datetimeFigureOut">
              <a:rPr lang="en-US" smtClean="0"/>
              <a:t>10/29/2019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4F61F0-99C6-4685-A35A-5E7125255866}" type="slidenum">
              <a:rPr lang="en-US" smtClean="0"/>
              <a:t>‹#›</a:t>
            </a:fld>
            <a:endParaRPr lang="en-US"/>
          </a:p>
        </p:txBody>
      </p: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cxnSp>
        <p:nvCxnSpPr>
          <p:cNvPr id="7" name="Straight Connector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8541B94B-F71C-403A-8DD7-1E4E395C08F4}" type="datetimeFigureOut">
              <a:rPr lang="en-US" smtClean="0"/>
              <a:t>10/29/2019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B4F61F0-99C6-4685-A35A-5E7125255866}" type="slidenum">
              <a:rPr lang="en-US" smtClean="0"/>
              <a:t>‹#›</a:t>
            </a:fld>
            <a:endParaRPr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11" name="Content Placeholder 10"/>
          <p:cNvSpPr>
            <a:spLocks noGrp="1"/>
          </p:cNvSpPr>
          <p:nvPr>
            <p:ph sz="half" idx="1"/>
          </p:nvPr>
        </p:nvSpPr>
        <p:spPr>
          <a:xfrm>
            <a:off x="457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5B4F61F0-99C6-4685-A35A-5E7125255866}" type="slidenum">
              <a:rPr lang="en-US" smtClean="0"/>
              <a:t>‹#›</a:t>
            </a:fld>
            <a:endParaRPr lang="en-US"/>
          </a:p>
        </p:txBody>
      </p:sp>
      <p:sp>
        <p:nvSpPr>
          <p:cNvPr id="8" name="Footer Placeholder 7"/>
          <p:cNvSpPr>
            <a:spLocks noGrp="1"/>
          </p:cNvSpPr>
          <p:nvPr>
            <p:ph type="ftr" sz="quarter" idx="11"/>
          </p:nvPr>
        </p:nvSpPr>
        <p:spPr/>
        <p:txBody>
          <a:bodyPr/>
          <a:lstStyle/>
          <a:p>
            <a:endParaRPr lang="en-US"/>
          </a:p>
        </p:txBody>
      </p:sp>
      <p:sp>
        <p:nvSpPr>
          <p:cNvPr id="7" name="Date Placeholder 6"/>
          <p:cNvSpPr>
            <a:spLocks noGrp="1"/>
          </p:cNvSpPr>
          <p:nvPr>
            <p:ph type="dt" sz="half" idx="10"/>
          </p:nvPr>
        </p:nvSpPr>
        <p:spPr/>
        <p:txBody>
          <a:bodyPr/>
          <a:lstStyle/>
          <a:p>
            <a:fld id="{8541B94B-F71C-403A-8DD7-1E4E395C08F4}" type="datetimeFigureOut">
              <a:rPr lang="en-US" smtClean="0"/>
              <a:t>10/29/2019</a:t>
            </a:fld>
            <a:endParaRPr lang="en-US"/>
          </a:p>
        </p:txBody>
      </p:sp>
      <p:sp>
        <p:nvSpPr>
          <p:cNvPr id="3" name="Text Placehold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32" name="Content Placeholder 31"/>
          <p:cNvSpPr>
            <a:spLocks noGrp="1"/>
          </p:cNvSpPr>
          <p:nvPr>
            <p:ph sz="half" idx="2"/>
          </p:nvPr>
        </p:nvSpPr>
        <p:spPr>
          <a:xfrm>
            <a:off x="457200"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4" name="Content Placeholder 33"/>
          <p:cNvSpPr>
            <a:spLocks noGrp="1"/>
          </p:cNvSpPr>
          <p:nvPr>
            <p:ph sz="quarter" idx="4"/>
          </p:nvPr>
        </p:nvSpPr>
        <p:spPr>
          <a:xfrm>
            <a:off x="4649788"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 name="Title 1"/>
          <p:cNvSpPr>
            <a:spLocks noGrp="1"/>
          </p:cNvSpPr>
          <p:nvPr>
            <p:ph type="title"/>
          </p:nvPr>
        </p:nvSpPr>
        <p:spPr>
          <a:xfrm>
            <a:off x="457200" y="155448"/>
            <a:ext cx="8229600" cy="1143000"/>
          </a:xfrm>
        </p:spPr>
        <p:txBody>
          <a:bodyPr anchor="b" anchorCtr="0"/>
          <a:lstStyle>
            <a:lvl1pPr>
              <a:defRPr/>
            </a:lvl1pPr>
          </a:lstStyle>
          <a:p>
            <a:r>
              <a:rPr kumimoji="0" lang="en-US" smtClean="0"/>
              <a:t>Click to edit Master title style</a:t>
            </a:r>
            <a:endParaRPr kumimoji="0" lang="en-US"/>
          </a:p>
        </p:txBody>
      </p:sp>
      <p:sp>
        <p:nvSpPr>
          <p:cNvPr id="12" name="Text Placehold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cxnSp>
        <p:nvCxnSpPr>
          <p:cNvPr id="10" name="Straight Connector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8541B94B-F71C-403A-8DD7-1E4E395C08F4}" type="datetimeFigureOut">
              <a:rPr lang="en-US" smtClean="0"/>
              <a:t>10/29/2019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B4F61F0-99C6-4685-A35A-5E7125255866}" type="slidenum">
              <a:rPr lang="en-US" smtClean="0"/>
              <a:t>‹#›</a:t>
            </a:fld>
            <a:endParaRPr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541B94B-F71C-403A-8DD7-1E4E395C08F4}" type="datetimeFigureOut">
              <a:rPr lang="en-US" smtClean="0"/>
              <a:t>10/29/2019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B4F61F0-99C6-4685-A35A-5E7125255866}"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 name="Text Placeholder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31" name="Title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8" name="Date Placeholder 7"/>
          <p:cNvSpPr>
            <a:spLocks noGrp="1"/>
          </p:cNvSpPr>
          <p:nvPr>
            <p:ph type="dt" sz="half" idx="14"/>
          </p:nvPr>
        </p:nvSpPr>
        <p:spPr/>
        <p:txBody>
          <a:bodyPr/>
          <a:lstStyle/>
          <a:p>
            <a:fld id="{8541B94B-F71C-403A-8DD7-1E4E395C08F4}" type="datetimeFigureOut">
              <a:rPr lang="en-US" smtClean="0"/>
              <a:t>10/29/2019</a:t>
            </a:fld>
            <a:endParaRPr lang="en-US"/>
          </a:p>
        </p:txBody>
      </p:sp>
      <p:sp>
        <p:nvSpPr>
          <p:cNvPr id="9" name="Slide Number Placeholder 8"/>
          <p:cNvSpPr>
            <a:spLocks noGrp="1"/>
          </p:cNvSpPr>
          <p:nvPr>
            <p:ph type="sldNum" sz="quarter" idx="15"/>
          </p:nvPr>
        </p:nvSpPr>
        <p:spPr/>
        <p:txBody>
          <a:bodyPr/>
          <a:lstStyle/>
          <a:p>
            <a:fld id="{5B4F61F0-99C6-4685-A35A-5E7125255866}" type="slidenum">
              <a:rPr lang="en-US" smtClean="0"/>
              <a:t>‹#›</a:t>
            </a:fld>
            <a:endParaRPr lang="en-US"/>
          </a:p>
        </p:txBody>
      </p:sp>
      <p:sp>
        <p:nvSpPr>
          <p:cNvPr id="10" name="Footer Placeholder 9"/>
          <p:cNvSpPr>
            <a:spLocks noGrp="1"/>
          </p:cNvSpPr>
          <p:nvPr>
            <p:ph type="ftr" sz="quarter" idx="16"/>
          </p:nvPr>
        </p:nvSpPr>
        <p:spPr/>
        <p:txBody>
          <a:bodyPr/>
          <a:lstStyle/>
          <a:p>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en-US" smtClean="0"/>
              <a:t>Click icon to add picture</a:t>
            </a:r>
            <a:endParaRPr kumimoji="0" lang="en-US"/>
          </a:p>
        </p:txBody>
      </p:sp>
      <p:sp>
        <p:nvSpPr>
          <p:cNvPr id="4" name="Text Placeholder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p:txBody>
          <a:bodyPr/>
          <a:lstStyle/>
          <a:p>
            <a:fld id="{8541B94B-F71C-403A-8DD7-1E4E395C08F4}" type="datetimeFigureOut">
              <a:rPr lang="en-US" smtClean="0"/>
              <a:t>10/29/2019</a:t>
            </a:fld>
            <a:endParaRPr lang="en-US"/>
          </a:p>
        </p:txBody>
      </p:sp>
      <p:sp>
        <p:nvSpPr>
          <p:cNvPr id="9" name="Slide Number Placeholder 8"/>
          <p:cNvSpPr>
            <a:spLocks noGrp="1"/>
          </p:cNvSpPr>
          <p:nvPr>
            <p:ph type="sldNum" sz="quarter" idx="11"/>
          </p:nvPr>
        </p:nvSpPr>
        <p:spPr/>
        <p:txBody>
          <a:bodyPr/>
          <a:lstStyle/>
          <a:p>
            <a:fld id="{5B4F61F0-99C6-4685-A35A-5E7125255866}" type="slidenum">
              <a:rPr lang="en-US" smtClean="0"/>
              <a:t>‹#›</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541B94B-F71C-403A-8DD7-1E4E395C08F4}" type="datetimeFigureOut">
              <a:rPr lang="en-US" smtClean="0"/>
              <a:t>10/29/2019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4F61F0-99C6-4685-A35A-5E7125255866}"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541B94B-F71C-403A-8DD7-1E4E395C08F4}" type="datetimeFigureOut">
              <a:rPr lang="en-US" smtClean="0"/>
              <a:t>10/29/2019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4F61F0-99C6-4685-A35A-5E7125255866}"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Text Placeholder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8541B94B-F71C-403A-8DD7-1E4E395C08F4}" type="datetimeFigureOut">
              <a:rPr lang="en-US" smtClean="0"/>
              <a:t>10/29/2019</a:t>
            </a:fld>
            <a:endParaRPr lang="en-US"/>
          </a:p>
        </p:txBody>
      </p:sp>
      <p:sp>
        <p:nvSpPr>
          <p:cNvPr id="10" name="Footer Placeholder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en-US"/>
          </a:p>
        </p:txBody>
      </p:sp>
      <p:sp>
        <p:nvSpPr>
          <p:cNvPr id="22" name="Slide Number Placeholder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5B4F61F0-99C6-4685-A35A-5E7125255866}" type="slidenum">
              <a:rPr lang="en-US" smtClean="0"/>
              <a:t>‹#›</a:t>
            </a:fld>
            <a:endParaRPr lang="en-US"/>
          </a:p>
        </p:txBody>
      </p:sp>
      <p:sp>
        <p:nvSpPr>
          <p:cNvPr id="5" name="Title Placeholder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en-US" smtClean="0"/>
              <a:t>Click to edit Master title style</a:t>
            </a:r>
            <a:endParaRPr kumimoji="0" lang="en-US"/>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www.texasprepares.org/survivingdisaster.ht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www.tsl.state.tx.us/slrm/recordspubs/rrs4.html"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training.fema.gov/EMIWeb/IS/is546.12.asp"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hyperlink" Target="mailto:Randolph.creel@tamuk.edu"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effectLst/>
              </a:rPr>
              <a:t>Contingency &amp; Business </a:t>
            </a:r>
            <a:r>
              <a:rPr lang="en-US" dirty="0">
                <a:effectLst/>
              </a:rPr>
              <a:t>Continuity Planning</a:t>
            </a:r>
            <a:endParaRPr lang="en-US" dirty="0"/>
          </a:p>
        </p:txBody>
      </p:sp>
      <p:sp>
        <p:nvSpPr>
          <p:cNvPr id="3" name="Subtitle 2"/>
          <p:cNvSpPr>
            <a:spLocks noGrp="1"/>
          </p:cNvSpPr>
          <p:nvPr>
            <p:ph type="subTitle" idx="1"/>
          </p:nvPr>
        </p:nvSpPr>
        <p:spPr>
          <a:xfrm>
            <a:off x="457200" y="3699804"/>
            <a:ext cx="8305800" cy="1557996"/>
          </a:xfrm>
        </p:spPr>
        <p:txBody>
          <a:bodyPr/>
          <a:lstStyle/>
          <a:p>
            <a:r>
              <a:rPr lang="en-US" dirty="0" smtClean="0"/>
              <a:t>Shane Creel Ph.D., CCEP</a:t>
            </a:r>
          </a:p>
          <a:p>
            <a:r>
              <a:rPr lang="en-US" dirty="0" smtClean="0">
                <a:solidFill>
                  <a:srgbClr val="92D050"/>
                </a:solidFill>
              </a:rPr>
              <a:t>LEED Green Associate</a:t>
            </a:r>
          </a:p>
          <a:p>
            <a:r>
              <a:rPr lang="en-US" dirty="0" smtClean="0"/>
              <a:t>Director, Risk Management &amp; </a:t>
            </a:r>
            <a:r>
              <a:rPr lang="en-US" dirty="0" smtClean="0">
                <a:solidFill>
                  <a:srgbClr val="92D050"/>
                </a:solidFill>
              </a:rPr>
              <a:t>Sustainability</a:t>
            </a:r>
          </a:p>
          <a:p>
            <a:r>
              <a:rPr lang="en-US" dirty="0" smtClean="0"/>
              <a:t>Texas A&amp;M University-Kingsville</a:t>
            </a:r>
          </a:p>
        </p:txBody>
      </p:sp>
    </p:spTree>
    <p:extLst>
      <p:ext uri="{BB962C8B-B14F-4D97-AF65-F5344CB8AC3E}">
        <p14:creationId xmlns:p14="http://schemas.microsoft.com/office/powerpoint/2010/main" val="290646931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smtClean="0"/>
              <a:t>Overview</a:t>
            </a:r>
            <a:endParaRPr lang="en-US" dirty="0"/>
          </a:p>
        </p:txBody>
      </p:sp>
      <p:sp>
        <p:nvSpPr>
          <p:cNvPr id="2" name="Content Placeholder 1"/>
          <p:cNvSpPr>
            <a:spLocks noGrp="1"/>
          </p:cNvSpPr>
          <p:nvPr>
            <p:ph idx="1"/>
          </p:nvPr>
        </p:nvSpPr>
        <p:spPr/>
        <p:txBody>
          <a:bodyPr/>
          <a:lstStyle/>
          <a:p>
            <a:pPr marL="514350" indent="-514350">
              <a:buFont typeface="+mj-lt"/>
              <a:buAutoNum type="arabicPeriod"/>
            </a:pPr>
            <a:r>
              <a:rPr lang="en-US" dirty="0" smtClean="0"/>
              <a:t>Back to Business: Planning for Disasters</a:t>
            </a:r>
          </a:p>
          <a:p>
            <a:pPr marL="514350" indent="-514350">
              <a:buFont typeface="+mj-lt"/>
              <a:buAutoNum type="arabicPeriod"/>
            </a:pPr>
            <a:r>
              <a:rPr lang="en-US" dirty="0" smtClean="0"/>
              <a:t>The Benefits of Desktop Procedures</a:t>
            </a:r>
          </a:p>
          <a:p>
            <a:pPr marL="514350" indent="-514350">
              <a:buFont typeface="+mj-lt"/>
              <a:buAutoNum type="arabicPeriod"/>
            </a:pPr>
            <a:r>
              <a:rPr lang="en-US" dirty="0" smtClean="0"/>
              <a:t>Disaster Recovery</a:t>
            </a:r>
          </a:p>
          <a:p>
            <a:pPr marL="514350" indent="-514350">
              <a:buFont typeface="+mj-lt"/>
              <a:buAutoNum type="arabicPeriod"/>
            </a:pPr>
            <a:r>
              <a:rPr lang="en-US" dirty="0" smtClean="0"/>
              <a:t>Chaotic Ethical Decisions</a:t>
            </a:r>
            <a:endParaRPr lang="en-US" dirty="0"/>
          </a:p>
        </p:txBody>
      </p:sp>
    </p:spTree>
    <p:extLst>
      <p:ext uri="{BB962C8B-B14F-4D97-AF65-F5344CB8AC3E}">
        <p14:creationId xmlns:p14="http://schemas.microsoft.com/office/powerpoint/2010/main" val="287861425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PH" dirty="0" smtClean="0"/>
              <a:t>  </a:t>
            </a:r>
            <a:endParaRPr lang="en-US" dirty="0"/>
          </a:p>
        </p:txBody>
      </p:sp>
      <p:sp>
        <p:nvSpPr>
          <p:cNvPr id="2" name="Content Placeholder 1"/>
          <p:cNvSpPr>
            <a:spLocks noGrp="1"/>
          </p:cNvSpPr>
          <p:nvPr>
            <p:ph idx="1"/>
          </p:nvPr>
        </p:nvSpPr>
        <p:spPr/>
        <p:txBody>
          <a:bodyPr/>
          <a:lstStyle/>
          <a:p>
            <a:pPr marL="0" indent="0">
              <a:buNone/>
            </a:pPr>
            <a:r>
              <a:rPr lang="en-US" dirty="0" smtClean="0"/>
              <a:t>“</a:t>
            </a:r>
            <a:r>
              <a:rPr lang="en-US" dirty="0"/>
              <a:t>While no one wants to dwell on the thought of impending disaster, prudent planning can give you piece of mind knowing that you have prepared your family or company as well as possible</a:t>
            </a:r>
            <a:r>
              <a:rPr lang="en-US" dirty="0" smtClean="0"/>
              <a:t>.” </a:t>
            </a:r>
          </a:p>
          <a:p>
            <a:pPr marL="0" indent="0">
              <a:buNone/>
            </a:pPr>
            <a:endParaRPr lang="en-US" dirty="0" smtClean="0"/>
          </a:p>
          <a:p>
            <a:pPr marL="0" indent="0">
              <a:buNone/>
            </a:pPr>
            <a:r>
              <a:rPr lang="en-US" dirty="0"/>
              <a:t>	</a:t>
            </a:r>
            <a:r>
              <a:rPr lang="en-US" dirty="0" smtClean="0"/>
              <a:t>		</a:t>
            </a:r>
            <a:r>
              <a:rPr lang="en-US" i="1" dirty="0" smtClean="0"/>
              <a:t>U.S. Department of State</a:t>
            </a:r>
            <a:endParaRPr lang="en-US" dirty="0"/>
          </a:p>
        </p:txBody>
      </p:sp>
    </p:spTree>
    <p:extLst>
      <p:ext uri="{BB962C8B-B14F-4D97-AF65-F5344CB8AC3E}">
        <p14:creationId xmlns:p14="http://schemas.microsoft.com/office/powerpoint/2010/main" val="213844905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pPr algn="ctr"/>
            <a:r>
              <a:rPr lang="en-US" b="1" dirty="0"/>
              <a:t>Where do the Threats Come From?</a:t>
            </a:r>
            <a:endParaRPr lang="en-US" dirty="0"/>
          </a:p>
        </p:txBody>
      </p:sp>
      <p:sp>
        <p:nvSpPr>
          <p:cNvPr id="2" name="Content Placeholder 1"/>
          <p:cNvSpPr>
            <a:spLocks noGrp="1"/>
          </p:cNvSpPr>
          <p:nvPr>
            <p:ph idx="1"/>
          </p:nvPr>
        </p:nvSpPr>
        <p:spPr/>
        <p:txBody>
          <a:bodyPr/>
          <a:lstStyle/>
          <a:p>
            <a:pPr>
              <a:lnSpc>
                <a:spcPct val="80000"/>
              </a:lnSpc>
            </a:pPr>
            <a:r>
              <a:rPr lang="en-US" dirty="0"/>
              <a:t>External disruption</a:t>
            </a:r>
          </a:p>
          <a:p>
            <a:pPr lvl="1">
              <a:lnSpc>
                <a:spcPct val="80000"/>
              </a:lnSpc>
              <a:buFont typeface="Wingdings" pitchFamily="2" charset="2"/>
              <a:buChar char="Ø"/>
            </a:pPr>
            <a:r>
              <a:rPr lang="en-US" dirty="0"/>
              <a:t>Mother Nature </a:t>
            </a:r>
            <a:r>
              <a:rPr lang="en-US" dirty="0" smtClean="0"/>
              <a:t>–Wildfire, </a:t>
            </a:r>
            <a:r>
              <a:rPr lang="en-US" dirty="0"/>
              <a:t>Flood, Hurricane</a:t>
            </a:r>
          </a:p>
          <a:p>
            <a:pPr lvl="1">
              <a:lnSpc>
                <a:spcPct val="80000"/>
              </a:lnSpc>
              <a:buFont typeface="Wingdings" pitchFamily="2" charset="2"/>
              <a:buChar char="Ø"/>
            </a:pPr>
            <a:r>
              <a:rPr lang="en-US" dirty="0"/>
              <a:t>Utilities – Electrical, telecom, and water  </a:t>
            </a:r>
          </a:p>
          <a:p>
            <a:pPr lvl="1">
              <a:lnSpc>
                <a:spcPct val="80000"/>
              </a:lnSpc>
              <a:buFont typeface="Wingdings" pitchFamily="2" charset="2"/>
              <a:buChar char="Ø"/>
            </a:pPr>
            <a:r>
              <a:rPr lang="en-US" dirty="0"/>
              <a:t>Human </a:t>
            </a:r>
            <a:r>
              <a:rPr lang="en-US" dirty="0" smtClean="0"/>
              <a:t>Behavior – Terrorists, </a:t>
            </a:r>
            <a:r>
              <a:rPr lang="en-US" dirty="0"/>
              <a:t>psychos, hackers</a:t>
            </a:r>
          </a:p>
          <a:p>
            <a:pPr>
              <a:lnSpc>
                <a:spcPct val="80000"/>
              </a:lnSpc>
            </a:pPr>
            <a:r>
              <a:rPr lang="en-US" dirty="0"/>
              <a:t>Internal disruption</a:t>
            </a:r>
          </a:p>
          <a:p>
            <a:pPr lvl="1">
              <a:lnSpc>
                <a:spcPct val="80000"/>
              </a:lnSpc>
              <a:buFont typeface="Wingdings" pitchFamily="2" charset="2"/>
              <a:buChar char="Ø"/>
            </a:pPr>
            <a:r>
              <a:rPr lang="en-US" dirty="0"/>
              <a:t>Facility problems </a:t>
            </a:r>
            <a:r>
              <a:rPr lang="en-US" dirty="0" smtClean="0"/>
              <a:t>– fire, leaky </a:t>
            </a:r>
            <a:r>
              <a:rPr lang="en-US" dirty="0"/>
              <a:t>roofs</a:t>
            </a:r>
          </a:p>
          <a:p>
            <a:pPr lvl="1">
              <a:lnSpc>
                <a:spcPct val="80000"/>
              </a:lnSpc>
              <a:buFont typeface="Wingdings" pitchFamily="2" charset="2"/>
              <a:buChar char="Ø"/>
            </a:pPr>
            <a:r>
              <a:rPr lang="en-US" dirty="0"/>
              <a:t>Equipment failures </a:t>
            </a:r>
            <a:r>
              <a:rPr lang="en-US" dirty="0" smtClean="0"/>
              <a:t>– server crash </a:t>
            </a:r>
            <a:endParaRPr lang="en-US" dirty="0"/>
          </a:p>
          <a:p>
            <a:pPr lvl="1">
              <a:lnSpc>
                <a:spcPct val="80000"/>
              </a:lnSpc>
              <a:buFont typeface="Wingdings" pitchFamily="2" charset="2"/>
              <a:buChar char="Ø"/>
            </a:pPr>
            <a:r>
              <a:rPr lang="en-US" dirty="0"/>
              <a:t>Disgruntled staff</a:t>
            </a:r>
          </a:p>
          <a:p>
            <a:pPr lvl="1">
              <a:lnSpc>
                <a:spcPct val="80000"/>
              </a:lnSpc>
              <a:buFont typeface="Wingdings" pitchFamily="2" charset="2"/>
              <a:buChar char="Ø"/>
            </a:pPr>
            <a:r>
              <a:rPr lang="en-US" dirty="0"/>
              <a:t>Staff </a:t>
            </a:r>
            <a:r>
              <a:rPr lang="en-US" dirty="0" smtClean="0"/>
              <a:t>illness/death</a:t>
            </a:r>
            <a:endParaRPr lang="en-US" dirty="0"/>
          </a:p>
          <a:p>
            <a:endParaRPr lang="en-US" dirty="0"/>
          </a:p>
        </p:txBody>
      </p:sp>
    </p:spTree>
    <p:extLst>
      <p:ext uri="{BB962C8B-B14F-4D97-AF65-F5344CB8AC3E}">
        <p14:creationId xmlns:p14="http://schemas.microsoft.com/office/powerpoint/2010/main" val="216509314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smtClean="0"/>
              <a:t>Back to Business: Planning for Disasters</a:t>
            </a:r>
            <a:endParaRPr lang="en-US" dirty="0"/>
          </a:p>
        </p:txBody>
      </p:sp>
      <p:sp>
        <p:nvSpPr>
          <p:cNvPr id="2" name="Content Placeholder 1"/>
          <p:cNvSpPr>
            <a:spLocks noGrp="1"/>
          </p:cNvSpPr>
          <p:nvPr>
            <p:ph idx="1"/>
          </p:nvPr>
        </p:nvSpPr>
        <p:spPr/>
        <p:txBody>
          <a:bodyPr/>
          <a:lstStyle/>
          <a:p>
            <a:pPr marL="0" indent="0">
              <a:buNone/>
            </a:pPr>
            <a:r>
              <a:rPr lang="en-US" dirty="0">
                <a:hlinkClick r:id="rId3" tooltip="http://www.texasprepares.org/survivingdisaster.htm"/>
              </a:rPr>
              <a:t>http://</a:t>
            </a:r>
            <a:r>
              <a:rPr lang="en-US" dirty="0" smtClean="0">
                <a:hlinkClick r:id="rId3" tooltip="http://www.texasprepares.org/survivingdisaster.htm"/>
              </a:rPr>
              <a:t>www.texasprepares.org/survivingdisaster.htm</a:t>
            </a:r>
            <a:endParaRPr lang="en-US" dirty="0" smtClean="0"/>
          </a:p>
          <a:p>
            <a:pPr marL="0" indent="0">
              <a:buNone/>
            </a:pPr>
            <a:endParaRPr lang="en-US" dirty="0"/>
          </a:p>
        </p:txBody>
      </p:sp>
    </p:spTree>
    <p:extLst>
      <p:ext uri="{BB962C8B-B14F-4D97-AF65-F5344CB8AC3E}">
        <p14:creationId xmlns:p14="http://schemas.microsoft.com/office/powerpoint/2010/main" val="374372677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b="1" dirty="0"/>
              <a:t>Business </a:t>
            </a:r>
            <a:r>
              <a:rPr lang="en-US" b="1" dirty="0" smtClean="0"/>
              <a:t>Continuity </a:t>
            </a:r>
            <a:r>
              <a:rPr lang="en-US" b="1" dirty="0"/>
              <a:t>Questions</a:t>
            </a:r>
            <a:endParaRPr lang="en-US" dirty="0"/>
          </a:p>
        </p:txBody>
      </p:sp>
      <p:sp>
        <p:nvSpPr>
          <p:cNvPr id="2" name="Content Placeholder 1"/>
          <p:cNvSpPr>
            <a:spLocks noGrp="1"/>
          </p:cNvSpPr>
          <p:nvPr>
            <p:ph idx="1"/>
          </p:nvPr>
        </p:nvSpPr>
        <p:spPr/>
        <p:txBody>
          <a:bodyPr/>
          <a:lstStyle/>
          <a:p>
            <a:pPr>
              <a:lnSpc>
                <a:spcPct val="90000"/>
              </a:lnSpc>
            </a:pPr>
            <a:r>
              <a:rPr lang="en-US" dirty="0"/>
              <a:t>Will historical information be required in order to process new information?</a:t>
            </a:r>
          </a:p>
          <a:p>
            <a:pPr>
              <a:lnSpc>
                <a:spcPct val="90000"/>
              </a:lnSpc>
            </a:pPr>
            <a:r>
              <a:rPr lang="en-US" dirty="0"/>
              <a:t>Are necessary forms available?</a:t>
            </a:r>
          </a:p>
          <a:p>
            <a:pPr>
              <a:lnSpc>
                <a:spcPct val="90000"/>
              </a:lnSpc>
            </a:pPr>
            <a:r>
              <a:rPr lang="en-US" dirty="0"/>
              <a:t>Are cross-trained personnel available?</a:t>
            </a:r>
          </a:p>
          <a:p>
            <a:pPr>
              <a:lnSpc>
                <a:spcPct val="90000"/>
              </a:lnSpc>
            </a:pPr>
            <a:r>
              <a:rPr lang="en-US" dirty="0"/>
              <a:t>Is there an alternate work site available?</a:t>
            </a:r>
          </a:p>
          <a:p>
            <a:pPr>
              <a:lnSpc>
                <a:spcPct val="90000"/>
              </a:lnSpc>
              <a:buFontTx/>
              <a:buNone/>
            </a:pPr>
            <a:r>
              <a:rPr lang="en-US" dirty="0"/>
              <a:t>	(Remote Access)</a:t>
            </a:r>
          </a:p>
          <a:p>
            <a:pPr>
              <a:lnSpc>
                <a:spcPct val="90000"/>
              </a:lnSpc>
            </a:pPr>
            <a:r>
              <a:rPr lang="en-US" dirty="0" smtClean="0"/>
              <a:t>Do you know all of the players?</a:t>
            </a:r>
            <a:endParaRPr lang="en-US" dirty="0"/>
          </a:p>
          <a:p>
            <a:endParaRPr lang="en-US" dirty="0"/>
          </a:p>
        </p:txBody>
      </p:sp>
    </p:spTree>
    <p:extLst>
      <p:ext uri="{BB962C8B-B14F-4D97-AF65-F5344CB8AC3E}">
        <p14:creationId xmlns:p14="http://schemas.microsoft.com/office/powerpoint/2010/main" val="325734200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b="1" dirty="0"/>
              <a:t>Business </a:t>
            </a:r>
            <a:r>
              <a:rPr lang="en-US" b="1" dirty="0" smtClean="0"/>
              <a:t>Continuity Planning</a:t>
            </a:r>
            <a:endParaRPr lang="en-US" dirty="0"/>
          </a:p>
        </p:txBody>
      </p:sp>
      <p:sp>
        <p:nvSpPr>
          <p:cNvPr id="2" name="Content Placeholder 1"/>
          <p:cNvSpPr>
            <a:spLocks noGrp="1"/>
          </p:cNvSpPr>
          <p:nvPr>
            <p:ph idx="1"/>
          </p:nvPr>
        </p:nvSpPr>
        <p:spPr/>
        <p:txBody>
          <a:bodyPr/>
          <a:lstStyle/>
          <a:p>
            <a:r>
              <a:rPr lang="en-US" dirty="0" smtClean="0"/>
              <a:t>Historical Information</a:t>
            </a:r>
          </a:p>
          <a:p>
            <a:pPr marL="514350" indent="-514350">
              <a:buFont typeface="+mj-lt"/>
              <a:buAutoNum type="alphaLcParenR"/>
            </a:pPr>
            <a:r>
              <a:rPr lang="en-US" dirty="0" smtClean="0"/>
              <a:t>Meta Data Files</a:t>
            </a:r>
          </a:p>
          <a:p>
            <a:pPr lvl="1">
              <a:buFont typeface="Wingdings" pitchFamily="2" charset="2"/>
              <a:buChar char="Ø"/>
            </a:pPr>
            <a:r>
              <a:rPr lang="en-US" dirty="0" smtClean="0"/>
              <a:t>Common fields such as personal identifiers</a:t>
            </a:r>
          </a:p>
          <a:p>
            <a:pPr marL="514350" indent="-514350">
              <a:buFont typeface="+mj-lt"/>
              <a:buAutoNum type="alphaLcParenR"/>
            </a:pPr>
            <a:r>
              <a:rPr lang="en-US" dirty="0" smtClean="0"/>
              <a:t>Linked Data Files</a:t>
            </a:r>
          </a:p>
          <a:p>
            <a:pPr lvl="1">
              <a:buFont typeface="Wingdings" pitchFamily="2" charset="2"/>
              <a:buChar char="Ø"/>
            </a:pPr>
            <a:r>
              <a:rPr lang="en-US" dirty="0" smtClean="0"/>
              <a:t>Excel spreadsheets</a:t>
            </a:r>
          </a:p>
          <a:p>
            <a:pPr lvl="1">
              <a:buFont typeface="Wingdings" pitchFamily="2" charset="2"/>
              <a:buChar char="Ø"/>
            </a:pPr>
            <a:r>
              <a:rPr lang="en-US" dirty="0" smtClean="0"/>
              <a:t>Data mining from external sources</a:t>
            </a:r>
          </a:p>
          <a:p>
            <a:pPr marL="514350" indent="-514350">
              <a:buFont typeface="+mj-lt"/>
              <a:buAutoNum type="alphaLcParenR"/>
            </a:pPr>
            <a:r>
              <a:rPr lang="en-US" dirty="0" smtClean="0"/>
              <a:t>Hard copy information</a:t>
            </a:r>
            <a:endParaRPr lang="en-US" dirty="0"/>
          </a:p>
        </p:txBody>
      </p:sp>
    </p:spTree>
    <p:extLst>
      <p:ext uri="{BB962C8B-B14F-4D97-AF65-F5344CB8AC3E}">
        <p14:creationId xmlns:p14="http://schemas.microsoft.com/office/powerpoint/2010/main" val="34838333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b="1" dirty="0"/>
              <a:t>Business Continuity </a:t>
            </a:r>
            <a:r>
              <a:rPr lang="en-US" b="1" dirty="0" smtClean="0"/>
              <a:t>Planning </a:t>
            </a:r>
            <a:endParaRPr lang="en-US" dirty="0"/>
          </a:p>
        </p:txBody>
      </p:sp>
      <p:sp>
        <p:nvSpPr>
          <p:cNvPr id="2" name="Content Placeholder 1"/>
          <p:cNvSpPr>
            <a:spLocks noGrp="1"/>
          </p:cNvSpPr>
          <p:nvPr>
            <p:ph idx="1"/>
          </p:nvPr>
        </p:nvSpPr>
        <p:spPr/>
        <p:txBody>
          <a:bodyPr/>
          <a:lstStyle/>
          <a:p>
            <a:r>
              <a:rPr lang="en-US" dirty="0" smtClean="0"/>
              <a:t>Forms</a:t>
            </a:r>
          </a:p>
          <a:p>
            <a:pPr marL="880110" lvl="1" indent="-514350">
              <a:buFont typeface="+mj-lt"/>
              <a:buAutoNum type="alphaLcParenR"/>
            </a:pPr>
            <a:r>
              <a:rPr lang="en-US" dirty="0" smtClean="0"/>
              <a:t>Do you have backups and who knows how to manually fill them out.</a:t>
            </a:r>
          </a:p>
          <a:p>
            <a:pPr marL="365760" lvl="1" indent="0">
              <a:buNone/>
            </a:pPr>
            <a:endParaRPr lang="en-US" dirty="0"/>
          </a:p>
          <a:p>
            <a:pPr marL="365760" lvl="1" indent="0">
              <a:buNone/>
            </a:pPr>
            <a:r>
              <a:rPr lang="en-US" dirty="0" smtClean="0"/>
              <a:t>Scenario: Your cashier is very proficient using the computerized system. The establishment looses access to the server which operates your ordering and cash handling. Everything else is functional. Will you have to close the business because no one knows how to manually conduct an order/process?</a:t>
            </a:r>
            <a:endParaRPr lang="en-US" dirty="0"/>
          </a:p>
        </p:txBody>
      </p:sp>
    </p:spTree>
    <p:extLst>
      <p:ext uri="{BB962C8B-B14F-4D97-AF65-F5344CB8AC3E}">
        <p14:creationId xmlns:p14="http://schemas.microsoft.com/office/powerpoint/2010/main" val="968919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b="1" dirty="0"/>
              <a:t>Business Continuity </a:t>
            </a:r>
            <a:r>
              <a:rPr lang="en-US" b="1" dirty="0" smtClean="0"/>
              <a:t>Planning  </a:t>
            </a:r>
            <a:endParaRPr lang="en-US" dirty="0"/>
          </a:p>
        </p:txBody>
      </p:sp>
      <p:sp>
        <p:nvSpPr>
          <p:cNvPr id="2" name="Content Placeholder 1"/>
          <p:cNvSpPr>
            <a:spLocks noGrp="1"/>
          </p:cNvSpPr>
          <p:nvPr>
            <p:ph idx="1"/>
          </p:nvPr>
        </p:nvSpPr>
        <p:spPr/>
        <p:txBody>
          <a:bodyPr/>
          <a:lstStyle/>
          <a:p>
            <a:r>
              <a:rPr lang="en-US" dirty="0" smtClean="0"/>
              <a:t>Cross-trained personnel</a:t>
            </a:r>
          </a:p>
          <a:p>
            <a:pPr marL="880110" lvl="1" indent="-514350">
              <a:buFont typeface="+mj-lt"/>
              <a:buAutoNum type="alphaLcParenR"/>
            </a:pPr>
            <a:r>
              <a:rPr lang="en-US" dirty="0" smtClean="0"/>
              <a:t>This is very important but often difficult to accomplish.</a:t>
            </a:r>
          </a:p>
          <a:p>
            <a:pPr marL="880110" lvl="1" indent="-514350">
              <a:buFont typeface="+mj-lt"/>
              <a:buAutoNum type="alphaLcParenR"/>
            </a:pPr>
            <a:r>
              <a:rPr lang="en-US" dirty="0" smtClean="0"/>
              <a:t>Here is the normal though process: “If I teach someone else what I know, why would the organization continue to need me?”</a:t>
            </a:r>
          </a:p>
          <a:p>
            <a:pPr marL="880110" lvl="1" indent="-514350">
              <a:buFont typeface="+mj-lt"/>
              <a:buAutoNum type="alphaLcParenR"/>
            </a:pPr>
            <a:r>
              <a:rPr lang="en-US" dirty="0" smtClean="0"/>
              <a:t>We have to get past this way of thinking. Some of us here might not wakeup in the morning. Is there someone else that you have trained to do your job?</a:t>
            </a:r>
          </a:p>
          <a:p>
            <a:pPr marL="880110" lvl="1" indent="-514350">
              <a:buFont typeface="+mj-lt"/>
              <a:buAutoNum type="alphaLcParenR"/>
            </a:pPr>
            <a:r>
              <a:rPr lang="en-US" dirty="0" smtClean="0"/>
              <a:t>The more others know the easier your job becomes. </a:t>
            </a:r>
            <a:endParaRPr lang="en-US" dirty="0"/>
          </a:p>
        </p:txBody>
      </p:sp>
    </p:spTree>
    <p:extLst>
      <p:ext uri="{BB962C8B-B14F-4D97-AF65-F5344CB8AC3E}">
        <p14:creationId xmlns:p14="http://schemas.microsoft.com/office/powerpoint/2010/main" val="38994573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b="1" dirty="0"/>
              <a:t>Business Continuity </a:t>
            </a:r>
            <a:r>
              <a:rPr lang="en-US" b="1" dirty="0" smtClean="0"/>
              <a:t>Planning   </a:t>
            </a:r>
            <a:endParaRPr lang="en-US" dirty="0"/>
          </a:p>
        </p:txBody>
      </p:sp>
      <p:sp>
        <p:nvSpPr>
          <p:cNvPr id="2" name="Content Placeholder 1"/>
          <p:cNvSpPr>
            <a:spLocks noGrp="1"/>
          </p:cNvSpPr>
          <p:nvPr>
            <p:ph idx="1"/>
          </p:nvPr>
        </p:nvSpPr>
        <p:spPr/>
        <p:txBody>
          <a:bodyPr/>
          <a:lstStyle/>
          <a:p>
            <a:r>
              <a:rPr lang="en-US" dirty="0" smtClean="0"/>
              <a:t>Alternate </a:t>
            </a:r>
            <a:r>
              <a:rPr lang="en-US" dirty="0"/>
              <a:t>work </a:t>
            </a:r>
            <a:r>
              <a:rPr lang="en-US" dirty="0" smtClean="0"/>
              <a:t>site (Remote Access)</a:t>
            </a:r>
          </a:p>
          <a:p>
            <a:pPr marL="822960" lvl="1" indent="-457200">
              <a:buFont typeface="+mj-lt"/>
              <a:buAutoNum type="alphaLcParenR"/>
            </a:pPr>
            <a:r>
              <a:rPr lang="en-US" dirty="0" smtClean="0"/>
              <a:t>Can your operations be conducted elsewhere?</a:t>
            </a:r>
          </a:p>
          <a:p>
            <a:pPr marL="822960" lvl="1" indent="-457200">
              <a:buFont typeface="+mj-lt"/>
              <a:buAutoNum type="alphaLcParenR"/>
            </a:pPr>
            <a:r>
              <a:rPr lang="en-US" dirty="0" smtClean="0"/>
              <a:t>Can your employees telecommute?</a:t>
            </a:r>
          </a:p>
          <a:p>
            <a:pPr marL="822960" lvl="1" indent="-457200">
              <a:buFont typeface="+mj-lt"/>
              <a:buAutoNum type="alphaLcParenR"/>
            </a:pPr>
            <a:r>
              <a:rPr lang="en-US" dirty="0" smtClean="0"/>
              <a:t>What if your building is no longer standing?</a:t>
            </a:r>
          </a:p>
          <a:p>
            <a:pPr marL="822960" lvl="1" indent="-457200">
              <a:buFont typeface="+mj-lt"/>
              <a:buAutoNum type="alphaLcParenR"/>
            </a:pPr>
            <a:endParaRPr lang="en-US" dirty="0" smtClean="0"/>
          </a:p>
          <a:p>
            <a:pPr marL="822960" lvl="1" indent="-457200">
              <a:buFont typeface="+mj-lt"/>
              <a:buAutoNum type="alphaLcParenR"/>
            </a:pPr>
            <a:endParaRPr lang="en-US" dirty="0"/>
          </a:p>
        </p:txBody>
      </p:sp>
    </p:spTree>
    <p:extLst>
      <p:ext uri="{BB962C8B-B14F-4D97-AF65-F5344CB8AC3E}">
        <p14:creationId xmlns:p14="http://schemas.microsoft.com/office/powerpoint/2010/main" val="42039060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b="1" dirty="0"/>
              <a:t>Business Continuity </a:t>
            </a:r>
            <a:r>
              <a:rPr lang="en-US" b="1" dirty="0" smtClean="0"/>
              <a:t>Planning    </a:t>
            </a:r>
            <a:endParaRPr lang="en-US" dirty="0"/>
          </a:p>
        </p:txBody>
      </p:sp>
      <p:sp>
        <p:nvSpPr>
          <p:cNvPr id="2" name="Content Placeholder 1"/>
          <p:cNvSpPr>
            <a:spLocks noGrp="1"/>
          </p:cNvSpPr>
          <p:nvPr>
            <p:ph idx="1"/>
          </p:nvPr>
        </p:nvSpPr>
        <p:spPr/>
        <p:txBody>
          <a:bodyPr/>
          <a:lstStyle/>
          <a:p>
            <a:r>
              <a:rPr lang="en-US" dirty="0" smtClean="0"/>
              <a:t>All the players</a:t>
            </a:r>
          </a:p>
          <a:p>
            <a:pPr marL="880110" lvl="1" indent="-514350">
              <a:buFont typeface="+mj-lt"/>
              <a:buAutoNum type="alphaLcParenR"/>
            </a:pPr>
            <a:r>
              <a:rPr lang="en-US" dirty="0" smtClean="0"/>
              <a:t>Do you have employee recall information?</a:t>
            </a:r>
          </a:p>
          <a:p>
            <a:pPr marL="880110" lvl="1" indent="-514350">
              <a:buFont typeface="+mj-lt"/>
              <a:buAutoNum type="alphaLcParenR"/>
            </a:pPr>
            <a:r>
              <a:rPr lang="en-US" dirty="0" smtClean="0"/>
              <a:t>Do you have an Disaster Recovery Organization available? The Texas A&amp;M System contracts with Cotton USA for Disaster Recovery Assistance.</a:t>
            </a:r>
          </a:p>
          <a:p>
            <a:pPr marL="880110" lvl="1" indent="-514350">
              <a:buFont typeface="+mj-lt"/>
              <a:buAutoNum type="alphaLcParenR"/>
            </a:pPr>
            <a:r>
              <a:rPr lang="en-US" dirty="0" smtClean="0"/>
              <a:t>Where are you on the priories list for you energy provider?</a:t>
            </a:r>
          </a:p>
          <a:p>
            <a:pPr marL="880110" lvl="1" indent="-514350">
              <a:buFont typeface="+mj-lt"/>
              <a:buAutoNum type="alphaLcParenR"/>
            </a:pPr>
            <a:r>
              <a:rPr lang="en-US" dirty="0" smtClean="0"/>
              <a:t>Have you met with all of the players to establish contact if nothing else?</a:t>
            </a:r>
            <a:endParaRPr lang="en-US" dirty="0"/>
          </a:p>
        </p:txBody>
      </p:sp>
    </p:spTree>
    <p:extLst>
      <p:ext uri="{BB962C8B-B14F-4D97-AF65-F5344CB8AC3E}">
        <p14:creationId xmlns:p14="http://schemas.microsoft.com/office/powerpoint/2010/main" val="33298767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smtClean="0"/>
              <a:t>Desktop Procedures</a:t>
            </a:r>
            <a:endParaRPr lang="en-US" dirty="0"/>
          </a:p>
        </p:txBody>
      </p:sp>
      <p:sp>
        <p:nvSpPr>
          <p:cNvPr id="2" name="Content Placeholder 1"/>
          <p:cNvSpPr>
            <a:spLocks noGrp="1"/>
          </p:cNvSpPr>
          <p:nvPr>
            <p:ph idx="1"/>
          </p:nvPr>
        </p:nvSpPr>
        <p:spPr/>
        <p:txBody>
          <a:bodyPr/>
          <a:lstStyle/>
          <a:p>
            <a:r>
              <a:rPr lang="en-US" dirty="0" smtClean="0"/>
              <a:t>Desktop procedures defined:</a:t>
            </a:r>
          </a:p>
          <a:p>
            <a:endParaRPr lang="en-US" dirty="0"/>
          </a:p>
          <a:p>
            <a:pPr marL="0" indent="0">
              <a:buNone/>
            </a:pPr>
            <a:r>
              <a:rPr lang="en-US" dirty="0"/>
              <a:t>A set of instructions covering those features of operations which lend themselves to a definite or standardized </a:t>
            </a:r>
            <a:r>
              <a:rPr lang="en-US" dirty="0" smtClean="0"/>
              <a:t>procedure</a:t>
            </a:r>
            <a:r>
              <a:rPr lang="en-US" smtClean="0"/>
              <a:t>, for preventing </a:t>
            </a:r>
            <a:r>
              <a:rPr lang="en-US" dirty="0" smtClean="0"/>
              <a:t>business disruption, </a:t>
            </a:r>
            <a:r>
              <a:rPr lang="en-US" dirty="0"/>
              <a:t>without loss of </a:t>
            </a:r>
            <a:r>
              <a:rPr lang="en-US" dirty="0" smtClean="0"/>
              <a:t>effectiveness with the </a:t>
            </a:r>
            <a:r>
              <a:rPr lang="en-US" dirty="0"/>
              <a:t>flexibility necessary in special situations </a:t>
            </a:r>
            <a:r>
              <a:rPr lang="en-US" dirty="0" smtClean="0"/>
              <a:t>retained.</a:t>
            </a:r>
          </a:p>
          <a:p>
            <a:pPr marL="0" indent="0">
              <a:buNone/>
            </a:pPr>
            <a:endParaRPr lang="en-US" dirty="0"/>
          </a:p>
          <a:p>
            <a:pPr marL="0" indent="0">
              <a:buNone/>
            </a:pPr>
            <a:r>
              <a:rPr lang="en-US" dirty="0" smtClean="0"/>
              <a:t>The Cradle to Grave Process.</a:t>
            </a:r>
            <a:endParaRPr lang="en-US" dirty="0"/>
          </a:p>
        </p:txBody>
      </p:sp>
    </p:spTree>
    <p:extLst>
      <p:ext uri="{BB962C8B-B14F-4D97-AF65-F5344CB8AC3E}">
        <p14:creationId xmlns:p14="http://schemas.microsoft.com/office/powerpoint/2010/main" val="120559395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a:t>Desktop </a:t>
            </a:r>
            <a:r>
              <a:rPr lang="en-US" dirty="0" smtClean="0"/>
              <a:t>Procedures </a:t>
            </a:r>
            <a:endParaRPr lang="en-US" dirty="0"/>
          </a:p>
        </p:txBody>
      </p:sp>
      <p:sp>
        <p:nvSpPr>
          <p:cNvPr id="2" name="Content Placeholder 1"/>
          <p:cNvSpPr>
            <a:spLocks noGrp="1"/>
          </p:cNvSpPr>
          <p:nvPr>
            <p:ph idx="1"/>
          </p:nvPr>
        </p:nvSpPr>
        <p:spPr/>
        <p:txBody>
          <a:bodyPr/>
          <a:lstStyle/>
          <a:p>
            <a:r>
              <a:rPr lang="en-US" dirty="0" smtClean="0"/>
              <a:t>Why do we need desktop procedures?</a:t>
            </a:r>
          </a:p>
          <a:p>
            <a:pPr marL="514350" indent="-514350">
              <a:buFont typeface="+mj-lt"/>
              <a:buAutoNum type="arabicPeriod"/>
            </a:pPr>
            <a:endParaRPr lang="en-US" dirty="0" smtClean="0"/>
          </a:p>
          <a:p>
            <a:pPr marL="514350" indent="-514350">
              <a:buFont typeface="+mj-lt"/>
              <a:buAutoNum type="arabicPeriod"/>
            </a:pPr>
            <a:r>
              <a:rPr lang="en-US" dirty="0" smtClean="0"/>
              <a:t>Prevent business disruption.</a:t>
            </a:r>
          </a:p>
          <a:p>
            <a:pPr marL="514350" indent="-514350">
              <a:buFont typeface="+mj-lt"/>
              <a:buAutoNum type="arabicPeriod"/>
            </a:pPr>
            <a:r>
              <a:rPr lang="en-US" dirty="0" smtClean="0"/>
              <a:t>Promote uniformity &amp; consistency across organizations.</a:t>
            </a:r>
          </a:p>
          <a:p>
            <a:pPr marL="514350" indent="-514350">
              <a:buFont typeface="+mj-lt"/>
              <a:buAutoNum type="arabicPeriod"/>
            </a:pPr>
            <a:r>
              <a:rPr lang="en-US" dirty="0" smtClean="0"/>
              <a:t>Maintain smooth operations.</a:t>
            </a:r>
          </a:p>
          <a:p>
            <a:pPr marL="514350" indent="-514350">
              <a:buFont typeface="+mj-lt"/>
              <a:buAutoNum type="arabicPeriod"/>
            </a:pPr>
            <a:r>
              <a:rPr lang="en-US" dirty="0" smtClean="0"/>
              <a:t>Employee transition.</a:t>
            </a:r>
          </a:p>
          <a:p>
            <a:pPr marL="514350" indent="-514350">
              <a:buFont typeface="+mj-lt"/>
              <a:buAutoNum type="arabicPeriod"/>
            </a:pPr>
            <a:r>
              <a:rPr lang="en-US" dirty="0"/>
              <a:t>Provide</a:t>
            </a:r>
            <a:r>
              <a:rPr lang="en-US" b="1" dirty="0"/>
              <a:t> </a:t>
            </a:r>
            <a:r>
              <a:rPr lang="en-US" dirty="0"/>
              <a:t>protection</a:t>
            </a:r>
            <a:r>
              <a:rPr lang="en-US" b="1" dirty="0"/>
              <a:t> </a:t>
            </a:r>
            <a:r>
              <a:rPr lang="en-US" dirty="0"/>
              <a:t>in the event of an </a:t>
            </a:r>
            <a:r>
              <a:rPr lang="en-US" dirty="0" smtClean="0"/>
              <a:t>audit.</a:t>
            </a:r>
          </a:p>
          <a:p>
            <a:pPr marL="514350" indent="-514350">
              <a:buFont typeface="+mj-lt"/>
              <a:buAutoNum type="arabicPeriod"/>
            </a:pPr>
            <a:endParaRPr lang="en-US" dirty="0" smtClean="0"/>
          </a:p>
        </p:txBody>
      </p:sp>
    </p:spTree>
    <p:extLst>
      <p:ext uri="{BB962C8B-B14F-4D97-AF65-F5344CB8AC3E}">
        <p14:creationId xmlns:p14="http://schemas.microsoft.com/office/powerpoint/2010/main" val="281782514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b="1" dirty="0"/>
              <a:t>Developing the Procedures</a:t>
            </a:r>
            <a:endParaRPr lang="en-US" dirty="0"/>
          </a:p>
        </p:txBody>
      </p:sp>
      <p:sp>
        <p:nvSpPr>
          <p:cNvPr id="2" name="Content Placeholder 1"/>
          <p:cNvSpPr>
            <a:spLocks noGrp="1"/>
          </p:cNvSpPr>
          <p:nvPr>
            <p:ph idx="1"/>
          </p:nvPr>
        </p:nvSpPr>
        <p:spPr/>
        <p:txBody>
          <a:bodyPr/>
          <a:lstStyle/>
          <a:p>
            <a:r>
              <a:rPr lang="en-US" dirty="0"/>
              <a:t>Identify the how do I’s </a:t>
            </a:r>
          </a:p>
          <a:p>
            <a:pPr marL="914400" lvl="1" indent="-514350">
              <a:buFont typeface="Wingdings" pitchFamily="2" charset="2"/>
              <a:buChar char="Ø"/>
            </a:pPr>
            <a:r>
              <a:rPr lang="en-US" dirty="0"/>
              <a:t>Write a recipe for each	 </a:t>
            </a:r>
          </a:p>
          <a:p>
            <a:r>
              <a:rPr lang="en-US" dirty="0"/>
              <a:t>Identify the what, how, when, where, and who?</a:t>
            </a:r>
          </a:p>
          <a:p>
            <a:r>
              <a:rPr lang="en-US" dirty="0"/>
              <a:t>These are the items we have committed to memory or that have become second nature</a:t>
            </a:r>
            <a:r>
              <a:rPr lang="en-US" dirty="0" smtClean="0"/>
              <a:t>.</a:t>
            </a:r>
          </a:p>
          <a:p>
            <a:r>
              <a:rPr lang="en-US" dirty="0" smtClean="0"/>
              <a:t>Desktop procedures are </a:t>
            </a:r>
            <a:r>
              <a:rPr lang="en-US" dirty="0"/>
              <a:t>a subset of business continuity.</a:t>
            </a:r>
          </a:p>
          <a:p>
            <a:endParaRPr lang="en-US" dirty="0"/>
          </a:p>
        </p:txBody>
      </p:sp>
    </p:spTree>
    <p:extLst>
      <p:ext uri="{BB962C8B-B14F-4D97-AF65-F5344CB8AC3E}">
        <p14:creationId xmlns:p14="http://schemas.microsoft.com/office/powerpoint/2010/main" val="66937317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smtClean="0"/>
              <a:t>Disaster Recovery</a:t>
            </a:r>
            <a:endParaRPr lang="en-US" dirty="0"/>
          </a:p>
        </p:txBody>
      </p:sp>
      <p:sp>
        <p:nvSpPr>
          <p:cNvPr id="2" name="Content Placeholder 1"/>
          <p:cNvSpPr>
            <a:spLocks noGrp="1"/>
          </p:cNvSpPr>
          <p:nvPr>
            <p:ph idx="1"/>
          </p:nvPr>
        </p:nvSpPr>
        <p:spPr/>
        <p:txBody>
          <a:bodyPr/>
          <a:lstStyle/>
          <a:p>
            <a:r>
              <a:rPr lang="en-US" dirty="0"/>
              <a:t>Disaster recovery is the process, policies and procedures related to preparing for recovery or continuation of technology infrastructure critical to an organization after a natural or human-induced disaster. Disaster recovery is a subset of business continuity</a:t>
            </a:r>
            <a:r>
              <a:rPr lang="en-US" dirty="0" smtClean="0"/>
              <a:t>.</a:t>
            </a:r>
          </a:p>
          <a:p>
            <a:r>
              <a:rPr lang="en-US" dirty="0" smtClean="0"/>
              <a:t>Most </a:t>
            </a:r>
            <a:r>
              <a:rPr lang="en-US" dirty="0"/>
              <a:t>large companies </a:t>
            </a:r>
            <a:r>
              <a:rPr lang="en-US" dirty="0" smtClean="0"/>
              <a:t>invest as much as 25% </a:t>
            </a:r>
            <a:r>
              <a:rPr lang="en-US" dirty="0"/>
              <a:t>of their IT budget on disaster recovery planning, with the aim of avoiding larger losses in the event that the business cannot continue to function due to loss of IT infrastructure and data.</a:t>
            </a:r>
          </a:p>
        </p:txBody>
      </p:sp>
    </p:spTree>
    <p:extLst>
      <p:ext uri="{BB962C8B-B14F-4D97-AF65-F5344CB8AC3E}">
        <p14:creationId xmlns:p14="http://schemas.microsoft.com/office/powerpoint/2010/main" val="235746353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28600"/>
            <a:ext cx="8229600" cy="1219200"/>
          </a:xfrm>
        </p:spPr>
        <p:txBody>
          <a:bodyPr>
            <a:normAutofit fontScale="90000"/>
          </a:bodyPr>
          <a:lstStyle/>
          <a:p>
            <a:pPr algn="ctr"/>
            <a:r>
              <a:rPr lang="en-US" dirty="0" smtClean="0"/>
              <a:t/>
            </a:r>
            <a:br>
              <a:rPr lang="en-US" dirty="0" smtClean="0"/>
            </a:br>
            <a:r>
              <a:rPr lang="en-US" dirty="0"/>
              <a:t/>
            </a:r>
            <a:br>
              <a:rPr lang="en-US" dirty="0"/>
            </a:br>
            <a:r>
              <a:rPr lang="en-US" dirty="0" smtClean="0"/>
              <a:t/>
            </a:r>
            <a:br>
              <a:rPr lang="en-US" dirty="0" smtClean="0"/>
            </a:br>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r>
              <a:rPr lang="en-US" dirty="0" smtClean="0"/>
              <a:t>Disaster Recovery</a:t>
            </a:r>
            <a:endParaRPr lang="en-US" dirty="0"/>
          </a:p>
        </p:txBody>
      </p:sp>
      <p:sp>
        <p:nvSpPr>
          <p:cNvPr id="2" name="Content Placeholder 1"/>
          <p:cNvSpPr>
            <a:spLocks noGrp="1"/>
          </p:cNvSpPr>
          <p:nvPr>
            <p:ph idx="1"/>
          </p:nvPr>
        </p:nvSpPr>
        <p:spPr/>
        <p:txBody>
          <a:bodyPr>
            <a:normAutofit lnSpcReduction="10000"/>
          </a:bodyPr>
          <a:lstStyle/>
          <a:p>
            <a:r>
              <a:rPr lang="en-US" dirty="0" smtClean="0"/>
              <a:t>“MARC” (Minimum Acceptable Recovery Configuration).</a:t>
            </a:r>
          </a:p>
          <a:p>
            <a:pPr lvl="1">
              <a:buFont typeface="Wingdings" pitchFamily="2" charset="2"/>
              <a:buChar char="Ø"/>
            </a:pPr>
            <a:r>
              <a:rPr lang="en-US" dirty="0" smtClean="0"/>
              <a:t>High-level facilities/People/Equipment/Telecom</a:t>
            </a:r>
          </a:p>
          <a:p>
            <a:r>
              <a:rPr lang="en-US" dirty="0" smtClean="0"/>
              <a:t>Recovery Time Objectives (RTO).</a:t>
            </a:r>
          </a:p>
          <a:p>
            <a:pPr lvl="1">
              <a:buFont typeface="Wingdings" pitchFamily="2" charset="2"/>
              <a:buChar char="Ø"/>
            </a:pPr>
            <a:r>
              <a:rPr lang="en-US" dirty="0" smtClean="0"/>
              <a:t>The </a:t>
            </a:r>
            <a:r>
              <a:rPr lang="en-US" dirty="0"/>
              <a:t>time period after a disaster at which business functions need to be restored.</a:t>
            </a:r>
            <a:endParaRPr lang="en-US" dirty="0" smtClean="0"/>
          </a:p>
          <a:p>
            <a:r>
              <a:rPr lang="en-US" dirty="0" smtClean="0"/>
              <a:t>Recovery Point Objectives (RPO). </a:t>
            </a:r>
          </a:p>
          <a:p>
            <a:pPr lvl="1">
              <a:buFont typeface="Wingdings" pitchFamily="2" charset="2"/>
              <a:buChar char="Ø"/>
            </a:pPr>
            <a:r>
              <a:rPr lang="en-US" dirty="0" smtClean="0"/>
              <a:t>The age of files that must be recovered from backup storage for normal operations to resume.</a:t>
            </a:r>
          </a:p>
          <a:p>
            <a:r>
              <a:rPr lang="en-US" dirty="0" smtClean="0"/>
              <a:t>Funding Gap. </a:t>
            </a:r>
          </a:p>
          <a:p>
            <a:pPr lvl="1">
              <a:buFont typeface="Wingdings" pitchFamily="2" charset="2"/>
              <a:buChar char="Ø"/>
            </a:pPr>
            <a:r>
              <a:rPr lang="en-US" dirty="0" smtClean="0"/>
              <a:t>Funding differential required to recover. Is there reserve funding available?</a:t>
            </a:r>
            <a:endParaRPr lang="en-US" dirty="0"/>
          </a:p>
        </p:txBody>
      </p:sp>
    </p:spTree>
    <p:extLst>
      <p:ext uri="{BB962C8B-B14F-4D97-AF65-F5344CB8AC3E}">
        <p14:creationId xmlns:p14="http://schemas.microsoft.com/office/powerpoint/2010/main" val="100697531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smtClean="0"/>
              <a:t>Information Security</a:t>
            </a:r>
            <a:endParaRPr lang="en-US" dirty="0"/>
          </a:p>
        </p:txBody>
      </p:sp>
      <p:sp>
        <p:nvSpPr>
          <p:cNvPr id="2" name="Content Placeholder 1"/>
          <p:cNvSpPr>
            <a:spLocks noGrp="1"/>
          </p:cNvSpPr>
          <p:nvPr>
            <p:ph idx="1"/>
          </p:nvPr>
        </p:nvSpPr>
        <p:spPr/>
        <p:txBody>
          <a:bodyPr>
            <a:normAutofit/>
          </a:bodyPr>
          <a:lstStyle/>
          <a:p>
            <a:r>
              <a:rPr lang="en-US" dirty="0" smtClean="0"/>
              <a:t>An organization’s Information Security revolves around the attitude of the employees.</a:t>
            </a:r>
          </a:p>
          <a:p>
            <a:pPr lvl="1">
              <a:buFont typeface="Wingdings" pitchFamily="2" charset="2"/>
              <a:buChar char="Ø"/>
            </a:pPr>
            <a:r>
              <a:rPr lang="en-US" dirty="0" smtClean="0"/>
              <a:t>Loose lips sink ships!</a:t>
            </a:r>
          </a:p>
          <a:p>
            <a:r>
              <a:rPr lang="en-US" dirty="0" smtClean="0"/>
              <a:t> How to protecting organizational information.</a:t>
            </a:r>
          </a:p>
          <a:p>
            <a:pPr lvl="1">
              <a:buFont typeface="Wingdings" pitchFamily="2" charset="2"/>
              <a:buChar char="Ø"/>
            </a:pPr>
            <a:r>
              <a:rPr lang="en-US" dirty="0" smtClean="0"/>
              <a:t>A viable Records Retention Schedule.</a:t>
            </a:r>
          </a:p>
          <a:p>
            <a:pPr lvl="2">
              <a:buFont typeface="Wingdings" pitchFamily="2" charset="2"/>
              <a:buChar char="q"/>
            </a:pPr>
            <a:r>
              <a:rPr lang="en-US" dirty="0"/>
              <a:t> </a:t>
            </a:r>
            <a:r>
              <a:rPr lang="en-US" dirty="0" smtClean="0"/>
              <a:t>Texas State Records Retention Schedule</a:t>
            </a:r>
          </a:p>
          <a:p>
            <a:pPr marL="777240" lvl="2" indent="0">
              <a:buNone/>
            </a:pPr>
            <a:r>
              <a:rPr lang="en-US" dirty="0"/>
              <a:t> 	</a:t>
            </a:r>
            <a:r>
              <a:rPr lang="en-US" dirty="0">
                <a:hlinkClick r:id="rId3" tooltip="https://www.tsl.state.tx.us/slrm/recordspubs/rrs4.html"/>
              </a:rPr>
              <a:t>https://</a:t>
            </a:r>
            <a:r>
              <a:rPr lang="en-US" dirty="0" smtClean="0">
                <a:hlinkClick r:id="rId3" tooltip="https://www.tsl.state.tx.us/slrm/recordspubs/rrs4.html"/>
              </a:rPr>
              <a:t>www.tsl.state.tx.us/slrm/recordspubs/rrs4.html</a:t>
            </a:r>
            <a:endParaRPr lang="en-US" dirty="0" smtClean="0"/>
          </a:p>
          <a:p>
            <a:pPr lvl="1">
              <a:buFont typeface="Wingdings" pitchFamily="2" charset="2"/>
              <a:buChar char="Ø"/>
            </a:pPr>
            <a:r>
              <a:rPr lang="en-US" dirty="0" smtClean="0"/>
              <a:t>Implement Information Security Programs focusing on technology and operations.</a:t>
            </a:r>
          </a:p>
          <a:p>
            <a:pPr lvl="1">
              <a:buFont typeface="Wingdings" pitchFamily="2" charset="2"/>
              <a:buChar char="Ø"/>
            </a:pPr>
            <a:r>
              <a:rPr lang="en-US" dirty="0" smtClean="0"/>
              <a:t>Provide Information Security awareness training.</a:t>
            </a:r>
          </a:p>
          <a:p>
            <a:pPr lvl="1">
              <a:buFont typeface="Wingdings" pitchFamily="2" charset="2"/>
              <a:buChar char="Ø"/>
            </a:pPr>
            <a:r>
              <a:rPr lang="en-US" dirty="0" smtClean="0"/>
              <a:t>Provide user authentication.</a:t>
            </a:r>
            <a:endParaRPr lang="en-US" dirty="0"/>
          </a:p>
        </p:txBody>
      </p:sp>
    </p:spTree>
    <p:extLst>
      <p:ext uri="{BB962C8B-B14F-4D97-AF65-F5344CB8AC3E}">
        <p14:creationId xmlns:p14="http://schemas.microsoft.com/office/powerpoint/2010/main" val="352446082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smtClean="0"/>
              <a:t>Chaotic Ethical Decisions</a:t>
            </a:r>
            <a:endParaRPr lang="en-US" dirty="0"/>
          </a:p>
        </p:txBody>
      </p:sp>
      <p:sp>
        <p:nvSpPr>
          <p:cNvPr id="2" name="Content Placeholder 1"/>
          <p:cNvSpPr>
            <a:spLocks noGrp="1"/>
          </p:cNvSpPr>
          <p:nvPr>
            <p:ph idx="1"/>
          </p:nvPr>
        </p:nvSpPr>
        <p:spPr/>
        <p:txBody>
          <a:bodyPr/>
          <a:lstStyle/>
          <a:p>
            <a:r>
              <a:rPr lang="en-US" dirty="0"/>
              <a:t>Decisions are at the heart of leader success, and at times there are critical moments when they can be difficult, perplexing, and nerve-racking. However, the boldest decisions are the safest</a:t>
            </a:r>
            <a:r>
              <a:rPr lang="en-US" dirty="0" smtClean="0"/>
              <a:t>.</a:t>
            </a:r>
          </a:p>
          <a:p>
            <a:pPr marL="0" indent="0">
              <a:buNone/>
            </a:pPr>
            <a:endParaRPr lang="en-US" dirty="0"/>
          </a:p>
          <a:p>
            <a:pPr marL="0" indent="0">
              <a:buNone/>
            </a:pPr>
            <a:r>
              <a:rPr lang="en-US" dirty="0"/>
              <a:t>	</a:t>
            </a:r>
            <a:r>
              <a:rPr lang="en-US" dirty="0" smtClean="0"/>
              <a:t>			</a:t>
            </a:r>
            <a:r>
              <a:rPr lang="en-US" i="1" dirty="0"/>
              <a:t>Dr. </a:t>
            </a:r>
            <a:r>
              <a:rPr lang="en-US" i="1" dirty="0" err="1"/>
              <a:t>Hossein</a:t>
            </a:r>
            <a:r>
              <a:rPr lang="en-US" i="1" dirty="0"/>
              <a:t> </a:t>
            </a:r>
            <a:r>
              <a:rPr lang="en-US" i="1" dirty="0" err="1"/>
              <a:t>Arsham</a:t>
            </a:r>
            <a:r>
              <a:rPr lang="en-US" dirty="0"/>
              <a:t/>
            </a:r>
            <a:br>
              <a:rPr lang="en-US" dirty="0"/>
            </a:br>
            <a:r>
              <a:rPr lang="en-US" dirty="0" smtClean="0"/>
              <a:t>				Merrick School of Business</a:t>
            </a:r>
          </a:p>
          <a:p>
            <a:pPr marL="0" indent="0">
              <a:buNone/>
            </a:pPr>
            <a:r>
              <a:rPr lang="en-US" dirty="0"/>
              <a:t>	</a:t>
            </a:r>
            <a:r>
              <a:rPr lang="en-US" dirty="0" smtClean="0"/>
              <a:t>			University of Baltimore</a:t>
            </a:r>
            <a:endParaRPr lang="en-US" dirty="0"/>
          </a:p>
        </p:txBody>
      </p:sp>
    </p:spTree>
    <p:extLst>
      <p:ext uri="{BB962C8B-B14F-4D97-AF65-F5344CB8AC3E}">
        <p14:creationId xmlns:p14="http://schemas.microsoft.com/office/powerpoint/2010/main" val="299930867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a:t>Chaotic Ethical </a:t>
            </a:r>
            <a:r>
              <a:rPr lang="en-US" dirty="0" smtClean="0"/>
              <a:t>Decisions </a:t>
            </a:r>
            <a:endParaRPr lang="en-US" dirty="0"/>
          </a:p>
        </p:txBody>
      </p:sp>
      <p:sp>
        <p:nvSpPr>
          <p:cNvPr id="2" name="Content Placeholder 1"/>
          <p:cNvSpPr>
            <a:spLocks noGrp="1"/>
          </p:cNvSpPr>
          <p:nvPr>
            <p:ph idx="1"/>
          </p:nvPr>
        </p:nvSpPr>
        <p:spPr/>
        <p:txBody>
          <a:bodyPr/>
          <a:lstStyle/>
          <a:p>
            <a:r>
              <a:rPr lang="en-US" dirty="0" smtClean="0"/>
              <a:t>Supported by behavioral decision theory which:</a:t>
            </a:r>
          </a:p>
          <a:p>
            <a:pPr lvl="1">
              <a:buFont typeface="Wingdings" pitchFamily="2" charset="2"/>
              <a:buChar char="Ø"/>
            </a:pPr>
            <a:r>
              <a:rPr lang="en-US" dirty="0" smtClean="0"/>
              <a:t>Accepts </a:t>
            </a:r>
            <a:r>
              <a:rPr lang="en-US" dirty="0"/>
              <a:t>a world with bounded rationality and views the decision maker as acting only </a:t>
            </a:r>
            <a:r>
              <a:rPr lang="en-US" dirty="0" smtClean="0"/>
              <a:t>in terms </a:t>
            </a:r>
            <a:r>
              <a:rPr lang="en-US" dirty="0"/>
              <a:t>of what he/she </a:t>
            </a:r>
            <a:r>
              <a:rPr lang="en-US" b="1" u="sng" dirty="0"/>
              <a:t>perceives</a:t>
            </a:r>
            <a:r>
              <a:rPr lang="en-US" dirty="0"/>
              <a:t> about a </a:t>
            </a:r>
            <a:r>
              <a:rPr lang="en-US" dirty="0" smtClean="0"/>
              <a:t>given situation.</a:t>
            </a:r>
          </a:p>
          <a:p>
            <a:pPr marL="365760" lvl="1" indent="0">
              <a:buNone/>
            </a:pPr>
            <a:endParaRPr lang="en-US" dirty="0"/>
          </a:p>
          <a:p>
            <a:pPr lvl="1">
              <a:buFont typeface="Wingdings" pitchFamily="2" charset="2"/>
              <a:buChar char="Ø"/>
            </a:pPr>
            <a:r>
              <a:rPr lang="en-US" dirty="0"/>
              <a:t>Fits with a chaotic world of uncertain conditions and limited </a:t>
            </a:r>
            <a:r>
              <a:rPr lang="en-US" dirty="0" smtClean="0"/>
              <a:t>information.</a:t>
            </a:r>
          </a:p>
          <a:p>
            <a:pPr lvl="1">
              <a:buFont typeface="Wingdings" pitchFamily="2" charset="2"/>
              <a:buChar char="Ø"/>
            </a:pPr>
            <a:endParaRPr lang="en-US" dirty="0"/>
          </a:p>
          <a:p>
            <a:pPr lvl="1">
              <a:buFont typeface="Wingdings" pitchFamily="2" charset="2"/>
              <a:buChar char="Ø"/>
            </a:pPr>
            <a:r>
              <a:rPr lang="en-US" dirty="0"/>
              <a:t>Encourages satisficing </a:t>
            </a:r>
            <a:r>
              <a:rPr lang="en-US" dirty="0" smtClean="0"/>
              <a:t>(good enough)decision making.</a:t>
            </a:r>
          </a:p>
          <a:p>
            <a:pPr marL="365760" lvl="1" indent="0">
              <a:buNone/>
            </a:pPr>
            <a:endParaRPr lang="en-US" dirty="0" smtClean="0"/>
          </a:p>
          <a:p>
            <a:pPr marL="365760" lvl="1" indent="0">
              <a:buNone/>
            </a:pPr>
            <a:endParaRPr lang="en-US" dirty="0"/>
          </a:p>
          <a:p>
            <a:pPr marL="365760" lvl="1" indent="0">
              <a:buNone/>
            </a:pPr>
            <a:endParaRPr lang="en-US" dirty="0" smtClean="0"/>
          </a:p>
        </p:txBody>
      </p:sp>
    </p:spTree>
    <p:extLst>
      <p:ext uri="{BB962C8B-B14F-4D97-AF65-F5344CB8AC3E}">
        <p14:creationId xmlns:p14="http://schemas.microsoft.com/office/powerpoint/2010/main" val="204875369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a:t>Chaotic Ethical </a:t>
            </a:r>
            <a:r>
              <a:rPr lang="en-US" dirty="0" smtClean="0"/>
              <a:t>Decisions  </a:t>
            </a:r>
            <a:endParaRPr lang="en-US" dirty="0"/>
          </a:p>
        </p:txBody>
      </p:sp>
      <p:sp>
        <p:nvSpPr>
          <p:cNvPr id="2" name="Content Placeholder 1"/>
          <p:cNvSpPr>
            <a:spLocks noGrp="1"/>
          </p:cNvSpPr>
          <p:nvPr>
            <p:ph idx="1"/>
          </p:nvPr>
        </p:nvSpPr>
        <p:spPr/>
        <p:txBody>
          <a:bodyPr/>
          <a:lstStyle/>
          <a:p>
            <a:r>
              <a:rPr lang="en-US" dirty="0" smtClean="0"/>
              <a:t>The 3Rs of Chaotic Ethical Decision Making:</a:t>
            </a:r>
          </a:p>
          <a:p>
            <a:pPr marL="880110" lvl="1" indent="-514350">
              <a:buFont typeface="+mj-lt"/>
              <a:buAutoNum type="arabicPeriod"/>
            </a:pPr>
            <a:r>
              <a:rPr lang="en-US" dirty="0" smtClean="0"/>
              <a:t>Rationing of resources</a:t>
            </a:r>
          </a:p>
          <a:p>
            <a:pPr lvl="2">
              <a:buFont typeface="Wingdings" pitchFamily="2" charset="2"/>
              <a:buChar char="Ø"/>
            </a:pPr>
            <a:r>
              <a:rPr lang="en-US" dirty="0" smtClean="0"/>
              <a:t>Who gets what first?</a:t>
            </a:r>
          </a:p>
          <a:p>
            <a:pPr marL="880110" lvl="1" indent="-514350">
              <a:buFont typeface="+mj-lt"/>
              <a:buAutoNum type="arabicPeriod"/>
            </a:pPr>
            <a:r>
              <a:rPr lang="en-US" dirty="0" smtClean="0"/>
              <a:t>Restriction of access</a:t>
            </a:r>
          </a:p>
          <a:p>
            <a:pPr lvl="2">
              <a:buFont typeface="Wingdings" pitchFamily="2" charset="2"/>
              <a:buChar char="Ø"/>
            </a:pPr>
            <a:r>
              <a:rPr lang="en-US" dirty="0" smtClean="0"/>
              <a:t>Texas is working to establish First Responder Credentialing. </a:t>
            </a:r>
          </a:p>
          <a:p>
            <a:pPr marL="880110" lvl="1" indent="-514350">
              <a:buFont typeface="+mj-lt"/>
              <a:buAutoNum type="arabicPeriod"/>
            </a:pPr>
            <a:r>
              <a:rPr lang="en-US" dirty="0" smtClean="0"/>
              <a:t>Responsibility </a:t>
            </a:r>
          </a:p>
          <a:p>
            <a:pPr lvl="2">
              <a:buFont typeface="Wingdings" pitchFamily="2" charset="2"/>
              <a:buChar char="Ø"/>
            </a:pPr>
            <a:r>
              <a:rPr lang="en-US" dirty="0" smtClean="0"/>
              <a:t>Environmental</a:t>
            </a:r>
          </a:p>
          <a:p>
            <a:pPr lvl="2">
              <a:buFont typeface="Wingdings" pitchFamily="2" charset="2"/>
              <a:buChar char="Ø"/>
            </a:pPr>
            <a:r>
              <a:rPr lang="en-US" dirty="0" smtClean="0"/>
              <a:t>Social</a:t>
            </a:r>
          </a:p>
          <a:p>
            <a:pPr lvl="2">
              <a:buFont typeface="Wingdings" pitchFamily="2" charset="2"/>
              <a:buChar char="Ø"/>
            </a:pPr>
            <a:r>
              <a:rPr lang="en-US" dirty="0" smtClean="0"/>
              <a:t>Organizational</a:t>
            </a:r>
          </a:p>
          <a:p>
            <a:pPr lvl="2">
              <a:buFont typeface="Wingdings" pitchFamily="2" charset="2"/>
              <a:buChar char="Ø"/>
            </a:pPr>
            <a:endParaRPr lang="en-US" dirty="0"/>
          </a:p>
        </p:txBody>
      </p:sp>
    </p:spTree>
    <p:extLst>
      <p:ext uri="{BB962C8B-B14F-4D97-AF65-F5344CB8AC3E}">
        <p14:creationId xmlns:p14="http://schemas.microsoft.com/office/powerpoint/2010/main" val="377534185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a:t>Chaotic Ethical </a:t>
            </a:r>
            <a:r>
              <a:rPr lang="en-US" dirty="0" smtClean="0"/>
              <a:t>Decisions   </a:t>
            </a:r>
            <a:endParaRPr lang="en-US" dirty="0"/>
          </a:p>
        </p:txBody>
      </p:sp>
      <p:sp>
        <p:nvSpPr>
          <p:cNvPr id="2" name="Content Placeholder 1"/>
          <p:cNvSpPr>
            <a:spLocks noGrp="1"/>
          </p:cNvSpPr>
          <p:nvPr>
            <p:ph idx="1"/>
          </p:nvPr>
        </p:nvSpPr>
        <p:spPr/>
        <p:txBody>
          <a:bodyPr/>
          <a:lstStyle/>
          <a:p>
            <a:r>
              <a:rPr lang="en-US" dirty="0" smtClean="0"/>
              <a:t>The Ethical Dilemma:</a:t>
            </a:r>
          </a:p>
          <a:p>
            <a:pPr lvl="1">
              <a:buFont typeface="Wingdings" pitchFamily="2" charset="2"/>
              <a:buChar char="Ø"/>
            </a:pPr>
            <a:r>
              <a:rPr lang="en-US" dirty="0"/>
              <a:t>A situation in which </a:t>
            </a:r>
            <a:r>
              <a:rPr lang="en-US" dirty="0" smtClean="0"/>
              <a:t>the decision maker must </a:t>
            </a:r>
            <a:r>
              <a:rPr lang="en-US" dirty="0"/>
              <a:t>decide whether or not to do something that, although </a:t>
            </a:r>
            <a:r>
              <a:rPr lang="en-US" dirty="0" smtClean="0"/>
              <a:t>risky yet beneficial (for the greater good) given the situation, may </a:t>
            </a:r>
            <a:r>
              <a:rPr lang="en-US" dirty="0"/>
              <a:t>be </a:t>
            </a:r>
            <a:r>
              <a:rPr lang="en-US" dirty="0" smtClean="0"/>
              <a:t>considered unethical </a:t>
            </a:r>
            <a:r>
              <a:rPr lang="en-US" dirty="0"/>
              <a:t>and perhaps </a:t>
            </a:r>
            <a:r>
              <a:rPr lang="en-US" dirty="0" smtClean="0"/>
              <a:t>illegal.</a:t>
            </a:r>
            <a:endParaRPr lang="en-US" dirty="0"/>
          </a:p>
          <a:p>
            <a:pPr lvl="1">
              <a:buFont typeface="Wingdings" pitchFamily="2" charset="2"/>
              <a:buChar char="Ø"/>
            </a:pPr>
            <a:endParaRPr lang="en-US" dirty="0" smtClean="0"/>
          </a:p>
          <a:p>
            <a:pPr lvl="1">
              <a:buFont typeface="Wingdings" pitchFamily="2" charset="2"/>
              <a:buChar char="Ø"/>
            </a:pPr>
            <a:r>
              <a:rPr lang="en-US" dirty="0" smtClean="0"/>
              <a:t>Things to consider:</a:t>
            </a:r>
          </a:p>
          <a:p>
            <a:pPr marL="1188720" lvl="2" indent="-457200">
              <a:buFont typeface="+mj-lt"/>
              <a:buAutoNum type="arabicPeriod"/>
            </a:pPr>
            <a:r>
              <a:rPr lang="en-US" dirty="0" smtClean="0"/>
              <a:t>Would I make the same decision if my family were involved?</a:t>
            </a:r>
          </a:p>
          <a:p>
            <a:pPr marL="1188720" lvl="2" indent="-457200">
              <a:buFont typeface="+mj-lt"/>
              <a:buAutoNum type="arabicPeriod"/>
            </a:pPr>
            <a:r>
              <a:rPr lang="en-US" dirty="0" smtClean="0"/>
              <a:t>What is the personal impact of the decision?</a:t>
            </a:r>
          </a:p>
          <a:p>
            <a:pPr marL="1188720" lvl="2" indent="-457200">
              <a:buFont typeface="+mj-lt"/>
              <a:buAutoNum type="arabicPeriod"/>
            </a:pPr>
            <a:r>
              <a:rPr lang="en-US" dirty="0" smtClean="0"/>
              <a:t>Will I be able to sleep to night?</a:t>
            </a:r>
          </a:p>
        </p:txBody>
      </p:sp>
    </p:spTree>
    <p:extLst>
      <p:ext uri="{BB962C8B-B14F-4D97-AF65-F5344CB8AC3E}">
        <p14:creationId xmlns:p14="http://schemas.microsoft.com/office/powerpoint/2010/main" val="86095891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smtClean="0"/>
              <a:t>Public Relations</a:t>
            </a:r>
            <a:endParaRPr lang="en-US" dirty="0"/>
          </a:p>
        </p:txBody>
      </p:sp>
      <p:sp>
        <p:nvSpPr>
          <p:cNvPr id="2" name="Content Placeholder 1"/>
          <p:cNvSpPr>
            <a:spLocks noGrp="1"/>
          </p:cNvSpPr>
          <p:nvPr>
            <p:ph idx="1"/>
          </p:nvPr>
        </p:nvSpPr>
        <p:spPr/>
        <p:txBody>
          <a:bodyPr/>
          <a:lstStyle/>
          <a:p>
            <a:r>
              <a:rPr lang="en-US" dirty="0" smtClean="0"/>
              <a:t>Present a unified front to primary and secondary stakeholders.</a:t>
            </a:r>
          </a:p>
          <a:p>
            <a:pPr lvl="1">
              <a:buFont typeface="Wingdings" pitchFamily="2" charset="2"/>
              <a:buChar char="Ø"/>
            </a:pPr>
            <a:r>
              <a:rPr lang="en-US" dirty="0" smtClean="0"/>
              <a:t>Primary: employees, customers, investors, and shareholders, as well as governments and communities that provide necessary infrastructure. </a:t>
            </a:r>
          </a:p>
          <a:p>
            <a:pPr lvl="1">
              <a:buFont typeface="Wingdings" pitchFamily="2" charset="2"/>
              <a:buChar char="Ø"/>
            </a:pPr>
            <a:r>
              <a:rPr lang="en-US" dirty="0" smtClean="0"/>
              <a:t>Secondary: media, trade associations, and special interest groups.</a:t>
            </a:r>
            <a:endParaRPr lang="en-US" dirty="0"/>
          </a:p>
          <a:p>
            <a:r>
              <a:rPr lang="en-US" dirty="0" smtClean="0"/>
              <a:t>This demonstrates to the public that the situation is under control and prevents further panic. Additionally, your stakeholders are less likely to loose confidence in the organization.</a:t>
            </a:r>
          </a:p>
        </p:txBody>
      </p:sp>
    </p:spTree>
    <p:extLst>
      <p:ext uri="{BB962C8B-B14F-4D97-AF65-F5344CB8AC3E}">
        <p14:creationId xmlns:p14="http://schemas.microsoft.com/office/powerpoint/2010/main" val="231123394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PH" dirty="0" smtClean="0"/>
              <a:t> </a:t>
            </a:r>
            <a:endParaRPr lang="en-US" dirty="0"/>
          </a:p>
        </p:txBody>
      </p:sp>
      <p:pic>
        <p:nvPicPr>
          <p:cNvPr id="4" name="Content Placeholder 3" descr="Figure of a man sitting in a giant question mark"/>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24000" y="1776412"/>
            <a:ext cx="6096000" cy="406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5353083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b="1" dirty="0"/>
              <a:t>Additional Sources</a:t>
            </a:r>
            <a:endParaRPr lang="en-US" dirty="0"/>
          </a:p>
        </p:txBody>
      </p:sp>
      <p:sp>
        <p:nvSpPr>
          <p:cNvPr id="2" name="Content Placeholder 1"/>
          <p:cNvSpPr>
            <a:spLocks noGrp="1"/>
          </p:cNvSpPr>
          <p:nvPr>
            <p:ph idx="1"/>
          </p:nvPr>
        </p:nvSpPr>
        <p:spPr/>
        <p:txBody>
          <a:bodyPr/>
          <a:lstStyle/>
          <a:p>
            <a:r>
              <a:rPr lang="en-US" dirty="0"/>
              <a:t>Emergency Management Institute</a:t>
            </a:r>
          </a:p>
          <a:p>
            <a:pPr>
              <a:buFontTx/>
              <a:buNone/>
            </a:pPr>
            <a:r>
              <a:rPr lang="en-US" dirty="0"/>
              <a:t>	Continuity of Operations Awareness </a:t>
            </a:r>
            <a:r>
              <a:rPr lang="en-US" dirty="0" smtClean="0"/>
              <a:t>Course</a:t>
            </a:r>
          </a:p>
          <a:p>
            <a:pPr marL="0" indent="0">
              <a:buNone/>
            </a:pPr>
            <a:r>
              <a:rPr lang="en-US" dirty="0" smtClean="0">
                <a:hlinkClick r:id="rId3" tooltip="http://training.fema.gov/EMIWeb/IS/is546.12.asp"/>
              </a:rPr>
              <a:t>http</a:t>
            </a:r>
            <a:r>
              <a:rPr lang="en-US" dirty="0">
                <a:hlinkClick r:id="rId3" tooltip="http://training.fema.gov/EMIWeb/IS/is546.12.asp"/>
              </a:rPr>
              <a:t>://</a:t>
            </a:r>
            <a:r>
              <a:rPr lang="en-US" dirty="0" smtClean="0">
                <a:hlinkClick r:id="rId3" tooltip="http://training.fema.gov/EMIWeb/IS/is546.12.asp"/>
              </a:rPr>
              <a:t>training.fema.gov/EMIWeb/IS/is546.12.asp</a:t>
            </a:r>
            <a:endParaRPr lang="en-US" dirty="0" smtClean="0"/>
          </a:p>
          <a:p>
            <a:pPr marL="0" indent="0">
              <a:buNone/>
            </a:pPr>
            <a:endParaRPr lang="en-US" dirty="0"/>
          </a:p>
        </p:txBody>
      </p:sp>
    </p:spTree>
    <p:extLst>
      <p:ext uri="{BB962C8B-B14F-4D97-AF65-F5344CB8AC3E}">
        <p14:creationId xmlns:p14="http://schemas.microsoft.com/office/powerpoint/2010/main" val="359577166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smtClean="0"/>
              <a:t>Contact Information</a:t>
            </a:r>
            <a:endParaRPr lang="en-US" dirty="0"/>
          </a:p>
        </p:txBody>
      </p:sp>
      <p:sp>
        <p:nvSpPr>
          <p:cNvPr id="2" name="Content Placeholder 1"/>
          <p:cNvSpPr>
            <a:spLocks noGrp="1"/>
          </p:cNvSpPr>
          <p:nvPr>
            <p:ph idx="1"/>
          </p:nvPr>
        </p:nvSpPr>
        <p:spPr/>
        <p:txBody>
          <a:bodyPr/>
          <a:lstStyle/>
          <a:p>
            <a:pPr marL="0" indent="0">
              <a:buNone/>
            </a:pPr>
            <a:r>
              <a:rPr lang="en-US" dirty="0" smtClean="0">
                <a:hlinkClick r:id="rId2"/>
              </a:rPr>
              <a:t>Randolph.creel@tamuk.edu</a:t>
            </a:r>
            <a:endParaRPr lang="en-US" dirty="0" smtClean="0"/>
          </a:p>
          <a:p>
            <a:pPr marL="0" indent="0">
              <a:buNone/>
            </a:pPr>
            <a:endParaRPr lang="en-US" dirty="0"/>
          </a:p>
          <a:p>
            <a:pPr marL="0" indent="0">
              <a:buNone/>
            </a:pPr>
            <a:r>
              <a:rPr lang="en-US" dirty="0" smtClean="0"/>
              <a:t>O: (361)592-2237</a:t>
            </a:r>
          </a:p>
          <a:p>
            <a:pPr marL="0" indent="0">
              <a:buNone/>
            </a:pPr>
            <a:r>
              <a:rPr lang="en-US" dirty="0" smtClean="0"/>
              <a:t>C: (361)219-4526</a:t>
            </a:r>
            <a:endParaRPr lang="en-US" dirty="0"/>
          </a:p>
        </p:txBody>
      </p:sp>
    </p:spTree>
    <p:extLst>
      <p:ext uri="{BB962C8B-B14F-4D97-AF65-F5344CB8AC3E}">
        <p14:creationId xmlns:p14="http://schemas.microsoft.com/office/powerpoint/2010/main" val="283296446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aper">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oesDisplayOn xmlns="a98cd5ef-9f44-4870-b5e7-07ba4e9225c4">
      <Value>8</Value>
    </oesDisplayOn>
    <oesRollupDescription xmlns="0a8bad6b-f581-42d1-a937-dbda95349e24" xsi:nil="true"/>
    <oesGroupBy xmlns="0a8bad6b-f581-42d1-a937-dbda95349e24">Planning Guidance</oesGroupBy>
    <h91dd47120624aa8a205903f7dc28ad4 xmlns="0a8bad6b-f581-42d1-a937-dbda95349e24">
      <Terms xmlns="http://schemas.microsoft.com/office/infopath/2007/PartnerControls">
        <TermInfo xmlns="http://schemas.microsoft.com/office/infopath/2007/PartnerControls">
          <TermName xmlns="http://schemas.microsoft.com/office/infopath/2007/PartnerControls">Access ＆ Functional Needs</TermName>
          <TermId xmlns="http://schemas.microsoft.com/office/infopath/2007/PartnerControls">07412624-a731-487a-aeed-473134f20637</TermId>
        </TermInfo>
      </Terms>
    </h91dd47120624aa8a205903f7dc28ad4>
    <TaxCatchAll xmlns="0a8bad6b-f581-42d1-a937-dbda95349e24">
      <Value>20</Value>
    </TaxCatchAll>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General Doc" ma:contentTypeID="0x010100A3C0AE248FC7AE4A8F6A9800E77547E60100348D88E2396C994C85C4296604F64D9B" ma:contentTypeVersion="13" ma:contentTypeDescription="Cal OES General Document" ma:contentTypeScope="" ma:versionID="bf85f2fed7c23da57340a9a94244845e">
  <xsd:schema xmlns:xsd="http://www.w3.org/2001/XMLSchema" xmlns:xs="http://www.w3.org/2001/XMLSchema" xmlns:p="http://schemas.microsoft.com/office/2006/metadata/properties" xmlns:ns2="0a8bad6b-f581-42d1-a937-dbda95349e24" xmlns:ns3="a98cd5ef-9f44-4870-b5e7-07ba4e9225c4" targetNamespace="http://schemas.microsoft.com/office/2006/metadata/properties" ma:root="true" ma:fieldsID="9a7d6120397e73bd12da6a870147ac5a" ns2:_="" ns3:_="">
    <xsd:import namespace="0a8bad6b-f581-42d1-a937-dbda95349e24"/>
    <xsd:import namespace="a98cd5ef-9f44-4870-b5e7-07ba4e9225c4"/>
    <xsd:element name="properties">
      <xsd:complexType>
        <xsd:sequence>
          <xsd:element name="documentManagement">
            <xsd:complexType>
              <xsd:all>
                <xsd:element ref="ns2:oesRollupDescription" minOccurs="0"/>
                <xsd:element ref="ns2:h91dd47120624aa8a205903f7dc28ad4" minOccurs="0"/>
                <xsd:element ref="ns2:TaxCatchAll" minOccurs="0"/>
                <xsd:element ref="ns2:TaxCatchAllLabel" minOccurs="0"/>
                <xsd:element ref="ns2:oesGroupBy"/>
                <xsd:element ref="ns3:oesDisplay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a8bad6b-f581-42d1-a937-dbda95349e24" elementFormDefault="qualified">
    <xsd:import namespace="http://schemas.microsoft.com/office/2006/documentManagement/types"/>
    <xsd:import namespace="http://schemas.microsoft.com/office/infopath/2007/PartnerControls"/>
    <xsd:element name="oesRollupDescription" ma:index="8" nillable="true" ma:displayName="Rollup Description" ma:description="Use this for a brief description of the item, which will be displayed on the page." ma:internalName="oesRollupDescription" ma:readOnly="false">
      <xsd:simpleType>
        <xsd:restriction base="dms:Note">
          <xsd:maxLength value="255"/>
        </xsd:restriction>
      </xsd:simpleType>
    </xsd:element>
    <xsd:element name="h91dd47120624aa8a205903f7dc28ad4" ma:index="9" ma:taxonomy="true" ma:internalName="h91dd47120624aa8a205903f7dc28ad4" ma:taxonomyFieldName="oesDivision" ma:displayName="Cal OES Division" ma:default="" ma:fieldId="{191dd471-2062-4aa8-a205-903f7dc28ad4}" ma:sspId="ed650271-3da9-459d-b38c-75915af8c2ed" ma:termSetId="35129ea4-2b69-4523-92bc-aa23dc2aa4fb" ma:anchorId="00000000-0000-0000-0000-000000000000" ma:open="false" ma:isKeyword="false">
      <xsd:complexType>
        <xsd:sequence>
          <xsd:element ref="pc:Terms" minOccurs="0" maxOccurs="1"/>
        </xsd:sequence>
      </xsd:complexType>
    </xsd:element>
    <xsd:element name="TaxCatchAll" ma:index="10" nillable="true" ma:displayName="Taxonomy Catch All Column" ma:hidden="true" ma:list="{eeb0fb86-bc12-4cb3-92ad-dd6aef4c6903}" ma:internalName="TaxCatchAll" ma:showField="CatchAllData" ma:web="0a8bad6b-f581-42d1-a937-dbda95349e24">
      <xsd:complexType>
        <xsd:complexContent>
          <xsd:extension base="dms:MultiChoiceLookup">
            <xsd:sequence>
              <xsd:element name="Value" type="dms:Lookup" maxOccurs="unbounded" minOccurs="0" nillable="true"/>
            </xsd:sequence>
          </xsd:extension>
        </xsd:complexContent>
      </xsd:complexType>
    </xsd:element>
    <xsd:element name="TaxCatchAllLabel" ma:index="11" nillable="true" ma:displayName="Taxonomy Catch All Column1" ma:hidden="true" ma:list="{eeb0fb86-bc12-4cb3-92ad-dd6aef4c6903}" ma:internalName="TaxCatchAllLabel" ma:readOnly="true" ma:showField="CatchAllDataLabel" ma:web="0a8bad6b-f581-42d1-a937-dbda95349e24">
      <xsd:complexType>
        <xsd:complexContent>
          <xsd:extension base="dms:MultiChoiceLookup">
            <xsd:sequence>
              <xsd:element name="Value" type="dms:Lookup" maxOccurs="unbounded" minOccurs="0" nillable="true"/>
            </xsd:sequence>
          </xsd:extension>
        </xsd:complexContent>
      </xsd:complexType>
    </xsd:element>
    <xsd:element name="oesGroupBy" ma:index="13" ma:displayName="Group By" ma:description="Use this field to group items together based on a common group name." ma:internalName="oesGroupBy" ma:readOnly="false">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98cd5ef-9f44-4870-b5e7-07ba4e9225c4" elementFormDefault="qualified">
    <xsd:import namespace="http://schemas.microsoft.com/office/2006/documentManagement/types"/>
    <xsd:import namespace="http://schemas.microsoft.com/office/infopath/2007/PartnerControls"/>
    <xsd:element name="oesDisplayOn" ma:index="14" nillable="true" ma:displayName="Display On" ma:list="{0e5a9009-4149-4928-80c6-73fc50f11b86}" ma:internalName="oesDisplayOn" ma:showField="Title" ma:requiredMultiChoice="tru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01FC358-4AD9-4894-AAF1-74E9EAE1D984}">
  <ds:schemaRefs>
    <ds:schemaRef ds:uri="0a8bad6b-f581-42d1-a937-dbda95349e24"/>
    <ds:schemaRef ds:uri="http://schemas.microsoft.com/office/2006/documentManagement/types"/>
    <ds:schemaRef ds:uri="http://purl.org/dc/elements/1.1/"/>
    <ds:schemaRef ds:uri="http://schemas.microsoft.com/office/2006/metadata/properties"/>
    <ds:schemaRef ds:uri="a98cd5ef-9f44-4870-b5e7-07ba4e9225c4"/>
    <ds:schemaRef ds:uri="http://purl.org/dc/terms/"/>
    <ds:schemaRef ds:uri="http://schemas.openxmlformats.org/package/2006/metadata/core-properties"/>
    <ds:schemaRef ds:uri="http://purl.org/dc/dcmitype/"/>
    <ds:schemaRef ds:uri="http://schemas.microsoft.com/office/infopath/2007/PartnerControls"/>
    <ds:schemaRef ds:uri="http://www.w3.org/XML/1998/namespace"/>
  </ds:schemaRefs>
</ds:datastoreItem>
</file>

<file path=customXml/itemProps2.xml><?xml version="1.0" encoding="utf-8"?>
<ds:datastoreItem xmlns:ds="http://schemas.openxmlformats.org/officeDocument/2006/customXml" ds:itemID="{D746B4D4-713F-4338-A619-864574B81466}">
  <ds:schemaRefs>
    <ds:schemaRef ds:uri="http://schemas.microsoft.com/sharepoint/v3/contenttype/forms"/>
  </ds:schemaRefs>
</ds:datastoreItem>
</file>

<file path=customXml/itemProps3.xml><?xml version="1.0" encoding="utf-8"?>
<ds:datastoreItem xmlns:ds="http://schemas.openxmlformats.org/officeDocument/2006/customXml" ds:itemID="{96B8AB30-A106-4395-82ED-2D677A3A13E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a8bad6b-f581-42d1-a937-dbda95349e24"/>
    <ds:schemaRef ds:uri="a98cd5ef-9f44-4870-b5e7-07ba4e9225c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Paper</Template>
  <TotalTime>735</TotalTime>
  <Words>1051</Words>
  <Application>Microsoft Office PowerPoint</Application>
  <PresentationFormat>On-screen Show (4:3)</PresentationFormat>
  <Paragraphs>158</Paragraphs>
  <Slides>25</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Calibri</vt:lpstr>
      <vt:lpstr>Constantia</vt:lpstr>
      <vt:lpstr>Wingdings</vt:lpstr>
      <vt:lpstr>Wingdings 2</vt:lpstr>
      <vt:lpstr>Paper</vt:lpstr>
      <vt:lpstr>Contingency &amp; Business Continuity Planning</vt:lpstr>
      <vt:lpstr>Overview</vt:lpstr>
      <vt:lpstr>  </vt:lpstr>
      <vt:lpstr>Where do the Threats Come From?</vt:lpstr>
      <vt:lpstr>Back to Business: Planning for Disasters</vt:lpstr>
      <vt:lpstr>Business Continuity Questions</vt:lpstr>
      <vt:lpstr>Business Continuity Planning</vt:lpstr>
      <vt:lpstr>Business Continuity Planning </vt:lpstr>
      <vt:lpstr>Business Continuity Planning  </vt:lpstr>
      <vt:lpstr>Business Continuity Planning   </vt:lpstr>
      <vt:lpstr>Business Continuity Planning    </vt:lpstr>
      <vt:lpstr>Desktop Procedures</vt:lpstr>
      <vt:lpstr>Desktop Procedures </vt:lpstr>
      <vt:lpstr>Developing the Procedures</vt:lpstr>
      <vt:lpstr>Disaster Recovery</vt:lpstr>
      <vt:lpstr>                    Disaster Recovery</vt:lpstr>
      <vt:lpstr>Information Security</vt:lpstr>
      <vt:lpstr>Chaotic Ethical Decisions</vt:lpstr>
      <vt:lpstr>Chaotic Ethical Decisions </vt:lpstr>
      <vt:lpstr>Chaotic Ethical Decisions  </vt:lpstr>
      <vt:lpstr>Chaotic Ethical Decisions   </vt:lpstr>
      <vt:lpstr>Public Relations</vt:lpstr>
      <vt:lpstr> </vt:lpstr>
      <vt:lpstr>Additional Sources</vt:lpstr>
      <vt:lpstr>Contact Information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Ethics of Business Continuity Planning</dc:title>
  <dc:creator>Randolph S Creel</dc:creator>
  <cp:lastModifiedBy>Maricris Joy M. Beruan</cp:lastModifiedBy>
  <cp:revision>77</cp:revision>
  <dcterms:created xsi:type="dcterms:W3CDTF">2011-10-31T15:37:32Z</dcterms:created>
  <dcterms:modified xsi:type="dcterms:W3CDTF">2019-10-29T01:51:47Z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0x010100A3C0AE248FC7AE4A8F6A9800E77547E60100348D88E2396C994C85C4296604F64D9B</vt:lpwstr>
  </property>
  <property fmtid="{D5CDD505-2E9C-101B-9397-08002B2CF9AE}" pid="3" name="oesDivision">
    <vt:lpwstr>20;#Access ＆ Functional Needs|07412624-a731-487a-aeed-473134f20637</vt:lpwstr>
  </property>
</Properties>
</file>