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9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76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60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a.gov/travel/plan-book/per-diem-rates/per-diem-rates-lookup/?action=perdiems_report&amp;state=CA&amp;fiscal_year=2020&amp;zip=&amp;city=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a.gov/travel/plan-book/per-diem-rates/per-diem-rates-lookup/?action=perdiems_report&amp;state=CA&amp;fiscal_year=2020&amp;zip=&amp;city=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RHMR Reimbursement Submittal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91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Receipts</a:t>
            </a:r>
          </a:p>
          <a:p>
            <a:pPr lvl="1"/>
            <a:r>
              <a:rPr lang="en-US" dirty="0"/>
              <a:t>All lodging</a:t>
            </a:r>
          </a:p>
          <a:p>
            <a:pPr lvl="1"/>
            <a:r>
              <a:rPr lang="en-US" dirty="0"/>
              <a:t>All Rental vehicles</a:t>
            </a:r>
          </a:p>
          <a:p>
            <a:pPr lvl="1"/>
            <a:r>
              <a:rPr lang="en-US" dirty="0"/>
              <a:t>All airfare</a:t>
            </a:r>
          </a:p>
          <a:p>
            <a:pPr lvl="1"/>
            <a:r>
              <a:rPr lang="en-US" dirty="0"/>
              <a:t>All self-parking (Greater than $10.00)</a:t>
            </a:r>
          </a:p>
          <a:p>
            <a:pPr lvl="1"/>
            <a:r>
              <a:rPr lang="en-US" dirty="0"/>
              <a:t>All toll roads / bridges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51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Receipts</a:t>
            </a:r>
          </a:p>
          <a:p>
            <a:pPr lvl="1"/>
            <a:r>
              <a:rPr lang="en-US" dirty="0"/>
              <a:t>Mileage requires Google map or MapQuest documentation</a:t>
            </a:r>
          </a:p>
          <a:p>
            <a:pPr lvl="2"/>
            <a:r>
              <a:rPr lang="en-US" dirty="0"/>
              <a:t>Mileage is for personal vehicles only</a:t>
            </a:r>
          </a:p>
          <a:p>
            <a:pPr lvl="2"/>
            <a:r>
              <a:rPr lang="en-US" dirty="0"/>
              <a:t>Proof of comprehensive and liability insurance required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Receipts are not required for:</a:t>
            </a:r>
          </a:p>
          <a:p>
            <a:pPr lvl="2"/>
            <a:r>
              <a:rPr lang="en-US" dirty="0"/>
              <a:t>Per diem meals</a:t>
            </a:r>
          </a:p>
          <a:p>
            <a:pPr lvl="2"/>
            <a:r>
              <a:rPr lang="en-US" dirty="0"/>
              <a:t>Incidentals</a:t>
            </a:r>
          </a:p>
          <a:p>
            <a:pPr lvl="2"/>
            <a:r>
              <a:rPr lang="en-US" dirty="0"/>
              <a:t>Parking under $10.00 </a:t>
            </a:r>
          </a:p>
          <a:p>
            <a:pPr lvl="2"/>
            <a:r>
              <a:rPr lang="en-US" dirty="0"/>
              <a:t>Gas </a:t>
            </a:r>
            <a:r>
              <a:rPr lang="en-US"/>
              <a:t>station receipts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1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RHMR-02 Reimbursement Workbook</a:t>
            </a:r>
            <a:br>
              <a:rPr lang="en-US" dirty="0"/>
            </a:br>
            <a:r>
              <a:rPr lang="en-US" dirty="0"/>
              <a:t>RHMR-03 Reimbursement Workbook Guidance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with every Reimbursement Submittal Package</a:t>
            </a:r>
          </a:p>
          <a:p>
            <a:endParaRPr lang="en-US" dirty="0"/>
          </a:p>
          <a:p>
            <a:r>
              <a:rPr lang="en-US" dirty="0"/>
              <a:t>The Reimbursement Workbook Guidance sheet defines how to complete the Reimbursement Workbook.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4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RHMR-02 Reimbursement Workbook</a:t>
            </a:r>
            <a:br>
              <a:rPr lang="en-US" dirty="0"/>
            </a:br>
            <a:r>
              <a:rPr lang="en-US" dirty="0"/>
              <a:t>RHMR-03 Reimbursement Workbook Guidance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Reimbursement Workbook consists of four tabs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Summary Page tab</a:t>
            </a:r>
          </a:p>
          <a:p>
            <a:pPr lvl="1"/>
            <a:r>
              <a:rPr lang="en-US" dirty="0"/>
              <a:t>Backfill / OT Reimbursement tab</a:t>
            </a:r>
          </a:p>
          <a:p>
            <a:pPr lvl="1"/>
            <a:r>
              <a:rPr lang="en-US" dirty="0"/>
              <a:t>Course Training Reimbursement tab</a:t>
            </a:r>
          </a:p>
          <a:p>
            <a:pPr lvl="1"/>
            <a:r>
              <a:rPr lang="en-US" dirty="0"/>
              <a:t>Blood Work / Treadmill Reimbursement tab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the Reimbursement Submittal Guidance document</a:t>
            </a:r>
          </a:p>
          <a:p>
            <a:r>
              <a:rPr lang="en-US" dirty="0"/>
              <a:t>Complete the entries per the guidance document</a:t>
            </a:r>
          </a:p>
          <a:p>
            <a:r>
              <a:rPr lang="en-US" dirty="0"/>
              <a:t>“Contract Budget” column self-populates and updates the allocation balance</a:t>
            </a:r>
          </a:p>
          <a:p>
            <a:pPr lvl="1"/>
            <a:r>
              <a:rPr lang="en-US" dirty="0"/>
              <a:t>Do not make entries in this column</a:t>
            </a:r>
          </a:p>
          <a:p>
            <a:r>
              <a:rPr lang="en-US" dirty="0"/>
              <a:t>Enter the Reimbursement Type (corresponds with following tabs) </a:t>
            </a:r>
          </a:p>
          <a:p>
            <a:pPr lvl="1"/>
            <a:r>
              <a:rPr lang="en-US" dirty="0"/>
              <a:t>If entries are made under multiple tabs, list all applicable tabs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the Reimbursement Submittal Guidance document</a:t>
            </a:r>
          </a:p>
          <a:p>
            <a:r>
              <a:rPr lang="en-US" dirty="0"/>
              <a:t>Complete the entries per the guidance document</a:t>
            </a:r>
          </a:p>
          <a:p>
            <a:r>
              <a:rPr lang="en-US" dirty="0"/>
              <a:t>All training courses require Pre-Approval or shall be sponsored by Cal OES</a:t>
            </a:r>
          </a:p>
          <a:p>
            <a:pPr lvl="1"/>
            <a:r>
              <a:rPr lang="en-US" dirty="0"/>
              <a:t>Pre-Approval Shall be obtained prior to first day of course</a:t>
            </a:r>
          </a:p>
          <a:p>
            <a:pPr lvl="1"/>
            <a:r>
              <a:rPr lang="en-US" dirty="0"/>
              <a:t>Completed Pre-Approval Request form shall be included with Reimbursement Submittal Package</a:t>
            </a:r>
          </a:p>
          <a:p>
            <a:r>
              <a:rPr lang="en-US" dirty="0"/>
              <a:t>Each student shall be listed on a separate row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40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Only students that satisfactorily complete the training are eligible for reimbursement</a:t>
            </a:r>
          </a:p>
          <a:p>
            <a:r>
              <a:rPr lang="en-US" dirty="0"/>
              <a:t>Enter OT and Backfill totals separately </a:t>
            </a:r>
          </a:p>
          <a:p>
            <a:pPr lvl="1"/>
            <a:r>
              <a:rPr lang="en-US" dirty="0"/>
              <a:t>OT and Backfill reimbursement requests shall have supporting payroll records</a:t>
            </a:r>
          </a:p>
          <a:p>
            <a:pPr lvl="1"/>
            <a:r>
              <a:rPr lang="en-US" dirty="0"/>
              <a:t>The OT and Backfill Cost columns auto-populates the total entries.</a:t>
            </a:r>
          </a:p>
          <a:p>
            <a:pPr lvl="1"/>
            <a:r>
              <a:rPr lang="en-US" dirty="0"/>
              <a:t>Complete Backfill, Out of Rank Pre-Approval Request form for replacement personnel from higher rank prior to beginning of assignment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9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total lodging reimbursement request</a:t>
            </a:r>
          </a:p>
          <a:p>
            <a:pPr lvl="1"/>
            <a:r>
              <a:rPr lang="en-US" dirty="0"/>
              <a:t>Include closed out lodging receipts with Reimbursement Submittal Package</a:t>
            </a:r>
          </a:p>
          <a:p>
            <a:pPr lvl="1"/>
            <a:r>
              <a:rPr lang="en-US" dirty="0"/>
              <a:t>Include Pre-Approval Request Form for lodging in excess of GSA 2020 per diem rates (</a:t>
            </a:r>
            <a:r>
              <a:rPr lang="en-US" u="sng" dirty="0">
                <a:hlinkClick r:id="rId2"/>
              </a:rPr>
              <a:t>https://www.gsa.gov/travel/plan-book/per-diem-rates/per-diem-rates-lookup/?action=perdiems_report&amp;state=CA&amp;fiscal_year=2020&amp;zip=&amp;city=</a:t>
            </a:r>
            <a:r>
              <a:rPr lang="en-US" u="sng" dirty="0"/>
              <a:t>)</a:t>
            </a:r>
          </a:p>
          <a:p>
            <a:pPr lvl="1"/>
            <a:r>
              <a:rPr lang="en-US" dirty="0"/>
              <a:t>The Lodging column auto-populates the total entries at the bottom of the column.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7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Enter Airfare, Car Rental reimbursement totals</a:t>
            </a:r>
          </a:p>
          <a:p>
            <a:pPr lvl="1"/>
            <a:r>
              <a:rPr lang="en-US" dirty="0"/>
              <a:t>The Airfare, Car Rental and Meal columns auto-populates the total entries at the bottom of the columns.</a:t>
            </a:r>
          </a:p>
          <a:p>
            <a:pPr lvl="1"/>
            <a:r>
              <a:rPr lang="en-US" dirty="0"/>
              <a:t>Include receipts with Reimbursement Submittal Package </a:t>
            </a:r>
          </a:p>
          <a:p>
            <a:r>
              <a:rPr lang="en-US" dirty="0"/>
              <a:t>Enter Mileage total</a:t>
            </a:r>
          </a:p>
          <a:p>
            <a:pPr lvl="1"/>
            <a:r>
              <a:rPr lang="en-US" dirty="0"/>
              <a:t>Personal vehicles at </a:t>
            </a:r>
            <a:r>
              <a:rPr lang="en-US" dirty="0" smtClean="0"/>
              <a:t>$0.65 </a:t>
            </a:r>
            <a:r>
              <a:rPr lang="en-US" dirty="0"/>
              <a:t>per mile rate</a:t>
            </a:r>
          </a:p>
          <a:p>
            <a:r>
              <a:rPr lang="en-US" dirty="0"/>
              <a:t>Enter meal per diem total </a:t>
            </a:r>
          </a:p>
          <a:p>
            <a:pPr lvl="1"/>
            <a:r>
              <a:rPr lang="en-US"/>
              <a:t>GSA </a:t>
            </a:r>
            <a:r>
              <a:rPr lang="en-US" smtClean="0"/>
              <a:t>2023 </a:t>
            </a:r>
            <a:r>
              <a:rPr lang="en-US" dirty="0"/>
              <a:t>per diem rates (</a:t>
            </a:r>
            <a:r>
              <a:rPr lang="en-US" u="sng" dirty="0">
                <a:hlinkClick r:id="rId2"/>
              </a:rPr>
              <a:t>https://www.gsa.gov/travel/plan-book/per-diem-rates/per-diem-rates-lookup/?action=perdiems_report&amp;state=CA&amp;fiscal_year=2020&amp;zip=&amp;city=</a:t>
            </a:r>
            <a:r>
              <a:rPr lang="en-US" u="sng" dirty="0"/>
              <a:t>)</a:t>
            </a:r>
          </a:p>
          <a:p>
            <a:pPr lvl="1"/>
            <a:r>
              <a:rPr lang="en-US" dirty="0"/>
              <a:t>Do not claim meals that are included with lodging or conference </a:t>
            </a:r>
          </a:p>
        </p:txBody>
      </p:sp>
    </p:spTree>
    <p:extLst>
      <p:ext uri="{BB962C8B-B14F-4D97-AF65-F5344CB8AC3E}">
        <p14:creationId xmlns:p14="http://schemas.microsoft.com/office/powerpoint/2010/main" val="357171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Enter self-parking fees </a:t>
            </a:r>
          </a:p>
          <a:p>
            <a:pPr lvl="1"/>
            <a:r>
              <a:rPr lang="en-US" dirty="0"/>
              <a:t>Receipt required for fees in excess of $10.00  </a:t>
            </a:r>
          </a:p>
          <a:p>
            <a:pPr lvl="1"/>
            <a:r>
              <a:rPr lang="en-US" dirty="0"/>
              <a:t>Valet parking in non-reimbursable </a:t>
            </a:r>
          </a:p>
          <a:p>
            <a:pPr lvl="1"/>
            <a:r>
              <a:rPr lang="en-US" dirty="0"/>
              <a:t>Road and Bridge toll fees require a receipt  </a:t>
            </a:r>
          </a:p>
          <a:p>
            <a:r>
              <a:rPr lang="en-US" dirty="0"/>
              <a:t>Enter incidental costs up to $5.00 per 24 hour period</a:t>
            </a:r>
          </a:p>
          <a:p>
            <a:r>
              <a:rPr lang="en-US" dirty="0"/>
              <a:t>After first day</a:t>
            </a:r>
          </a:p>
          <a:p>
            <a:r>
              <a:rPr lang="en-US" dirty="0"/>
              <a:t>The Self-parking, Tolls and Incidental columns auto-populates the total entries at the bottom of the columns.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9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Expedite Reimbursement Process</a:t>
            </a:r>
          </a:p>
          <a:p>
            <a:pPr lvl="1"/>
            <a:r>
              <a:rPr lang="en-US" dirty="0"/>
              <a:t>Funds to agencies</a:t>
            </a:r>
          </a:p>
          <a:p>
            <a:r>
              <a:rPr lang="en-US" dirty="0"/>
              <a:t>Standardization</a:t>
            </a:r>
          </a:p>
          <a:p>
            <a:pPr lvl="1"/>
            <a:r>
              <a:rPr lang="en-US" dirty="0"/>
              <a:t>Knowledge of required documentation</a:t>
            </a:r>
          </a:p>
          <a:p>
            <a:r>
              <a:rPr lang="en-US" dirty="0"/>
              <a:t>Accountability </a:t>
            </a:r>
          </a:p>
          <a:p>
            <a:pPr lvl="1"/>
            <a:r>
              <a:rPr lang="en-US" dirty="0"/>
              <a:t>Contractual guidelines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43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Training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Open the Reimbursement Submittal Guidance document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 training courses require Pre-Approval or shall be sponsored by Cal OES</a:t>
            </a:r>
          </a:p>
          <a:p>
            <a:pPr lvl="1"/>
            <a:r>
              <a:rPr lang="en-US" dirty="0"/>
              <a:t>Pre-Approval Shall be obtained prior to first day of course</a:t>
            </a:r>
          </a:p>
          <a:p>
            <a:pPr lvl="1"/>
            <a:r>
              <a:rPr lang="en-US" dirty="0"/>
              <a:t>Completed Pre-Approval Request form shall be included with Reimbursement Submittal Package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90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Training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Contractor / Company / Instructor Name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contracted fee total or instructor total fees (hourly wages)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additional fees (tuition, certifications, equipment/supplies, facility rental)  </a:t>
            </a:r>
          </a:p>
          <a:p>
            <a:endParaRPr lang="en-US" dirty="0"/>
          </a:p>
          <a:p>
            <a:r>
              <a:rPr lang="en-US" dirty="0"/>
              <a:t>All Fee columns auto-populate the total entries at the bottom of the column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Work / Treadmill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the Reimbursement Submittal Guidance document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Reimbursement for a maximum of 25 hazmat personnel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9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Work / Treadmill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hazmat member shall be listed on a separate row </a:t>
            </a:r>
          </a:p>
          <a:p>
            <a:pPr lvl="1"/>
            <a:r>
              <a:rPr lang="en-US" dirty="0"/>
              <a:t>Receipt required for each reimbursement submittal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Enter the date of service</a:t>
            </a:r>
          </a:p>
          <a:p>
            <a:endParaRPr lang="en-US" dirty="0"/>
          </a:p>
          <a:p>
            <a:r>
              <a:rPr lang="en-US" dirty="0"/>
              <a:t>Enter the name of the provider of treadmill test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cost of the treadmill test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6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Work / Treadmill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name of the provider of blood work test</a:t>
            </a:r>
          </a:p>
          <a:p>
            <a:pPr lvl="1"/>
            <a:r>
              <a:rPr lang="en-US" dirty="0"/>
              <a:t>Heavy metals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cost of the blood work testing</a:t>
            </a:r>
          </a:p>
          <a:p>
            <a:endParaRPr lang="en-US" dirty="0"/>
          </a:p>
          <a:p>
            <a:r>
              <a:rPr lang="en-US"/>
              <a:t>All Fee columns auto-populate the total entries at the bottom of the column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9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Pre-Approval Request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Regional Hazardous Materials Response (RHMR) Pre-Approval Forms are designed to provide flexibility for assignee agencies to allow personnel to attend training, exercises and conferences within the guidelines identified by contractual agreement.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Pre-Approval Form provides for accountability of expenditures and adherence to contractual agreements for the California Governor’s Office of Emergency Services (Cal OES) Fire and Rescue.</a:t>
            </a:r>
          </a:p>
        </p:txBody>
      </p:sp>
    </p:spTree>
    <p:extLst>
      <p:ext uri="{BB962C8B-B14F-4D97-AF65-F5344CB8AC3E}">
        <p14:creationId xmlns:p14="http://schemas.microsoft.com/office/powerpoint/2010/main" val="96223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Training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the RHMR Training Pre-Approval Request Guidance document</a:t>
            </a:r>
          </a:p>
          <a:p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endParaRPr lang="en-US" dirty="0"/>
          </a:p>
          <a:p>
            <a:r>
              <a:rPr lang="en-US" dirty="0"/>
              <a:t>The document is designed to have fillable entries and can be saved and / or printed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Training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the Contract Agency</a:t>
            </a:r>
          </a:p>
          <a:p>
            <a:pPr lvl="1"/>
            <a:r>
              <a:rPr lang="en-US" dirty="0"/>
              <a:t>This is the agency that is listed as one of the 12 Assignee Agencies listed on the contracts</a:t>
            </a:r>
          </a:p>
          <a:p>
            <a:pPr lvl="1"/>
            <a:r>
              <a:rPr lang="en-US" dirty="0"/>
              <a:t>(Example: Marysville would list Yuba City in the section)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Enter the type of event for Pre-Approval request (Training, Exercise, or Conference)</a:t>
            </a:r>
          </a:p>
          <a:p>
            <a:endParaRPr lang="en-US" dirty="0"/>
          </a:p>
          <a:p>
            <a:r>
              <a:rPr lang="en-US" dirty="0"/>
              <a:t>Enter the location of the event (name of city)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86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Training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Anticipated Costs column auto-populates the total row at the bottom of the form</a:t>
            </a:r>
          </a:p>
          <a:p>
            <a:endParaRPr lang="en-US" dirty="0"/>
          </a:p>
          <a:p>
            <a:r>
              <a:rPr lang="en-US" dirty="0"/>
              <a:t>An agency may request multiple events on a single Pre-Approval Request form</a:t>
            </a:r>
          </a:p>
          <a:p>
            <a:pPr lvl="1"/>
            <a:r>
              <a:rPr lang="en-US" dirty="0"/>
              <a:t>Cal OES will check the approval or not approved box next to each request and notify the requestor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7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Excess lodging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the RHMR Excess Lodging Pre-Approval Request Guidance document</a:t>
            </a:r>
          </a:p>
          <a:p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endParaRPr lang="en-US" dirty="0"/>
          </a:p>
          <a:p>
            <a:r>
              <a:rPr lang="en-US" dirty="0"/>
              <a:t>The document is designed to have fillable entries and can be saved and / or printed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8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Website</a:t>
            </a:r>
          </a:p>
          <a:p>
            <a:pPr lvl="1"/>
            <a:r>
              <a:rPr lang="en-US" dirty="0"/>
              <a:t>Caloes.ca.gov—Divisions—Response Operations—Fire </a:t>
            </a:r>
            <a:r>
              <a:rPr lang="en-US" dirty="0"/>
              <a:t>&amp; Rescue—Hazardous </a:t>
            </a:r>
            <a:r>
              <a:rPr lang="en-US" dirty="0"/>
              <a:t>Materials—RHMR—RHMR </a:t>
            </a:r>
            <a:r>
              <a:rPr lang="en-US" dirty="0"/>
              <a:t>Reimbursement Program </a:t>
            </a:r>
          </a:p>
          <a:p>
            <a:r>
              <a:rPr lang="en-US" dirty="0"/>
              <a:t>Reimbursement Forms and Guidance</a:t>
            </a:r>
          </a:p>
          <a:p>
            <a:r>
              <a:rPr lang="en-US" dirty="0"/>
              <a:t>Table of Contents</a:t>
            </a:r>
          </a:p>
          <a:p>
            <a:pPr lvl="1"/>
            <a:r>
              <a:rPr lang="en-US" dirty="0"/>
              <a:t>RHMR-01	Checklist</a:t>
            </a:r>
          </a:p>
          <a:p>
            <a:pPr lvl="1"/>
            <a:r>
              <a:rPr lang="en-US" dirty="0"/>
              <a:t>RHMR-02	Workbook</a:t>
            </a:r>
          </a:p>
          <a:p>
            <a:pPr lvl="1"/>
            <a:r>
              <a:rPr lang="en-US" dirty="0"/>
              <a:t>RHMR-03	Workbook Guidance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8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excess lodging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Contract Agency</a:t>
            </a:r>
          </a:p>
          <a:p>
            <a:pPr lvl="1"/>
            <a:r>
              <a:rPr lang="en-US" dirty="0"/>
              <a:t>This is the agency that is listed as one of the 12 Assignee Agencies listed on the contracts</a:t>
            </a:r>
          </a:p>
          <a:p>
            <a:pPr lvl="1"/>
            <a:r>
              <a:rPr lang="en-US" dirty="0"/>
              <a:t>(Example: Marysville would list Yuba City in the section)</a:t>
            </a:r>
          </a:p>
          <a:p>
            <a:endParaRPr lang="en-US" dirty="0"/>
          </a:p>
          <a:p>
            <a:r>
              <a:rPr lang="en-US" dirty="0"/>
              <a:t>Enter the Training / Exercise / Conference Name</a:t>
            </a:r>
          </a:p>
          <a:p>
            <a:endParaRPr lang="en-US" dirty="0"/>
          </a:p>
          <a:p>
            <a:r>
              <a:rPr lang="en-US" dirty="0"/>
              <a:t>Enter the lodging location name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9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Excess Lodging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location of the lodging venue (name of city)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Enter the daily rate</a:t>
            </a:r>
          </a:p>
          <a:p>
            <a:pPr lvl="1"/>
            <a:r>
              <a:rPr lang="en-US" dirty="0"/>
              <a:t>Cal OES requires three additional quotes and may verify that the request is not excessive </a:t>
            </a:r>
          </a:p>
          <a:p>
            <a:pPr lvl="1"/>
            <a:r>
              <a:rPr lang="en-US" dirty="0"/>
              <a:t>Cal OES will verify the GSA rate comparison to the requested lodging site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73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Excess Lodging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The Anticipated Costs column auto-populates the total row at the bottom of the form</a:t>
            </a:r>
          </a:p>
          <a:p>
            <a:endParaRPr lang="en-US" dirty="0"/>
          </a:p>
          <a:p>
            <a:r>
              <a:rPr lang="en-US" dirty="0"/>
              <a:t>An agency may request multiple lodging sites on a single Pre-Approval Request form</a:t>
            </a:r>
          </a:p>
          <a:p>
            <a:pPr lvl="1"/>
            <a:r>
              <a:rPr lang="en-US" dirty="0"/>
              <a:t>Cal OES will check the approval or not approved box next to each request and notify the requestor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8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Backfill, Out of Rank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the RHMR Backfill, Out of Rank Pre-Approval Request Guidance document</a:t>
            </a:r>
          </a:p>
          <a:p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endParaRPr lang="en-US" dirty="0"/>
          </a:p>
          <a:p>
            <a:r>
              <a:rPr lang="en-US" dirty="0"/>
              <a:t>The document is designed to have fillable entries and can be saved and / or printed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Backfill, Out of Rank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Contract Agency</a:t>
            </a:r>
          </a:p>
          <a:p>
            <a:pPr lvl="1"/>
            <a:r>
              <a:rPr lang="en-US" dirty="0"/>
              <a:t>This is the agency that is listed as one of the 12 Assignee Agencies listed on the contracts</a:t>
            </a:r>
          </a:p>
          <a:p>
            <a:pPr lvl="1"/>
            <a:r>
              <a:rPr lang="en-US" dirty="0"/>
              <a:t>(Example: Marysville would list Yuba City in the section)</a:t>
            </a:r>
          </a:p>
          <a:p>
            <a:endParaRPr lang="en-US" dirty="0"/>
          </a:p>
          <a:p>
            <a:r>
              <a:rPr lang="en-US" dirty="0"/>
              <a:t>Enter the Training / Exercise / Conference Name</a:t>
            </a:r>
          </a:p>
          <a:p>
            <a:endParaRPr lang="en-US" dirty="0"/>
          </a:p>
          <a:p>
            <a:r>
              <a:rPr lang="en-US" dirty="0"/>
              <a:t>Enter the student name </a:t>
            </a:r>
            <a:r>
              <a:rPr lang="en-US"/>
              <a:t>and rank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4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Backfill, Out of Rank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replacement name and rank </a:t>
            </a:r>
          </a:p>
          <a:p>
            <a:endParaRPr lang="en-US" dirty="0"/>
          </a:p>
          <a:p>
            <a:r>
              <a:rPr lang="en-US" dirty="0"/>
              <a:t> The Anticipated Costs column auto-populates the total row at the bottom of the form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date(s) of replacement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Backfill, Out of Rank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agency may request multiple lodging sites on a single Pre-Approval Request form</a:t>
            </a:r>
          </a:p>
          <a:p>
            <a:pPr lvl="1"/>
            <a:r>
              <a:rPr lang="en-US" dirty="0"/>
              <a:t>Cal OES will check the approval or not approved box next to each request and notify the requestor</a:t>
            </a:r>
          </a:p>
        </p:txBody>
      </p:sp>
    </p:spTree>
    <p:extLst>
      <p:ext uri="{BB962C8B-B14F-4D97-AF65-F5344CB8AC3E}">
        <p14:creationId xmlns:p14="http://schemas.microsoft.com/office/powerpoint/2010/main" val="16634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Reimbursement </a:t>
            </a:r>
            <a:r>
              <a:rPr lang="en-US"/>
              <a:t>Submittal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Reimbursement Workbook Guidance</a:t>
            </a:r>
          </a:p>
          <a:p>
            <a:pPr lvl="1"/>
            <a:r>
              <a:rPr lang="en-US" dirty="0"/>
              <a:t>Further assistance</a:t>
            </a:r>
          </a:p>
          <a:p>
            <a:r>
              <a:rPr lang="en-US" dirty="0"/>
              <a:t>Shared email</a:t>
            </a:r>
          </a:p>
          <a:p>
            <a:pPr lvl="1"/>
            <a:r>
              <a:rPr lang="en-US" dirty="0"/>
              <a:t>rhmr@caloes.ca.gov</a:t>
            </a:r>
          </a:p>
        </p:txBody>
      </p:sp>
    </p:spTree>
    <p:extLst>
      <p:ext uri="{BB962C8B-B14F-4D97-AF65-F5344CB8AC3E}">
        <p14:creationId xmlns:p14="http://schemas.microsoft.com/office/powerpoint/2010/main" val="207242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 of Contents</a:t>
            </a:r>
          </a:p>
          <a:p>
            <a:pPr lvl="1"/>
            <a:r>
              <a:rPr lang="en-US" dirty="0"/>
              <a:t>RHMR-04	Pre-Approval Form (Training)</a:t>
            </a:r>
          </a:p>
          <a:p>
            <a:pPr lvl="1"/>
            <a:r>
              <a:rPr lang="en-US" dirty="0"/>
              <a:t>RHMR-05	Pre-Approval Form (Training) Guidance</a:t>
            </a:r>
          </a:p>
          <a:p>
            <a:pPr lvl="1"/>
            <a:r>
              <a:rPr lang="en-US" dirty="0"/>
              <a:t>RHMR-06	Pre-Approval Form (Excess Lodging)</a:t>
            </a:r>
          </a:p>
          <a:p>
            <a:pPr lvl="1"/>
            <a:r>
              <a:rPr lang="en-US" dirty="0"/>
              <a:t>RHMR-07	Pre-Approval Form (Excess Lodging) Guidance</a:t>
            </a:r>
          </a:p>
          <a:p>
            <a:pPr lvl="1"/>
            <a:r>
              <a:rPr lang="en-US" dirty="0"/>
              <a:t>RHMR-08	Pre-Approval Form (Backfill, Out of Rank)</a:t>
            </a:r>
          </a:p>
          <a:p>
            <a:pPr lvl="1"/>
            <a:r>
              <a:rPr lang="en-US" dirty="0"/>
              <a:t>RHMR-09	Pre-Approval Form (Backfill, Out of Rank) Guidance</a:t>
            </a:r>
          </a:p>
        </p:txBody>
      </p:sp>
    </p:spTree>
    <p:extLst>
      <p:ext uri="{BB962C8B-B14F-4D97-AF65-F5344CB8AC3E}">
        <p14:creationId xmlns:p14="http://schemas.microsoft.com/office/powerpoint/2010/main" val="243624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 of Contents</a:t>
            </a:r>
          </a:p>
          <a:p>
            <a:r>
              <a:rPr lang="en-US" dirty="0"/>
              <a:t>Supporting Documents</a:t>
            </a:r>
          </a:p>
          <a:p>
            <a:pPr lvl="1"/>
            <a:r>
              <a:rPr lang="en-US" dirty="0"/>
              <a:t>RHMR Travel Tri-fold</a:t>
            </a:r>
          </a:p>
          <a:p>
            <a:pPr lvl="1"/>
            <a:r>
              <a:rPr lang="en-US" dirty="0"/>
              <a:t>RHMR Reimbursement Submittal PPT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Equipment Forms and Guidance</a:t>
            </a:r>
          </a:p>
          <a:p>
            <a:pPr lvl="1"/>
            <a:r>
              <a:rPr lang="en-US" dirty="0"/>
              <a:t>Under Development</a:t>
            </a:r>
          </a:p>
        </p:txBody>
      </p:sp>
    </p:spTree>
    <p:extLst>
      <p:ext uri="{BB962C8B-B14F-4D97-AF65-F5344CB8AC3E}">
        <p14:creationId xmlns:p14="http://schemas.microsoft.com/office/powerpoint/2010/main" val="3264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Reimbursement </a:t>
            </a:r>
            <a:r>
              <a:rPr lang="en-US"/>
              <a:t>Submittal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RHMR-01 Reimbursement Checklist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Separate workbook for each submittal</a:t>
            </a:r>
          </a:p>
          <a:p>
            <a:pPr lvl="1"/>
            <a:r>
              <a:rPr lang="en-US" dirty="0"/>
              <a:t>Only applicable workbook tabs </a:t>
            </a:r>
          </a:p>
        </p:txBody>
      </p:sp>
    </p:spTree>
    <p:extLst>
      <p:ext uri="{BB962C8B-B14F-4D97-AF65-F5344CB8AC3E}">
        <p14:creationId xmlns:p14="http://schemas.microsoft.com/office/powerpoint/2010/main" val="17770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  <a:br>
              <a:rPr lang="en-US" dirty="0"/>
            </a:br>
            <a:r>
              <a:rPr lang="en-US" dirty="0"/>
              <a:t>(Backfill / OT)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Agency Invoice</a:t>
            </a:r>
          </a:p>
          <a:p>
            <a:pPr lvl="1"/>
            <a:r>
              <a:rPr lang="en-US" dirty="0"/>
              <a:t>Invoice </a:t>
            </a:r>
            <a:r>
              <a:rPr lang="en-US" dirty="0" smtClean="0"/>
              <a:t>number</a:t>
            </a:r>
          </a:p>
          <a:p>
            <a:pPr lvl="1"/>
            <a:r>
              <a:rPr lang="en-US" dirty="0" smtClean="0"/>
              <a:t>Agreement/Contract number</a:t>
            </a:r>
            <a:endParaRPr lang="en-US" dirty="0"/>
          </a:p>
          <a:p>
            <a:pPr lvl="1"/>
            <a:r>
              <a:rPr lang="en-US" dirty="0"/>
              <a:t>Date</a:t>
            </a:r>
          </a:p>
          <a:p>
            <a:pPr lvl="1"/>
            <a:r>
              <a:rPr lang="en-US" dirty="0"/>
              <a:t>Point of Contact and contact information</a:t>
            </a:r>
          </a:p>
          <a:p>
            <a:pPr lvl="1"/>
            <a:r>
              <a:rPr lang="en-US" dirty="0"/>
              <a:t>Total reimbursement</a:t>
            </a:r>
          </a:p>
          <a:p>
            <a:pPr lvl="1"/>
            <a:r>
              <a:rPr lang="en-US" dirty="0"/>
              <a:t>Location where reimbursement is mailed</a:t>
            </a:r>
          </a:p>
          <a:p>
            <a:pPr lvl="1"/>
            <a:r>
              <a:rPr lang="en-US" dirty="0"/>
              <a:t>Description of service provided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5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RHMR Reimbursement Workbook</a:t>
            </a:r>
          </a:p>
          <a:p>
            <a:pPr lvl="1"/>
            <a:r>
              <a:rPr lang="en-US" dirty="0"/>
              <a:t>Separate workbook for each submittal</a:t>
            </a:r>
          </a:p>
          <a:p>
            <a:pPr lvl="1"/>
            <a:r>
              <a:rPr lang="en-US" dirty="0"/>
              <a:t>Only applicable workbook tabs</a:t>
            </a:r>
          </a:p>
          <a:p>
            <a:pPr lvl="1"/>
            <a:r>
              <a:rPr lang="en-US" dirty="0"/>
              <a:t>Itemized list of payroll costs (Backfill and OT)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0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Completed Pre-Approval Request Form</a:t>
            </a:r>
          </a:p>
          <a:p>
            <a:pPr lvl="1"/>
            <a:r>
              <a:rPr lang="en-US" dirty="0"/>
              <a:t>RHMR-06: Pre-Approval Request Form (Excess Lodging)</a:t>
            </a:r>
          </a:p>
          <a:p>
            <a:pPr lvl="2"/>
            <a:r>
              <a:rPr lang="en-US" dirty="0"/>
              <a:t>Lodging costs above listing in Travel Tri-fold guidance</a:t>
            </a:r>
          </a:p>
          <a:p>
            <a:pPr lvl="1"/>
            <a:r>
              <a:rPr lang="en-US" dirty="0"/>
              <a:t>RHMR-08: Pre-Approval Request Form (Backfill, Out of Rank)</a:t>
            </a:r>
          </a:p>
          <a:p>
            <a:pPr lvl="2"/>
            <a:r>
              <a:rPr lang="en-US" dirty="0"/>
              <a:t>Replacement employee from higher rank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8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1759</TotalTime>
  <Words>1525</Words>
  <Application>Microsoft Office PowerPoint</Application>
  <PresentationFormat>Widescreen</PresentationFormat>
  <Paragraphs>256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Gill Sans MT</vt:lpstr>
      <vt:lpstr>Gallery</vt:lpstr>
      <vt:lpstr>RHMR Reimbursement Submittal Program</vt:lpstr>
      <vt:lpstr>Purpose </vt:lpstr>
      <vt:lpstr>Forms</vt:lpstr>
      <vt:lpstr>Forms</vt:lpstr>
      <vt:lpstr>Forms</vt:lpstr>
      <vt:lpstr>Reimbursement Submittal Package</vt:lpstr>
      <vt:lpstr>RHMR-01 reimbursement checklist (Backfill / OT)</vt:lpstr>
      <vt:lpstr>RHMR-01 reimbursement checklist</vt:lpstr>
      <vt:lpstr>RHMR-01 reimbursement checklist</vt:lpstr>
      <vt:lpstr>RHMR-01 reimbursement checklist</vt:lpstr>
      <vt:lpstr>RHMR-01 reimbursement checklist</vt:lpstr>
      <vt:lpstr>RHMR-02 Reimbursement Workbook RHMR-03 Reimbursement Workbook Guidance</vt:lpstr>
      <vt:lpstr>RHMR-02 Reimbursement Workbook RHMR-03 Reimbursement Workbook Guidance</vt:lpstr>
      <vt:lpstr>Summary Tab</vt:lpstr>
      <vt:lpstr>Backfill / OT Tab</vt:lpstr>
      <vt:lpstr>Backfill / OT Tab</vt:lpstr>
      <vt:lpstr>Backfill / OT Tab</vt:lpstr>
      <vt:lpstr>Backfill / OT Tab</vt:lpstr>
      <vt:lpstr>Backfill / OT Tab</vt:lpstr>
      <vt:lpstr>Course Training Tab</vt:lpstr>
      <vt:lpstr>Course Training Tab</vt:lpstr>
      <vt:lpstr>Blood Work / Treadmill Tab</vt:lpstr>
      <vt:lpstr>Blood Work / Treadmill Tab</vt:lpstr>
      <vt:lpstr>Blood Work / Treadmill Tab</vt:lpstr>
      <vt:lpstr>Pre-Approval Request Forms</vt:lpstr>
      <vt:lpstr>RHMR Training Pre-Approval Form</vt:lpstr>
      <vt:lpstr>RHMR Training Pre-Approval Form</vt:lpstr>
      <vt:lpstr>RHMR Training Pre-Approval Form</vt:lpstr>
      <vt:lpstr>RHMR Excess lodging Pre-Approval Form</vt:lpstr>
      <vt:lpstr>RHMR excess lodging Pre-Approval Form</vt:lpstr>
      <vt:lpstr>RHMR Excess Lodging Pre-Approval Form</vt:lpstr>
      <vt:lpstr>RHMR Excess Lodging Pre-Approval Form</vt:lpstr>
      <vt:lpstr>RHMR Backfill, Out of Rank Pre-Approval Form</vt:lpstr>
      <vt:lpstr>RHMR Backfill, Out of Rank Pre-Approval Form</vt:lpstr>
      <vt:lpstr>RHMR Backfill, Out of Rank Pre-Approval Form</vt:lpstr>
      <vt:lpstr>RHMR Backfill, Out of Rank Pre-Approval Form</vt:lpstr>
      <vt:lpstr>Reimbursement Submittal Package</vt:lpstr>
    </vt:vector>
  </TitlesOfParts>
  <Company>CalOES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RHMR Reimbursement Submittal Program</dc:title>
  <dc:creator>Tobias, Chuck@CalOES</dc:creator>
  <cp:lastModifiedBy>Porter, Alisha@CalOES</cp:lastModifiedBy>
  <cp:revision>52</cp:revision>
  <dcterms:created xsi:type="dcterms:W3CDTF">2020-06-16T23:24:26Z</dcterms:created>
  <dcterms:modified xsi:type="dcterms:W3CDTF">2023-03-01T23:33:07Z</dcterms:modified>
</cp:coreProperties>
</file>