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840" r:id="rId5"/>
    <p:sldMasterId id="2147483852" r:id="rId6"/>
  </p:sldMasterIdLst>
  <p:notesMasterIdLst>
    <p:notesMasterId r:id="rId64"/>
  </p:notesMasterIdLst>
  <p:handoutMasterIdLst>
    <p:handoutMasterId r:id="rId65"/>
  </p:handoutMasterIdLst>
  <p:sldIdLst>
    <p:sldId id="491" r:id="rId7"/>
    <p:sldId id="1044" r:id="rId8"/>
    <p:sldId id="1065" r:id="rId9"/>
    <p:sldId id="496" r:id="rId10"/>
    <p:sldId id="1048" r:id="rId11"/>
    <p:sldId id="975" r:id="rId12"/>
    <p:sldId id="976" r:id="rId13"/>
    <p:sldId id="977" r:id="rId14"/>
    <p:sldId id="978" r:id="rId15"/>
    <p:sldId id="979" r:id="rId16"/>
    <p:sldId id="980" r:id="rId17"/>
    <p:sldId id="981" r:id="rId18"/>
    <p:sldId id="982" r:id="rId19"/>
    <p:sldId id="983" r:id="rId20"/>
    <p:sldId id="984" r:id="rId21"/>
    <p:sldId id="985" r:id="rId22"/>
    <p:sldId id="986" r:id="rId23"/>
    <p:sldId id="987" r:id="rId24"/>
    <p:sldId id="988" r:id="rId25"/>
    <p:sldId id="1001" r:id="rId26"/>
    <p:sldId id="1002" r:id="rId27"/>
    <p:sldId id="965" r:id="rId28"/>
    <p:sldId id="973" r:id="rId29"/>
    <p:sldId id="966" r:id="rId30"/>
    <p:sldId id="967" r:id="rId31"/>
    <p:sldId id="1003" r:id="rId32"/>
    <p:sldId id="948" r:id="rId33"/>
    <p:sldId id="949" r:id="rId34"/>
    <p:sldId id="950" r:id="rId35"/>
    <p:sldId id="1010" r:id="rId36"/>
    <p:sldId id="1066" r:id="rId37"/>
    <p:sldId id="1004" r:id="rId38"/>
    <p:sldId id="951" r:id="rId39"/>
    <p:sldId id="968" r:id="rId40"/>
    <p:sldId id="1005" r:id="rId41"/>
    <p:sldId id="952" r:id="rId42"/>
    <p:sldId id="969" r:id="rId43"/>
    <p:sldId id="1057" r:id="rId44"/>
    <p:sldId id="1049" r:id="rId45"/>
    <p:sldId id="1077" r:id="rId46"/>
    <p:sldId id="1076" r:id="rId47"/>
    <p:sldId id="1006" r:id="rId48"/>
    <p:sldId id="953" r:id="rId49"/>
    <p:sldId id="970" r:id="rId50"/>
    <p:sldId id="1007" r:id="rId51"/>
    <p:sldId id="954" r:id="rId52"/>
    <p:sldId id="955" r:id="rId53"/>
    <p:sldId id="956" r:id="rId54"/>
    <p:sldId id="1008" r:id="rId55"/>
    <p:sldId id="1078" r:id="rId56"/>
    <p:sldId id="999" r:id="rId57"/>
    <p:sldId id="1000" r:id="rId58"/>
    <p:sldId id="1009" r:id="rId59"/>
    <p:sldId id="957" r:id="rId60"/>
    <p:sldId id="958" r:id="rId61"/>
    <p:sldId id="1035" r:id="rId62"/>
    <p:sldId id="519" r:id="rId63"/>
  </p:sldIdLst>
  <p:sldSz cx="12192000" cy="6858000"/>
  <p:notesSz cx="6934200" cy="9220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24" userDrawn="1">
          <p15:clr>
            <a:srgbClr val="A4A3A4"/>
          </p15:clr>
        </p15:guide>
        <p15:guide id="2" pos="1152" userDrawn="1">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BBAE0A-D146-3E23-8629-8B6153C3FCD7}" name="Amelia Muccio" initials="AM" userId="4bf589a2a66c01b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BL" initials="W" lastIdx="29" clrIdx="0"/>
  <p:cmAuthor id="7" name="Kenna O'Brien" initials="KO" lastIdx="1" clrIdx="7">
    <p:extLst>
      <p:ext uri="{19B8F6BF-5375-455C-9EA6-DF929625EA0E}">
        <p15:presenceInfo xmlns:p15="http://schemas.microsoft.com/office/powerpoint/2012/main" userId="S::K.OBrien@Hagertyconsult.onmicrosoft.com::a870a635-e917-4a6f-ad7d-b52edbeea65f" providerId="AD"/>
      </p:ext>
    </p:extLst>
  </p:cmAuthor>
  <p:cmAuthor id="1" name="Amy" initials="A" lastIdx="4" clrIdx="1"/>
  <p:cmAuthor id="8" name="Peyton Rack" initials="PR" lastIdx="1" clrIdx="8">
    <p:extLst>
      <p:ext uri="{19B8F6BF-5375-455C-9EA6-DF929625EA0E}">
        <p15:presenceInfo xmlns:p15="http://schemas.microsoft.com/office/powerpoint/2012/main" userId="S::p.rack@hagertyconsult.onmicrosoft.com::e25b713c-d6f7-4cf0-bedd-817b3ba2f894" providerId="AD"/>
      </p:ext>
    </p:extLst>
  </p:cmAuthor>
  <p:cmAuthor id="2" name="Katie Freeman" initials="KF" lastIdx="10" clrIdx="2"/>
  <p:cmAuthor id="3" name="Phillip Dziedzic" initials="" lastIdx="1" clrIdx="3"/>
  <p:cmAuthor id="4" name="Madeline Cohn" initials="MC" lastIdx="1" clrIdx="4">
    <p:extLst>
      <p:ext uri="{19B8F6BF-5375-455C-9EA6-DF929625EA0E}">
        <p15:presenceInfo xmlns:p15="http://schemas.microsoft.com/office/powerpoint/2012/main" userId="Madeline Cohn" providerId="None"/>
      </p:ext>
    </p:extLst>
  </p:cmAuthor>
  <p:cmAuthor id="5" name="Becky Brocker" initials="BB" lastIdx="9" clrIdx="5">
    <p:extLst>
      <p:ext uri="{19B8F6BF-5375-455C-9EA6-DF929625EA0E}">
        <p15:presenceInfo xmlns:p15="http://schemas.microsoft.com/office/powerpoint/2012/main" userId="S::b.brocker@Hagertyconsult.onmicrosoft.com::5143d101-6fc8-44e6-bca2-a264092b03f6" providerId="AD"/>
      </p:ext>
    </p:extLst>
  </p:cmAuthor>
  <p:cmAuthor id="6" name="Jim McIntosh" initials="JM" lastIdx="8" clrIdx="6">
    <p:extLst>
      <p:ext uri="{19B8F6BF-5375-455C-9EA6-DF929625EA0E}">
        <p15:presenceInfo xmlns:p15="http://schemas.microsoft.com/office/powerpoint/2012/main" userId="S::j.mcintosh@hagertyconsult.onmicrosoft.com::393984ff-49ef-4a7d-a516-e0097b639a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a:srgbClr val="B11439"/>
    <a:srgbClr val="005D90"/>
    <a:srgbClr val="0F3364"/>
    <a:srgbClr val="A4A5A4"/>
    <a:srgbClr val="F2F2F2"/>
    <a:srgbClr val="013365"/>
    <a:srgbClr val="3A3837"/>
    <a:srgbClr val="B3152B"/>
    <a:srgbClr val="760C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15EF6-E6FE-B449-9F6F-07DFF0FFE5CD}" v="4179" dt="2020-04-07T00:03:54.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60" autoAdjust="0"/>
    <p:restoredTop sz="94762"/>
  </p:normalViewPr>
  <p:slideViewPr>
    <p:cSldViewPr snapToGrid="0">
      <p:cViewPr varScale="1">
        <p:scale>
          <a:sx n="79" d="100"/>
          <a:sy n="79" d="100"/>
        </p:scale>
        <p:origin x="1272" y="72"/>
      </p:cViewPr>
      <p:guideLst>
        <p:guide orient="horz" pos="1824"/>
        <p:guide pos="1152"/>
      </p:guideLst>
    </p:cSldViewPr>
  </p:slideViewPr>
  <p:notesTextViewPr>
    <p:cViewPr>
      <p:scale>
        <a:sx n="1" d="1"/>
        <a:sy n="1" d="1"/>
      </p:scale>
      <p:origin x="0" y="0"/>
    </p:cViewPr>
  </p:notesTextViewPr>
  <p:notesViewPr>
    <p:cSldViewPr snapToGrid="0">
      <p:cViewPr>
        <p:scale>
          <a:sx n="1" d="2"/>
          <a:sy n="1" d="2"/>
        </p:scale>
        <p:origin x="8856" y="416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326"/>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927775" y="1"/>
            <a:ext cx="3004820" cy="461326"/>
          </a:xfrm>
          <a:prstGeom prst="rect">
            <a:avLst/>
          </a:prstGeom>
        </p:spPr>
        <p:txBody>
          <a:bodyPr vert="horz" lIns="91440" tIns="45720" rIns="91440" bIns="45720" rtlCol="0"/>
          <a:lstStyle>
            <a:lvl1pPr algn="r" eaLnBrk="1" hangingPunct="1">
              <a:defRPr sz="1200">
                <a:latin typeface="Arial" charset="0"/>
              </a:defRPr>
            </a:lvl1pPr>
          </a:lstStyle>
          <a:p>
            <a:pPr>
              <a:defRPr/>
            </a:pPr>
            <a:fld id="{7F1704F0-1EFE-4704-9496-966F7303AB59}" type="datetimeFigureOut">
              <a:rPr lang="en-US"/>
              <a:pPr>
                <a:defRPr/>
              </a:pPr>
              <a:t>8/30/2022</a:t>
            </a:fld>
            <a:endParaRPr lang="en-US"/>
          </a:p>
        </p:txBody>
      </p:sp>
      <p:sp>
        <p:nvSpPr>
          <p:cNvPr id="4" name="Footer Placeholder 3"/>
          <p:cNvSpPr>
            <a:spLocks noGrp="1"/>
          </p:cNvSpPr>
          <p:nvPr>
            <p:ph type="ftr" sz="quarter" idx="2"/>
          </p:nvPr>
        </p:nvSpPr>
        <p:spPr>
          <a:xfrm>
            <a:off x="0" y="8757301"/>
            <a:ext cx="3004820" cy="461326"/>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27775" y="8757301"/>
            <a:ext cx="3004820" cy="46132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4B9FB4F-502C-40A1-99F4-766CC7588DA1}" type="slidenum">
              <a:rPr lang="en-US"/>
              <a:pPr/>
              <a:t>‹#›</a:t>
            </a:fld>
            <a:endParaRPr lang="en-US"/>
          </a:p>
        </p:txBody>
      </p:sp>
    </p:spTree>
    <p:extLst>
      <p:ext uri="{BB962C8B-B14F-4D97-AF65-F5344CB8AC3E}">
        <p14:creationId xmlns:p14="http://schemas.microsoft.com/office/powerpoint/2010/main" val="234154899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1"/>
            <a:ext cx="3004820" cy="46132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8371" name="Rectangle 3"/>
          <p:cNvSpPr>
            <a:spLocks noGrp="1" noChangeArrowheads="1"/>
          </p:cNvSpPr>
          <p:nvPr>
            <p:ph type="dt" idx="1"/>
          </p:nvPr>
        </p:nvSpPr>
        <p:spPr bwMode="auto">
          <a:xfrm>
            <a:off x="3927775" y="1"/>
            <a:ext cx="3004820" cy="46132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93700" y="690563"/>
            <a:ext cx="6146800" cy="3457575"/>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693420" y="4380226"/>
            <a:ext cx="5547360" cy="4148776"/>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p:cNvSpPr>
            <a:spLocks noGrp="1" noChangeArrowheads="1"/>
          </p:cNvSpPr>
          <p:nvPr>
            <p:ph type="ftr" sz="quarter" idx="4"/>
          </p:nvPr>
        </p:nvSpPr>
        <p:spPr bwMode="auto">
          <a:xfrm>
            <a:off x="0" y="8757301"/>
            <a:ext cx="3004820" cy="461326"/>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8375" name="Rectangle 7"/>
          <p:cNvSpPr>
            <a:spLocks noGrp="1" noChangeArrowheads="1"/>
          </p:cNvSpPr>
          <p:nvPr>
            <p:ph type="sldNum" sz="quarter" idx="5"/>
          </p:nvPr>
        </p:nvSpPr>
        <p:spPr bwMode="auto">
          <a:xfrm>
            <a:off x="3927775" y="8757301"/>
            <a:ext cx="3004820" cy="46132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B532C81-1673-4F29-A24F-80AFAF3A6D9C}" type="slidenum">
              <a:rPr lang="en-US"/>
              <a:pPr/>
              <a:t>‹#›</a:t>
            </a:fld>
            <a:endParaRPr lang="en-US"/>
          </a:p>
        </p:txBody>
      </p:sp>
    </p:spTree>
    <p:extLst>
      <p:ext uri="{BB962C8B-B14F-4D97-AF65-F5344CB8AC3E}">
        <p14:creationId xmlns:p14="http://schemas.microsoft.com/office/powerpoint/2010/main" val="239804250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3B532C81-1673-4F29-A24F-80AFAF3A6D9C}" type="slidenum">
              <a:rPr lang="en-US" smtClean="0"/>
              <a:pPr/>
              <a:t>6</a:t>
            </a:fld>
            <a:endParaRPr lang="en-US"/>
          </a:p>
        </p:txBody>
      </p:sp>
    </p:spTree>
    <p:extLst>
      <p:ext uri="{BB962C8B-B14F-4D97-AF65-F5344CB8AC3E}">
        <p14:creationId xmlns:p14="http://schemas.microsoft.com/office/powerpoint/2010/main" val="244755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532C81-1673-4F29-A24F-80AFAF3A6D9C}"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1674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2347838" y="2309648"/>
            <a:ext cx="8779341" cy="941224"/>
          </a:xfrm>
          <a:prstGeom prst="rect">
            <a:avLst/>
          </a:prstGeom>
        </p:spPr>
        <p:txBody>
          <a:bodyPr lIns="0" rIns="0" anchor="b" anchorCtr="0"/>
          <a:lstStyle>
            <a:lvl1pPr algn="r">
              <a:defRPr sz="3600" b="1" spc="-50" baseline="0">
                <a:solidFill>
                  <a:srgbClr val="013365"/>
                </a:solidFill>
                <a:latin typeface="Century Gothic" panose="020B0502020202020204" pitchFamily="34" charset="0"/>
              </a:defRPr>
            </a:lvl1pPr>
          </a:lstStyle>
          <a:p>
            <a:r>
              <a:rPr lang="en-US" dirty="0"/>
              <a:t>Title: Century Gothic,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2347838" y="3570099"/>
            <a:ext cx="8779341" cy="526097"/>
          </a:xfrm>
          <a:prstGeom prst="rect">
            <a:avLst/>
          </a:prstGeom>
        </p:spPr>
        <p:txBody>
          <a:bodyPr lIns="0" rIns="0"/>
          <a:lstStyle>
            <a:lvl1pPr marL="6350" indent="-6350" algn="r">
              <a:buNone/>
              <a:tabLst/>
              <a:defRPr>
                <a:solidFill>
                  <a:srgbClr val="7F7F7F"/>
                </a:solidFill>
                <a:latin typeface="Century Gothic" panose="020B0502020202020204" pitchFamily="34" charset="0"/>
              </a:defRPr>
            </a:lvl1pPr>
            <a:lvl2pPr>
              <a:buNone/>
              <a:defRPr/>
            </a:lvl2pPr>
          </a:lstStyle>
          <a:p>
            <a:pPr lvl="0"/>
            <a:r>
              <a:rPr lang="en-US" dirty="0"/>
              <a:t>Subtitle: Century Gothic, 22pt </a:t>
            </a:r>
          </a:p>
        </p:txBody>
      </p:sp>
      <p:sp>
        <p:nvSpPr>
          <p:cNvPr id="10" name="Right Triangle 9">
            <a:extLst>
              <a:ext uri="{FF2B5EF4-FFF2-40B4-BE49-F238E27FC236}">
                <a16:creationId xmlns:a16="http://schemas.microsoft.com/office/drawing/2014/main" id="{835874CC-50F8-8241-879D-24089AFB5C20}"/>
              </a:ext>
            </a:extLst>
          </p:cNvPr>
          <p:cNvSpPr/>
          <p:nvPr userDrawn="1"/>
        </p:nvSpPr>
        <p:spPr>
          <a:xfrm>
            <a:off x="-2" y="2369611"/>
            <a:ext cx="4511041" cy="4488390"/>
          </a:xfrm>
          <a:prstGeom prst="rtTriangle">
            <a:avLst/>
          </a:prstGeom>
          <a:solidFill>
            <a:srgbClr val="0133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Right Triangle 10">
            <a:extLst>
              <a:ext uri="{FF2B5EF4-FFF2-40B4-BE49-F238E27FC236}">
                <a16:creationId xmlns:a16="http://schemas.microsoft.com/office/drawing/2014/main" id="{71C49A9B-F204-E544-8017-3C13575C2980}"/>
              </a:ext>
            </a:extLst>
          </p:cNvPr>
          <p:cNvSpPr/>
          <p:nvPr userDrawn="1"/>
        </p:nvSpPr>
        <p:spPr>
          <a:xfrm rot="5400000">
            <a:off x="-2" y="0"/>
            <a:ext cx="3970622" cy="3970622"/>
          </a:xfrm>
          <a:prstGeom prst="rtTriangle">
            <a:avLst/>
          </a:prstGeom>
          <a:solidFill>
            <a:srgbClr val="005D90">
              <a:alpha val="6745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Text Placeholder 13">
            <a:extLst>
              <a:ext uri="{FF2B5EF4-FFF2-40B4-BE49-F238E27FC236}">
                <a16:creationId xmlns:a16="http://schemas.microsoft.com/office/drawing/2014/main" id="{9465A45B-4659-3A4E-BA26-FEABA3D1D6BD}"/>
              </a:ext>
            </a:extLst>
          </p:cNvPr>
          <p:cNvSpPr>
            <a:spLocks noGrp="1"/>
          </p:cNvSpPr>
          <p:nvPr>
            <p:ph type="body" sz="quarter" idx="13" hasCustomPrompt="1"/>
          </p:nvPr>
        </p:nvSpPr>
        <p:spPr>
          <a:xfrm>
            <a:off x="7723224" y="4462317"/>
            <a:ext cx="3403955" cy="372108"/>
          </a:xfrm>
          <a:prstGeom prst="rect">
            <a:avLst/>
          </a:prstGeom>
        </p:spPr>
        <p:txBody>
          <a:bodyPr lIns="0" rIns="0" anchor="ctr" anchorCtr="0"/>
          <a:lstStyle>
            <a:lvl1pPr marL="6350" indent="-6350" algn="r">
              <a:buNone/>
              <a:tabLst/>
              <a:defRPr sz="1200" b="0" i="0" spc="50" baseline="0">
                <a:solidFill>
                  <a:srgbClr val="7F7F7F"/>
                </a:solidFill>
                <a:latin typeface="Century Gothic" panose="020B0502020202020204" pitchFamily="34" charset="0"/>
              </a:defRPr>
            </a:lvl1pPr>
          </a:lstStyle>
          <a:p>
            <a:pPr lvl="0"/>
            <a:r>
              <a:rPr lang="en-US" dirty="0"/>
              <a:t>Speaker Name</a:t>
            </a:r>
          </a:p>
          <a:p>
            <a:pPr lvl="0"/>
            <a:r>
              <a:rPr lang="en-US" dirty="0"/>
              <a:t>Month, Date, Year</a:t>
            </a:r>
          </a:p>
        </p:txBody>
      </p:sp>
      <p:pic>
        <p:nvPicPr>
          <p:cNvPr id="14" name="Picture 13" descr="A close up of a sign&#10;&#10;Description automatically generated">
            <a:extLst>
              <a:ext uri="{FF2B5EF4-FFF2-40B4-BE49-F238E27FC236}">
                <a16:creationId xmlns:a16="http://schemas.microsoft.com/office/drawing/2014/main" id="{74505D70-F8F8-B74B-994E-BD190CF7203F}"/>
              </a:ext>
            </a:extLst>
          </p:cNvPr>
          <p:cNvPicPr>
            <a:picLocks noChangeAspect="1"/>
          </p:cNvPicPr>
          <p:nvPr userDrawn="1"/>
        </p:nvPicPr>
        <p:blipFill>
          <a:blip r:embed="rId2"/>
          <a:stretch>
            <a:fillRect/>
          </a:stretch>
        </p:blipFill>
        <p:spPr>
          <a:xfrm>
            <a:off x="9211728" y="5638800"/>
            <a:ext cx="1915451" cy="740060"/>
          </a:xfrm>
          <a:prstGeom prst="rect">
            <a:avLst/>
          </a:prstGeom>
        </p:spPr>
      </p:pic>
    </p:spTree>
    <p:extLst>
      <p:ext uri="{BB962C8B-B14F-4D97-AF65-F5344CB8AC3E}">
        <p14:creationId xmlns:p14="http://schemas.microsoft.com/office/powerpoint/2010/main" val="2498764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dirty="0"/>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dirty="0"/>
              <a:t>Slide Presentation Title  |  </a:t>
            </a:r>
            <a:fld id="{18FD47A2-EF8B-0240-AD90-9B51A2DFE8C1}" type="slidenum">
              <a:rPr lang="en-US" b="1" smtClean="0"/>
              <a:pPr/>
              <a:t>‹#›</a:t>
            </a:fld>
            <a:endParaRPr lang="en-US" b="1"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dirty="0"/>
              <a:t>Bio goes here. Line spacing is set to 1.3pt</a:t>
            </a:r>
          </a:p>
          <a:p>
            <a:pPr lvl="1"/>
            <a:r>
              <a:rPr lang="en-US" dirty="0"/>
              <a:t>List roles, past work, and accomplishments</a:t>
            </a:r>
          </a:p>
          <a:p>
            <a:pPr lvl="1"/>
            <a:r>
              <a:rPr lang="en-US" dirty="0"/>
              <a:t>List roles, past work, and accomplishments</a:t>
            </a:r>
          </a:p>
          <a:p>
            <a:pPr lvl="1"/>
            <a:r>
              <a:rPr lang="en-US" dirty="0"/>
              <a:t>List roles, past work, and accomplishments</a:t>
            </a:r>
          </a:p>
          <a:p>
            <a:pPr lvl="1"/>
            <a:endParaRPr lang="en-US" dirty="0"/>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dirty="0"/>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dirty="0">
                <a:solidFill>
                  <a:srgbClr val="B11439"/>
                </a:solidFill>
                <a:latin typeface="Arial Nova Cond" panose="020B0506020202020204" pitchFamily="34" charset="0"/>
                <a:cs typeface="Arial"/>
              </a:rPr>
              <a:t>YOUR Presenter</a:t>
            </a:r>
            <a:endParaRPr lang="en-US" sz="1600" cap="all" dirty="0">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dirty="0"/>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129448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 y="0"/>
            <a:ext cx="12192000"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dirty="0"/>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Name</a:t>
            </a:r>
          </a:p>
          <a:p>
            <a:pPr lvl="0"/>
            <a:r>
              <a:rPr lang="en-US" dirty="0"/>
              <a:t>Title</a:t>
            </a:r>
          </a:p>
          <a:p>
            <a:pPr lvl="0"/>
            <a:r>
              <a:rPr lang="en-US" dirty="0"/>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Name</a:t>
            </a:r>
          </a:p>
          <a:p>
            <a:pPr lvl="0"/>
            <a:r>
              <a:rPr lang="en-US" dirty="0"/>
              <a:t>Title</a:t>
            </a:r>
          </a:p>
          <a:p>
            <a:pPr lvl="0"/>
            <a:r>
              <a:rPr lang="en-US" dirty="0"/>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Name</a:t>
            </a:r>
          </a:p>
          <a:p>
            <a:pPr lvl="0"/>
            <a:r>
              <a:rPr lang="en-US" dirty="0"/>
              <a:t>Title</a:t>
            </a:r>
          </a:p>
          <a:p>
            <a:pPr lvl="0"/>
            <a:r>
              <a:rPr lang="en-US" dirty="0"/>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pic>
        <p:nvPicPr>
          <p:cNvPr id="22" name="Picture 21">
            <a:extLst>
              <a:ext uri="{FF2B5EF4-FFF2-40B4-BE49-F238E27FC236}">
                <a16:creationId xmlns:a16="http://schemas.microsoft.com/office/drawing/2014/main" id="{C6D0898E-0665-E24E-92C5-F07F88EA36FF}"/>
              </a:ext>
            </a:extLst>
          </p:cNvPr>
          <p:cNvPicPr/>
          <p:nvPr userDrawn="1"/>
        </p:nvPicPr>
        <p:blipFill>
          <a:blip r:embed="rId2"/>
          <a:stretch>
            <a:fillRect/>
          </a:stretch>
        </p:blipFill>
        <p:spPr>
          <a:xfrm>
            <a:off x="9679718" y="5251430"/>
            <a:ext cx="1613250" cy="568445"/>
          </a:xfrm>
          <a:prstGeom prst="rect">
            <a:avLst/>
          </a:prstGeom>
        </p:spPr>
      </p:pic>
    </p:spTree>
    <p:extLst>
      <p:ext uri="{BB962C8B-B14F-4D97-AF65-F5344CB8AC3E}">
        <p14:creationId xmlns:p14="http://schemas.microsoft.com/office/powerpoint/2010/main" val="2791613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dirty="0"/>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pic>
        <p:nvPicPr>
          <p:cNvPr id="11" name="Picture 10">
            <a:extLst>
              <a:ext uri="{FF2B5EF4-FFF2-40B4-BE49-F238E27FC236}">
                <a16:creationId xmlns:a16="http://schemas.microsoft.com/office/drawing/2014/main" id="{60BD9503-A4A2-244D-97F5-B1BE42AFDF9F}"/>
              </a:ext>
            </a:extLst>
          </p:cNvPr>
          <p:cNvPicPr/>
          <p:nvPr userDrawn="1"/>
        </p:nvPicPr>
        <p:blipFill>
          <a:blip r:embed="rId2"/>
          <a:stretch>
            <a:fillRect/>
          </a:stretch>
        </p:blipFill>
        <p:spPr>
          <a:xfrm>
            <a:off x="8776677" y="5762016"/>
            <a:ext cx="1613250" cy="568445"/>
          </a:xfrm>
          <a:prstGeom prst="rect">
            <a:avLst/>
          </a:prstGeom>
        </p:spPr>
      </p:pic>
    </p:spTree>
    <p:extLst>
      <p:ext uri="{BB962C8B-B14F-4D97-AF65-F5344CB8AC3E}">
        <p14:creationId xmlns:p14="http://schemas.microsoft.com/office/powerpoint/2010/main" val="3406852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CalOES</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218645483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2022 FMA NOFO |  </a:t>
            </a:r>
            <a:fld id="{18FD47A2-EF8B-0240-AD90-9B51A2DFE8C1}" type="slidenum">
              <a:rPr lang="en-US" b="1" smtClean="0"/>
              <a:pPr/>
              <a:t>‹#›</a:t>
            </a:fld>
            <a:endParaRPr lang="en-US" b="1"/>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Century Gothic, 18-20pt. 3pt spacing above and below.</a:t>
            </a:r>
          </a:p>
          <a:p>
            <a:pPr lvl="1"/>
            <a:r>
              <a:rPr lang="en-US"/>
              <a:t>Line spacing set to 1.3pt</a:t>
            </a:r>
          </a:p>
          <a:p>
            <a:pPr lvl="2"/>
            <a:r>
              <a:rPr lang="en-US"/>
              <a:t>Body font color: Black</a:t>
            </a:r>
          </a:p>
          <a:p>
            <a:pPr lvl="3"/>
            <a:r>
              <a:rPr lang="en-US"/>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79099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2022 FMA NOFO |  </a:t>
            </a:r>
            <a:fld id="{18FD47A2-EF8B-0240-AD90-9B51A2DFE8C1}" type="slidenum">
              <a:rPr lang="en-US" b="1" smtClean="0"/>
              <a:pPr/>
              <a:t>‹#›</a:t>
            </a:fld>
            <a:endParaRPr lang="en-US" b="1"/>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90229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2022 FMA NOFO |  </a:t>
            </a:r>
            <a:fld id="{18FD47A2-EF8B-0240-AD90-9B51A2DFE8C1}" type="slidenum">
              <a:rPr lang="en-US" b="1" smtClean="0"/>
              <a:pPr/>
              <a:t>‹#›</a:t>
            </a:fld>
            <a:endParaRPr lang="en-US" b="1"/>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600" b="0" i="0">
                <a:solidFill>
                  <a:schemeClr val="tx1"/>
                </a:solidFill>
                <a:latin typeface="Century Gothic" panose="020B0502020202020204" pitchFamily="34" charset="0"/>
              </a:defRPr>
            </a:lvl1pPr>
            <a:lvl2pPr marL="174625" indent="-168275">
              <a:lnSpc>
                <a:spcPct val="114000"/>
              </a:lnSpc>
              <a:spcBef>
                <a:spcPts val="300"/>
              </a:spcBef>
              <a:spcAft>
                <a:spcPts val="300"/>
              </a:spcAft>
              <a:buSzPct val="100000"/>
              <a:buFont typeface="Arial" panose="020B0604020202020204" pitchFamily="34" charset="0"/>
              <a:buChar char="•"/>
              <a:tabLst/>
              <a:defRPr sz="1600" b="0" i="0">
                <a:solidFill>
                  <a:schemeClr val="tx1"/>
                </a:solidFill>
                <a:latin typeface="Century Gothic" panose="020B0502020202020204" pitchFamily="34" charset="0"/>
              </a:defRPr>
            </a:lvl2pPr>
            <a:lvl3pPr marL="342900" indent="-168275">
              <a:lnSpc>
                <a:spcPct val="114000"/>
              </a:lnSpc>
              <a:spcBef>
                <a:spcPts val="300"/>
              </a:spcBef>
              <a:spcAft>
                <a:spcPts val="300"/>
              </a:spcAft>
              <a:buFont typeface="Arial" panose="020B0604020202020204" pitchFamily="34" charset="0"/>
              <a:buChar char="•"/>
              <a:tabLst/>
              <a:defRPr lang="en-US" sz="1600" b="0" i="0" dirty="0">
                <a:solidFill>
                  <a:schemeClr val="tx1"/>
                </a:solidFill>
                <a:latin typeface="Century Gothic" panose="020B0502020202020204" pitchFamily="34" charset="0"/>
              </a:defRPr>
            </a:lvl3pPr>
            <a:lvl4pPr marL="574675" indent="-228600">
              <a:lnSpc>
                <a:spcPct val="114000"/>
              </a:lnSpc>
              <a:spcBef>
                <a:spcPts val="300"/>
              </a:spcBef>
              <a:spcAft>
                <a:spcPts val="300"/>
              </a:spcAft>
              <a:buFont typeface="Arial" panose="020B0604020202020204" pitchFamily="34" charset="0"/>
              <a:buChar char="•"/>
              <a:tabLst/>
              <a:defRPr>
                <a:solidFill>
                  <a:schemeClr val="tx1"/>
                </a:solidFill>
                <a:latin typeface="Century Gothic" panose="020B0502020202020204" pitchFamily="34" charset="0"/>
              </a:defRPr>
            </a:lvl4pPr>
          </a:lstStyle>
          <a:p>
            <a:pPr lvl="0"/>
            <a:r>
              <a:rPr lang="en-US"/>
              <a:t>Side bar text should be Arial Nova, size 16pt, spacing before and after: 3pt, line spacing 1.3pt</a:t>
            </a:r>
          </a:p>
          <a:p>
            <a:pPr lvl="1"/>
            <a:r>
              <a:rPr lang="en-US"/>
              <a:t>Sub-bullet 1</a:t>
            </a:r>
          </a:p>
          <a:p>
            <a:pPr lvl="2"/>
            <a:r>
              <a:rPr lang="en-US"/>
              <a:t>Sub-bullet 2</a:t>
            </a:r>
          </a:p>
          <a:p>
            <a:pPr lvl="3"/>
            <a:r>
              <a:rPr lang="en-US"/>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28600" indent="-222250">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8600">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85800" indent="-228600">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Body:18-20pt. 3pt spacing above and below.</a:t>
            </a:r>
          </a:p>
          <a:p>
            <a:pPr lvl="1"/>
            <a:r>
              <a:rPr lang="en-US"/>
              <a:t>Line spacing is set to 1.3pt</a:t>
            </a:r>
          </a:p>
          <a:p>
            <a:pPr lvl="2"/>
            <a:r>
              <a:rPr lang="en-US"/>
              <a:t>Body font color hex code: #595959</a:t>
            </a:r>
          </a:p>
          <a:p>
            <a:pPr lvl="3"/>
            <a:r>
              <a:rPr lang="en-US"/>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561406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a:t>2022 FMA NOFO |  </a:t>
            </a:r>
            <a:fld id="{18FD47A2-EF8B-0240-AD90-9B51A2DFE8C1}" type="slidenum">
              <a:rPr lang="en-US" b="1" smtClean="0"/>
              <a:pPr/>
              <a:t>‹#›</a:t>
            </a:fld>
            <a:endParaRPr lang="en-US" b="1"/>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a:t>Body: Arial Nova, 18-20pt. 3pt spacing above and below.</a:t>
            </a:r>
          </a:p>
          <a:p>
            <a:pPr lvl="1"/>
            <a:r>
              <a:rPr lang="en-US"/>
              <a:t>Line spacing set to 1.3pt</a:t>
            </a:r>
          </a:p>
          <a:p>
            <a:pPr lvl="2"/>
            <a:r>
              <a:rPr lang="en-US"/>
              <a:t>Body font color hex code: #595959</a:t>
            </a:r>
          </a:p>
          <a:p>
            <a:pPr lvl="3"/>
            <a:r>
              <a:rPr lang="en-US"/>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25953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5AB31-5768-7E42-97AF-CACD76E115C4}"/>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a:t>2022 FMA NOFO |  </a:t>
            </a:r>
            <a:fld id="{18FD47A2-EF8B-0240-AD90-9B51A2DFE8C1}" type="slidenum">
              <a:rPr lang="en-US" b="1" smtClean="0"/>
              <a:pPr/>
              <a:t>‹#›</a:t>
            </a:fld>
            <a:endParaRPr lang="en-US" b="1"/>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211622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err="1"/>
              <a:t>www.caloes.gov</a:t>
            </a:r>
            <a:endParaRPr lang="en-US"/>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36408044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dirty="0"/>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dirty="0"/>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err="1"/>
              <a:t>CalOES</a:t>
            </a:r>
            <a:endParaRPr lang="en-US" dirty="0"/>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13709570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a:t>Slide Presentation Title  |  </a:t>
            </a:r>
            <a:fld id="{18FD47A2-EF8B-0240-AD90-9B51A2DFE8C1}" type="slidenum">
              <a:rPr lang="en-US" smtClean="0"/>
              <a:pPr/>
              <a:t>‹#›</a:t>
            </a:fld>
            <a:endParaRPr lang="en-US"/>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a:t>Bio goes here. Line spacing is set to 1.3pt</a:t>
            </a:r>
          </a:p>
          <a:p>
            <a:pPr lvl="1"/>
            <a:r>
              <a:rPr lang="en-US"/>
              <a:t>List roles, past work, and accomplishments</a:t>
            </a:r>
          </a:p>
          <a:p>
            <a:pPr lvl="1"/>
            <a:r>
              <a:rPr lang="en-US"/>
              <a:t>List roles, past work, and accomplishments</a:t>
            </a:r>
          </a:p>
          <a:p>
            <a:pPr lvl="1"/>
            <a:r>
              <a:rPr lang="en-US"/>
              <a:t>List roles, past work, and accomplishments</a:t>
            </a:r>
          </a:p>
          <a:p>
            <a:pPr lvl="1"/>
            <a:endParaRPr lang="en-US"/>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a:solidFill>
                  <a:srgbClr val="B11439"/>
                </a:solidFill>
                <a:latin typeface="Arial Nova Cond" panose="020B0506020202020204" pitchFamily="34" charset="0"/>
                <a:cs typeface="Arial"/>
              </a:rPr>
              <a:t>YOUR Presenter</a:t>
            </a:r>
            <a:endParaRPr lang="en-US" sz="1600" cap="all">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3066464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 y="0"/>
            <a:ext cx="12192000"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Name</a:t>
            </a:r>
          </a:p>
          <a:p>
            <a:pPr lvl="0"/>
            <a:r>
              <a:rPr lang="en-US"/>
              <a:t>Title</a:t>
            </a:r>
          </a:p>
          <a:p>
            <a:pPr lvl="0"/>
            <a:r>
              <a:rPr lang="en-US"/>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22" name="Picture 21">
            <a:extLst>
              <a:ext uri="{FF2B5EF4-FFF2-40B4-BE49-F238E27FC236}">
                <a16:creationId xmlns:a16="http://schemas.microsoft.com/office/drawing/2014/main" id="{C6D0898E-0665-E24E-92C5-F07F88EA36FF}"/>
              </a:ext>
            </a:extLst>
          </p:cNvPr>
          <p:cNvPicPr/>
          <p:nvPr userDrawn="1"/>
        </p:nvPicPr>
        <p:blipFill>
          <a:blip r:embed="rId2"/>
          <a:stretch>
            <a:fillRect/>
          </a:stretch>
        </p:blipFill>
        <p:spPr>
          <a:xfrm>
            <a:off x="9679718" y="5251430"/>
            <a:ext cx="1613250" cy="568445"/>
          </a:xfrm>
          <a:prstGeom prst="rect">
            <a:avLst/>
          </a:prstGeom>
        </p:spPr>
      </p:pic>
    </p:spTree>
    <p:extLst>
      <p:ext uri="{BB962C8B-B14F-4D97-AF65-F5344CB8AC3E}">
        <p14:creationId xmlns:p14="http://schemas.microsoft.com/office/powerpoint/2010/main" val="691187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a:t>[Insert Photo]</a:t>
            </a:r>
          </a:p>
        </p:txBody>
      </p:sp>
      <p:pic>
        <p:nvPicPr>
          <p:cNvPr id="11" name="Picture 10">
            <a:extLst>
              <a:ext uri="{FF2B5EF4-FFF2-40B4-BE49-F238E27FC236}">
                <a16:creationId xmlns:a16="http://schemas.microsoft.com/office/drawing/2014/main" id="{60BD9503-A4A2-244D-97F5-B1BE42AFDF9F}"/>
              </a:ext>
            </a:extLst>
          </p:cNvPr>
          <p:cNvPicPr/>
          <p:nvPr userDrawn="1"/>
        </p:nvPicPr>
        <p:blipFill>
          <a:blip r:embed="rId2"/>
          <a:stretch>
            <a:fillRect/>
          </a:stretch>
        </p:blipFill>
        <p:spPr>
          <a:xfrm>
            <a:off x="8776677" y="5762016"/>
            <a:ext cx="1613250" cy="568445"/>
          </a:xfrm>
          <a:prstGeom prst="rect">
            <a:avLst/>
          </a:prstGeom>
        </p:spPr>
      </p:pic>
    </p:spTree>
    <p:extLst>
      <p:ext uri="{BB962C8B-B14F-4D97-AF65-F5344CB8AC3E}">
        <p14:creationId xmlns:p14="http://schemas.microsoft.com/office/powerpoint/2010/main" val="2194626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5215" y="31554"/>
            <a:ext cx="11379199" cy="609600"/>
          </a:xfrm>
          <a:prstGeom prst="rect">
            <a:avLst/>
          </a:prstGeom>
        </p:spPr>
        <p:txBody>
          <a:bodyPr/>
          <a:lstStyle>
            <a:lvl1pPr algn="l">
              <a:defRPr sz="3200" b="1" i="0">
                <a:solidFill>
                  <a:srgbClr val="013365"/>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hasCustomPrompt="1"/>
          </p:nvPr>
        </p:nvSpPr>
        <p:spPr>
          <a:xfrm>
            <a:off x="245215" y="740014"/>
            <a:ext cx="11277600" cy="4862513"/>
          </a:xfrm>
          <a:prstGeom prst="rect">
            <a:avLst/>
          </a:prstGeom>
        </p:spPr>
        <p:txBody>
          <a:bodyPr/>
          <a:lstStyle>
            <a:lvl1pPr marL="0" indent="0">
              <a:buClr>
                <a:schemeClr val="tx1"/>
              </a:buClr>
              <a:buSzPct val="85000"/>
              <a:buFont typeface="Arial" panose="020B0604020202020204" pitchFamily="34" charset="0"/>
              <a:buNone/>
              <a:defRPr sz="2800" b="0" i="0">
                <a:latin typeface="Century Gothic" panose="020B0502020202020204" pitchFamily="34" charset="0"/>
                <a:ea typeface="Tahoma" panose="020B0604030504040204" pitchFamily="34" charset="0"/>
                <a:cs typeface="Tahoma" panose="020B0604030504040204" pitchFamily="34" charset="0"/>
              </a:defRPr>
            </a:lvl1pPr>
            <a:lvl2pPr marL="742950" indent="-285750">
              <a:buClr>
                <a:schemeClr val="tx1">
                  <a:lumMod val="75000"/>
                  <a:lumOff val="25000"/>
                </a:schemeClr>
              </a:buClr>
              <a:buSzPct val="75000"/>
              <a:buFont typeface="Courier New" panose="02070309020205020404" pitchFamily="49" charset="0"/>
              <a:buChar char="o"/>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2pPr>
            <a:lvl3pPr>
              <a:buClrTx/>
              <a:defRPr sz="16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a:buClrTx/>
              <a:defRPr>
                <a:solidFill>
                  <a:schemeClr val="tx1">
                    <a:lumMod val="75000"/>
                    <a:lumOff val="25000"/>
                  </a:schemeClr>
                </a:solidFill>
                <a:latin typeface="Arial Narrow"/>
                <a:cs typeface="Arial Narrow"/>
              </a:defRPr>
            </a:lvl4pPr>
            <a:lvl5pPr>
              <a:buClrTx/>
              <a:defRPr>
                <a:solidFill>
                  <a:schemeClr val="tx1">
                    <a:lumMod val="75000"/>
                    <a:lumOff val="25000"/>
                  </a:schemeClr>
                </a:solidFill>
                <a:latin typeface="Arial Narrow"/>
                <a:cs typeface="Arial Narrow"/>
              </a:defRPr>
            </a:lvl5pPr>
          </a:lstStyle>
          <a:p>
            <a:pPr marL="0" indent="0">
              <a:buNone/>
            </a:pPr>
            <a:r>
              <a:rPr lang="en-US" sz="2400" b="1" kern="1200"/>
              <a:t>Subject Title</a:t>
            </a:r>
          </a:p>
          <a:p>
            <a:r>
              <a:rPr lang="en-US" sz="2400" kern="1200"/>
              <a:t>Bullet</a:t>
            </a:r>
          </a:p>
          <a:p>
            <a:pPr lvl="1"/>
            <a:r>
              <a:rPr lang="en-US" sz="2000" kern="1200"/>
              <a:t>Sub Bullet</a:t>
            </a:r>
          </a:p>
        </p:txBody>
      </p:sp>
      <p:sp>
        <p:nvSpPr>
          <p:cNvPr id="9" name="Slide Number Placeholder 2"/>
          <p:cNvSpPr>
            <a:spLocks noGrp="1"/>
          </p:cNvSpPr>
          <p:nvPr>
            <p:ph type="sldNum" sz="quarter" idx="4"/>
          </p:nvPr>
        </p:nvSpPr>
        <p:spPr>
          <a:xfrm>
            <a:off x="2336801" y="6340476"/>
            <a:ext cx="9550399" cy="365125"/>
          </a:xfrm>
          <a:prstGeom prst="rect">
            <a:avLst/>
          </a:prstGeom>
        </p:spPr>
        <p:txBody>
          <a:bodyPr vert="horz" lIns="91440" tIns="45720" rIns="91440" bIns="45720" rtlCol="0" anchor="ctr"/>
          <a:lstStyle>
            <a:lvl1pPr algn="r" rtl="0" eaLnBrk="0" fontAlgn="base" hangingPunct="0">
              <a:spcBef>
                <a:spcPct val="0"/>
              </a:spcBef>
              <a:spcAft>
                <a:spcPct val="0"/>
              </a:spcAft>
              <a:defRPr lang="en-US" sz="1000" kern="1200" spc="40" baseline="0" smtClean="0">
                <a:solidFill>
                  <a:srgbClr val="7F7F7F"/>
                </a:solidFill>
                <a:latin typeface="Century Gothic" panose="020B0502020202020204" pitchFamily="34" charset="0"/>
                <a:ea typeface="+mn-ea"/>
                <a:cs typeface="Arial" panose="020B0604020202020204" pitchFamily="34" charset="0"/>
              </a:defRPr>
            </a:lvl1pPr>
          </a:lstStyle>
          <a:p>
            <a:r>
              <a:rPr lang="en-US"/>
              <a:t>2022 FMA NOFO |  </a:t>
            </a:r>
            <a:r>
              <a:rPr lang="en-US" b="1"/>
              <a:t>‹#›</a:t>
            </a:r>
          </a:p>
        </p:txBody>
      </p:sp>
      <p:pic>
        <p:nvPicPr>
          <p:cNvPr id="12" name="Picture 11">
            <a:extLst>
              <a:ext uri="{FF2B5EF4-FFF2-40B4-BE49-F238E27FC236}">
                <a16:creationId xmlns:a16="http://schemas.microsoft.com/office/drawing/2014/main" id="{4C8E6C13-E2AB-C14C-9838-A00A5E39E78B}"/>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348677" y="6340476"/>
            <a:ext cx="1135657" cy="458470"/>
          </a:xfrm>
          <a:prstGeom prst="rect">
            <a:avLst/>
          </a:prstGeom>
        </p:spPr>
      </p:pic>
      <p:grpSp>
        <p:nvGrpSpPr>
          <p:cNvPr id="5" name="Group 4">
            <a:extLst>
              <a:ext uri="{FF2B5EF4-FFF2-40B4-BE49-F238E27FC236}">
                <a16:creationId xmlns:a16="http://schemas.microsoft.com/office/drawing/2014/main" id="{70A529B1-6F52-A642-91B7-121FA028A74C}"/>
              </a:ext>
            </a:extLst>
          </p:cNvPr>
          <p:cNvGrpSpPr/>
          <p:nvPr userDrawn="1"/>
        </p:nvGrpSpPr>
        <p:grpSpPr>
          <a:xfrm rot="5400000">
            <a:off x="-3327401" y="3327400"/>
            <a:ext cx="6858001" cy="203201"/>
            <a:chOff x="0" y="6688135"/>
            <a:chExt cx="9145597" cy="169866"/>
          </a:xfrm>
        </p:grpSpPr>
        <p:sp>
          <p:nvSpPr>
            <p:cNvPr id="4" name="Rectangle 3">
              <a:extLst>
                <a:ext uri="{FF2B5EF4-FFF2-40B4-BE49-F238E27FC236}">
                  <a16:creationId xmlns:a16="http://schemas.microsoft.com/office/drawing/2014/main" id="{AE41FEAF-066B-7A43-B64E-824DD7E6DF6A}"/>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3C4D7026-FA4B-9547-BB4B-01800406EDBC}"/>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8AED3E6F-7699-D24C-A2D0-EB65C2B35B59}"/>
                </a:ext>
              </a:extLst>
            </p:cNvPr>
            <p:cNvSpPr/>
            <p:nvPr userDrawn="1"/>
          </p:nvSpPr>
          <p:spPr bwMode="auto">
            <a:xfrm>
              <a:off x="8915398" y="6688135"/>
              <a:ext cx="230199" cy="169866"/>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65561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lor Background">
    <p:bg>
      <p:bgRef idx="1001">
        <a:schemeClr val="bg1"/>
      </p:bgRef>
    </p:bg>
    <p:spTree>
      <p:nvGrpSpPr>
        <p:cNvPr id="1" name=""/>
        <p:cNvGrpSpPr/>
        <p:nvPr/>
      </p:nvGrpSpPr>
      <p:grpSpPr>
        <a:xfrm>
          <a:off x="0" y="0"/>
          <a:ext cx="0" cy="0"/>
          <a:chOff x="0" y="0"/>
          <a:chExt cx="0" cy="0"/>
        </a:xfrm>
      </p:grpSpPr>
      <p:grpSp>
        <p:nvGrpSpPr>
          <p:cNvPr id="7" name="Background">
            <a:extLst>
              <a:ext uri="{FF2B5EF4-FFF2-40B4-BE49-F238E27FC236}">
                <a16:creationId xmlns:a16="http://schemas.microsoft.com/office/drawing/2014/main" id="{D9783BDB-AC34-45C5-97CD-64A285451C6E}"/>
              </a:ext>
            </a:extLst>
          </p:cNvPr>
          <p:cNvGrpSpPr/>
          <p:nvPr userDrawn="1"/>
        </p:nvGrpSpPr>
        <p:grpSpPr>
          <a:xfrm>
            <a:off x="0" y="0"/>
            <a:ext cx="12192000" cy="6858000"/>
            <a:chOff x="0" y="0"/>
            <a:chExt cx="12192000" cy="6858000"/>
          </a:xfrm>
        </p:grpSpPr>
        <p:pic>
          <p:nvPicPr>
            <p:cNvPr id="5" name="Picture 4" descr="A picture containing outdoor, rock, nature, rocky&#10;&#10;Description automatically generated">
              <a:extLst>
                <a:ext uri="{FF2B5EF4-FFF2-40B4-BE49-F238E27FC236}">
                  <a16:creationId xmlns:a16="http://schemas.microsoft.com/office/drawing/2014/main" id="{3E76A7EC-1FB3-45A1-988E-C013CFF978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A9F408-D728-4471-9A24-96339B632425}"/>
                </a:ext>
              </a:extLst>
            </p:cNvPr>
            <p:cNvSpPr/>
            <p:nvPr userDrawn="1"/>
          </p:nvSpPr>
          <p:spPr bwMode="auto">
            <a:xfrm>
              <a:off x="0" y="0"/>
              <a:ext cx="12192000" cy="6858000"/>
            </a:xfrm>
            <a:prstGeom prst="rect">
              <a:avLst/>
            </a:prstGeom>
            <a:solidFill>
              <a:schemeClr val="accent2">
                <a:lumMod val="50000"/>
                <a:alpha val="88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2285901"/>
            <a:ext cx="10097577" cy="941224"/>
          </a:xfrm>
          <a:prstGeom prst="rect">
            <a:avLst/>
          </a:prstGeom>
        </p:spPr>
        <p:txBody>
          <a:bodyPr lIns="0" rIns="0" anchor="b" anchorCtr="0"/>
          <a:lstStyle>
            <a:lvl1pPr algn="r">
              <a:defRPr sz="3600" b="1" spc="-50" baseline="0">
                <a:solidFill>
                  <a:schemeClr val="bg1"/>
                </a:solidFill>
                <a:latin typeface="Century Gothic" panose="020B0502020202020204" pitchFamily="34" charset="0"/>
              </a:defRPr>
            </a:lvl1pPr>
          </a:lstStyle>
          <a:p>
            <a:r>
              <a:rPr lang="en-US" dirty="0"/>
              <a:t>Title: Century Gothic Bold, 36pt</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1047751" y="3617636"/>
            <a:ext cx="10097576" cy="526097"/>
          </a:xfrm>
          <a:prstGeom prst="rect">
            <a:avLst/>
          </a:prstGeom>
        </p:spPr>
        <p:txBody>
          <a:bodyPr lIns="0" rIns="0"/>
          <a:lstStyle>
            <a:lvl1pPr marL="6350" indent="-6350" algn="r">
              <a:buNone/>
              <a:tabLst/>
              <a:defRPr>
                <a:solidFill>
                  <a:schemeClr val="bg1"/>
                </a:solidFill>
                <a:latin typeface="Century Gothic" panose="020B0502020202020204" pitchFamily="34" charset="0"/>
              </a:defRPr>
            </a:lvl1pPr>
            <a:lvl2pPr>
              <a:buNone/>
              <a:defRPr/>
            </a:lvl2pPr>
          </a:lstStyle>
          <a:p>
            <a:pPr lvl="0"/>
            <a:r>
              <a:rPr lang="en-US" dirty="0"/>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a:t>Cal OES</a:t>
            </a:r>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3"/>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37344177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Nature-Based Hazard Mitigation: HMA Grants |  </a:t>
            </a:r>
            <a:fld id="{18FD47A2-EF8B-0240-AD90-9B51A2DFE8C1}" type="slidenum">
              <a:rPr lang="en-US" smtClean="0"/>
              <a:pPr/>
              <a:t>‹#›</a:t>
            </a:fld>
            <a:endParaRPr lang="en-US"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Century Gothic,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E0DFE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3911336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Nature-Based Hazard Mitigation: HMA Grants |  </a:t>
            </a:r>
            <a:fld id="{18FD47A2-EF8B-0240-AD90-9B51A2DFE8C1}" type="slidenum">
              <a:rPr lang="en-US" smtClean="0"/>
              <a:pPr/>
              <a:t>‹#›</a:t>
            </a:fld>
            <a:endParaRPr lang="en-US"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E0DFE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3764741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14A7FD-14EF-F04F-9A9B-0B382B871C46}"/>
              </a:ext>
            </a:extLst>
          </p:cNvPr>
          <p:cNvGrpSpPr/>
          <p:nvPr userDrawn="1"/>
        </p:nvGrpSpPr>
        <p:grpSpPr>
          <a:xfrm>
            <a:off x="0" y="4346916"/>
            <a:ext cx="12192000" cy="2511084"/>
            <a:chOff x="0" y="4346916"/>
            <a:chExt cx="12192000" cy="2511084"/>
          </a:xfrm>
        </p:grpSpPr>
        <p:sp>
          <p:nvSpPr>
            <p:cNvPr id="13" name="Rectangle 12">
              <a:extLst>
                <a:ext uri="{FF2B5EF4-FFF2-40B4-BE49-F238E27FC236}">
                  <a16:creationId xmlns:a16="http://schemas.microsoft.com/office/drawing/2014/main" id="{C0129E51-2F94-564B-9616-18A19358DEF5}"/>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cxnSp>
          <p:nvCxnSpPr>
            <p:cNvPr id="14" name="Straight Connector 13">
              <a:extLst>
                <a:ext uri="{FF2B5EF4-FFF2-40B4-BE49-F238E27FC236}">
                  <a16:creationId xmlns:a16="http://schemas.microsoft.com/office/drawing/2014/main" id="{A626DA33-A1DF-9C4B-9A05-6200E4D66CB8}"/>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Nature-Based Hazard Mitigation: HMA Grants |  </a:t>
            </a:r>
            <a:fld id="{18FD47A2-EF8B-0240-AD90-9B51A2DFE8C1}" type="slidenum">
              <a:rPr lang="en-US" smtClean="0"/>
              <a:pPr/>
              <a:t>‹#›</a:t>
            </a:fld>
            <a:endParaRPr lang="en-US"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3069617"/>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3069617"/>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E0DFE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2112421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Nature-Based Hazard Mitigation: HMA Grants |  </a:t>
            </a:r>
            <a:fld id="{18FD47A2-EF8B-0240-AD90-9B51A2DFE8C1}" type="slidenum">
              <a:rPr lang="en-US" smtClean="0"/>
              <a:pPr/>
              <a:t>‹#›</a:t>
            </a:fld>
            <a:endParaRPr lang="en-US" dirty="0"/>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600" b="0" i="0">
                <a:solidFill>
                  <a:schemeClr val="tx1"/>
                </a:solidFill>
                <a:latin typeface="Century Gothic" panose="020B0502020202020204" pitchFamily="34" charset="0"/>
              </a:defRPr>
            </a:lvl1pPr>
            <a:lvl2pPr marL="174625" indent="-168275">
              <a:lnSpc>
                <a:spcPct val="130000"/>
              </a:lnSpc>
              <a:spcBef>
                <a:spcPts val="300"/>
              </a:spcBef>
              <a:spcAft>
                <a:spcPts val="300"/>
              </a:spcAft>
              <a:buSzPct val="100000"/>
              <a:buFont typeface="Arial" panose="020B0604020202020204" pitchFamily="34" charset="0"/>
              <a:buChar char="•"/>
              <a:tabLst/>
              <a:defRPr sz="1600" b="0" i="0">
                <a:solidFill>
                  <a:schemeClr val="tx1"/>
                </a:solidFill>
                <a:latin typeface="Century Gothic" panose="020B0502020202020204" pitchFamily="34" charset="0"/>
              </a:defRPr>
            </a:lvl2pPr>
            <a:lvl3pPr marL="342900" indent="-168275">
              <a:lnSpc>
                <a:spcPct val="130000"/>
              </a:lnSpc>
              <a:spcBef>
                <a:spcPts val="300"/>
              </a:spcBef>
              <a:spcAft>
                <a:spcPts val="300"/>
              </a:spcAft>
              <a:buFont typeface="Arial" panose="020B0604020202020204" pitchFamily="34" charset="0"/>
              <a:buChar char="•"/>
              <a:tabLst/>
              <a:defRPr lang="en-US" sz="1600" b="0" i="0" dirty="0">
                <a:solidFill>
                  <a:schemeClr val="tx1"/>
                </a:solidFill>
                <a:latin typeface="Century Gothic" panose="020B0502020202020204" pitchFamily="34" charset="0"/>
              </a:defRPr>
            </a:lvl3pPr>
            <a:lvl4pPr marL="574675" indent="-228600">
              <a:lnSpc>
                <a:spcPct val="130000"/>
              </a:lnSpc>
              <a:spcBef>
                <a:spcPts val="300"/>
              </a:spcBef>
              <a:spcAft>
                <a:spcPts val="300"/>
              </a:spcAft>
              <a:buFont typeface="Arial" panose="020B0604020202020204" pitchFamily="34" charset="0"/>
              <a:buChar char="•"/>
              <a:tabLst/>
              <a:defRPr>
                <a:solidFill>
                  <a:schemeClr val="tx1"/>
                </a:solidFill>
                <a:latin typeface="Century Gothic" panose="020B0502020202020204" pitchFamily="34" charset="0"/>
              </a:defRPr>
            </a:lvl4pPr>
          </a:lstStyle>
          <a:p>
            <a:pPr lvl="0"/>
            <a:r>
              <a:rPr lang="en-US" dirty="0"/>
              <a:t>Side bar text should be Arial Nova, size 16pt, spacing before and after: 3pt, line spacing 1.3pt</a:t>
            </a:r>
          </a:p>
          <a:p>
            <a:pPr lvl="1"/>
            <a:r>
              <a:rPr lang="en-US" dirty="0"/>
              <a:t>Sub-bullet 1</a:t>
            </a:r>
          </a:p>
          <a:p>
            <a:pPr lvl="2"/>
            <a:r>
              <a:rPr lang="en-US" dirty="0"/>
              <a:t>Sub-bullet 2</a:t>
            </a:r>
          </a:p>
          <a:p>
            <a:pPr lvl="3"/>
            <a:r>
              <a:rPr lang="en-US" dirty="0"/>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28600" indent="-222250">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8600">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85800" indent="-228600">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Body:18-20pt. 3pt spacing above and below.</a:t>
            </a:r>
          </a:p>
          <a:p>
            <a:pPr lvl="1"/>
            <a:r>
              <a:rPr lang="en-US" dirty="0"/>
              <a:t>Line spacing is set to 1.3pt</a:t>
            </a:r>
          </a:p>
          <a:p>
            <a:pPr lvl="2"/>
            <a:r>
              <a:rPr lang="en-US" dirty="0"/>
              <a:t>Body font color hex code: #595959</a:t>
            </a:r>
          </a:p>
          <a:p>
            <a:pPr lvl="3"/>
            <a:r>
              <a:rPr lang="en-US" dirty="0"/>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E0DFE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425671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Nature-Based Hazard Mitigation: HMA Grants |  </a:t>
            </a:r>
            <a:fld id="{18FD47A2-EF8B-0240-AD90-9B51A2DFE8C1}" type="slidenum">
              <a:rPr lang="en-US" smtClean="0"/>
              <a:pPr/>
              <a:t>‹#›</a:t>
            </a:fld>
            <a:endParaRPr lang="en-US"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30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30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30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Arial Nova,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E0DFE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209007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Headings: Century Gothic Bold, 28-32pt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BRIC and FMA NOI  |  </a:t>
            </a:r>
            <a:fld id="{18FD47A2-EF8B-0240-AD90-9B51A2DFE8C1}" type="slidenum">
              <a:rPr lang="en-US" b="1" smtClean="0"/>
              <a:pPr/>
              <a:t>‹#›</a:t>
            </a:fld>
            <a:endParaRPr lang="en-US" b="1"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Century Gothic, 18-20pt. 3pt spacing above and below.</a:t>
            </a:r>
          </a:p>
          <a:p>
            <a:pPr lvl="1"/>
            <a:r>
              <a:rPr lang="en-US" dirty="0"/>
              <a:t>Line spacing set to 1.3pt</a:t>
            </a:r>
          </a:p>
          <a:p>
            <a:pPr lvl="2"/>
            <a:r>
              <a:rPr lang="en-US" dirty="0"/>
              <a:t>Body font color: Black</a:t>
            </a:r>
          </a:p>
          <a:p>
            <a:pPr lvl="3"/>
            <a:r>
              <a:rPr lang="en-US" dirty="0"/>
              <a:t>Third Level Bullet. Hex code: #7F7F7F</a:t>
            </a:r>
          </a:p>
        </p:txBody>
      </p:sp>
      <p:pic>
        <p:nvPicPr>
          <p:cNvPr id="10" name="Picture 9" descr="A close up of a sign&#10;&#10;Description automatically generated">
            <a:extLst>
              <a:ext uri="{FF2B5EF4-FFF2-40B4-BE49-F238E27FC236}">
                <a16:creationId xmlns:a16="http://schemas.microsoft.com/office/drawing/2014/main" id="{B389A3B3-9CA1-4D44-A672-50E0977BAD46}"/>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1" name="Group 10">
            <a:extLst>
              <a:ext uri="{FF2B5EF4-FFF2-40B4-BE49-F238E27FC236}">
                <a16:creationId xmlns:a16="http://schemas.microsoft.com/office/drawing/2014/main" id="{73A7AE39-83B8-134C-9F12-15CC805B959E}"/>
              </a:ext>
            </a:extLst>
          </p:cNvPr>
          <p:cNvGrpSpPr/>
          <p:nvPr userDrawn="1"/>
        </p:nvGrpSpPr>
        <p:grpSpPr>
          <a:xfrm rot="5400000">
            <a:off x="-3327401" y="3327400"/>
            <a:ext cx="6858001" cy="203201"/>
            <a:chOff x="0" y="6688135"/>
            <a:chExt cx="9145597" cy="169866"/>
          </a:xfrm>
        </p:grpSpPr>
        <p:sp>
          <p:nvSpPr>
            <p:cNvPr id="12" name="Rectangle 11">
              <a:extLst>
                <a:ext uri="{FF2B5EF4-FFF2-40B4-BE49-F238E27FC236}">
                  <a16:creationId xmlns:a16="http://schemas.microsoft.com/office/drawing/2014/main" id="{EBD18814-BAB4-1649-8EF5-9C8B324009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5B55E3A-015D-CB44-9B31-69F3138337DA}"/>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E26AC66B-3705-9C46-A33A-EDDC151A22F9}"/>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grpSp>
        <p:nvGrpSpPr>
          <p:cNvPr id="7" name="Background">
            <a:extLst>
              <a:ext uri="{FF2B5EF4-FFF2-40B4-BE49-F238E27FC236}">
                <a16:creationId xmlns:a16="http://schemas.microsoft.com/office/drawing/2014/main" id="{E24C04AD-55BA-4B44-B50A-C5734FE9F0D9}"/>
              </a:ext>
            </a:extLst>
          </p:cNvPr>
          <p:cNvGrpSpPr/>
          <p:nvPr userDrawn="1"/>
        </p:nvGrpSpPr>
        <p:grpSpPr>
          <a:xfrm>
            <a:off x="0" y="-7642"/>
            <a:ext cx="12192000" cy="6865642"/>
            <a:chOff x="0" y="-7642"/>
            <a:chExt cx="12192000" cy="6865642"/>
          </a:xfrm>
        </p:grpSpPr>
        <p:pic>
          <p:nvPicPr>
            <p:cNvPr id="3" name="Picture 2">
              <a:extLst>
                <a:ext uri="{FF2B5EF4-FFF2-40B4-BE49-F238E27FC236}">
                  <a16:creationId xmlns:a16="http://schemas.microsoft.com/office/drawing/2014/main" id="{4EB00CD9-65AD-46BE-8DB8-3C4979A354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21"/>
              <a:ext cx="12192000" cy="6861821"/>
            </a:xfrm>
            <a:prstGeom prst="rect">
              <a:avLst/>
            </a:prstGeom>
          </p:spPr>
        </p:pic>
        <p:sp>
          <p:nvSpPr>
            <p:cNvPr id="5" name="Rectangle 4">
              <a:extLst>
                <a:ext uri="{FF2B5EF4-FFF2-40B4-BE49-F238E27FC236}">
                  <a16:creationId xmlns:a16="http://schemas.microsoft.com/office/drawing/2014/main" id="{5EBA96AA-E054-42C3-9D56-2ECE9FB82DBF}"/>
                </a:ext>
              </a:extLst>
            </p:cNvPr>
            <p:cNvSpPr/>
            <p:nvPr userDrawn="1"/>
          </p:nvSpPr>
          <p:spPr bwMode="auto">
            <a:xfrm>
              <a:off x="0" y="-7642"/>
              <a:ext cx="12192000" cy="6865642"/>
            </a:xfrm>
            <a:prstGeom prst="rect">
              <a:avLst/>
            </a:prstGeom>
            <a:solidFill>
              <a:schemeClr val="accent2">
                <a:alpha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dirty="0"/>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dirty="0"/>
              <a:t>Nature-Based Hazard Mitigation: HMA Grants |  </a:t>
            </a:r>
            <a:fld id="{18FD47A2-EF8B-0240-AD90-9B51A2DFE8C1}" type="slidenum">
              <a:rPr lang="en-US" smtClean="0"/>
              <a:pPr/>
              <a:t>‹#›</a:t>
            </a:fld>
            <a:endParaRPr lang="en-US" dirty="0"/>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3"/>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20462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duction: Single Sp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D27E7-172D-F24D-8BBA-B41F5BAD43C7}"/>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00D98DC9-7E32-EE4D-98A7-F847771C8EE1}"/>
              </a:ext>
            </a:extLst>
          </p:cNvPr>
          <p:cNvSpPr/>
          <p:nvPr userDrawn="1"/>
        </p:nvSpPr>
        <p:spPr bwMode="auto">
          <a:xfrm>
            <a:off x="406400" y="390149"/>
            <a:ext cx="11369040" cy="5573052"/>
          </a:xfrm>
          <a:prstGeom prst="rect">
            <a:avLst/>
          </a:prstGeom>
          <a:solidFill>
            <a:srgbClr val="005D90">
              <a:alpha val="6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 name="Title 1"/>
          <p:cNvSpPr>
            <a:spLocks noGrp="1"/>
          </p:cNvSpPr>
          <p:nvPr>
            <p:ph type="title" hasCustomPrompt="1"/>
          </p:nvPr>
        </p:nvSpPr>
        <p:spPr>
          <a:xfrm>
            <a:off x="830312" y="1394590"/>
            <a:ext cx="7178571" cy="567360"/>
          </a:xfrm>
          <a:prstGeom prst="rect">
            <a:avLst/>
          </a:prstGeom>
        </p:spPr>
        <p:txBody>
          <a:bodyPr lIns="0" rIns="0" anchor="b" anchorCtr="0"/>
          <a:lstStyle>
            <a:lvl1pPr algn="l">
              <a:defRPr sz="2800" b="1" i="0">
                <a:solidFill>
                  <a:schemeClr val="bg1"/>
                </a:solidFill>
                <a:latin typeface="Arial Nova" panose="020B0504020202020204" pitchFamily="34" charset="0"/>
                <a:cs typeface="Arial Narrow"/>
              </a:defRPr>
            </a:lvl1pPr>
          </a:lstStyle>
          <a:p>
            <a:r>
              <a:rPr lang="en-US" dirty="0"/>
              <a:t>Name here</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Arial Nova" panose="020B0504020202020204" pitchFamily="34" charset="0"/>
                <a:cs typeface="Arial" panose="020B0604020202020204" pitchFamily="34" charset="0"/>
              </a:defRPr>
            </a:lvl1pPr>
          </a:lstStyle>
          <a:p>
            <a:r>
              <a:rPr lang="en-US" dirty="0"/>
              <a:t>Slide Presentation Title  |  </a:t>
            </a:r>
            <a:fld id="{18FD47A2-EF8B-0240-AD90-9B51A2DFE8C1}" type="slidenum">
              <a:rPr lang="en-US" smtClean="0"/>
              <a:pPr/>
              <a:t>‹#›</a:t>
            </a:fld>
            <a:endParaRPr lang="en-US"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830312" y="2672107"/>
            <a:ext cx="7178571" cy="2877355"/>
          </a:xfrm>
          <a:prstGeom prst="rect">
            <a:avLst/>
          </a:prstGeom>
        </p:spPr>
        <p:txBody>
          <a:bodyPr lIns="0" rIns="0"/>
          <a:lstStyle>
            <a:lvl1pPr marL="0" indent="0">
              <a:lnSpc>
                <a:spcPct val="130000"/>
              </a:lnSpc>
              <a:spcBef>
                <a:spcPts val="300"/>
              </a:spcBef>
              <a:spcAft>
                <a:spcPts val="300"/>
              </a:spcAft>
              <a:buSzPct val="100000"/>
              <a:buFont typeface="Arial" panose="020B0604020202020204" pitchFamily="34" charset="0"/>
              <a:buNone/>
              <a:tabLst/>
              <a:defRPr sz="1800" b="0" i="0">
                <a:solidFill>
                  <a:schemeClr val="bg1"/>
                </a:solidFill>
                <a:latin typeface="Arial Nova" panose="020B0504020202020204" pitchFamily="34" charset="0"/>
              </a:defRPr>
            </a:lvl1pPr>
            <a:lvl2pPr marL="230188" indent="-220663">
              <a:lnSpc>
                <a:spcPct val="130000"/>
              </a:lnSpc>
              <a:spcBef>
                <a:spcPts val="300"/>
              </a:spcBef>
              <a:spcAft>
                <a:spcPts val="300"/>
              </a:spcAft>
              <a:buSzPct val="100000"/>
              <a:buFont typeface="Arial" panose="020B0604020202020204" pitchFamily="34" charset="0"/>
              <a:buChar char="•"/>
              <a:tabLst/>
              <a:defRPr sz="1800" b="0" i="0">
                <a:solidFill>
                  <a:schemeClr val="bg1"/>
                </a:solidFill>
                <a:latin typeface="Arial Nova" panose="020B0504020202020204" pitchFamily="34" charset="0"/>
              </a:defRPr>
            </a:lvl2pPr>
            <a:lvl3pPr marL="687388" indent="-228600">
              <a:lnSpc>
                <a:spcPct val="130000"/>
              </a:lnSpc>
              <a:spcBef>
                <a:spcPts val="300"/>
              </a:spcBef>
              <a:spcAft>
                <a:spcPts val="300"/>
              </a:spcAft>
              <a:buFont typeface="Arial" panose="020B0604020202020204" pitchFamily="34" charset="0"/>
              <a:buChar char="•"/>
              <a:tabLst/>
              <a:defRPr lang="en-US" sz="1800" b="0" i="0" dirty="0" smtClean="0">
                <a:solidFill>
                  <a:schemeClr val="bg1"/>
                </a:solidFill>
                <a:latin typeface="Arial Nova" panose="020B0504020202020204" pitchFamily="34" charset="0"/>
              </a:defRPr>
            </a:lvl3pPr>
          </a:lstStyle>
          <a:p>
            <a:pPr lvl="0"/>
            <a:r>
              <a:rPr lang="en-US" dirty="0"/>
              <a:t>Bio goes here. Line spacing is set to 1.3pt</a:t>
            </a:r>
          </a:p>
          <a:p>
            <a:pPr lvl="1"/>
            <a:r>
              <a:rPr lang="en-US" dirty="0"/>
              <a:t>List roles, past work, and accomplishments</a:t>
            </a:r>
          </a:p>
          <a:p>
            <a:pPr lvl="1"/>
            <a:r>
              <a:rPr lang="en-US" dirty="0"/>
              <a:t>List roles, past work, and accomplishments</a:t>
            </a:r>
          </a:p>
          <a:p>
            <a:pPr lvl="1"/>
            <a:r>
              <a:rPr lang="en-US" dirty="0"/>
              <a:t>List roles, past work, and accomplishments</a:t>
            </a:r>
          </a:p>
          <a:p>
            <a:pPr lvl="1"/>
            <a:endParaRPr lang="en-US" dirty="0"/>
          </a:p>
        </p:txBody>
      </p:sp>
      <p:sp>
        <p:nvSpPr>
          <p:cNvPr id="4" name="Text Placeholder 3">
            <a:extLst>
              <a:ext uri="{FF2B5EF4-FFF2-40B4-BE49-F238E27FC236}">
                <a16:creationId xmlns:a16="http://schemas.microsoft.com/office/drawing/2014/main" id="{10AD3479-0BB3-8649-8F96-80157DA45C90}"/>
              </a:ext>
            </a:extLst>
          </p:cNvPr>
          <p:cNvSpPr>
            <a:spLocks noGrp="1"/>
          </p:cNvSpPr>
          <p:nvPr>
            <p:ph type="body" sz="quarter" idx="11" hasCustomPrompt="1"/>
          </p:nvPr>
        </p:nvSpPr>
        <p:spPr>
          <a:xfrm>
            <a:off x="830312" y="1977347"/>
            <a:ext cx="7178571" cy="418435"/>
          </a:xfrm>
          <a:prstGeom prst="rect">
            <a:avLst/>
          </a:prstGeom>
        </p:spPr>
        <p:txBody>
          <a:bodyPr lIns="0" rIns="0"/>
          <a:lstStyle>
            <a:lvl1pPr marL="0" indent="0">
              <a:buNone/>
              <a:defRPr>
                <a:solidFill>
                  <a:schemeClr val="bg1"/>
                </a:solidFill>
                <a:latin typeface=""/>
              </a:defRPr>
            </a:lvl1pPr>
          </a:lstStyle>
          <a:p>
            <a:pPr lvl="0"/>
            <a:r>
              <a:rPr lang="en-US" dirty="0"/>
              <a:t>Title here</a:t>
            </a:r>
          </a:p>
        </p:txBody>
      </p:sp>
      <p:sp>
        <p:nvSpPr>
          <p:cNvPr id="17" name="Rectangle 16">
            <a:extLst>
              <a:ext uri="{FF2B5EF4-FFF2-40B4-BE49-F238E27FC236}">
                <a16:creationId xmlns:a16="http://schemas.microsoft.com/office/drawing/2014/main" id="{00527233-152B-BD42-BEB6-B84D049F7466}"/>
              </a:ext>
            </a:extLst>
          </p:cNvPr>
          <p:cNvSpPr/>
          <p:nvPr userDrawn="1"/>
        </p:nvSpPr>
        <p:spPr>
          <a:xfrm>
            <a:off x="830312" y="756519"/>
            <a:ext cx="1650129" cy="307777"/>
          </a:xfrm>
          <a:prstGeom prst="rect">
            <a:avLst/>
          </a:prstGeom>
          <a:solidFill>
            <a:schemeClr val="bg1"/>
          </a:solidFill>
        </p:spPr>
        <p:txBody>
          <a:bodyPr wrap="square" lIns="91440" tIns="45720" rIns="91440" bIns="45720">
            <a:spAutoFit/>
          </a:bodyPr>
          <a:lstStyle/>
          <a:p>
            <a:pPr marL="7938" algn="ctr"/>
            <a:r>
              <a:rPr lang="en-US" sz="1400" cap="all" spc="60" dirty="0">
                <a:solidFill>
                  <a:srgbClr val="B11439"/>
                </a:solidFill>
                <a:latin typeface="Arial Nova Cond" panose="020B0506020202020204" pitchFamily="34" charset="0"/>
                <a:cs typeface="Arial"/>
              </a:rPr>
              <a:t>YOUR Presenter</a:t>
            </a:r>
            <a:endParaRPr lang="en-US" sz="1600" cap="all" dirty="0">
              <a:solidFill>
                <a:srgbClr val="B11439"/>
              </a:solidFill>
              <a:latin typeface="Arial Nova Cond" panose="020B0506020202020204" pitchFamily="34" charset="0"/>
            </a:endParaRPr>
          </a:p>
        </p:txBody>
      </p:sp>
      <p:sp>
        <p:nvSpPr>
          <p:cNvPr id="19" name="Picture Placeholder 18">
            <a:extLst>
              <a:ext uri="{FF2B5EF4-FFF2-40B4-BE49-F238E27FC236}">
                <a16:creationId xmlns:a16="http://schemas.microsoft.com/office/drawing/2014/main" id="{C964DCD2-FF8F-5744-A4B2-74394477E157}"/>
              </a:ext>
            </a:extLst>
          </p:cNvPr>
          <p:cNvSpPr>
            <a:spLocks noGrp="1"/>
          </p:cNvSpPr>
          <p:nvPr>
            <p:ph type="pic" sz="quarter" idx="12" hasCustomPrompt="1"/>
          </p:nvPr>
        </p:nvSpPr>
        <p:spPr>
          <a:xfrm>
            <a:off x="8683906" y="1923976"/>
            <a:ext cx="2469957" cy="2468035"/>
          </a:xfrm>
          <a:prstGeom prst="ellipse">
            <a:avLst/>
          </a:prstGeom>
          <a:solidFill>
            <a:srgbClr val="7F7F7F"/>
          </a:solidFill>
          <a:ln w="28575">
            <a:solidFill>
              <a:schemeClr val="bg1"/>
            </a:solidFill>
          </a:ln>
        </p:spPr>
        <p:txBody>
          <a:bodyPr/>
          <a:lstStyle>
            <a:lvl1pPr marL="0" indent="0" algn="ctr">
              <a:buNone/>
              <a:defRPr sz="1400">
                <a:solidFill>
                  <a:schemeClr val="bg1"/>
                </a:solidFill>
                <a:latin typeface=""/>
              </a:defRPr>
            </a:lvl1pPr>
          </a:lstStyle>
          <a:p>
            <a:r>
              <a:rPr lang="en-US" dirty="0"/>
              <a:t>[Insert Photo]</a:t>
            </a:r>
          </a:p>
        </p:txBody>
      </p:sp>
      <p:pic>
        <p:nvPicPr>
          <p:cNvPr id="18" name="Picture 17">
            <a:extLst>
              <a:ext uri="{FF2B5EF4-FFF2-40B4-BE49-F238E27FC236}">
                <a16:creationId xmlns:a16="http://schemas.microsoft.com/office/drawing/2014/main" id="{85DA2338-976B-C741-91EE-75E77FB1C174}"/>
              </a:ext>
            </a:extLst>
          </p:cNvPr>
          <p:cNvPicPr/>
          <p:nvPr userDrawn="1"/>
        </p:nvPicPr>
        <p:blipFill>
          <a:blip r:embed="rId2"/>
          <a:stretch>
            <a:fillRect/>
          </a:stretch>
        </p:blipFill>
        <p:spPr>
          <a:xfrm>
            <a:off x="424789" y="6261604"/>
            <a:ext cx="1072420" cy="377878"/>
          </a:xfrm>
          <a:prstGeom prst="rect">
            <a:avLst/>
          </a:prstGeom>
        </p:spPr>
      </p:pic>
    </p:spTree>
    <p:extLst>
      <p:ext uri="{BB962C8B-B14F-4D97-AF65-F5344CB8AC3E}">
        <p14:creationId xmlns:p14="http://schemas.microsoft.com/office/powerpoint/2010/main" val="2635494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644CDC-2951-A844-B6E7-40433C0F91B9}"/>
              </a:ext>
            </a:extLst>
          </p:cNvPr>
          <p:cNvSpPr/>
          <p:nvPr userDrawn="1"/>
        </p:nvSpPr>
        <p:spPr bwMode="auto">
          <a:xfrm>
            <a:off x="1" y="0"/>
            <a:ext cx="12192000"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899032" y="903458"/>
            <a:ext cx="5286614" cy="755869"/>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dirty="0"/>
              <a:t>Questions?</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99032"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Name</a:t>
            </a:r>
          </a:p>
          <a:p>
            <a:pPr lvl="0"/>
            <a:r>
              <a:rPr lang="en-US" dirty="0"/>
              <a:t>Title</a:t>
            </a:r>
          </a:p>
          <a:p>
            <a:pPr lvl="0"/>
            <a:r>
              <a:rPr lang="en-US" dirty="0"/>
              <a:t>First.Last@hagertyconsulting.com</a:t>
            </a:r>
          </a:p>
        </p:txBody>
      </p:sp>
      <p:sp>
        <p:nvSpPr>
          <p:cNvPr id="10" name="Text Placeholder 4">
            <a:extLst>
              <a:ext uri="{FF2B5EF4-FFF2-40B4-BE49-F238E27FC236}">
                <a16:creationId xmlns:a16="http://schemas.microsoft.com/office/drawing/2014/main" id="{D51D2ECA-1BC5-1F4F-8AB8-646B95072EB1}"/>
              </a:ext>
            </a:extLst>
          </p:cNvPr>
          <p:cNvSpPr>
            <a:spLocks noGrp="1"/>
          </p:cNvSpPr>
          <p:nvPr>
            <p:ph type="body" sz="quarter" idx="11" hasCustomPrompt="1"/>
          </p:nvPr>
        </p:nvSpPr>
        <p:spPr>
          <a:xfrm>
            <a:off x="441960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Name</a:t>
            </a:r>
          </a:p>
          <a:p>
            <a:pPr lvl="0"/>
            <a:r>
              <a:rPr lang="en-US" dirty="0"/>
              <a:t>Title</a:t>
            </a:r>
          </a:p>
          <a:p>
            <a:pPr lvl="0"/>
            <a:r>
              <a:rPr lang="en-US" dirty="0"/>
              <a:t>First.Last@hagertyconsulting.com</a:t>
            </a:r>
          </a:p>
        </p:txBody>
      </p:sp>
      <p:sp>
        <p:nvSpPr>
          <p:cNvPr id="11" name="Text Placeholder 4">
            <a:extLst>
              <a:ext uri="{FF2B5EF4-FFF2-40B4-BE49-F238E27FC236}">
                <a16:creationId xmlns:a16="http://schemas.microsoft.com/office/drawing/2014/main" id="{08E7B375-7E82-0A41-ACA0-04E2F659E3D8}"/>
              </a:ext>
            </a:extLst>
          </p:cNvPr>
          <p:cNvSpPr>
            <a:spLocks noGrp="1"/>
          </p:cNvSpPr>
          <p:nvPr>
            <p:ph type="body" sz="quarter" idx="12" hasCustomPrompt="1"/>
          </p:nvPr>
        </p:nvSpPr>
        <p:spPr>
          <a:xfrm>
            <a:off x="7940170" y="3667740"/>
            <a:ext cx="3352800" cy="1072884"/>
          </a:xfrm>
          <a:prstGeom prst="rect">
            <a:avLst/>
          </a:prstGeom>
        </p:spPr>
        <p:txBody>
          <a:bodyPr lIns="0" rIns="0" anchor="t"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Name</a:t>
            </a:r>
          </a:p>
          <a:p>
            <a:pPr lvl="0"/>
            <a:r>
              <a:rPr lang="en-US" dirty="0"/>
              <a:t>Title</a:t>
            </a:r>
          </a:p>
          <a:p>
            <a:pPr lvl="0"/>
            <a:r>
              <a:rPr lang="en-US" dirty="0"/>
              <a:t>First.Last@hagertyconsulting.com</a:t>
            </a:r>
          </a:p>
        </p:txBody>
      </p:sp>
      <p:sp>
        <p:nvSpPr>
          <p:cNvPr id="12" name="Picture Placeholder 18">
            <a:extLst>
              <a:ext uri="{FF2B5EF4-FFF2-40B4-BE49-F238E27FC236}">
                <a16:creationId xmlns:a16="http://schemas.microsoft.com/office/drawing/2014/main" id="{EA55B1C0-BB84-4348-AB20-622EC2AA8FFE}"/>
              </a:ext>
            </a:extLst>
          </p:cNvPr>
          <p:cNvSpPr>
            <a:spLocks noGrp="1"/>
          </p:cNvSpPr>
          <p:nvPr>
            <p:ph type="pic" sz="quarter" idx="13" hasCustomPrompt="1"/>
          </p:nvPr>
        </p:nvSpPr>
        <p:spPr>
          <a:xfrm>
            <a:off x="899032" y="2149480"/>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sp>
        <p:nvSpPr>
          <p:cNvPr id="13" name="Picture Placeholder 18">
            <a:extLst>
              <a:ext uri="{FF2B5EF4-FFF2-40B4-BE49-F238E27FC236}">
                <a16:creationId xmlns:a16="http://schemas.microsoft.com/office/drawing/2014/main" id="{C7456E42-024B-994C-9CF7-8E929B55CC51}"/>
              </a:ext>
            </a:extLst>
          </p:cNvPr>
          <p:cNvSpPr>
            <a:spLocks noGrp="1"/>
          </p:cNvSpPr>
          <p:nvPr>
            <p:ph type="pic" sz="quarter" idx="14" hasCustomPrompt="1"/>
          </p:nvPr>
        </p:nvSpPr>
        <p:spPr>
          <a:xfrm>
            <a:off x="4419600"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sp>
        <p:nvSpPr>
          <p:cNvPr id="14" name="Picture Placeholder 18">
            <a:extLst>
              <a:ext uri="{FF2B5EF4-FFF2-40B4-BE49-F238E27FC236}">
                <a16:creationId xmlns:a16="http://schemas.microsoft.com/office/drawing/2014/main" id="{6D9FF23D-46D5-4B40-BBF4-896FA9ECF62C}"/>
              </a:ext>
            </a:extLst>
          </p:cNvPr>
          <p:cNvSpPr>
            <a:spLocks noGrp="1"/>
          </p:cNvSpPr>
          <p:nvPr>
            <p:ph type="pic" sz="quarter" idx="15" hasCustomPrompt="1"/>
          </p:nvPr>
        </p:nvSpPr>
        <p:spPr>
          <a:xfrm>
            <a:off x="7940168" y="2149479"/>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pic>
        <p:nvPicPr>
          <p:cNvPr id="22" name="Picture 21">
            <a:extLst>
              <a:ext uri="{FF2B5EF4-FFF2-40B4-BE49-F238E27FC236}">
                <a16:creationId xmlns:a16="http://schemas.microsoft.com/office/drawing/2014/main" id="{C6D0898E-0665-E24E-92C5-F07F88EA36FF}"/>
              </a:ext>
            </a:extLst>
          </p:cNvPr>
          <p:cNvPicPr/>
          <p:nvPr userDrawn="1"/>
        </p:nvPicPr>
        <p:blipFill>
          <a:blip r:embed="rId2"/>
          <a:stretch>
            <a:fillRect/>
          </a:stretch>
        </p:blipFill>
        <p:spPr>
          <a:xfrm>
            <a:off x="9679718" y="5251430"/>
            <a:ext cx="1613250" cy="568445"/>
          </a:xfrm>
          <a:prstGeom prst="rect">
            <a:avLst/>
          </a:prstGeom>
        </p:spPr>
      </p:pic>
    </p:spTree>
    <p:extLst>
      <p:ext uri="{BB962C8B-B14F-4D97-AF65-F5344CB8AC3E}">
        <p14:creationId xmlns:p14="http://schemas.microsoft.com/office/powerpoint/2010/main" val="2005977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Vertica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B2C68C-562A-C84C-8114-5C1017C0BC2F}"/>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6" name="Title 1">
            <a:extLst>
              <a:ext uri="{FF2B5EF4-FFF2-40B4-BE49-F238E27FC236}">
                <a16:creationId xmlns:a16="http://schemas.microsoft.com/office/drawing/2014/main" id="{1FA9EB9D-EE65-3C48-8D92-C5A38DF05BF8}"/>
              </a:ext>
            </a:extLst>
          </p:cNvPr>
          <p:cNvSpPr>
            <a:spLocks noGrp="1"/>
          </p:cNvSpPr>
          <p:nvPr>
            <p:ph type="title" hasCustomPrompt="1"/>
          </p:nvPr>
        </p:nvSpPr>
        <p:spPr>
          <a:xfrm>
            <a:off x="3970622" y="1095983"/>
            <a:ext cx="1865636" cy="4488390"/>
          </a:xfrm>
          <a:prstGeom prst="rect">
            <a:avLst/>
          </a:prstGeom>
        </p:spPr>
        <p:txBody>
          <a:bodyPr lIns="0" rIns="0" anchor="ctr" anchorCtr="0"/>
          <a:lstStyle>
            <a:lvl1pPr algn="l">
              <a:defRPr sz="2800" b="1" i="0">
                <a:solidFill>
                  <a:schemeClr val="bg1"/>
                </a:solidFill>
                <a:latin typeface="Century Gothic" panose="020B0502020202020204" pitchFamily="34" charset="0"/>
                <a:cs typeface="Arial Narrow"/>
              </a:defRPr>
            </a:lvl1pPr>
          </a:lstStyle>
          <a:p>
            <a:r>
              <a:rPr lang="en-US" dirty="0"/>
              <a:t>Contact:</a:t>
            </a:r>
          </a:p>
        </p:txBody>
      </p:sp>
      <p:sp>
        <p:nvSpPr>
          <p:cNvPr id="7" name="Text Placeholder 4">
            <a:extLst>
              <a:ext uri="{FF2B5EF4-FFF2-40B4-BE49-F238E27FC236}">
                <a16:creationId xmlns:a16="http://schemas.microsoft.com/office/drawing/2014/main" id="{6DCC5A98-FE86-AA42-8CD0-6C5C71463B5E}"/>
              </a:ext>
            </a:extLst>
          </p:cNvPr>
          <p:cNvSpPr>
            <a:spLocks noGrp="1"/>
          </p:cNvSpPr>
          <p:nvPr>
            <p:ph type="body" sz="quarter" idx="10" hasCustomPrompt="1"/>
          </p:nvPr>
        </p:nvSpPr>
        <p:spPr>
          <a:xfrm>
            <a:off x="8776677" y="1095983"/>
            <a:ext cx="2998762" cy="4488390"/>
          </a:xfrm>
          <a:prstGeom prst="rect">
            <a:avLst/>
          </a:prstGeom>
        </p:spPr>
        <p:txBody>
          <a:bodyPr lIns="0" rIns="0" anchor="ctr" anchorCtr="0"/>
          <a:lstStyle>
            <a:lvl1pPr marL="0" indent="0">
              <a:lnSpc>
                <a:spcPct val="130000"/>
              </a:lnSpc>
              <a:spcBef>
                <a:spcPts val="300"/>
              </a:spcBef>
              <a:spcAft>
                <a:spcPts val="300"/>
              </a:spcAft>
              <a:buSzPct val="100000"/>
              <a:buFont typeface="Arial" panose="020B0604020202020204" pitchFamily="34" charset="0"/>
              <a:buNone/>
              <a:tabLst/>
              <a:defRPr sz="1400" b="0" i="0">
                <a:solidFill>
                  <a:schemeClr val="bg1"/>
                </a:solidFill>
                <a:latin typeface="Century Gothic" panose="020B0502020202020204" pitchFamily="34" charset="0"/>
              </a:defRPr>
            </a:lvl1pPr>
            <a:lvl2pPr marL="457200" indent="0">
              <a:lnSpc>
                <a:spcPct val="130000"/>
              </a:lnSpc>
              <a:spcBef>
                <a:spcPts val="300"/>
              </a:spcBef>
              <a:spcAft>
                <a:spcPts val="300"/>
              </a:spcAft>
              <a:buSzPct val="100000"/>
              <a:buFont typeface="Arial" panose="020B0604020202020204" pitchFamily="34" charset="0"/>
              <a:buNone/>
              <a:tabLst/>
              <a:defRPr sz="1200" b="0" i="0">
                <a:solidFill>
                  <a:srgbClr val="595959"/>
                </a:solidFill>
                <a:latin typeface="Arial Nova" panose="020B0504020202020204" pitchFamily="34" charset="0"/>
              </a:defRPr>
            </a:lvl2pPr>
          </a:lstStyle>
          <a:p>
            <a:pPr lvl="0"/>
            <a:r>
              <a:rPr lang="en-US" dirty="0"/>
              <a:t>Contact text: Arial Nova, 14 pt. 3pt spacing above and below. Line spacing set to 1.3pt</a:t>
            </a:r>
          </a:p>
        </p:txBody>
      </p:sp>
      <p:sp>
        <p:nvSpPr>
          <p:cNvPr id="10" name="Picture Placeholder 18">
            <a:extLst>
              <a:ext uri="{FF2B5EF4-FFF2-40B4-BE49-F238E27FC236}">
                <a16:creationId xmlns:a16="http://schemas.microsoft.com/office/drawing/2014/main" id="{7E24D1BC-2604-3549-8023-17C1E2C221E4}"/>
              </a:ext>
            </a:extLst>
          </p:cNvPr>
          <p:cNvSpPr>
            <a:spLocks noGrp="1"/>
          </p:cNvSpPr>
          <p:nvPr>
            <p:ph type="pic" sz="quarter" idx="15" hasCustomPrompt="1"/>
          </p:nvPr>
        </p:nvSpPr>
        <p:spPr>
          <a:xfrm>
            <a:off x="7162355" y="2730886"/>
            <a:ext cx="1219532" cy="1218583"/>
          </a:xfrm>
          <a:prstGeom prst="ellipse">
            <a:avLst/>
          </a:prstGeom>
          <a:solidFill>
            <a:srgbClr val="7F7F7F"/>
          </a:solidFill>
          <a:ln w="28575">
            <a:solidFill>
              <a:schemeClr val="bg1"/>
            </a:solidFill>
          </a:ln>
        </p:spPr>
        <p:txBody>
          <a:bodyPr/>
          <a:lstStyle>
            <a:lvl1pPr marL="0" indent="0" algn="ctr">
              <a:buNone/>
              <a:defRPr sz="1200">
                <a:solidFill>
                  <a:schemeClr val="bg1"/>
                </a:solidFill>
                <a:latin typeface="Century Gothic" panose="020B0502020202020204" pitchFamily="34" charset="0"/>
              </a:defRPr>
            </a:lvl1pPr>
          </a:lstStyle>
          <a:p>
            <a:r>
              <a:rPr lang="en-US" dirty="0"/>
              <a:t>[Insert Photo]</a:t>
            </a:r>
          </a:p>
        </p:txBody>
      </p:sp>
      <p:pic>
        <p:nvPicPr>
          <p:cNvPr id="11" name="Picture 10">
            <a:extLst>
              <a:ext uri="{FF2B5EF4-FFF2-40B4-BE49-F238E27FC236}">
                <a16:creationId xmlns:a16="http://schemas.microsoft.com/office/drawing/2014/main" id="{60BD9503-A4A2-244D-97F5-B1BE42AFDF9F}"/>
              </a:ext>
            </a:extLst>
          </p:cNvPr>
          <p:cNvPicPr/>
          <p:nvPr userDrawn="1"/>
        </p:nvPicPr>
        <p:blipFill>
          <a:blip r:embed="rId2"/>
          <a:stretch>
            <a:fillRect/>
          </a:stretch>
        </p:blipFill>
        <p:spPr>
          <a:xfrm>
            <a:off x="8776677" y="5762016"/>
            <a:ext cx="1613250" cy="568445"/>
          </a:xfrm>
          <a:prstGeom prst="rect">
            <a:avLst/>
          </a:prstGeom>
        </p:spPr>
      </p:pic>
    </p:spTree>
    <p:extLst>
      <p:ext uri="{BB962C8B-B14F-4D97-AF65-F5344CB8AC3E}">
        <p14:creationId xmlns:p14="http://schemas.microsoft.com/office/powerpoint/2010/main" val="350491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Color Background">
    <p:bg>
      <p:bgRef idx="1001">
        <a:schemeClr val="bg1"/>
      </p:bgRef>
    </p:bg>
    <p:spTree>
      <p:nvGrpSpPr>
        <p:cNvPr id="1" name=""/>
        <p:cNvGrpSpPr/>
        <p:nvPr/>
      </p:nvGrpSpPr>
      <p:grpSpPr>
        <a:xfrm>
          <a:off x="0" y="0"/>
          <a:ext cx="0" cy="0"/>
          <a:chOff x="0" y="0"/>
          <a:chExt cx="0" cy="0"/>
        </a:xfrm>
      </p:grpSpPr>
      <p:grpSp>
        <p:nvGrpSpPr>
          <p:cNvPr id="9" name="Background">
            <a:extLst>
              <a:ext uri="{FF2B5EF4-FFF2-40B4-BE49-F238E27FC236}">
                <a16:creationId xmlns:a16="http://schemas.microsoft.com/office/drawing/2014/main" id="{A0CA2800-6A9A-446F-ACA6-EC53195FD41F}"/>
              </a:ext>
            </a:extLst>
          </p:cNvPr>
          <p:cNvGrpSpPr/>
          <p:nvPr userDrawn="1"/>
        </p:nvGrpSpPr>
        <p:grpSpPr>
          <a:xfrm>
            <a:off x="0" y="0"/>
            <a:ext cx="12192000" cy="6858000"/>
            <a:chOff x="0" y="0"/>
            <a:chExt cx="12192000" cy="6858000"/>
          </a:xfrm>
        </p:grpSpPr>
        <p:pic>
          <p:nvPicPr>
            <p:cNvPr id="10" name="Picture 9" descr="A picture containing outdoor, rock, nature, rocky&#10;&#10;Description automatically generated">
              <a:extLst>
                <a:ext uri="{FF2B5EF4-FFF2-40B4-BE49-F238E27FC236}">
                  <a16:creationId xmlns:a16="http://schemas.microsoft.com/office/drawing/2014/main" id="{B1597CCE-0116-4C8F-9C37-1134B47507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E97A2D6-5D71-4214-BFF3-BD9B69EDF9DD}"/>
                </a:ext>
              </a:extLst>
            </p:cNvPr>
            <p:cNvSpPr/>
            <p:nvPr userDrawn="1"/>
          </p:nvSpPr>
          <p:spPr bwMode="auto">
            <a:xfrm>
              <a:off x="0" y="0"/>
              <a:ext cx="12192000" cy="6858000"/>
            </a:xfrm>
            <a:prstGeom prst="rect">
              <a:avLst/>
            </a:prstGeom>
            <a:solidFill>
              <a:schemeClr val="accent2">
                <a:lumMod val="50000"/>
                <a:alpha val="88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dirty="0"/>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dirty="0"/>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err="1"/>
              <a:t>www.caloes.gov</a:t>
            </a:r>
            <a:endParaRPr lang="en-US" dirty="0"/>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3"/>
          <a:stretch>
            <a:fillRect/>
          </a:stretch>
        </p:blipFill>
        <p:spPr>
          <a:xfrm>
            <a:off x="9387914" y="5217459"/>
            <a:ext cx="1756336" cy="618863"/>
          </a:xfrm>
          <a:prstGeom prst="rect">
            <a:avLst/>
          </a:prstGeom>
        </p:spPr>
      </p:pic>
    </p:spTree>
    <p:extLst>
      <p:ext uri="{BB962C8B-B14F-4D97-AF65-F5344CB8AC3E}">
        <p14:creationId xmlns:p14="http://schemas.microsoft.com/office/powerpoint/2010/main" val="395096308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Two Column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BRIC and FMA NOI  |  </a:t>
            </a:r>
            <a:fld id="{18FD47A2-EF8B-0240-AD90-9B51A2DFE8C1}" type="slidenum">
              <a:rPr lang="en-US" b="1" smtClean="0"/>
              <a:pPr/>
              <a:t>‹#›</a:t>
            </a:fld>
            <a:endParaRPr lang="en-US" b="1"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522868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sp>
        <p:nvSpPr>
          <p:cNvPr id="10" name="Text Placeholder 4">
            <a:extLst>
              <a:ext uri="{FF2B5EF4-FFF2-40B4-BE49-F238E27FC236}">
                <a16:creationId xmlns:a16="http://schemas.microsoft.com/office/drawing/2014/main" id="{882D6147-9E36-F84A-BEF4-C2C7F5BA02E4}"/>
              </a:ext>
            </a:extLst>
          </p:cNvPr>
          <p:cNvSpPr>
            <a:spLocks noGrp="1"/>
          </p:cNvSpPr>
          <p:nvPr>
            <p:ph type="body" sz="quarter" idx="11" hasCustomPrompt="1"/>
          </p:nvPr>
        </p:nvSpPr>
        <p:spPr>
          <a:xfrm>
            <a:off x="6556917" y="1095983"/>
            <a:ext cx="521505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pic>
        <p:nvPicPr>
          <p:cNvPr id="12" name="Picture 11" descr="A close up of a sign&#10;&#10;Description automatically generated">
            <a:extLst>
              <a:ext uri="{FF2B5EF4-FFF2-40B4-BE49-F238E27FC236}">
                <a16:creationId xmlns:a16="http://schemas.microsoft.com/office/drawing/2014/main" id="{5ECBDC3D-EDD7-0E42-89AB-9F91C0EC5FB5}"/>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6" name="Group 15">
            <a:extLst>
              <a:ext uri="{FF2B5EF4-FFF2-40B4-BE49-F238E27FC236}">
                <a16:creationId xmlns:a16="http://schemas.microsoft.com/office/drawing/2014/main" id="{BAF5CA0F-0D2D-7D48-9833-13C19D923828}"/>
              </a:ext>
            </a:extLst>
          </p:cNvPr>
          <p:cNvGrpSpPr/>
          <p:nvPr userDrawn="1"/>
        </p:nvGrpSpPr>
        <p:grpSpPr>
          <a:xfrm rot="5400000">
            <a:off x="-3327401" y="3327400"/>
            <a:ext cx="6858001" cy="203201"/>
            <a:chOff x="0" y="6688135"/>
            <a:chExt cx="9145597" cy="169866"/>
          </a:xfrm>
        </p:grpSpPr>
        <p:sp>
          <p:nvSpPr>
            <p:cNvPr id="17" name="Rectangle 16">
              <a:extLst>
                <a:ext uri="{FF2B5EF4-FFF2-40B4-BE49-F238E27FC236}">
                  <a16:creationId xmlns:a16="http://schemas.microsoft.com/office/drawing/2014/main" id="{C36F9F87-E441-3946-A72A-D410DB541798}"/>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6FBB275-1F0D-304D-8D06-17D056319FD2}"/>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4662725D-8EE1-1D49-BE15-C8F5D1167C1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70589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574D22-F705-D945-9048-568599603615}"/>
              </a:ext>
            </a:extLst>
          </p:cNvPr>
          <p:cNvGrpSpPr/>
          <p:nvPr userDrawn="1"/>
        </p:nvGrpSpPr>
        <p:grpSpPr>
          <a:xfrm rot="16200000">
            <a:off x="7053161" y="1729317"/>
            <a:ext cx="6858000" cy="3399364"/>
            <a:chOff x="0" y="4346916"/>
            <a:chExt cx="12192000" cy="2345247"/>
          </a:xfrm>
        </p:grpSpPr>
        <p:sp>
          <p:nvSpPr>
            <p:cNvPr id="11" name="Rectangle 10">
              <a:extLst>
                <a:ext uri="{FF2B5EF4-FFF2-40B4-BE49-F238E27FC236}">
                  <a16:creationId xmlns:a16="http://schemas.microsoft.com/office/drawing/2014/main" id="{12AF1CC0-ABCD-6E43-A9DB-A814DD601AB6}"/>
                </a:ext>
              </a:extLst>
            </p:cNvPr>
            <p:cNvSpPr/>
            <p:nvPr userDrawn="1"/>
          </p:nvSpPr>
          <p:spPr bwMode="auto">
            <a:xfrm>
              <a:off x="0" y="4346916"/>
              <a:ext cx="12192000" cy="2345247"/>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D5AFE41-7400-2844-9A85-A82238C7CC97}"/>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 name="Title 1">
            <a:extLst>
              <a:ext uri="{FF2B5EF4-FFF2-40B4-BE49-F238E27FC236}">
                <a16:creationId xmlns:a16="http://schemas.microsoft.com/office/drawing/2014/main" id="{7E451894-29C9-F641-9D3F-B1BDAD4BD04C}"/>
              </a:ext>
            </a:extLst>
          </p:cNvPr>
          <p:cNvSpPr>
            <a:spLocks noGrp="1"/>
          </p:cNvSpPr>
          <p:nvPr>
            <p:ph type="title" hasCustomPrompt="1"/>
          </p:nvPr>
        </p:nvSpPr>
        <p:spPr>
          <a:xfrm>
            <a:off x="406400" y="259491"/>
            <a:ext cx="7969675"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Side Bar Layout</a:t>
            </a:r>
          </a:p>
        </p:txBody>
      </p:sp>
      <p:sp>
        <p:nvSpPr>
          <p:cNvPr id="5" name="Slide Number Placeholder 2">
            <a:extLst>
              <a:ext uri="{FF2B5EF4-FFF2-40B4-BE49-F238E27FC236}">
                <a16:creationId xmlns:a16="http://schemas.microsoft.com/office/drawing/2014/main" id="{8A5508E4-6F5F-8C4F-ACD9-D754E32D790C}"/>
              </a:ext>
            </a:extLst>
          </p:cNvPr>
          <p:cNvSpPr>
            <a:spLocks noGrp="1"/>
          </p:cNvSpPr>
          <p:nvPr>
            <p:ph type="sldNum" sz="quarter" idx="4"/>
          </p:nvPr>
        </p:nvSpPr>
        <p:spPr>
          <a:xfrm>
            <a:off x="3510119" y="6287383"/>
            <a:ext cx="4869276"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BRIC and FMA NOI  |  </a:t>
            </a:r>
            <a:fld id="{18FD47A2-EF8B-0240-AD90-9B51A2DFE8C1}" type="slidenum">
              <a:rPr lang="en-US" b="1" smtClean="0"/>
              <a:pPr/>
              <a:t>‹#›</a:t>
            </a:fld>
            <a:endParaRPr lang="en-US" b="1" dirty="0"/>
          </a:p>
        </p:txBody>
      </p:sp>
      <p:sp>
        <p:nvSpPr>
          <p:cNvPr id="13" name="Text Placeholder 4">
            <a:extLst>
              <a:ext uri="{FF2B5EF4-FFF2-40B4-BE49-F238E27FC236}">
                <a16:creationId xmlns:a16="http://schemas.microsoft.com/office/drawing/2014/main" id="{7E3190A9-0D67-5E4D-8CC8-0E4E7E31A8B8}"/>
              </a:ext>
            </a:extLst>
          </p:cNvPr>
          <p:cNvSpPr>
            <a:spLocks noGrp="1"/>
          </p:cNvSpPr>
          <p:nvPr>
            <p:ph type="body" sz="quarter" idx="11" hasCustomPrompt="1"/>
          </p:nvPr>
        </p:nvSpPr>
        <p:spPr>
          <a:xfrm>
            <a:off x="9185564" y="644235"/>
            <a:ext cx="2589875" cy="5467641"/>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600" b="0" i="0">
                <a:solidFill>
                  <a:schemeClr val="tx1"/>
                </a:solidFill>
                <a:latin typeface="Century Gothic" panose="020B0502020202020204" pitchFamily="34" charset="0"/>
              </a:defRPr>
            </a:lvl1pPr>
            <a:lvl2pPr marL="174625" indent="-168275">
              <a:lnSpc>
                <a:spcPct val="114000"/>
              </a:lnSpc>
              <a:spcBef>
                <a:spcPts val="300"/>
              </a:spcBef>
              <a:spcAft>
                <a:spcPts val="300"/>
              </a:spcAft>
              <a:buSzPct val="100000"/>
              <a:buFont typeface="Arial" panose="020B0604020202020204" pitchFamily="34" charset="0"/>
              <a:buChar char="•"/>
              <a:tabLst/>
              <a:defRPr sz="1600" b="0" i="0">
                <a:solidFill>
                  <a:schemeClr val="tx1"/>
                </a:solidFill>
                <a:latin typeface="Century Gothic" panose="020B0502020202020204" pitchFamily="34" charset="0"/>
              </a:defRPr>
            </a:lvl2pPr>
            <a:lvl3pPr marL="342900" indent="-168275">
              <a:lnSpc>
                <a:spcPct val="114000"/>
              </a:lnSpc>
              <a:spcBef>
                <a:spcPts val="300"/>
              </a:spcBef>
              <a:spcAft>
                <a:spcPts val="300"/>
              </a:spcAft>
              <a:buFont typeface="Arial" panose="020B0604020202020204" pitchFamily="34" charset="0"/>
              <a:buChar char="•"/>
              <a:tabLst/>
              <a:defRPr lang="en-US" sz="1600" b="0" i="0" dirty="0">
                <a:solidFill>
                  <a:schemeClr val="tx1"/>
                </a:solidFill>
                <a:latin typeface="Century Gothic" panose="020B0502020202020204" pitchFamily="34" charset="0"/>
              </a:defRPr>
            </a:lvl3pPr>
            <a:lvl4pPr marL="574675" indent="-228600">
              <a:lnSpc>
                <a:spcPct val="114000"/>
              </a:lnSpc>
              <a:spcBef>
                <a:spcPts val="300"/>
              </a:spcBef>
              <a:spcAft>
                <a:spcPts val="300"/>
              </a:spcAft>
              <a:buFont typeface="Arial" panose="020B0604020202020204" pitchFamily="34" charset="0"/>
              <a:buChar char="•"/>
              <a:tabLst/>
              <a:defRPr>
                <a:solidFill>
                  <a:schemeClr val="tx1"/>
                </a:solidFill>
                <a:latin typeface="Century Gothic" panose="020B0502020202020204" pitchFamily="34" charset="0"/>
              </a:defRPr>
            </a:lvl4pPr>
          </a:lstStyle>
          <a:p>
            <a:pPr lvl="0"/>
            <a:r>
              <a:rPr lang="en-US" dirty="0"/>
              <a:t>Side bar text should be Arial Nova, size 16pt, spacing before and after: 3pt, line spacing 1.3pt</a:t>
            </a:r>
          </a:p>
          <a:p>
            <a:pPr lvl="1"/>
            <a:r>
              <a:rPr lang="en-US" dirty="0"/>
              <a:t>Sub-bullet 1</a:t>
            </a:r>
          </a:p>
          <a:p>
            <a:pPr lvl="2"/>
            <a:r>
              <a:rPr lang="en-US" dirty="0"/>
              <a:t>Sub-bullet 2</a:t>
            </a:r>
          </a:p>
          <a:p>
            <a:pPr lvl="3"/>
            <a:r>
              <a:rPr lang="en-US" dirty="0"/>
              <a:t>Sub-bullet 3</a:t>
            </a:r>
          </a:p>
        </p:txBody>
      </p:sp>
      <p:sp>
        <p:nvSpPr>
          <p:cNvPr id="14" name="Text Placeholder 4">
            <a:extLst>
              <a:ext uri="{FF2B5EF4-FFF2-40B4-BE49-F238E27FC236}">
                <a16:creationId xmlns:a16="http://schemas.microsoft.com/office/drawing/2014/main" id="{31B6EF39-12B8-1847-9953-C4BD6551D27E}"/>
              </a:ext>
            </a:extLst>
          </p:cNvPr>
          <p:cNvSpPr>
            <a:spLocks noGrp="1"/>
          </p:cNvSpPr>
          <p:nvPr>
            <p:ph type="body" sz="quarter" idx="10" hasCustomPrompt="1"/>
          </p:nvPr>
        </p:nvSpPr>
        <p:spPr>
          <a:xfrm>
            <a:off x="406401" y="1095983"/>
            <a:ext cx="7969674"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28600" indent="-222250">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8600">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85800" indent="-228600">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Body:18-20pt. 3pt spacing above and below.</a:t>
            </a:r>
          </a:p>
          <a:p>
            <a:pPr lvl="1"/>
            <a:r>
              <a:rPr lang="en-US" dirty="0"/>
              <a:t>Line spacing is set to 1.3pt</a:t>
            </a:r>
          </a:p>
          <a:p>
            <a:pPr lvl="2"/>
            <a:r>
              <a:rPr lang="en-US" dirty="0"/>
              <a:t>Body font color hex code: #595959</a:t>
            </a:r>
          </a:p>
          <a:p>
            <a:pPr lvl="3"/>
            <a:r>
              <a:rPr lang="en-US" dirty="0"/>
              <a:t>Third Level Bullet. Hex code: #7F7F7F</a:t>
            </a:r>
          </a:p>
        </p:txBody>
      </p:sp>
      <p:pic>
        <p:nvPicPr>
          <p:cNvPr id="15" name="Picture 14" descr="A close up of a sign&#10;&#10;Description automatically generated">
            <a:extLst>
              <a:ext uri="{FF2B5EF4-FFF2-40B4-BE49-F238E27FC236}">
                <a16:creationId xmlns:a16="http://schemas.microsoft.com/office/drawing/2014/main" id="{A7D4B315-A884-254C-9BAB-FC97CF7D26D2}"/>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7" name="Group 16">
            <a:extLst>
              <a:ext uri="{FF2B5EF4-FFF2-40B4-BE49-F238E27FC236}">
                <a16:creationId xmlns:a16="http://schemas.microsoft.com/office/drawing/2014/main" id="{68567CCD-7AA7-3046-AD34-227662461DA7}"/>
              </a:ext>
            </a:extLst>
          </p:cNvPr>
          <p:cNvGrpSpPr/>
          <p:nvPr userDrawn="1"/>
        </p:nvGrpSpPr>
        <p:grpSpPr>
          <a:xfrm rot="5400000">
            <a:off x="-3327401" y="3327400"/>
            <a:ext cx="6858001" cy="203201"/>
            <a:chOff x="0" y="6688135"/>
            <a:chExt cx="9145597" cy="169866"/>
          </a:xfrm>
        </p:grpSpPr>
        <p:sp>
          <p:nvSpPr>
            <p:cNvPr id="18" name="Rectangle 17">
              <a:extLst>
                <a:ext uri="{FF2B5EF4-FFF2-40B4-BE49-F238E27FC236}">
                  <a16:creationId xmlns:a16="http://schemas.microsoft.com/office/drawing/2014/main" id="{B9F76265-DC39-A44A-A671-704BC5018620}"/>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0F72A19-3922-134F-A859-3518CC53280F}"/>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36ED783C-6400-5D4C-99C8-C2081C1CDFAB}"/>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99327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1EFEA5-5583-334C-9AB1-65353A2392F5}"/>
              </a:ext>
            </a:extLst>
          </p:cNvPr>
          <p:cNvGrpSpPr/>
          <p:nvPr userDrawn="1"/>
        </p:nvGrpSpPr>
        <p:grpSpPr>
          <a:xfrm>
            <a:off x="0" y="4346916"/>
            <a:ext cx="12192000" cy="2511084"/>
            <a:chOff x="0" y="4346916"/>
            <a:chExt cx="12192000" cy="2511084"/>
          </a:xfrm>
        </p:grpSpPr>
        <p:sp>
          <p:nvSpPr>
            <p:cNvPr id="11" name="Rectangle 10">
              <a:extLst>
                <a:ext uri="{FF2B5EF4-FFF2-40B4-BE49-F238E27FC236}">
                  <a16:creationId xmlns:a16="http://schemas.microsoft.com/office/drawing/2014/main" id="{21A217D5-930D-3248-B9E1-0232CD23FD28}"/>
                </a:ext>
              </a:extLst>
            </p:cNvPr>
            <p:cNvSpPr/>
            <p:nvPr userDrawn="1"/>
          </p:nvSpPr>
          <p:spPr bwMode="auto">
            <a:xfrm>
              <a:off x="0" y="4346916"/>
              <a:ext cx="12192000" cy="2511084"/>
            </a:xfrm>
            <a:prstGeom prst="rect">
              <a:avLst/>
            </a:prstGeom>
            <a:solidFill>
              <a:srgbClr val="F2F2F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FA354268-CE45-2F49-BA87-F3DC20DF2FDC}"/>
                </a:ext>
              </a:extLst>
            </p:cNvPr>
            <p:cNvCxnSpPr>
              <a:cxnSpLocks/>
            </p:cNvCxnSpPr>
            <p:nvPr userDrawn="1"/>
          </p:nvCxnSpPr>
          <p:spPr bwMode="auto">
            <a:xfrm>
              <a:off x="0" y="4346916"/>
              <a:ext cx="12192000" cy="0"/>
            </a:xfrm>
            <a:prstGeom prst="line">
              <a:avLst/>
            </a:prstGeom>
            <a:noFill/>
            <a:ln w="12700">
              <a:solidFill>
                <a:schemeClr val="accent1">
                  <a:lumMod val="60000"/>
                  <a:lumOff val="4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hasCustomPrompt="1"/>
          </p:nvPr>
        </p:nvSpPr>
        <p:spPr>
          <a:xfrm>
            <a:off x="406400" y="259491"/>
            <a:ext cx="11369040" cy="765157"/>
          </a:xfrm>
          <a:prstGeom prst="rect">
            <a:avLst/>
          </a:prstGeom>
        </p:spPr>
        <p:txBody>
          <a:bodyPr lIns="0" rIns="0" anchor="t" anchorCtr="0"/>
          <a:lstStyle>
            <a:lvl1pPr algn="l">
              <a:defRPr sz="2800" b="1" i="0">
                <a:solidFill>
                  <a:srgbClr val="013365"/>
                </a:solidFill>
                <a:latin typeface="Century Gothic" panose="020B0502020202020204" pitchFamily="34" charset="0"/>
                <a:cs typeface="Arial Narrow"/>
              </a:defRPr>
            </a:lvl1pPr>
          </a:lstStyle>
          <a:p>
            <a:r>
              <a:rPr lang="en-US" dirty="0"/>
              <a:t>Bottom Bar layout</a:t>
            </a:r>
          </a:p>
        </p:txBody>
      </p:sp>
      <p:sp>
        <p:nvSpPr>
          <p:cNvPr id="7" name="Slide Number Placeholder 2">
            <a:extLst>
              <a:ext uri="{FF2B5EF4-FFF2-40B4-BE49-F238E27FC236}">
                <a16:creationId xmlns:a16="http://schemas.microsoft.com/office/drawing/2014/main" id="{F98FFCF2-C9EC-224A-9168-DC23DC4F04C3}"/>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rgbClr val="7F7F7F"/>
                </a:solidFill>
                <a:latin typeface="Century Gothic" panose="020B0502020202020204" pitchFamily="34" charset="0"/>
                <a:cs typeface="Arial" panose="020B0604020202020204" pitchFamily="34" charset="0"/>
              </a:defRPr>
            </a:lvl1pPr>
          </a:lstStyle>
          <a:p>
            <a:r>
              <a:rPr lang="en-US" dirty="0"/>
              <a:t>BRIC and FMA NOI  |  </a:t>
            </a:r>
            <a:fld id="{18FD47A2-EF8B-0240-AD90-9B51A2DFE8C1}" type="slidenum">
              <a:rPr lang="en-US" b="1" smtClean="0"/>
              <a:pPr/>
              <a:t>‹#›</a:t>
            </a:fld>
            <a:endParaRPr lang="en-US" b="1" dirty="0"/>
          </a:p>
        </p:txBody>
      </p:sp>
      <p:sp>
        <p:nvSpPr>
          <p:cNvPr id="5" name="Text Placeholder 4">
            <a:extLst>
              <a:ext uri="{FF2B5EF4-FFF2-40B4-BE49-F238E27FC236}">
                <a16:creationId xmlns:a16="http://schemas.microsoft.com/office/drawing/2014/main" id="{C3942085-75C1-1F4B-8973-ED414F86976E}"/>
              </a:ext>
            </a:extLst>
          </p:cNvPr>
          <p:cNvSpPr>
            <a:spLocks noGrp="1"/>
          </p:cNvSpPr>
          <p:nvPr>
            <p:ph type="body" sz="quarter" idx="10" hasCustomPrompt="1"/>
          </p:nvPr>
        </p:nvSpPr>
        <p:spPr>
          <a:xfrm>
            <a:off x="406400" y="1095983"/>
            <a:ext cx="11369040" cy="5015894"/>
          </a:xfrm>
          <a:prstGeom prst="rect">
            <a:avLst/>
          </a:prstGeom>
        </p:spPr>
        <p:txBody>
          <a:bodyPr lIns="0" rIns="0"/>
          <a:lstStyle>
            <a:lvl1pPr marL="0" indent="0">
              <a:lnSpc>
                <a:spcPct val="114000"/>
              </a:lnSpc>
              <a:spcBef>
                <a:spcPts val="300"/>
              </a:spcBef>
              <a:spcAft>
                <a:spcPts val="300"/>
              </a:spcAft>
              <a:buSzPct val="100000"/>
              <a:buFont typeface="Arial" panose="020B0604020202020204" pitchFamily="34" charset="0"/>
              <a:buNone/>
              <a:tabLst/>
              <a:defRPr sz="1800" b="0" i="0">
                <a:solidFill>
                  <a:schemeClr val="tx1"/>
                </a:solidFill>
                <a:latin typeface="Century Gothic" panose="020B0502020202020204" pitchFamily="34" charset="0"/>
              </a:defRPr>
            </a:lvl1pPr>
            <a:lvl2pPr marL="231775" indent="-223838">
              <a:lnSpc>
                <a:spcPct val="114000"/>
              </a:lnSpc>
              <a:spcBef>
                <a:spcPts val="300"/>
              </a:spcBef>
              <a:spcAft>
                <a:spcPts val="300"/>
              </a:spcAft>
              <a:buClr>
                <a:srgbClr val="013365"/>
              </a:buClr>
              <a:buSzPct val="110000"/>
              <a:buFont typeface="Arial" panose="020B0604020202020204" pitchFamily="34" charset="0"/>
              <a:buChar char="•"/>
              <a:tabLst/>
              <a:defRPr sz="1800" b="0" i="0">
                <a:solidFill>
                  <a:schemeClr val="tx1"/>
                </a:solidFill>
                <a:latin typeface="Century Gothic" panose="020B0502020202020204" pitchFamily="34" charset="0"/>
              </a:defRPr>
            </a:lvl2pPr>
            <a:lvl3pPr marL="457200" indent="-225425">
              <a:lnSpc>
                <a:spcPct val="114000"/>
              </a:lnSpc>
              <a:spcBef>
                <a:spcPts val="300"/>
              </a:spcBef>
              <a:spcAft>
                <a:spcPts val="300"/>
              </a:spcAft>
              <a:buSzPct val="105000"/>
              <a:buFont typeface="Arial" panose="020B0604020202020204" pitchFamily="34" charset="0"/>
              <a:buChar char="•"/>
              <a:tabLst/>
              <a:defRPr lang="en-US" sz="1800" b="0" i="0" dirty="0" smtClean="0">
                <a:solidFill>
                  <a:schemeClr val="tx1"/>
                </a:solidFill>
                <a:latin typeface="Century Gothic" panose="020B0502020202020204" pitchFamily="34" charset="0"/>
              </a:defRPr>
            </a:lvl3pPr>
            <a:lvl4pPr marL="690563" indent="-233363">
              <a:lnSpc>
                <a:spcPct val="114000"/>
              </a:lnSpc>
              <a:spcBef>
                <a:spcPts val="300"/>
              </a:spcBef>
              <a:spcAft>
                <a:spcPts val="300"/>
              </a:spcAft>
              <a:buClr>
                <a:srgbClr val="7F7F7F"/>
              </a:buClr>
              <a:buFont typeface="Arial" panose="020B0604020202020204" pitchFamily="34" charset="0"/>
              <a:buChar char="•"/>
              <a:tabLst/>
              <a:defRPr sz="1800">
                <a:solidFill>
                  <a:schemeClr val="tx1"/>
                </a:solidFill>
                <a:latin typeface="Century Gothic" panose="020B0502020202020204" pitchFamily="34" charset="0"/>
              </a:defRPr>
            </a:lvl4pPr>
          </a:lstStyle>
          <a:p>
            <a:pPr lvl="0"/>
            <a:r>
              <a:rPr lang="en-US" dirty="0"/>
              <a:t>Body: Arial Nova, 18-20pt. 3pt spacing above and below.</a:t>
            </a:r>
          </a:p>
          <a:p>
            <a:pPr lvl="1"/>
            <a:r>
              <a:rPr lang="en-US" dirty="0"/>
              <a:t>Line spacing set to 1.3pt</a:t>
            </a:r>
          </a:p>
          <a:p>
            <a:pPr lvl="2"/>
            <a:r>
              <a:rPr lang="en-US" dirty="0"/>
              <a:t>Body font color hex code: #595959</a:t>
            </a:r>
          </a:p>
          <a:p>
            <a:pPr lvl="3"/>
            <a:r>
              <a:rPr lang="en-US" dirty="0"/>
              <a:t>Third Level Bullet. Hex code: #7F7F7F</a:t>
            </a:r>
          </a:p>
        </p:txBody>
      </p:sp>
      <p:pic>
        <p:nvPicPr>
          <p:cNvPr id="17" name="Picture 16" descr="A close up of a sign&#10;&#10;Description automatically generated">
            <a:extLst>
              <a:ext uri="{FF2B5EF4-FFF2-40B4-BE49-F238E27FC236}">
                <a16:creationId xmlns:a16="http://schemas.microsoft.com/office/drawing/2014/main" id="{22227B97-20F4-4244-83F8-C8946F445318}"/>
              </a:ext>
            </a:extLst>
          </p:cNvPr>
          <p:cNvPicPr>
            <a:picLocks noChangeAspect="1"/>
          </p:cNvPicPr>
          <p:nvPr userDrawn="1"/>
        </p:nvPicPr>
        <p:blipFill>
          <a:blip r:embed="rId2"/>
          <a:stretch>
            <a:fillRect/>
          </a:stretch>
        </p:blipFill>
        <p:spPr>
          <a:xfrm>
            <a:off x="327705" y="6166887"/>
            <a:ext cx="1223189" cy="472595"/>
          </a:xfrm>
          <a:prstGeom prst="rect">
            <a:avLst/>
          </a:prstGeom>
        </p:spPr>
      </p:pic>
      <p:grpSp>
        <p:nvGrpSpPr>
          <p:cNvPr id="18" name="Group 17">
            <a:extLst>
              <a:ext uri="{FF2B5EF4-FFF2-40B4-BE49-F238E27FC236}">
                <a16:creationId xmlns:a16="http://schemas.microsoft.com/office/drawing/2014/main" id="{D475D21D-AD0D-D641-9A27-3E7EB923FA53}"/>
              </a:ext>
            </a:extLst>
          </p:cNvPr>
          <p:cNvGrpSpPr/>
          <p:nvPr userDrawn="1"/>
        </p:nvGrpSpPr>
        <p:grpSpPr>
          <a:xfrm rot="5400000">
            <a:off x="-3327401" y="3327400"/>
            <a:ext cx="6858001" cy="203201"/>
            <a:chOff x="0" y="6688135"/>
            <a:chExt cx="9145597" cy="169866"/>
          </a:xfrm>
        </p:grpSpPr>
        <p:sp>
          <p:nvSpPr>
            <p:cNvPr id="19" name="Rectangle 18">
              <a:extLst>
                <a:ext uri="{FF2B5EF4-FFF2-40B4-BE49-F238E27FC236}">
                  <a16:creationId xmlns:a16="http://schemas.microsoft.com/office/drawing/2014/main" id="{2AD30082-B43D-4741-9A6A-07CE693E17B9}"/>
                </a:ext>
              </a:extLst>
            </p:cNvPr>
            <p:cNvSpPr/>
            <p:nvPr userDrawn="1"/>
          </p:nvSpPr>
          <p:spPr bwMode="auto">
            <a:xfrm>
              <a:off x="0" y="6688135"/>
              <a:ext cx="8458200" cy="169866"/>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6431BD93-F6E8-9948-803B-80AF4E54048F}"/>
                </a:ext>
              </a:extLst>
            </p:cNvPr>
            <p:cNvSpPr/>
            <p:nvPr userDrawn="1"/>
          </p:nvSpPr>
          <p:spPr bwMode="auto">
            <a:xfrm>
              <a:off x="8458199" y="6688135"/>
              <a:ext cx="457199" cy="169866"/>
            </a:xfrm>
            <a:prstGeom prst="rect">
              <a:avLst/>
            </a:prstGeom>
            <a:solidFill>
              <a:srgbClr val="CACACA"/>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45C47057-05E8-F14F-ACE6-55A7E39E1B54}"/>
                </a:ext>
              </a:extLst>
            </p:cNvPr>
            <p:cNvSpPr/>
            <p:nvPr userDrawn="1"/>
          </p:nvSpPr>
          <p:spPr bwMode="auto">
            <a:xfrm>
              <a:off x="8915398" y="6688135"/>
              <a:ext cx="230199" cy="169866"/>
            </a:xfrm>
            <a:prstGeom prst="rect">
              <a:avLst/>
            </a:prstGeom>
            <a:solidFill>
              <a:schemeClr val="tx1">
                <a:lumMod val="85000"/>
                <a:lumOff val="1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84632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5AB31-5768-7E42-97AF-CACD76E115C4}"/>
              </a:ext>
            </a:extLst>
          </p:cNvPr>
          <p:cNvSpPr/>
          <p:nvPr userDrawn="1"/>
        </p:nvSpPr>
        <p:spPr bwMode="auto">
          <a:xfrm>
            <a:off x="0" y="0"/>
            <a:ext cx="12204421" cy="6858000"/>
          </a:xfrm>
          <a:prstGeom prst="rect">
            <a:avLst/>
          </a:prstGeom>
          <a:solidFill>
            <a:srgbClr val="013365"/>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4" name="Title 17"/>
          <p:cNvSpPr>
            <a:spLocks noGrp="1"/>
          </p:cNvSpPr>
          <p:nvPr>
            <p:ph type="title" hasCustomPrompt="1"/>
          </p:nvPr>
        </p:nvSpPr>
        <p:spPr>
          <a:xfrm>
            <a:off x="2694651" y="2788485"/>
            <a:ext cx="9080789" cy="797596"/>
          </a:xfrm>
          <a:prstGeom prst="rect">
            <a:avLst/>
          </a:prstGeom>
        </p:spPr>
        <p:txBody>
          <a:bodyPr vert="horz" lIns="0" rIns="0" anchor="ctr"/>
          <a:lstStyle>
            <a:lvl1pPr marL="0" indent="0">
              <a:lnSpc>
                <a:spcPct val="180000"/>
              </a:lnSpc>
              <a:buClr>
                <a:srgbClr val="E31836"/>
              </a:buClr>
              <a:buSzPct val="75000"/>
              <a:buFont typeface=".Lucida Grande UI Regular"/>
              <a:buNone/>
              <a:defRPr sz="2200" b="0" i="0" spc="100" baseline="0">
                <a:solidFill>
                  <a:schemeClr val="bg1"/>
                </a:solidFill>
                <a:latin typeface="Century Gothic" panose="020B0502020202020204" pitchFamily="34" charset="0"/>
                <a:cs typeface="Arial" panose="020B0604020202020204" pitchFamily="34" charset="0"/>
              </a:defRPr>
            </a:lvl1pPr>
          </a:lstStyle>
          <a:p>
            <a:r>
              <a:rPr lang="en-US" dirty="0"/>
              <a:t>Title</a:t>
            </a:r>
          </a:p>
        </p:txBody>
      </p:sp>
      <p:cxnSp>
        <p:nvCxnSpPr>
          <p:cNvPr id="19" name="Straight Connector 18">
            <a:extLst>
              <a:ext uri="{FF2B5EF4-FFF2-40B4-BE49-F238E27FC236}">
                <a16:creationId xmlns:a16="http://schemas.microsoft.com/office/drawing/2014/main" id="{00507410-F802-3143-9D81-2E9EAB2D6850}"/>
              </a:ext>
            </a:extLst>
          </p:cNvPr>
          <p:cNvCxnSpPr>
            <a:cxnSpLocks/>
          </p:cNvCxnSpPr>
          <p:nvPr userDrawn="1"/>
        </p:nvCxnSpPr>
        <p:spPr bwMode="auto">
          <a:xfrm>
            <a:off x="1749144" y="893295"/>
            <a:ext cx="0" cy="4828650"/>
          </a:xfrm>
          <a:prstGeom prst="line">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Slide Number Placeholder 2">
            <a:extLst>
              <a:ext uri="{FF2B5EF4-FFF2-40B4-BE49-F238E27FC236}">
                <a16:creationId xmlns:a16="http://schemas.microsoft.com/office/drawing/2014/main" id="{D8E11229-3129-984E-AB50-E42EA5AFE360}"/>
              </a:ext>
            </a:extLst>
          </p:cNvPr>
          <p:cNvSpPr>
            <a:spLocks noGrp="1"/>
          </p:cNvSpPr>
          <p:nvPr>
            <p:ph type="sldNum" sz="quarter" idx="4"/>
          </p:nvPr>
        </p:nvSpPr>
        <p:spPr>
          <a:xfrm>
            <a:off x="4382347" y="6287383"/>
            <a:ext cx="7393095" cy="267623"/>
          </a:xfrm>
          <a:prstGeom prst="rect">
            <a:avLst/>
          </a:prstGeom>
        </p:spPr>
        <p:txBody>
          <a:bodyPr vert="horz" lIns="0" tIns="45720" rIns="0" bIns="45720" rtlCol="0" anchor="ctr"/>
          <a:lstStyle>
            <a:lvl1pPr algn="r">
              <a:defRPr sz="1000" spc="40" baseline="0">
                <a:solidFill>
                  <a:schemeClr val="bg1"/>
                </a:solidFill>
                <a:latin typeface="Century Gothic" panose="020B0502020202020204" pitchFamily="34" charset="0"/>
                <a:cs typeface="Arial" panose="020B0604020202020204" pitchFamily="34" charset="0"/>
              </a:defRPr>
            </a:lvl1pPr>
          </a:lstStyle>
          <a:p>
            <a:r>
              <a:rPr lang="en-US" dirty="0"/>
              <a:t>BRIC and FMA NOI  |  </a:t>
            </a:r>
            <a:fld id="{18FD47A2-EF8B-0240-AD90-9B51A2DFE8C1}" type="slidenum">
              <a:rPr lang="en-US" b="1" smtClean="0"/>
              <a:pPr/>
              <a:t>‹#›</a:t>
            </a:fld>
            <a:endParaRPr lang="en-US" b="1" dirty="0"/>
          </a:p>
        </p:txBody>
      </p:sp>
      <p:pic>
        <p:nvPicPr>
          <p:cNvPr id="6" name="Picture 5">
            <a:extLst>
              <a:ext uri="{FF2B5EF4-FFF2-40B4-BE49-F238E27FC236}">
                <a16:creationId xmlns:a16="http://schemas.microsoft.com/office/drawing/2014/main" id="{4A616F5F-0314-DD49-AE3D-ADA492288178}"/>
              </a:ext>
            </a:extLst>
          </p:cNvPr>
          <p:cNvPicPr/>
          <p:nvPr userDrawn="1"/>
        </p:nvPicPr>
        <p:blipFill>
          <a:blip r:embed="rId2"/>
          <a:stretch>
            <a:fillRect/>
          </a:stretch>
        </p:blipFill>
        <p:spPr>
          <a:xfrm>
            <a:off x="424789" y="6261604"/>
            <a:ext cx="1072420" cy="377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Color Backgroun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85E7027-71A3-264F-939E-CCE0B98C38F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253" b="894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773925F3-5FD2-5346-BA0B-28F7937016DB}"/>
              </a:ext>
            </a:extLst>
          </p:cNvPr>
          <p:cNvSpPr/>
          <p:nvPr userDrawn="1"/>
        </p:nvSpPr>
        <p:spPr bwMode="auto">
          <a:xfrm>
            <a:off x="0" y="0"/>
            <a:ext cx="12192000" cy="6858000"/>
          </a:xfrm>
          <a:prstGeom prst="rect">
            <a:avLst/>
          </a:prstGeom>
          <a:solidFill>
            <a:srgbClr val="013365">
              <a:alpha val="81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53ADF438-3F31-F14D-AD97-D57E8149C75F}"/>
              </a:ext>
            </a:extLst>
          </p:cNvPr>
          <p:cNvSpPr>
            <a:spLocks noGrp="1"/>
          </p:cNvSpPr>
          <p:nvPr>
            <p:ph type="title" hasCustomPrompt="1"/>
          </p:nvPr>
        </p:nvSpPr>
        <p:spPr>
          <a:xfrm>
            <a:off x="1047750" y="1418898"/>
            <a:ext cx="1663919" cy="3187994"/>
          </a:xfrm>
          <a:prstGeom prst="rect">
            <a:avLst/>
          </a:prstGeom>
        </p:spPr>
        <p:txBody>
          <a:bodyPr lIns="0" rIns="0" anchor="ctr" anchorCtr="0"/>
          <a:lstStyle>
            <a:lvl1pPr algn="l">
              <a:defRPr sz="3600" b="1" spc="-50" baseline="0">
                <a:solidFill>
                  <a:schemeClr val="bg1"/>
                </a:solidFill>
                <a:latin typeface="Century Gothic" panose="020B0502020202020204" pitchFamily="34" charset="0"/>
              </a:defRPr>
            </a:lvl1pPr>
          </a:lstStyle>
          <a:p>
            <a:r>
              <a:rPr lang="en-US" dirty="0"/>
              <a:t>Q&amp;A</a:t>
            </a:r>
          </a:p>
        </p:txBody>
      </p:sp>
      <p:sp>
        <p:nvSpPr>
          <p:cNvPr id="12" name="Text Placeholder 11">
            <a:extLst>
              <a:ext uri="{FF2B5EF4-FFF2-40B4-BE49-F238E27FC236}">
                <a16:creationId xmlns:a16="http://schemas.microsoft.com/office/drawing/2014/main" id="{49AAE93D-8B6E-A642-91FB-71C310D4D875}"/>
              </a:ext>
            </a:extLst>
          </p:cNvPr>
          <p:cNvSpPr>
            <a:spLocks noGrp="1"/>
          </p:cNvSpPr>
          <p:nvPr>
            <p:ph type="body" sz="quarter" idx="11" hasCustomPrompt="1"/>
          </p:nvPr>
        </p:nvSpPr>
        <p:spPr>
          <a:xfrm>
            <a:off x="5177642" y="1418897"/>
            <a:ext cx="5967685" cy="3111061"/>
          </a:xfrm>
          <a:prstGeom prst="rect">
            <a:avLst/>
          </a:prstGeom>
        </p:spPr>
        <p:txBody>
          <a:bodyPr lIns="0" rIns="0" anchor="ctr" anchorCtr="0"/>
          <a:lstStyle>
            <a:lvl1pPr marL="6350" indent="-6350" algn="l">
              <a:buNone/>
              <a:tabLst/>
              <a:defRPr>
                <a:solidFill>
                  <a:schemeClr val="bg1"/>
                </a:solidFill>
                <a:latin typeface="Century Gothic" panose="020B0502020202020204" pitchFamily="34" charset="0"/>
              </a:defRPr>
            </a:lvl1pPr>
            <a:lvl2pPr>
              <a:buNone/>
              <a:defRPr/>
            </a:lvl2pPr>
          </a:lstStyle>
          <a:p>
            <a:pPr lvl="0"/>
            <a:r>
              <a:rPr lang="en-US" dirty="0"/>
              <a:t>Subtitle: Century Gothic, 22pt </a:t>
            </a:r>
          </a:p>
        </p:txBody>
      </p:sp>
      <p:sp>
        <p:nvSpPr>
          <p:cNvPr id="16" name="Text Placeholder 13">
            <a:extLst>
              <a:ext uri="{FF2B5EF4-FFF2-40B4-BE49-F238E27FC236}">
                <a16:creationId xmlns:a16="http://schemas.microsoft.com/office/drawing/2014/main" id="{1E2A1514-83FA-944B-99D9-C93260D3D292}"/>
              </a:ext>
            </a:extLst>
          </p:cNvPr>
          <p:cNvSpPr>
            <a:spLocks noGrp="1"/>
          </p:cNvSpPr>
          <p:nvPr>
            <p:ph type="body" sz="quarter" idx="13" hasCustomPrompt="1"/>
          </p:nvPr>
        </p:nvSpPr>
        <p:spPr>
          <a:xfrm>
            <a:off x="1047751" y="5546392"/>
            <a:ext cx="3666753"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a:t>Month, Date, Year</a:t>
            </a:r>
          </a:p>
        </p:txBody>
      </p:sp>
      <p:sp>
        <p:nvSpPr>
          <p:cNvPr id="17" name="Text Placeholder 13">
            <a:extLst>
              <a:ext uri="{FF2B5EF4-FFF2-40B4-BE49-F238E27FC236}">
                <a16:creationId xmlns:a16="http://schemas.microsoft.com/office/drawing/2014/main" id="{726B6CB1-C7C7-FC4D-BD5A-6CD7990E28DC}"/>
              </a:ext>
            </a:extLst>
          </p:cNvPr>
          <p:cNvSpPr>
            <a:spLocks noGrp="1"/>
          </p:cNvSpPr>
          <p:nvPr>
            <p:ph type="body" sz="quarter" idx="14" hasCustomPrompt="1"/>
          </p:nvPr>
        </p:nvSpPr>
        <p:spPr>
          <a:xfrm>
            <a:off x="5177642" y="5546392"/>
            <a:ext cx="2422571" cy="372108"/>
          </a:xfrm>
          <a:prstGeom prst="rect">
            <a:avLst/>
          </a:prstGeom>
        </p:spPr>
        <p:txBody>
          <a:bodyPr lIns="0" rIns="0" anchor="ctr" anchorCtr="0"/>
          <a:lstStyle>
            <a:lvl1pPr marL="6350" indent="-6350" algn="l">
              <a:buNone/>
              <a:tabLst/>
              <a:defRPr sz="1200" b="0" i="0" spc="50" baseline="0">
                <a:solidFill>
                  <a:schemeClr val="bg1"/>
                </a:solidFill>
                <a:latin typeface="Century Gothic" panose="020B0502020202020204" pitchFamily="34" charset="0"/>
              </a:defRPr>
            </a:lvl1pPr>
          </a:lstStyle>
          <a:p>
            <a:pPr lvl="0"/>
            <a:r>
              <a:rPr lang="en-US" dirty="0" err="1"/>
              <a:t>www.caloes.gov</a:t>
            </a:r>
            <a:endParaRPr lang="en-US" dirty="0"/>
          </a:p>
        </p:txBody>
      </p:sp>
      <p:pic>
        <p:nvPicPr>
          <p:cNvPr id="13" name="Picture 12">
            <a:extLst>
              <a:ext uri="{FF2B5EF4-FFF2-40B4-BE49-F238E27FC236}">
                <a16:creationId xmlns:a16="http://schemas.microsoft.com/office/drawing/2014/main" id="{C475D51D-4708-9F44-AAA9-7C1B449D68C7}"/>
              </a:ext>
            </a:extLst>
          </p:cNvPr>
          <p:cNvPicPr/>
          <p:nvPr userDrawn="1"/>
        </p:nvPicPr>
        <p:blipFill>
          <a:blip r:embed="rId4"/>
          <a:stretch>
            <a:fillRect/>
          </a:stretch>
        </p:blipFill>
        <p:spPr>
          <a:xfrm>
            <a:off x="9387914" y="5217459"/>
            <a:ext cx="1756336" cy="618863"/>
          </a:xfrm>
          <a:prstGeom prst="rect">
            <a:avLst/>
          </a:prstGeom>
        </p:spPr>
      </p:pic>
      <p:grpSp>
        <p:nvGrpSpPr>
          <p:cNvPr id="19" name="Group 18">
            <a:extLst>
              <a:ext uri="{FF2B5EF4-FFF2-40B4-BE49-F238E27FC236}">
                <a16:creationId xmlns:a16="http://schemas.microsoft.com/office/drawing/2014/main" id="{2DDF9FE8-7AF4-6E4E-A515-56D2762E314B}"/>
              </a:ext>
            </a:extLst>
          </p:cNvPr>
          <p:cNvGrpSpPr/>
          <p:nvPr userDrawn="1"/>
        </p:nvGrpSpPr>
        <p:grpSpPr>
          <a:xfrm rot="16200000">
            <a:off x="-3346177" y="3346168"/>
            <a:ext cx="6858004" cy="165657"/>
            <a:chOff x="-31806" y="2590800"/>
            <a:chExt cx="3689408" cy="101217"/>
          </a:xfrm>
        </p:grpSpPr>
        <p:grpSp>
          <p:nvGrpSpPr>
            <p:cNvPr id="20" name="Group 19">
              <a:extLst>
                <a:ext uri="{FF2B5EF4-FFF2-40B4-BE49-F238E27FC236}">
                  <a16:creationId xmlns:a16="http://schemas.microsoft.com/office/drawing/2014/main" id="{5A32A8DC-74EE-AB4E-9828-8741AD1F7970}"/>
                </a:ext>
              </a:extLst>
            </p:cNvPr>
            <p:cNvGrpSpPr/>
            <p:nvPr/>
          </p:nvGrpSpPr>
          <p:grpSpPr>
            <a:xfrm>
              <a:off x="-31806" y="2590800"/>
              <a:ext cx="3689408" cy="101217"/>
              <a:chOff x="-47705" y="2555008"/>
              <a:chExt cx="4497291" cy="71589"/>
            </a:xfrm>
          </p:grpSpPr>
          <p:sp>
            <p:nvSpPr>
              <p:cNvPr id="22" name="Rectangle 21">
                <a:extLst>
                  <a:ext uri="{FF2B5EF4-FFF2-40B4-BE49-F238E27FC236}">
                    <a16:creationId xmlns:a16="http://schemas.microsoft.com/office/drawing/2014/main" id="{E0C49896-736C-5E46-A876-D1A29DB5307E}"/>
                  </a:ext>
                </a:extLst>
              </p:cNvPr>
              <p:cNvSpPr/>
              <p:nvPr/>
            </p:nvSpPr>
            <p:spPr bwMode="auto">
              <a:xfrm>
                <a:off x="1012812" y="2555008"/>
                <a:ext cx="3436774" cy="71587"/>
              </a:xfrm>
              <a:prstGeom prst="rect">
                <a:avLst/>
              </a:prstGeom>
              <a:solidFill>
                <a:srgbClr val="013365"/>
              </a:solidFill>
              <a:ln>
                <a:noFill/>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84953D80-4ADD-BF4F-80B3-187B948EBBE6}"/>
                  </a:ext>
                </a:extLst>
              </p:cNvPr>
              <p:cNvSpPr/>
              <p:nvPr userDrawn="1"/>
            </p:nvSpPr>
            <p:spPr bwMode="auto">
              <a:xfrm rot="5400000">
                <a:off x="446758" y="2060545"/>
                <a:ext cx="71589" cy="1060516"/>
              </a:xfrm>
              <a:prstGeom prst="rect">
                <a:avLst/>
              </a:prstGeom>
              <a:solidFill>
                <a:sysClr val="windowText" lastClr="000000">
                  <a:lumMod val="95000"/>
                  <a:lumOff val="5000"/>
                </a:sys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21" name="Rectangle 20">
              <a:extLst>
                <a:ext uri="{FF2B5EF4-FFF2-40B4-BE49-F238E27FC236}">
                  <a16:creationId xmlns:a16="http://schemas.microsoft.com/office/drawing/2014/main" id="{91ABF9F7-9C32-474B-9E82-AD5716E4395E}"/>
                </a:ext>
              </a:extLst>
            </p:cNvPr>
            <p:cNvSpPr/>
            <p:nvPr/>
          </p:nvSpPr>
          <p:spPr bwMode="auto">
            <a:xfrm rot="5400000">
              <a:off x="1222596" y="2206404"/>
              <a:ext cx="101214" cy="870007"/>
            </a:xfrm>
            <a:prstGeom prst="rect">
              <a:avLst/>
            </a:prstGeom>
            <a:solidFill>
              <a:srgbClr val="CACACA"/>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1341150" eaLnBrk="1" fontAlgn="auto" latinLnBrk="0" hangingPunct="1">
                <a:lnSpc>
                  <a:spcPct val="100000"/>
                </a:lnSpc>
                <a:spcBef>
                  <a:spcPts val="0"/>
                </a:spcBef>
                <a:spcAft>
                  <a:spcPts val="0"/>
                </a:spcAft>
                <a:buClrTx/>
                <a:buSzTx/>
                <a:buFontTx/>
                <a:buNone/>
                <a:tabLst/>
                <a:defRPr/>
              </a:pPr>
              <a:endParaRPr kumimoji="0" lang="en-US" sz="3520" b="0" i="0" u="none" strike="noStrike" kern="0" cap="none" spc="0" normalizeH="0" baseline="0" noProof="0">
                <a:ln>
                  <a:noFill/>
                </a:ln>
                <a:solidFill>
                  <a:prstClr val="black"/>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381746838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6" r:id="rId1"/>
    <p:sldLayoutId id="2147483835" r:id="rId2"/>
    <p:sldLayoutId id="2147483818" r:id="rId3"/>
    <p:sldLayoutId id="2147483836" r:id="rId4"/>
    <p:sldLayoutId id="2147483828" r:id="rId5"/>
    <p:sldLayoutId id="2147483837" r:id="rId6"/>
    <p:sldLayoutId id="2147483822" r:id="rId7"/>
    <p:sldLayoutId id="2147483823" r:id="rId8"/>
    <p:sldLayoutId id="2147483838" r:id="rId9"/>
    <p:sldLayoutId id="2147483832" r:id="rId10"/>
    <p:sldLayoutId id="2147483833" r:id="rId11"/>
    <p:sldLayoutId id="2147483831" r:id="rId12"/>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41989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7715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SzPct val="85000"/>
        <a:buFont typeface="Wingdings 2" pitchFamily="18"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grants.gov/web/grants/register.html" TargetMode="External"/><Relationship Id="rId2" Type="http://schemas.openxmlformats.org/officeDocument/2006/relationships/hyperlink" Target="https://www.gsa.gov/about-us/organization/federal-acquisition-service/office-of-systems-management/integrated-award-environment-iae/iae-systems-information-kit/unique-entity-identifier-update" TargetMode="External"/><Relationship Id="rId1" Type="http://schemas.openxmlformats.org/officeDocument/2006/relationships/slideLayout" Target="../slideLayouts/slideLayout14.xml"/><Relationship Id="rId5" Type="http://schemas.openxmlformats.org/officeDocument/2006/relationships/hyperlink" Target="https://www.fema.gov/sites/default/files/documents/fema_fy22-fma-nofo_08052022_0.pdf" TargetMode="External"/><Relationship Id="rId4" Type="http://schemas.openxmlformats.org/officeDocument/2006/relationships/hyperlink" Target="https://www.fema.gov/sites/default/files/documents/fema_fy22-bric-nofo_08052022.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calema.maps.arcgis.com/apps/dashboards/3c78aea361be4ea8a21b22b30e613d6e"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view.officeapps.live.com/op/view.aspx?src=https%3A%2F%2Fwww.caloes.ca.gov%2Fwp-content%2Fuploads%2FHazard-Mitigation%2FDocuments%2FBRIC-and-FMA-Match-NOFO-2022_V1.docx%3Futm_medium%3Demail%26utm_source%3Dgovdelivery&amp;utm_medium=email&amp;utm_source=govdelivery&amp;wdOrigin=BROWSELIN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hyperlink" Target="https://calema.maps.arcgis.com/apps/dashboards/3c78aea361be4ea8a21b22b30e613d6e" TargetMode="External"/><Relationship Id="rId5" Type="http://schemas.microsoft.com/office/2007/relationships/hdphoto" Target="../media/hdphoto3.wdp"/><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E628-9F21-9247-BAC5-F386CB320C85}"/>
              </a:ext>
            </a:extLst>
          </p:cNvPr>
          <p:cNvSpPr>
            <a:spLocks noGrp="1"/>
          </p:cNvSpPr>
          <p:nvPr>
            <p:ph type="title"/>
          </p:nvPr>
        </p:nvSpPr>
        <p:spPr/>
        <p:txBody>
          <a:bodyPr/>
          <a:lstStyle/>
          <a:p>
            <a:r>
              <a:rPr lang="en-US" dirty="0"/>
              <a:t>FY 2022 – BRIC and FMA NOI</a:t>
            </a:r>
          </a:p>
        </p:txBody>
      </p:sp>
      <p:sp>
        <p:nvSpPr>
          <p:cNvPr id="3" name="Text Placeholder 2">
            <a:extLst>
              <a:ext uri="{FF2B5EF4-FFF2-40B4-BE49-F238E27FC236}">
                <a16:creationId xmlns:a16="http://schemas.microsoft.com/office/drawing/2014/main" id="{F5700F7B-82F1-3C41-A5E4-AA3412E3F5C3}"/>
              </a:ext>
            </a:extLst>
          </p:cNvPr>
          <p:cNvSpPr>
            <a:spLocks noGrp="1"/>
          </p:cNvSpPr>
          <p:nvPr>
            <p:ph type="body" sz="quarter" idx="11"/>
          </p:nvPr>
        </p:nvSpPr>
        <p:spPr/>
        <p:txBody>
          <a:bodyPr/>
          <a:lstStyle/>
          <a:p>
            <a:r>
              <a:rPr lang="en-US" dirty="0"/>
              <a:t>How to Successfully Complete a Notice of Interest (NOI)</a:t>
            </a:r>
          </a:p>
          <a:p>
            <a:endParaRPr lang="en-US" dirty="0"/>
          </a:p>
        </p:txBody>
      </p:sp>
      <p:sp>
        <p:nvSpPr>
          <p:cNvPr id="4" name="Text Placeholder 3">
            <a:extLst>
              <a:ext uri="{FF2B5EF4-FFF2-40B4-BE49-F238E27FC236}">
                <a16:creationId xmlns:a16="http://schemas.microsoft.com/office/drawing/2014/main" id="{D764E77E-7C73-5A43-A7C4-F0D78A8206A7}"/>
              </a:ext>
            </a:extLst>
          </p:cNvPr>
          <p:cNvSpPr>
            <a:spLocks noGrp="1"/>
          </p:cNvSpPr>
          <p:nvPr>
            <p:ph type="body" sz="quarter" idx="13"/>
          </p:nvPr>
        </p:nvSpPr>
        <p:spPr/>
        <p:txBody>
          <a:bodyPr/>
          <a:lstStyle/>
          <a:p>
            <a:r>
              <a:rPr lang="en-US" dirty="0"/>
              <a:t>August 31, 2022</a:t>
            </a:r>
          </a:p>
        </p:txBody>
      </p:sp>
      <p:sp>
        <p:nvSpPr>
          <p:cNvPr id="5" name="Text Placeholder 4">
            <a:extLst>
              <a:ext uri="{FF2B5EF4-FFF2-40B4-BE49-F238E27FC236}">
                <a16:creationId xmlns:a16="http://schemas.microsoft.com/office/drawing/2014/main" id="{091C9F6A-E900-D846-A4DE-C681E1F8136D}"/>
              </a:ext>
            </a:extLst>
          </p:cNvPr>
          <p:cNvSpPr>
            <a:spLocks noGrp="1"/>
          </p:cNvSpPr>
          <p:nvPr>
            <p:ph type="body" sz="quarter" idx="14"/>
          </p:nvPr>
        </p:nvSpPr>
        <p:spPr/>
        <p:txBody>
          <a:bodyPr/>
          <a:lstStyle/>
          <a:p>
            <a:r>
              <a:rPr lang="en-US" dirty="0" err="1"/>
              <a:t>www.caloes.gov</a:t>
            </a:r>
            <a:endParaRPr lang="en-US" dirty="0"/>
          </a:p>
        </p:txBody>
      </p:sp>
    </p:spTree>
    <p:extLst>
      <p:ext uri="{BB962C8B-B14F-4D97-AF65-F5344CB8AC3E}">
        <p14:creationId xmlns:p14="http://schemas.microsoft.com/office/powerpoint/2010/main" val="100605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2A6E-4451-8840-8DFC-A3F430E63456}"/>
              </a:ext>
            </a:extLst>
          </p:cNvPr>
          <p:cNvSpPr>
            <a:spLocks noGrp="1"/>
          </p:cNvSpPr>
          <p:nvPr>
            <p:ph type="title"/>
          </p:nvPr>
        </p:nvSpPr>
        <p:spPr/>
        <p:txBody>
          <a:bodyPr/>
          <a:lstStyle/>
          <a:p>
            <a:r>
              <a:rPr lang="en-US" dirty="0"/>
              <a:t>General Information Section</a:t>
            </a:r>
          </a:p>
        </p:txBody>
      </p:sp>
      <p:pic>
        <p:nvPicPr>
          <p:cNvPr id="5" name="Picture 4" descr="Graphical user interface, text, application, email&#10;&#10;Description automatically generated">
            <a:extLst>
              <a:ext uri="{FF2B5EF4-FFF2-40B4-BE49-F238E27FC236}">
                <a16:creationId xmlns:a16="http://schemas.microsoft.com/office/drawing/2014/main" id="{BDADECEB-E270-614E-A84C-0323DB8CF7A6}"/>
              </a:ext>
            </a:extLst>
          </p:cNvPr>
          <p:cNvPicPr>
            <a:picLocks noChangeAspect="1"/>
          </p:cNvPicPr>
          <p:nvPr/>
        </p:nvPicPr>
        <p:blipFill rotWithShape="1">
          <a:blip r:embed="rId2"/>
          <a:srcRect l="2757" t="1793" r="2296" b="3175"/>
          <a:stretch/>
        </p:blipFill>
        <p:spPr>
          <a:xfrm>
            <a:off x="2821577" y="1149531"/>
            <a:ext cx="6570617" cy="4493623"/>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7" name="Slide Number Placeholder 6">
            <a:extLst>
              <a:ext uri="{FF2B5EF4-FFF2-40B4-BE49-F238E27FC236}">
                <a16:creationId xmlns:a16="http://schemas.microsoft.com/office/drawing/2014/main" id="{46B7C581-C1AA-2B43-AA1E-697472DAD489}"/>
              </a:ext>
            </a:extLst>
          </p:cNvPr>
          <p:cNvSpPr>
            <a:spLocks noGrp="1"/>
          </p:cNvSpPr>
          <p:nvPr>
            <p:ph type="sldNum" sz="quarter" idx="4"/>
          </p:nvPr>
        </p:nvSpPr>
        <p:spPr/>
        <p:txBody>
          <a:bodyPr/>
          <a:lstStyle/>
          <a:p>
            <a:r>
              <a:rPr lang="en-US" dirty="0"/>
              <a:t>BRIC and FMA NOI  |  </a:t>
            </a:r>
            <a:fld id="{18FD47A2-EF8B-0240-AD90-9B51A2DFE8C1}" type="slidenum">
              <a:rPr lang="en-US" b="1" smtClean="0"/>
              <a:pPr/>
              <a:t>10</a:t>
            </a:fld>
            <a:endParaRPr lang="en-US" b="1" dirty="0"/>
          </a:p>
        </p:txBody>
      </p:sp>
      <p:grpSp>
        <p:nvGrpSpPr>
          <p:cNvPr id="15" name="Group 14">
            <a:extLst>
              <a:ext uri="{FF2B5EF4-FFF2-40B4-BE49-F238E27FC236}">
                <a16:creationId xmlns:a16="http://schemas.microsoft.com/office/drawing/2014/main" id="{D9430EF4-B9AB-D04F-8D79-0247A794B0F5}"/>
              </a:ext>
            </a:extLst>
          </p:cNvPr>
          <p:cNvGrpSpPr/>
          <p:nvPr/>
        </p:nvGrpSpPr>
        <p:grpSpPr>
          <a:xfrm>
            <a:off x="11287611" y="400499"/>
            <a:ext cx="487829" cy="163513"/>
            <a:chOff x="2721477" y="5817904"/>
            <a:chExt cx="625180" cy="209550"/>
          </a:xfrm>
          <a:solidFill>
            <a:schemeClr val="bg1"/>
          </a:solidFill>
        </p:grpSpPr>
        <p:cxnSp>
          <p:nvCxnSpPr>
            <p:cNvPr id="16" name="Straight Connector 15">
              <a:extLst>
                <a:ext uri="{FF2B5EF4-FFF2-40B4-BE49-F238E27FC236}">
                  <a16:creationId xmlns:a16="http://schemas.microsoft.com/office/drawing/2014/main" id="{C3AA6BA1-46E2-5A40-9FBC-C136CD7BEC4B}"/>
                </a:ext>
              </a:extLst>
            </p:cNvPr>
            <p:cNvCxnSpPr>
              <a:cxnSpLocks/>
              <a:stCxn id="17" idx="6"/>
              <a:endCxn id="18"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Oval 16">
              <a:extLst>
                <a:ext uri="{FF2B5EF4-FFF2-40B4-BE49-F238E27FC236}">
                  <a16:creationId xmlns:a16="http://schemas.microsoft.com/office/drawing/2014/main" id="{C78CB85C-7BD2-5645-B0BB-4FBA3871C667}"/>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8" name="Oval 17">
              <a:extLst>
                <a:ext uri="{FF2B5EF4-FFF2-40B4-BE49-F238E27FC236}">
                  <a16:creationId xmlns:a16="http://schemas.microsoft.com/office/drawing/2014/main" id="{25A06CB6-984B-3742-9A5E-098B9E04A230}"/>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36267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4282E-9514-3249-84F5-A869E4F1CD16}"/>
              </a:ext>
            </a:extLst>
          </p:cNvPr>
          <p:cNvSpPr>
            <a:spLocks noGrp="1"/>
          </p:cNvSpPr>
          <p:nvPr>
            <p:ph type="title"/>
          </p:nvPr>
        </p:nvSpPr>
        <p:spPr/>
        <p:txBody>
          <a:bodyPr/>
          <a:lstStyle/>
          <a:p>
            <a:r>
              <a:rPr lang="en-US" dirty="0"/>
              <a:t>General Information Section</a:t>
            </a:r>
          </a:p>
        </p:txBody>
      </p:sp>
      <p:graphicFrame>
        <p:nvGraphicFramePr>
          <p:cNvPr id="5" name="Table 3">
            <a:extLst>
              <a:ext uri="{FF2B5EF4-FFF2-40B4-BE49-F238E27FC236}">
                <a16:creationId xmlns:a16="http://schemas.microsoft.com/office/drawing/2014/main" id="{7AEA8B01-398D-3441-B3E0-2F23D66CBCF6}"/>
              </a:ext>
            </a:extLst>
          </p:cNvPr>
          <p:cNvGraphicFramePr>
            <a:graphicFrameLocks noGrp="1"/>
          </p:cNvGraphicFramePr>
          <p:nvPr>
            <p:extLst>
              <p:ext uri="{D42A27DB-BD31-4B8C-83A1-F6EECF244321}">
                <p14:modId xmlns:p14="http://schemas.microsoft.com/office/powerpoint/2010/main" val="354382343"/>
              </p:ext>
            </p:extLst>
          </p:nvPr>
        </p:nvGraphicFramePr>
        <p:xfrm>
          <a:off x="416560" y="895478"/>
          <a:ext cx="11369040" cy="4956681"/>
        </p:xfrm>
        <a:graphic>
          <a:graphicData uri="http://schemas.openxmlformats.org/drawingml/2006/table">
            <a:tbl>
              <a:tblPr firstRow="1" bandRow="1">
                <a:tableStyleId>{5C22544A-7EE6-4342-B048-85BDC9FD1C3A}</a:tableStyleId>
              </a:tblPr>
              <a:tblGrid>
                <a:gridCol w="3136537">
                  <a:extLst>
                    <a:ext uri="{9D8B030D-6E8A-4147-A177-3AD203B41FA5}">
                      <a16:colId xmlns:a16="http://schemas.microsoft.com/office/drawing/2014/main" val="3728372760"/>
                    </a:ext>
                  </a:extLst>
                </a:gridCol>
                <a:gridCol w="1381760">
                  <a:extLst>
                    <a:ext uri="{9D8B030D-6E8A-4147-A177-3AD203B41FA5}">
                      <a16:colId xmlns:a16="http://schemas.microsoft.com/office/drawing/2014/main" val="3781878850"/>
                    </a:ext>
                  </a:extLst>
                </a:gridCol>
                <a:gridCol w="2158274">
                  <a:extLst>
                    <a:ext uri="{9D8B030D-6E8A-4147-A177-3AD203B41FA5}">
                      <a16:colId xmlns:a16="http://schemas.microsoft.com/office/drawing/2014/main" val="911075794"/>
                    </a:ext>
                  </a:extLst>
                </a:gridCol>
                <a:gridCol w="4692469">
                  <a:extLst>
                    <a:ext uri="{9D8B030D-6E8A-4147-A177-3AD203B41FA5}">
                      <a16:colId xmlns:a16="http://schemas.microsoft.com/office/drawing/2014/main" val="744783074"/>
                    </a:ext>
                  </a:extLst>
                </a:gridCol>
              </a:tblGrid>
              <a:tr h="290973">
                <a:tc>
                  <a:txBody>
                    <a:bodyPr/>
                    <a:lstStyle/>
                    <a:p>
                      <a:pPr algn="ctr"/>
                      <a:r>
                        <a:rPr lang="en-US" sz="1200" b="1" dirty="0"/>
                        <a:t>Field </a:t>
                      </a:r>
                    </a:p>
                  </a:txBody>
                  <a:tcP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Hover Tip?</a:t>
                      </a:r>
                    </a:p>
                  </a:txBody>
                  <a:tcP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Mandatory or Optional</a:t>
                      </a:r>
                    </a:p>
                  </a:txBody>
                  <a:tcP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Tips for Subapplicant</a:t>
                      </a:r>
                    </a:p>
                  </a:txBody>
                  <a:tcP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484954">
                <a:tc>
                  <a:txBody>
                    <a:bodyPr/>
                    <a:lstStyle/>
                    <a:p>
                      <a:r>
                        <a:rPr lang="en-US" sz="1200" b="1" dirty="0"/>
                        <a:t>Name of person completing the NOI</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No</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endParaRPr lang="en-US" sz="1200" dirty="0"/>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290973">
                <a:tc>
                  <a:txBody>
                    <a:bodyPr/>
                    <a:lstStyle/>
                    <a:p>
                      <a:r>
                        <a:rPr lang="en-US" sz="1200" b="1" dirty="0" err="1"/>
                        <a:t>Subapplicant</a:t>
                      </a:r>
                      <a:r>
                        <a:rPr lang="en-US" sz="1200" b="1" dirty="0"/>
                        <a:t> name</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No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endParaRPr lang="en-US" sz="1200" dirty="0"/>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484954">
                <a:tc>
                  <a:txBody>
                    <a:bodyPr/>
                    <a:lstStyle/>
                    <a:p>
                      <a:r>
                        <a:rPr lang="en-US" sz="1200" b="1" dirty="0" err="1"/>
                        <a:t>Subapplicant</a:t>
                      </a:r>
                      <a:r>
                        <a:rPr lang="en-US" sz="1200" b="1" dirty="0"/>
                        <a:t> type</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City, County, State, PNP, Special District, and Tribal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r h="481321">
                <a:tc>
                  <a:txBody>
                    <a:bodyPr/>
                    <a:lstStyle/>
                    <a:p>
                      <a:r>
                        <a:rPr lang="en-US" sz="1200" b="1" dirty="0"/>
                        <a:t>Address with County and Region</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Instruction for use of multi-county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36996644"/>
                  </a:ext>
                </a:extLst>
              </a:tr>
              <a:tr h="484954">
                <a:tc>
                  <a:txBody>
                    <a:bodyPr/>
                    <a:lstStyle/>
                    <a:p>
                      <a:r>
                        <a:rPr lang="en-US" sz="1200" b="1" dirty="0"/>
                        <a:t>Federal Information Processing (FIPS) Number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Optional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Email Cal OES to get FIPS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428248024"/>
                  </a:ext>
                </a:extLst>
              </a:tr>
              <a:tr h="484954">
                <a:tc>
                  <a:txBody>
                    <a:bodyPr/>
                    <a:lstStyle/>
                    <a:p>
                      <a:r>
                        <a:rPr lang="en-US" sz="1200" b="1" dirty="0"/>
                        <a:t>Data Universal Numbering System (DUNS) Number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Optional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Information for how to obtain DUNS is provided </a:t>
                      </a:r>
                      <a:r>
                        <a:rPr lang="en-US" sz="1200" dirty="0">
                          <a:solidFill>
                            <a:srgbClr val="FF0000"/>
                          </a:solidFill>
                        </a:rPr>
                        <a:t>(not needed since UEI has replaced this)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044800778"/>
                  </a:ext>
                </a:extLst>
              </a:tr>
              <a:tr h="679512">
                <a:tc>
                  <a:txBody>
                    <a:bodyPr/>
                    <a:lstStyle/>
                    <a:p>
                      <a:r>
                        <a:rPr lang="en-US" sz="1200" b="1" dirty="0"/>
                        <a:t>Employer Identification Number (EIN) used for Private Non-Profits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Information on what an EIN is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2108488029"/>
                  </a:ext>
                </a:extLst>
              </a:tr>
              <a:tr h="1274086">
                <a:tc>
                  <a:txBody>
                    <a:bodyPr/>
                    <a:lstStyle/>
                    <a:p>
                      <a:r>
                        <a:rPr lang="en-US" sz="1200" b="1" dirty="0"/>
                        <a:t>Small Impoverished Community (Economically Disadvantaged Rural Community)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 Must meet the definition</a:t>
                      </a:r>
                    </a:p>
                    <a:p>
                      <a:r>
                        <a:rPr lang="en-US" sz="1200" dirty="0"/>
                        <a:t>- If applying on behalf of an EDRC, this will need to be stated in the brief summary section (letter from EDRC is needed)</a:t>
                      </a:r>
                    </a:p>
                    <a:p>
                      <a:r>
                        <a:rPr lang="en-US" sz="1200" dirty="0"/>
                        <a:t>- If yes is checked, the local match is 10%. The SA can overmatch at 12%</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4138124890"/>
                  </a:ext>
                </a:extLst>
              </a:tr>
            </a:tbl>
          </a:graphicData>
        </a:graphic>
      </p:graphicFrame>
      <p:sp>
        <p:nvSpPr>
          <p:cNvPr id="6" name="Slide Number Placeholder 5">
            <a:extLst>
              <a:ext uri="{FF2B5EF4-FFF2-40B4-BE49-F238E27FC236}">
                <a16:creationId xmlns:a16="http://schemas.microsoft.com/office/drawing/2014/main" id="{4201DB23-89D6-7F43-A493-5631274DE709}"/>
              </a:ext>
            </a:extLst>
          </p:cNvPr>
          <p:cNvSpPr>
            <a:spLocks noGrp="1"/>
          </p:cNvSpPr>
          <p:nvPr>
            <p:ph type="sldNum" sz="quarter" idx="4"/>
          </p:nvPr>
        </p:nvSpPr>
        <p:spPr/>
        <p:txBody>
          <a:bodyPr/>
          <a:lstStyle/>
          <a:p>
            <a:r>
              <a:rPr lang="en-US" dirty="0"/>
              <a:t>BRIC and FMA NOI  |  </a:t>
            </a:r>
            <a:fld id="{18FD47A2-EF8B-0240-AD90-9B51A2DFE8C1}" type="slidenum">
              <a:rPr lang="en-US" b="1" smtClean="0"/>
              <a:pPr/>
              <a:t>11</a:t>
            </a:fld>
            <a:endParaRPr lang="en-US" b="1" dirty="0"/>
          </a:p>
        </p:txBody>
      </p:sp>
      <p:grpSp>
        <p:nvGrpSpPr>
          <p:cNvPr id="7" name="Group 6">
            <a:extLst>
              <a:ext uri="{FF2B5EF4-FFF2-40B4-BE49-F238E27FC236}">
                <a16:creationId xmlns:a16="http://schemas.microsoft.com/office/drawing/2014/main" id="{917BB1B9-9576-644A-A166-77FE758BFF1D}"/>
              </a:ext>
            </a:extLst>
          </p:cNvPr>
          <p:cNvGrpSpPr/>
          <p:nvPr/>
        </p:nvGrpSpPr>
        <p:grpSpPr>
          <a:xfrm>
            <a:off x="11287611" y="400499"/>
            <a:ext cx="487829" cy="163513"/>
            <a:chOff x="2721477" y="5817904"/>
            <a:chExt cx="625180" cy="209550"/>
          </a:xfrm>
          <a:solidFill>
            <a:schemeClr val="bg1"/>
          </a:solidFill>
        </p:grpSpPr>
        <p:cxnSp>
          <p:nvCxnSpPr>
            <p:cNvPr id="8" name="Straight Connector 7">
              <a:extLst>
                <a:ext uri="{FF2B5EF4-FFF2-40B4-BE49-F238E27FC236}">
                  <a16:creationId xmlns:a16="http://schemas.microsoft.com/office/drawing/2014/main" id="{10E266B7-35CE-9D4E-AD5E-6B4BB7591653}"/>
                </a:ext>
              </a:extLst>
            </p:cNvPr>
            <p:cNvCxnSpPr>
              <a:cxnSpLocks/>
              <a:stCxn id="9" idx="6"/>
              <a:endCxn id="10"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Oval 8">
              <a:extLst>
                <a:ext uri="{FF2B5EF4-FFF2-40B4-BE49-F238E27FC236}">
                  <a16:creationId xmlns:a16="http://schemas.microsoft.com/office/drawing/2014/main" id="{85E7E068-630B-4E40-A6CD-65C0D3EADDBF}"/>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4A775ED1-E0B5-5C48-9D39-476734C3F6CC}"/>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72537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b="1" dirty="0"/>
              <a:t>Subapplication Information</a:t>
            </a:r>
            <a:br>
              <a:rPr lang="en-US" sz="1600" dirty="0"/>
            </a:br>
            <a:r>
              <a:rPr lang="en-US" sz="1600" dirty="0"/>
              <a:t>Project Information</a:t>
            </a:r>
            <a:br>
              <a:rPr lang="en-US" sz="1600" dirty="0"/>
            </a:br>
            <a:r>
              <a:rPr lang="en-US" sz="1600" dirty="0"/>
              <a:t>Problem and Solution</a:t>
            </a:r>
            <a:br>
              <a:rPr lang="en-US" sz="1600"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C748C25F-4C03-E644-B51E-2EE6B06EA1C7}"/>
              </a:ext>
            </a:extLst>
          </p:cNvPr>
          <p:cNvSpPr>
            <a:spLocks noGrp="1"/>
          </p:cNvSpPr>
          <p:nvPr>
            <p:ph type="sldNum" sz="quarter" idx="4"/>
          </p:nvPr>
        </p:nvSpPr>
        <p:spPr/>
        <p:txBody>
          <a:bodyPr/>
          <a:lstStyle/>
          <a:p>
            <a:r>
              <a:rPr lang="en-US" dirty="0"/>
              <a:t>BRIC and FMA NOI  |  </a:t>
            </a:r>
            <a:fld id="{18FD47A2-EF8B-0240-AD90-9B51A2DFE8C1}" type="slidenum">
              <a:rPr lang="en-US" b="1" smtClean="0"/>
              <a:pPr/>
              <a:t>12</a:t>
            </a:fld>
            <a:endParaRPr lang="en-US" b="1" dirty="0"/>
          </a:p>
        </p:txBody>
      </p:sp>
    </p:spTree>
    <p:extLst>
      <p:ext uri="{BB962C8B-B14F-4D97-AF65-F5344CB8AC3E}">
        <p14:creationId xmlns:p14="http://schemas.microsoft.com/office/powerpoint/2010/main" val="74014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5D31-0368-D949-B1CB-BDCC3B716622}"/>
              </a:ext>
            </a:extLst>
          </p:cNvPr>
          <p:cNvSpPr>
            <a:spLocks noGrp="1"/>
          </p:cNvSpPr>
          <p:nvPr>
            <p:ph type="title"/>
          </p:nvPr>
        </p:nvSpPr>
        <p:spPr/>
        <p:txBody>
          <a:bodyPr/>
          <a:lstStyle/>
          <a:p>
            <a:r>
              <a:rPr lang="en-US" dirty="0"/>
              <a:t>BRIC </a:t>
            </a:r>
            <a:r>
              <a:rPr lang="en-US" dirty="0" err="1"/>
              <a:t>Subapplication</a:t>
            </a:r>
            <a:r>
              <a:rPr lang="en-US" dirty="0"/>
              <a:t> Information Section</a:t>
            </a:r>
          </a:p>
        </p:txBody>
      </p:sp>
      <p:pic>
        <p:nvPicPr>
          <p:cNvPr id="5" name="Picture 4" descr="Graphical user interface, text, application, email&#10;&#10;Description automatically generated">
            <a:extLst>
              <a:ext uri="{FF2B5EF4-FFF2-40B4-BE49-F238E27FC236}">
                <a16:creationId xmlns:a16="http://schemas.microsoft.com/office/drawing/2014/main" id="{58D596E8-1ED4-C842-9DEA-C61173395A2B}"/>
              </a:ext>
            </a:extLst>
          </p:cNvPr>
          <p:cNvPicPr>
            <a:picLocks noChangeAspect="1"/>
          </p:cNvPicPr>
          <p:nvPr/>
        </p:nvPicPr>
        <p:blipFill rotWithShape="1">
          <a:blip r:embed="rId2"/>
          <a:srcRect l="3681" t="4242" r="3259"/>
          <a:stretch/>
        </p:blipFill>
        <p:spPr>
          <a:xfrm>
            <a:off x="862149" y="1515291"/>
            <a:ext cx="10515600" cy="4004847"/>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7" name="Slide Number Placeholder 6">
            <a:extLst>
              <a:ext uri="{FF2B5EF4-FFF2-40B4-BE49-F238E27FC236}">
                <a16:creationId xmlns:a16="http://schemas.microsoft.com/office/drawing/2014/main" id="{992AD8C3-191B-3E4E-8355-EAE2187C7199}"/>
              </a:ext>
            </a:extLst>
          </p:cNvPr>
          <p:cNvSpPr>
            <a:spLocks noGrp="1"/>
          </p:cNvSpPr>
          <p:nvPr>
            <p:ph type="sldNum" sz="quarter" idx="4"/>
          </p:nvPr>
        </p:nvSpPr>
        <p:spPr/>
        <p:txBody>
          <a:bodyPr/>
          <a:lstStyle/>
          <a:p>
            <a:r>
              <a:rPr lang="en-US" dirty="0"/>
              <a:t>BRIC and FMA NOI  |  </a:t>
            </a:r>
            <a:fld id="{18FD47A2-EF8B-0240-AD90-9B51A2DFE8C1}" type="slidenum">
              <a:rPr lang="en-US" b="1" smtClean="0"/>
              <a:pPr/>
              <a:t>13</a:t>
            </a:fld>
            <a:endParaRPr lang="en-US" b="1" dirty="0"/>
          </a:p>
        </p:txBody>
      </p:sp>
    </p:spTree>
    <p:extLst>
      <p:ext uri="{BB962C8B-B14F-4D97-AF65-F5344CB8AC3E}">
        <p14:creationId xmlns:p14="http://schemas.microsoft.com/office/powerpoint/2010/main" val="322174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5D31-0368-D949-B1CB-BDCC3B716622}"/>
              </a:ext>
            </a:extLst>
          </p:cNvPr>
          <p:cNvSpPr>
            <a:spLocks noGrp="1"/>
          </p:cNvSpPr>
          <p:nvPr>
            <p:ph type="title"/>
          </p:nvPr>
        </p:nvSpPr>
        <p:spPr/>
        <p:txBody>
          <a:bodyPr/>
          <a:lstStyle/>
          <a:p>
            <a:r>
              <a:rPr lang="en-US" dirty="0"/>
              <a:t>BRIC </a:t>
            </a:r>
            <a:r>
              <a:rPr lang="en-US" dirty="0" err="1"/>
              <a:t>Subapplication</a:t>
            </a:r>
            <a:r>
              <a:rPr lang="en-US" dirty="0"/>
              <a:t> Information: C&amp;CB</a:t>
            </a:r>
          </a:p>
        </p:txBody>
      </p:sp>
      <p:pic>
        <p:nvPicPr>
          <p:cNvPr id="6" name="Picture 5" descr="Graphical user interface, text, application, email&#10;&#10;Description automatically generated">
            <a:extLst>
              <a:ext uri="{FF2B5EF4-FFF2-40B4-BE49-F238E27FC236}">
                <a16:creationId xmlns:a16="http://schemas.microsoft.com/office/drawing/2014/main" id="{823772DC-D015-704D-B518-F2247362D031}"/>
              </a:ext>
            </a:extLst>
          </p:cNvPr>
          <p:cNvPicPr>
            <a:picLocks noChangeAspect="1"/>
          </p:cNvPicPr>
          <p:nvPr/>
        </p:nvPicPr>
        <p:blipFill rotWithShape="1">
          <a:blip r:embed="rId2"/>
          <a:srcRect l="3163" t="3380" r="3533" b="4257"/>
          <a:stretch/>
        </p:blipFill>
        <p:spPr>
          <a:xfrm>
            <a:off x="597857" y="1024648"/>
            <a:ext cx="10996286" cy="4127863"/>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7" name="Rectangle 6">
            <a:extLst>
              <a:ext uri="{FF2B5EF4-FFF2-40B4-BE49-F238E27FC236}">
                <a16:creationId xmlns:a16="http://schemas.microsoft.com/office/drawing/2014/main" id="{9D95081E-CC94-8C42-A391-B2FCC2CE6F56}"/>
              </a:ext>
            </a:extLst>
          </p:cNvPr>
          <p:cNvSpPr/>
          <p:nvPr/>
        </p:nvSpPr>
        <p:spPr bwMode="auto">
          <a:xfrm>
            <a:off x="623982" y="2835371"/>
            <a:ext cx="10944375" cy="1117852"/>
          </a:xfrm>
          <a:prstGeom prst="rect">
            <a:avLst/>
          </a:prstGeom>
          <a:noFill/>
          <a:ln w="34925">
            <a:solidFill>
              <a:srgbClr val="0F3364"/>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Slide Number Placeholder 3">
            <a:extLst>
              <a:ext uri="{FF2B5EF4-FFF2-40B4-BE49-F238E27FC236}">
                <a16:creationId xmlns:a16="http://schemas.microsoft.com/office/drawing/2014/main" id="{D325561B-2FE7-0344-B986-ED076262A4BB}"/>
              </a:ext>
            </a:extLst>
          </p:cNvPr>
          <p:cNvSpPr>
            <a:spLocks noGrp="1"/>
          </p:cNvSpPr>
          <p:nvPr>
            <p:ph type="sldNum" sz="quarter" idx="4"/>
          </p:nvPr>
        </p:nvSpPr>
        <p:spPr/>
        <p:txBody>
          <a:bodyPr/>
          <a:lstStyle/>
          <a:p>
            <a:r>
              <a:rPr lang="en-US" dirty="0"/>
              <a:t>BRIC and FMA NOI  |  </a:t>
            </a:r>
            <a:fld id="{18FD47A2-EF8B-0240-AD90-9B51A2DFE8C1}" type="slidenum">
              <a:rPr lang="en-US" b="1" smtClean="0"/>
              <a:pPr/>
              <a:t>14</a:t>
            </a:fld>
            <a:endParaRPr lang="en-US" b="1" dirty="0"/>
          </a:p>
        </p:txBody>
      </p:sp>
      <p:grpSp>
        <p:nvGrpSpPr>
          <p:cNvPr id="3" name="Group 746">
            <a:extLst>
              <a:ext uri="{FF2B5EF4-FFF2-40B4-BE49-F238E27FC236}">
                <a16:creationId xmlns:a16="http://schemas.microsoft.com/office/drawing/2014/main" id="{E08E7FF8-47DE-ECE7-E155-3F4A1C3D7771}"/>
              </a:ext>
            </a:extLst>
          </p:cNvPr>
          <p:cNvGrpSpPr/>
          <p:nvPr/>
        </p:nvGrpSpPr>
        <p:grpSpPr>
          <a:xfrm>
            <a:off x="1907680" y="5223925"/>
            <a:ext cx="3946879" cy="1080041"/>
            <a:chOff x="7514078" y="4865482"/>
            <a:chExt cx="3946879" cy="1725855"/>
          </a:xfrm>
        </p:grpSpPr>
        <p:sp>
          <p:nvSpPr>
            <p:cNvPr id="5" name="Text Box 2">
              <a:extLst>
                <a:ext uri="{FF2B5EF4-FFF2-40B4-BE49-F238E27FC236}">
                  <a16:creationId xmlns:a16="http://schemas.microsoft.com/office/drawing/2014/main" id="{2BAE0CA8-7EC5-236F-8E1E-14F23618389F}"/>
                </a:ext>
              </a:extLst>
            </p:cNvPr>
            <p:cNvSpPr txBox="1"/>
            <p:nvPr/>
          </p:nvSpPr>
          <p:spPr>
            <a:xfrm>
              <a:off x="7514078" y="4872394"/>
              <a:ext cx="3946879" cy="1718943"/>
            </a:xfrm>
            <a:prstGeom prst="rect">
              <a:avLst/>
            </a:prstGeom>
            <a:solidFill>
              <a:srgbClr val="FFFFFF"/>
            </a:solidFill>
            <a:ln cap="flat">
              <a:noFill/>
            </a:ln>
            <a:effectLst>
              <a:outerShdw blurRad="25400" dist="12700" dir="2700000" algn="tl" rotWithShape="0">
                <a:schemeClr val="tx1">
                  <a:lumMod val="65000"/>
                  <a:lumOff val="35000"/>
                  <a:alpha val="25000"/>
                </a:schemeClr>
              </a:outerShdw>
            </a:effectLst>
          </p:spPr>
          <p:txBody>
            <a:bodyPr vert="horz" wrap="square" lIns="228600" tIns="228600" rIns="320040" bIns="228600" anchor="t" anchorCtr="0" compatLnSpc="1">
              <a:noAutofit/>
            </a:bodyPr>
            <a:lstStyle/>
            <a:p>
              <a:pPr marL="118743" marR="0" lvl="0" indent="0" algn="just" defTabSz="914400" rtl="0" eaLnBrk="1" fontAlgn="auto" latinLnBrk="0" hangingPunct="0">
                <a:lnSpc>
                  <a:spcPct val="117000"/>
                </a:lnSpc>
                <a:spcBef>
                  <a:spcPts val="200"/>
                </a:spcBef>
                <a:spcAft>
                  <a:spcPts val="200"/>
                </a:spcAft>
                <a:buClrTx/>
                <a:buSzTx/>
                <a:buFontTx/>
                <a:buNone/>
                <a:tabLst/>
                <a:defRPr sz="1800" b="0" i="0" u="none" strike="noStrike" kern="0" cap="none" spc="0" baseline="0">
                  <a:solidFill>
                    <a:srgbClr val="000000"/>
                  </a:solidFill>
                  <a:uFillTx/>
                </a:defRPr>
              </a:pPr>
              <a:r>
                <a:rPr lang="en-US" sz="1200" b="1" kern="0" spc="70" dirty="0">
                  <a:solidFill>
                    <a:srgbClr val="000000"/>
                  </a:solidFill>
                  <a:latin typeface="Century Gothic"/>
                  <a:ea typeface="Times New Roman" pitchFamily="18"/>
                  <a:cs typeface="Times New Roman" pitchFamily="18"/>
                </a:rPr>
                <a:t>Keep In Mind</a:t>
              </a:r>
              <a:endParaRPr kumimoji="0" lang="en-US" sz="1200" b="1" i="0" u="none" strike="noStrike" kern="1200" cap="none" spc="70" normalizeH="0" baseline="0" noProof="0" dirty="0">
                <a:ln>
                  <a:noFill/>
                </a:ln>
                <a:solidFill>
                  <a:srgbClr val="000000"/>
                </a:solidFill>
                <a:effectLst/>
                <a:uLnTx/>
                <a:uFillTx/>
                <a:latin typeface="Century Gothic"/>
                <a:ea typeface="Times New Roman" pitchFamily="18"/>
                <a:cs typeface="Times New Roman" pitchFamily="18"/>
              </a:endParaRPr>
            </a:p>
            <a:p>
              <a:pPr marL="114300" marR="0" lvl="0" indent="0" algn="l" defTabSz="914400" rtl="0" eaLnBrk="1" fontAlgn="auto" latinLnBrk="0" hangingPunct="0">
                <a:lnSpc>
                  <a:spcPct val="117000"/>
                </a:lnSpc>
                <a:spcBef>
                  <a:spcPts val="600"/>
                </a:spcBef>
                <a:spcAft>
                  <a:spcPts val="600"/>
                </a:spcAft>
                <a:buClrTx/>
                <a:buSzTx/>
                <a:buFontTx/>
                <a:buNone/>
                <a:tabLst/>
                <a:defRPr sz="1800" b="0" i="0" u="none" strike="noStrike" kern="0" cap="none" spc="0" baseline="0">
                  <a:solidFill>
                    <a:srgbClr val="000000"/>
                  </a:solidFill>
                  <a:uFillTx/>
                </a:defRPr>
              </a:pPr>
              <a:r>
                <a:rPr kumimoji="0" lang="en-US" sz="1050" b="0" i="0" u="none" strike="noStrike" kern="0" cap="none" spc="70" normalizeH="0" baseline="0" noProof="0" dirty="0">
                  <a:ln>
                    <a:noFill/>
                  </a:ln>
                  <a:solidFill>
                    <a:srgbClr val="000000"/>
                  </a:solidFill>
                  <a:effectLst/>
                  <a:uLnTx/>
                  <a:uFillTx/>
                  <a:latin typeface="Century Gothic"/>
                  <a:ea typeface="Times New Roman" pitchFamily="18"/>
                  <a:cs typeface="Arial" pitchFamily="34"/>
                </a:rPr>
                <a:t>Cal OES is prioritizing </a:t>
              </a:r>
              <a:r>
                <a:rPr kumimoji="0" lang="en-US" sz="1050" b="1" i="0" u="none" strike="noStrike" kern="0" cap="none" spc="70" normalizeH="0" baseline="0" noProof="0" dirty="0">
                  <a:ln>
                    <a:noFill/>
                  </a:ln>
                  <a:solidFill>
                    <a:srgbClr val="000000"/>
                  </a:solidFill>
                  <a:effectLst/>
                  <a:uLnTx/>
                  <a:uFillTx/>
                  <a:latin typeface="Century Gothic"/>
                  <a:ea typeface="Times New Roman" pitchFamily="18"/>
                  <a:cs typeface="Arial" pitchFamily="34"/>
                </a:rPr>
                <a:t>project scoping </a:t>
              </a:r>
              <a:r>
                <a:rPr kumimoji="0" lang="en-US" sz="1050" b="0" i="0" u="none" strike="noStrike" kern="0" cap="none" spc="70" normalizeH="0" baseline="0" noProof="0" dirty="0">
                  <a:ln>
                    <a:noFill/>
                  </a:ln>
                  <a:solidFill>
                    <a:srgbClr val="000000"/>
                  </a:solidFill>
                  <a:effectLst/>
                  <a:uLnTx/>
                  <a:uFillTx/>
                  <a:latin typeface="Century Gothic"/>
                  <a:ea typeface="Times New Roman" pitchFamily="18"/>
                  <a:cs typeface="Arial" pitchFamily="34"/>
                </a:rPr>
                <a:t>activities to fulfill their $2M allocation cap</a:t>
              </a:r>
            </a:p>
          </p:txBody>
        </p:sp>
        <p:cxnSp>
          <p:nvCxnSpPr>
            <p:cNvPr id="8" name="Straight Connector 748">
              <a:extLst>
                <a:ext uri="{FF2B5EF4-FFF2-40B4-BE49-F238E27FC236}">
                  <a16:creationId xmlns:a16="http://schemas.microsoft.com/office/drawing/2014/main" id="{0EBD1CC1-B11B-0222-A0C5-1EDFD221FE27}"/>
                </a:ext>
              </a:extLst>
            </p:cNvPr>
            <p:cNvCxnSpPr>
              <a:cxnSpLocks/>
            </p:cNvCxnSpPr>
            <p:nvPr/>
          </p:nvCxnSpPr>
          <p:spPr>
            <a:xfrm flipV="1">
              <a:off x="7514078" y="4872393"/>
              <a:ext cx="0" cy="1718944"/>
            </a:xfrm>
            <a:prstGeom prst="straightConnector1">
              <a:avLst/>
            </a:prstGeom>
            <a:noFill/>
            <a:ln w="38103" cap="flat">
              <a:solidFill>
                <a:srgbClr val="0F3364"/>
              </a:solidFill>
              <a:prstDash val="solid"/>
              <a:miter/>
            </a:ln>
          </p:spPr>
        </p:cxnSp>
        <p:cxnSp>
          <p:nvCxnSpPr>
            <p:cNvPr id="9" name="Straight Connector 749">
              <a:extLst>
                <a:ext uri="{FF2B5EF4-FFF2-40B4-BE49-F238E27FC236}">
                  <a16:creationId xmlns:a16="http://schemas.microsoft.com/office/drawing/2014/main" id="{FCD773CA-AD13-59DF-07B1-7DFE6432F0D7}"/>
                </a:ext>
              </a:extLst>
            </p:cNvPr>
            <p:cNvCxnSpPr/>
            <p:nvPr/>
          </p:nvCxnSpPr>
          <p:spPr>
            <a:xfrm flipV="1">
              <a:off x="7514078" y="4865482"/>
              <a:ext cx="0" cy="539880"/>
            </a:xfrm>
            <a:prstGeom prst="straightConnector1">
              <a:avLst/>
            </a:prstGeom>
            <a:noFill/>
            <a:ln w="38103" cap="flat">
              <a:solidFill>
                <a:srgbClr val="CACACA"/>
              </a:solidFill>
              <a:prstDash val="solid"/>
              <a:miter/>
            </a:ln>
          </p:spPr>
        </p:cxnSp>
      </p:grpSp>
    </p:spTree>
    <p:extLst>
      <p:ext uri="{BB962C8B-B14F-4D97-AF65-F5344CB8AC3E}">
        <p14:creationId xmlns:p14="http://schemas.microsoft.com/office/powerpoint/2010/main" val="73814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5D31-0368-D949-B1CB-BDCC3B716622}"/>
              </a:ext>
            </a:extLst>
          </p:cNvPr>
          <p:cNvSpPr>
            <a:spLocks noGrp="1"/>
          </p:cNvSpPr>
          <p:nvPr>
            <p:ph type="title"/>
          </p:nvPr>
        </p:nvSpPr>
        <p:spPr/>
        <p:txBody>
          <a:bodyPr/>
          <a:lstStyle/>
          <a:p>
            <a:r>
              <a:rPr lang="en-US" dirty="0"/>
              <a:t>BRIC Subapplication Information: Project</a:t>
            </a:r>
          </a:p>
        </p:txBody>
      </p:sp>
      <p:pic>
        <p:nvPicPr>
          <p:cNvPr id="6" name="Picture 5" descr="Graphical user interface, text, application, Word&#10;&#10;Description automatically generated">
            <a:extLst>
              <a:ext uri="{FF2B5EF4-FFF2-40B4-BE49-F238E27FC236}">
                <a16:creationId xmlns:a16="http://schemas.microsoft.com/office/drawing/2014/main" id="{3D2B37CE-4709-0E46-9B55-F46AF8B0D99B}"/>
              </a:ext>
            </a:extLst>
          </p:cNvPr>
          <p:cNvPicPr>
            <a:picLocks noChangeAspect="1"/>
          </p:cNvPicPr>
          <p:nvPr/>
        </p:nvPicPr>
        <p:blipFill rotWithShape="1">
          <a:blip r:embed="rId2"/>
          <a:srcRect l="2835" t="3855" r="2530"/>
          <a:stretch/>
        </p:blipFill>
        <p:spPr>
          <a:xfrm>
            <a:off x="692330" y="1463039"/>
            <a:ext cx="10842173" cy="4096189"/>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4" name="Slide Number Placeholder 3">
            <a:extLst>
              <a:ext uri="{FF2B5EF4-FFF2-40B4-BE49-F238E27FC236}">
                <a16:creationId xmlns:a16="http://schemas.microsoft.com/office/drawing/2014/main" id="{E459D5BE-B922-8548-8550-3ADD83CE2927}"/>
              </a:ext>
            </a:extLst>
          </p:cNvPr>
          <p:cNvSpPr>
            <a:spLocks noGrp="1"/>
          </p:cNvSpPr>
          <p:nvPr>
            <p:ph type="sldNum" sz="quarter" idx="4"/>
          </p:nvPr>
        </p:nvSpPr>
        <p:spPr/>
        <p:txBody>
          <a:bodyPr/>
          <a:lstStyle/>
          <a:p>
            <a:r>
              <a:rPr lang="en-US" dirty="0"/>
              <a:t>BRIC and FMA NOI  |  </a:t>
            </a:r>
            <a:fld id="{18FD47A2-EF8B-0240-AD90-9B51A2DFE8C1}" type="slidenum">
              <a:rPr lang="en-US" b="1" smtClean="0"/>
              <a:pPr/>
              <a:t>15</a:t>
            </a:fld>
            <a:endParaRPr lang="en-US" b="1" dirty="0"/>
          </a:p>
        </p:txBody>
      </p:sp>
    </p:spTree>
    <p:extLst>
      <p:ext uri="{BB962C8B-B14F-4D97-AF65-F5344CB8AC3E}">
        <p14:creationId xmlns:p14="http://schemas.microsoft.com/office/powerpoint/2010/main" val="3935445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5D31-0368-D949-B1CB-BDCC3B716622}"/>
              </a:ext>
            </a:extLst>
          </p:cNvPr>
          <p:cNvSpPr>
            <a:spLocks noGrp="1"/>
          </p:cNvSpPr>
          <p:nvPr>
            <p:ph type="title"/>
          </p:nvPr>
        </p:nvSpPr>
        <p:spPr/>
        <p:txBody>
          <a:bodyPr/>
          <a:lstStyle/>
          <a:p>
            <a:r>
              <a:rPr lang="en-US" dirty="0"/>
              <a:t>BRIC Subapplication Information: Project Types</a:t>
            </a:r>
          </a:p>
        </p:txBody>
      </p:sp>
      <p:pic>
        <p:nvPicPr>
          <p:cNvPr id="5" name="Picture 4" descr="Graphical user interface, text&#10;&#10;Description automatically generated with medium confidence">
            <a:extLst>
              <a:ext uri="{FF2B5EF4-FFF2-40B4-BE49-F238E27FC236}">
                <a16:creationId xmlns:a16="http://schemas.microsoft.com/office/drawing/2014/main" id="{212C54FB-D37C-A942-A0D8-15BAD220B064}"/>
              </a:ext>
            </a:extLst>
          </p:cNvPr>
          <p:cNvPicPr>
            <a:picLocks noChangeAspect="1"/>
          </p:cNvPicPr>
          <p:nvPr/>
        </p:nvPicPr>
        <p:blipFill rotWithShape="1">
          <a:blip r:embed="rId2"/>
          <a:srcRect l="3119" r="5625"/>
          <a:stretch/>
        </p:blipFill>
        <p:spPr>
          <a:xfrm>
            <a:off x="1998268" y="1024648"/>
            <a:ext cx="8195463" cy="5042130"/>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4" name="Slide Number Placeholder 3">
            <a:extLst>
              <a:ext uri="{FF2B5EF4-FFF2-40B4-BE49-F238E27FC236}">
                <a16:creationId xmlns:a16="http://schemas.microsoft.com/office/drawing/2014/main" id="{9F84A9F6-1E77-7F4C-B0BC-69720C9F225D}"/>
              </a:ext>
            </a:extLst>
          </p:cNvPr>
          <p:cNvSpPr>
            <a:spLocks noGrp="1"/>
          </p:cNvSpPr>
          <p:nvPr>
            <p:ph type="sldNum" sz="quarter" idx="4"/>
          </p:nvPr>
        </p:nvSpPr>
        <p:spPr/>
        <p:txBody>
          <a:bodyPr/>
          <a:lstStyle/>
          <a:p>
            <a:r>
              <a:rPr lang="en-US" dirty="0"/>
              <a:t>BRIC and FMA NOI  |  </a:t>
            </a:r>
            <a:fld id="{18FD47A2-EF8B-0240-AD90-9B51A2DFE8C1}" type="slidenum">
              <a:rPr lang="en-US" b="1" smtClean="0"/>
              <a:pPr/>
              <a:t>16</a:t>
            </a:fld>
            <a:endParaRPr lang="en-US" b="1" dirty="0"/>
          </a:p>
        </p:txBody>
      </p:sp>
      <p:grpSp>
        <p:nvGrpSpPr>
          <p:cNvPr id="6" name="Group 5">
            <a:extLst>
              <a:ext uri="{FF2B5EF4-FFF2-40B4-BE49-F238E27FC236}">
                <a16:creationId xmlns:a16="http://schemas.microsoft.com/office/drawing/2014/main" id="{AB5C6D98-4186-2D45-89DD-CCF6BB6DAE08}"/>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39861942-855C-EB4C-800E-CEE746D248DE}"/>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6B819F60-F0EB-A041-B13F-96902F95083D}"/>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4A11CB54-C288-E54F-BE29-9A249A31F658}"/>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3" name="Oval 2">
            <a:extLst>
              <a:ext uri="{FF2B5EF4-FFF2-40B4-BE49-F238E27FC236}">
                <a16:creationId xmlns:a16="http://schemas.microsoft.com/office/drawing/2014/main" id="{42F4B8A1-C295-2191-17B4-68712216F60E}"/>
              </a:ext>
            </a:extLst>
          </p:cNvPr>
          <p:cNvSpPr/>
          <p:nvPr/>
        </p:nvSpPr>
        <p:spPr bwMode="auto">
          <a:xfrm>
            <a:off x="3667972" y="3759200"/>
            <a:ext cx="1428750" cy="311150"/>
          </a:xfrm>
          <a:prstGeom prst="ellipse">
            <a:avLst/>
          </a:prstGeom>
          <a:noFill/>
          <a:ln w="19050">
            <a:solidFill>
              <a:srgbClr val="B11439"/>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7789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5D31-0368-D949-B1CB-BDCC3B716622}"/>
              </a:ext>
            </a:extLst>
          </p:cNvPr>
          <p:cNvSpPr>
            <a:spLocks noGrp="1"/>
          </p:cNvSpPr>
          <p:nvPr>
            <p:ph type="title"/>
          </p:nvPr>
        </p:nvSpPr>
        <p:spPr/>
        <p:txBody>
          <a:bodyPr/>
          <a:lstStyle/>
          <a:p>
            <a:r>
              <a:rPr lang="en-US" dirty="0"/>
              <a:t>BRIC Subapplication Information: Project Types</a:t>
            </a:r>
          </a:p>
        </p:txBody>
      </p:sp>
      <p:pic>
        <p:nvPicPr>
          <p:cNvPr id="6" name="Picture 5" descr="A picture containing timeline&#10;&#10;Description automatically generated">
            <a:extLst>
              <a:ext uri="{FF2B5EF4-FFF2-40B4-BE49-F238E27FC236}">
                <a16:creationId xmlns:a16="http://schemas.microsoft.com/office/drawing/2014/main" id="{F38ADB5A-B095-924E-9F83-620EEC3AAFE8}"/>
              </a:ext>
            </a:extLst>
          </p:cNvPr>
          <p:cNvPicPr>
            <a:picLocks noChangeAspect="1"/>
          </p:cNvPicPr>
          <p:nvPr/>
        </p:nvPicPr>
        <p:blipFill rotWithShape="1">
          <a:blip r:embed="rId2"/>
          <a:srcRect l="3586" r="3527"/>
          <a:stretch/>
        </p:blipFill>
        <p:spPr>
          <a:xfrm>
            <a:off x="1812834" y="1003760"/>
            <a:ext cx="8556172" cy="4850480"/>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4" name="Slide Number Placeholder 3">
            <a:extLst>
              <a:ext uri="{FF2B5EF4-FFF2-40B4-BE49-F238E27FC236}">
                <a16:creationId xmlns:a16="http://schemas.microsoft.com/office/drawing/2014/main" id="{47BA3FC7-AC5B-1D4C-90BB-403522D42712}"/>
              </a:ext>
            </a:extLst>
          </p:cNvPr>
          <p:cNvSpPr>
            <a:spLocks noGrp="1"/>
          </p:cNvSpPr>
          <p:nvPr>
            <p:ph type="sldNum" sz="quarter" idx="4"/>
          </p:nvPr>
        </p:nvSpPr>
        <p:spPr/>
        <p:txBody>
          <a:bodyPr/>
          <a:lstStyle/>
          <a:p>
            <a:r>
              <a:rPr lang="en-US" dirty="0"/>
              <a:t>BRIC and FMA NOI  |  </a:t>
            </a:r>
            <a:fld id="{18FD47A2-EF8B-0240-AD90-9B51A2DFE8C1}" type="slidenum">
              <a:rPr lang="en-US" b="1" smtClean="0"/>
              <a:pPr/>
              <a:t>17</a:t>
            </a:fld>
            <a:endParaRPr lang="en-US" b="1" dirty="0"/>
          </a:p>
        </p:txBody>
      </p:sp>
      <p:grpSp>
        <p:nvGrpSpPr>
          <p:cNvPr id="5" name="Group 4">
            <a:extLst>
              <a:ext uri="{FF2B5EF4-FFF2-40B4-BE49-F238E27FC236}">
                <a16:creationId xmlns:a16="http://schemas.microsoft.com/office/drawing/2014/main" id="{E2ACBC67-7BC6-2744-831B-3B7382C60CC5}"/>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03D3205F-2880-F541-BB56-9C0ED119EBF1}"/>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95B16095-AD62-5048-9C86-44D8E25CEE5A}"/>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7111D34E-697B-9C48-8269-2DA375D7CF87}"/>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74809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D090DB2-9B29-2D4D-ACA1-465B0E594D7E}"/>
              </a:ext>
            </a:extLst>
          </p:cNvPr>
          <p:cNvSpPr/>
          <p:nvPr/>
        </p:nvSpPr>
        <p:spPr bwMode="auto">
          <a:xfrm>
            <a:off x="8287051" y="2302289"/>
            <a:ext cx="1292380" cy="1292380"/>
          </a:xfrm>
          <a:prstGeom prst="ellipse">
            <a:avLst/>
          </a:prstGeom>
          <a:solidFill>
            <a:srgbClr val="0F3364"/>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10" name="Graphic 9" descr="Bucket and shovel with solid fill">
            <a:extLst>
              <a:ext uri="{FF2B5EF4-FFF2-40B4-BE49-F238E27FC236}">
                <a16:creationId xmlns:a16="http://schemas.microsoft.com/office/drawing/2014/main" id="{BDFCCE1B-4479-1342-A9C9-39DB271D7F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394" y="2465697"/>
            <a:ext cx="887186" cy="887186"/>
          </a:xfrm>
          <a:prstGeom prst="rect">
            <a:avLst/>
          </a:prstGeom>
        </p:spPr>
      </p:pic>
      <p:sp>
        <p:nvSpPr>
          <p:cNvPr id="2" name="Title 1">
            <a:extLst>
              <a:ext uri="{FF2B5EF4-FFF2-40B4-BE49-F238E27FC236}">
                <a16:creationId xmlns:a16="http://schemas.microsoft.com/office/drawing/2014/main" id="{B2171282-D639-F440-BAE8-E3B810095AF7}"/>
              </a:ext>
            </a:extLst>
          </p:cNvPr>
          <p:cNvSpPr>
            <a:spLocks noGrp="1"/>
          </p:cNvSpPr>
          <p:nvPr>
            <p:ph type="title"/>
          </p:nvPr>
        </p:nvSpPr>
        <p:spPr/>
        <p:txBody>
          <a:bodyPr/>
          <a:lstStyle/>
          <a:p>
            <a:r>
              <a:rPr lang="en-US" dirty="0"/>
              <a:t>BRIC </a:t>
            </a:r>
            <a:r>
              <a:rPr lang="en-US" dirty="0" err="1"/>
              <a:t>Subapplication</a:t>
            </a:r>
            <a:r>
              <a:rPr lang="en-US" dirty="0"/>
              <a:t> Information Section</a:t>
            </a:r>
          </a:p>
        </p:txBody>
      </p:sp>
      <p:sp>
        <p:nvSpPr>
          <p:cNvPr id="4" name="Text Placeholder 3">
            <a:extLst>
              <a:ext uri="{FF2B5EF4-FFF2-40B4-BE49-F238E27FC236}">
                <a16:creationId xmlns:a16="http://schemas.microsoft.com/office/drawing/2014/main" id="{4824666C-52EE-DB42-A07D-3099EFBD14D7}"/>
              </a:ext>
            </a:extLst>
          </p:cNvPr>
          <p:cNvSpPr>
            <a:spLocks noGrp="1"/>
          </p:cNvSpPr>
          <p:nvPr>
            <p:ph type="body" sz="quarter" idx="10"/>
          </p:nvPr>
        </p:nvSpPr>
        <p:spPr/>
        <p:txBody>
          <a:bodyPr/>
          <a:lstStyle/>
          <a:p>
            <a:r>
              <a:rPr lang="en-US" dirty="0">
                <a:solidFill>
                  <a:srgbClr val="FF0000"/>
                </a:solidFill>
              </a:rPr>
              <a:t>First critical action needed here!</a:t>
            </a:r>
          </a:p>
          <a:p>
            <a:pPr lvl="1"/>
            <a:r>
              <a:rPr lang="en-US" dirty="0"/>
              <a:t>Must determine the correct </a:t>
            </a:r>
            <a:r>
              <a:rPr lang="en-US" dirty="0" err="1"/>
              <a:t>subapplication</a:t>
            </a:r>
            <a:r>
              <a:rPr lang="en-US" dirty="0"/>
              <a:t> type</a:t>
            </a:r>
          </a:p>
          <a:p>
            <a:endParaRPr lang="en-US" dirty="0"/>
          </a:p>
        </p:txBody>
      </p:sp>
      <p:graphicFrame>
        <p:nvGraphicFramePr>
          <p:cNvPr id="5" name="Table 3">
            <a:extLst>
              <a:ext uri="{FF2B5EF4-FFF2-40B4-BE49-F238E27FC236}">
                <a16:creationId xmlns:a16="http://schemas.microsoft.com/office/drawing/2014/main" id="{F0B0C48E-6234-D349-949B-97C40212201E}"/>
              </a:ext>
            </a:extLst>
          </p:cNvPr>
          <p:cNvGraphicFramePr>
            <a:graphicFrameLocks noGrp="1"/>
          </p:cNvGraphicFramePr>
          <p:nvPr>
            <p:extLst>
              <p:ext uri="{D42A27DB-BD31-4B8C-83A1-F6EECF244321}">
                <p14:modId xmlns:p14="http://schemas.microsoft.com/office/powerpoint/2010/main" val="3028745012"/>
              </p:ext>
            </p:extLst>
          </p:nvPr>
        </p:nvGraphicFramePr>
        <p:xfrm>
          <a:off x="416560" y="3801291"/>
          <a:ext cx="11369040" cy="1737368"/>
        </p:xfrm>
        <a:graphic>
          <a:graphicData uri="http://schemas.openxmlformats.org/drawingml/2006/table">
            <a:tbl>
              <a:tblPr firstRow="1" bandRow="1">
                <a:tableStyleId>{5C22544A-7EE6-4342-B048-85BDC9FD1C3A}</a:tableStyleId>
              </a:tblPr>
              <a:tblGrid>
                <a:gridCol w="5677204">
                  <a:extLst>
                    <a:ext uri="{9D8B030D-6E8A-4147-A177-3AD203B41FA5}">
                      <a16:colId xmlns:a16="http://schemas.microsoft.com/office/drawing/2014/main" val="3728372760"/>
                    </a:ext>
                  </a:extLst>
                </a:gridCol>
                <a:gridCol w="5691836">
                  <a:extLst>
                    <a:ext uri="{9D8B030D-6E8A-4147-A177-3AD203B41FA5}">
                      <a16:colId xmlns:a16="http://schemas.microsoft.com/office/drawing/2014/main" val="3781878850"/>
                    </a:ext>
                  </a:extLst>
                </a:gridCol>
              </a:tblGrid>
              <a:tr h="640088">
                <a:tc>
                  <a:txBody>
                    <a:bodyPr/>
                    <a:lstStyle/>
                    <a:p>
                      <a:pPr algn="ctr"/>
                      <a:r>
                        <a:rPr lang="en-US" sz="1800" b="1" dirty="0">
                          <a:solidFill>
                            <a:srgbClr val="0F3364"/>
                          </a:solidFill>
                        </a:rPr>
                        <a:t>BRIC Project</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F3364"/>
                          </a:solidFill>
                        </a:rPr>
                        <a:t>C&amp;CB</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0205855"/>
                  </a:ext>
                </a:extLst>
              </a:tr>
              <a:tr h="105808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kern="1200" dirty="0">
                          <a:solidFill>
                            <a:srgbClr val="0F3364"/>
                          </a:solidFill>
                          <a:effectLst/>
                          <a:latin typeface="+mn-lt"/>
                          <a:ea typeface="+mn-ea"/>
                          <a:cs typeface="+mn-cs"/>
                        </a:rPr>
                        <a:t>Construction will occur;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kern="1200" dirty="0">
                          <a:solidFill>
                            <a:srgbClr val="0F3364"/>
                          </a:solidFill>
                          <a:effectLst/>
                          <a:latin typeface="+mn-lt"/>
                          <a:ea typeface="+mn-ea"/>
                          <a:cs typeface="+mn-cs"/>
                        </a:rPr>
                        <a:t>can be phased project or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kern="1200" dirty="0">
                          <a:solidFill>
                            <a:srgbClr val="0F3364"/>
                          </a:solidFill>
                          <a:effectLst/>
                          <a:latin typeface="+mn-lt"/>
                          <a:ea typeface="+mn-ea"/>
                          <a:cs typeface="+mn-cs"/>
                        </a:rPr>
                        <a:t>shovel ready project</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F3364"/>
                          </a:solidFill>
                        </a:rPr>
                        <a:t>No construction will occur; </a:t>
                      </a:r>
                    </a:p>
                    <a:p>
                      <a:pPr algn="ctr"/>
                      <a:r>
                        <a:rPr lang="en-US" sz="1800" dirty="0">
                          <a:solidFill>
                            <a:srgbClr val="0F3364"/>
                          </a:solidFill>
                        </a:rPr>
                        <a:t>activity that will get to a </a:t>
                      </a:r>
                    </a:p>
                    <a:p>
                      <a:pPr algn="ctr"/>
                      <a:r>
                        <a:rPr lang="en-US" sz="1800" dirty="0">
                          <a:solidFill>
                            <a:srgbClr val="0F3364"/>
                          </a:solidFill>
                        </a:rPr>
                        <a:t>HMA project in the future</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3791331"/>
                  </a:ext>
                </a:extLst>
              </a:tr>
            </a:tbl>
          </a:graphicData>
        </a:graphic>
      </p:graphicFrame>
      <p:sp>
        <p:nvSpPr>
          <p:cNvPr id="6" name="Oval 5">
            <a:extLst>
              <a:ext uri="{FF2B5EF4-FFF2-40B4-BE49-F238E27FC236}">
                <a16:creationId xmlns:a16="http://schemas.microsoft.com/office/drawing/2014/main" id="{17F2EF40-058D-634A-B863-ABE98935A7BE}"/>
              </a:ext>
            </a:extLst>
          </p:cNvPr>
          <p:cNvSpPr/>
          <p:nvPr/>
        </p:nvSpPr>
        <p:spPr bwMode="auto">
          <a:xfrm>
            <a:off x="2664823" y="2302289"/>
            <a:ext cx="1292380" cy="1292380"/>
          </a:xfrm>
          <a:prstGeom prst="ellipse">
            <a:avLst/>
          </a:prstGeom>
          <a:solidFill>
            <a:srgbClr val="0F3364"/>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8" name="Graphic 7" descr="Bucket and shovel with solid fill">
            <a:extLst>
              <a:ext uri="{FF2B5EF4-FFF2-40B4-BE49-F238E27FC236}">
                <a16:creationId xmlns:a16="http://schemas.microsoft.com/office/drawing/2014/main" id="{99644117-EC0C-C54E-BEB8-DA1AFFBC38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7420" y="2465697"/>
            <a:ext cx="887186" cy="887186"/>
          </a:xfrm>
          <a:prstGeom prst="rect">
            <a:avLst/>
          </a:prstGeom>
        </p:spPr>
      </p:pic>
      <p:pic>
        <p:nvPicPr>
          <p:cNvPr id="9" name="Graphic 8" descr="No sign outline">
            <a:extLst>
              <a:ext uri="{FF2B5EF4-FFF2-40B4-BE49-F238E27FC236}">
                <a16:creationId xmlns:a16="http://schemas.microsoft.com/office/drawing/2014/main" id="{A6E1CECD-E080-564C-8188-73830823C0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3178" y="2328415"/>
            <a:ext cx="1240126" cy="1240126"/>
          </a:xfrm>
          <a:prstGeom prst="rect">
            <a:avLst/>
          </a:prstGeom>
        </p:spPr>
      </p:pic>
      <p:sp>
        <p:nvSpPr>
          <p:cNvPr id="11" name="Slide Number Placeholder 10">
            <a:extLst>
              <a:ext uri="{FF2B5EF4-FFF2-40B4-BE49-F238E27FC236}">
                <a16:creationId xmlns:a16="http://schemas.microsoft.com/office/drawing/2014/main" id="{9DED76A2-14D2-5F4E-825A-F129E0BF0C4A}"/>
              </a:ext>
            </a:extLst>
          </p:cNvPr>
          <p:cNvSpPr>
            <a:spLocks noGrp="1"/>
          </p:cNvSpPr>
          <p:nvPr>
            <p:ph type="sldNum" sz="quarter" idx="4"/>
          </p:nvPr>
        </p:nvSpPr>
        <p:spPr/>
        <p:txBody>
          <a:bodyPr/>
          <a:lstStyle/>
          <a:p>
            <a:r>
              <a:rPr lang="en-US" dirty="0"/>
              <a:t>BRIC and FMA NOI  |  </a:t>
            </a:r>
            <a:fld id="{18FD47A2-EF8B-0240-AD90-9B51A2DFE8C1}" type="slidenum">
              <a:rPr lang="en-US" b="1" smtClean="0"/>
              <a:pPr/>
              <a:t>18</a:t>
            </a:fld>
            <a:endParaRPr lang="en-US" b="1" dirty="0"/>
          </a:p>
        </p:txBody>
      </p:sp>
    </p:spTree>
    <p:extLst>
      <p:ext uri="{BB962C8B-B14F-4D97-AF65-F5344CB8AC3E}">
        <p14:creationId xmlns:p14="http://schemas.microsoft.com/office/powerpoint/2010/main" val="293841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2CF9-3D66-294C-8741-F0FD4016425E}"/>
              </a:ext>
            </a:extLst>
          </p:cNvPr>
          <p:cNvSpPr>
            <a:spLocks noGrp="1"/>
          </p:cNvSpPr>
          <p:nvPr>
            <p:ph type="title"/>
          </p:nvPr>
        </p:nvSpPr>
        <p:spPr/>
        <p:txBody>
          <a:bodyPr/>
          <a:lstStyle/>
          <a:p>
            <a:r>
              <a:rPr lang="en-US" dirty="0" err="1"/>
              <a:t>Subapplication</a:t>
            </a:r>
            <a:r>
              <a:rPr lang="en-US" dirty="0"/>
              <a:t> Type Should Match the Hazard</a:t>
            </a:r>
          </a:p>
        </p:txBody>
      </p:sp>
      <p:sp>
        <p:nvSpPr>
          <p:cNvPr id="4" name="Text Placeholder 3">
            <a:extLst>
              <a:ext uri="{FF2B5EF4-FFF2-40B4-BE49-F238E27FC236}">
                <a16:creationId xmlns:a16="http://schemas.microsoft.com/office/drawing/2014/main" id="{E44FF32B-B747-574B-BD12-A0B3012FE60F}"/>
              </a:ext>
            </a:extLst>
          </p:cNvPr>
          <p:cNvSpPr>
            <a:spLocks noGrp="1"/>
          </p:cNvSpPr>
          <p:nvPr>
            <p:ph type="body" sz="quarter" idx="10"/>
          </p:nvPr>
        </p:nvSpPr>
        <p:spPr/>
        <p:txBody>
          <a:bodyPr/>
          <a:lstStyle/>
          <a:p>
            <a:r>
              <a:rPr lang="en-US" dirty="0"/>
              <a:t>For example, if drainage/flood control is selected, the hazard is more likely flood than tornado. </a:t>
            </a:r>
          </a:p>
          <a:p>
            <a:endParaRPr lang="en-US" dirty="0"/>
          </a:p>
        </p:txBody>
      </p:sp>
      <p:pic>
        <p:nvPicPr>
          <p:cNvPr id="5" name="Picture 4">
            <a:extLst>
              <a:ext uri="{FF2B5EF4-FFF2-40B4-BE49-F238E27FC236}">
                <a16:creationId xmlns:a16="http://schemas.microsoft.com/office/drawing/2014/main" id="{480EC47D-B133-DB44-9447-E6E06A912DF7}"/>
              </a:ext>
            </a:extLst>
          </p:cNvPr>
          <p:cNvPicPr>
            <a:picLocks noChangeAspect="1"/>
          </p:cNvPicPr>
          <p:nvPr/>
        </p:nvPicPr>
        <p:blipFill>
          <a:blip r:embed="rId2"/>
          <a:stretch>
            <a:fillRect/>
          </a:stretch>
        </p:blipFill>
        <p:spPr>
          <a:xfrm>
            <a:off x="519112" y="2428875"/>
            <a:ext cx="11153775" cy="1000125"/>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6" name="Slide Number Placeholder 5">
            <a:extLst>
              <a:ext uri="{FF2B5EF4-FFF2-40B4-BE49-F238E27FC236}">
                <a16:creationId xmlns:a16="http://schemas.microsoft.com/office/drawing/2014/main" id="{C84E3F2C-62BD-E64E-A7CC-4E3CE8011613}"/>
              </a:ext>
            </a:extLst>
          </p:cNvPr>
          <p:cNvSpPr>
            <a:spLocks noGrp="1"/>
          </p:cNvSpPr>
          <p:nvPr>
            <p:ph type="sldNum" sz="quarter" idx="4"/>
          </p:nvPr>
        </p:nvSpPr>
        <p:spPr/>
        <p:txBody>
          <a:bodyPr/>
          <a:lstStyle/>
          <a:p>
            <a:r>
              <a:rPr lang="en-US" dirty="0"/>
              <a:t>BRIC and FMA NOI  |  </a:t>
            </a:r>
            <a:fld id="{18FD47A2-EF8B-0240-AD90-9B51A2DFE8C1}" type="slidenum">
              <a:rPr lang="en-US" b="1" smtClean="0"/>
              <a:pPr/>
              <a:t>19</a:t>
            </a:fld>
            <a:endParaRPr lang="en-US" b="1" dirty="0"/>
          </a:p>
        </p:txBody>
      </p:sp>
    </p:spTree>
    <p:extLst>
      <p:ext uri="{BB962C8B-B14F-4D97-AF65-F5344CB8AC3E}">
        <p14:creationId xmlns:p14="http://schemas.microsoft.com/office/powerpoint/2010/main" val="354360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4D29C-B89A-5839-B6AB-543CA05AAABB}"/>
              </a:ext>
            </a:extLst>
          </p:cNvPr>
          <p:cNvSpPr>
            <a:spLocks noGrp="1"/>
          </p:cNvSpPr>
          <p:nvPr>
            <p:ph type="title"/>
          </p:nvPr>
        </p:nvSpPr>
        <p:spPr/>
        <p:txBody>
          <a:bodyPr/>
          <a:lstStyle/>
          <a:p>
            <a:r>
              <a:rPr lang="en-US" dirty="0"/>
              <a:t>Webinar Overview</a:t>
            </a:r>
          </a:p>
        </p:txBody>
      </p:sp>
      <p:sp>
        <p:nvSpPr>
          <p:cNvPr id="4" name="Slide Number Placeholder 3">
            <a:extLst>
              <a:ext uri="{FF2B5EF4-FFF2-40B4-BE49-F238E27FC236}">
                <a16:creationId xmlns:a16="http://schemas.microsoft.com/office/drawing/2014/main" id="{3A8E3C9D-2545-A4C8-32D9-CB9CE1C4AE47}"/>
              </a:ext>
            </a:extLst>
          </p:cNvPr>
          <p:cNvSpPr>
            <a:spLocks noGrp="1"/>
          </p:cNvSpPr>
          <p:nvPr>
            <p:ph type="sldNum" sz="quarter" idx="4"/>
          </p:nvPr>
        </p:nvSpPr>
        <p:spPr/>
        <p:txBody>
          <a:bodyPr/>
          <a:lstStyle/>
          <a:p>
            <a:r>
              <a:rPr lang="en-US" dirty="0"/>
              <a:t>BRIC and FMA NOI |  </a:t>
            </a:r>
            <a:fld id="{18FD47A2-EF8B-0240-AD90-9B51A2DFE8C1}" type="slidenum">
              <a:rPr lang="en-US" b="1" smtClean="0"/>
              <a:pPr/>
              <a:t>2</a:t>
            </a:fld>
            <a:endParaRPr lang="en-US" b="1" dirty="0"/>
          </a:p>
        </p:txBody>
      </p:sp>
      <p:pic>
        <p:nvPicPr>
          <p:cNvPr id="7" name="Graphic 17">
            <a:extLst>
              <a:ext uri="{FF2B5EF4-FFF2-40B4-BE49-F238E27FC236}">
                <a16:creationId xmlns:a16="http://schemas.microsoft.com/office/drawing/2014/main" id="{CF29C263-F028-C45C-8C69-12EE581EF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2062" y="1126278"/>
            <a:ext cx="1257300" cy="1257300"/>
          </a:xfrm>
          <a:prstGeom prst="rect">
            <a:avLst/>
          </a:prstGeom>
          <a:noFill/>
          <a:ln cap="flat">
            <a:noFill/>
          </a:ln>
        </p:spPr>
      </p:pic>
      <p:pic>
        <p:nvPicPr>
          <p:cNvPr id="8" name="Graphic 18">
            <a:extLst>
              <a:ext uri="{FF2B5EF4-FFF2-40B4-BE49-F238E27FC236}">
                <a16:creationId xmlns:a16="http://schemas.microsoft.com/office/drawing/2014/main" id="{D9196311-0729-8B8C-0AED-3CB25AEFD1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8132" y="3740174"/>
            <a:ext cx="765160" cy="765160"/>
          </a:xfrm>
          <a:prstGeom prst="rect">
            <a:avLst/>
          </a:prstGeom>
          <a:noFill/>
          <a:ln cap="flat">
            <a:noFill/>
          </a:ln>
        </p:spPr>
      </p:pic>
      <p:pic>
        <p:nvPicPr>
          <p:cNvPr id="9" name="Graphic 19">
            <a:extLst>
              <a:ext uri="{FF2B5EF4-FFF2-40B4-BE49-F238E27FC236}">
                <a16:creationId xmlns:a16="http://schemas.microsoft.com/office/drawing/2014/main" id="{1DF9D9BD-0282-0DD0-1BBD-1E6A9F9383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0025" y="3810139"/>
            <a:ext cx="625230" cy="625230"/>
          </a:xfrm>
          <a:prstGeom prst="rect">
            <a:avLst/>
          </a:prstGeom>
          <a:noFill/>
          <a:ln cap="flat">
            <a:noFill/>
          </a:ln>
        </p:spPr>
      </p:pic>
      <p:pic>
        <p:nvPicPr>
          <p:cNvPr id="10" name="Graphic 9" descr="Voice with solid fill">
            <a:extLst>
              <a:ext uri="{FF2B5EF4-FFF2-40B4-BE49-F238E27FC236}">
                <a16:creationId xmlns:a16="http://schemas.microsoft.com/office/drawing/2014/main" id="{4BEDEB77-A4C1-E93F-5B67-5C8EF30688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65440" y="1297728"/>
            <a:ext cx="914400" cy="914400"/>
          </a:xfrm>
          <a:prstGeom prst="rect">
            <a:avLst/>
          </a:prstGeom>
        </p:spPr>
      </p:pic>
      <p:sp>
        <p:nvSpPr>
          <p:cNvPr id="12" name="TextBox 11">
            <a:extLst>
              <a:ext uri="{FF2B5EF4-FFF2-40B4-BE49-F238E27FC236}">
                <a16:creationId xmlns:a16="http://schemas.microsoft.com/office/drawing/2014/main" id="{F5FA91CE-B331-848F-A553-2CAA09779284}"/>
              </a:ext>
            </a:extLst>
          </p:cNvPr>
          <p:cNvSpPr txBox="1"/>
          <p:nvPr/>
        </p:nvSpPr>
        <p:spPr>
          <a:xfrm>
            <a:off x="1054812" y="2099327"/>
            <a:ext cx="2971800" cy="413639"/>
          </a:xfrm>
          <a:prstGeom prst="rect">
            <a:avLst/>
          </a:prstGeom>
          <a:noFill/>
        </p:spPr>
        <p:txBody>
          <a:bodyPr wrap="square" rtlCol="0">
            <a:spAutoFit/>
          </a:bodyPr>
          <a:lstStyle/>
          <a:p>
            <a:pPr marL="0" marR="0" lvl="0" indent="0" algn="ctr" defTabSz="914400" rtl="0" fontAlgn="auto" hangingPunct="1">
              <a:lnSpc>
                <a:spcPct val="130000"/>
              </a:lnSpc>
              <a:spcBef>
                <a:spcPts val="300"/>
              </a:spcBef>
              <a:spcAft>
                <a:spcPts val="300"/>
              </a:spcAft>
              <a:buNone/>
              <a:tabLst/>
            </a:pPr>
            <a:r>
              <a:rPr lang="en-US" sz="1800" b="0" dirty="0">
                <a:solidFill>
                  <a:srgbClr val="3A3837"/>
                </a:solidFill>
                <a:latin typeface="Century Gothic" pitchFamily="34"/>
                <a:cs typeface="Arial" pitchFamily="34"/>
              </a:rPr>
              <a:t>Place yourself on mute</a:t>
            </a:r>
          </a:p>
        </p:txBody>
      </p:sp>
      <p:sp>
        <p:nvSpPr>
          <p:cNvPr id="13" name="TextBox 12">
            <a:extLst>
              <a:ext uri="{FF2B5EF4-FFF2-40B4-BE49-F238E27FC236}">
                <a16:creationId xmlns:a16="http://schemas.microsoft.com/office/drawing/2014/main" id="{089C76F8-4CF6-8A39-EE42-4C20C686F919}"/>
              </a:ext>
            </a:extLst>
          </p:cNvPr>
          <p:cNvSpPr txBox="1"/>
          <p:nvPr/>
        </p:nvSpPr>
        <p:spPr>
          <a:xfrm>
            <a:off x="1054812" y="4668207"/>
            <a:ext cx="2971800" cy="1133837"/>
          </a:xfrm>
          <a:prstGeom prst="rect">
            <a:avLst/>
          </a:prstGeom>
          <a:noFill/>
        </p:spPr>
        <p:txBody>
          <a:bodyPr wrap="square" rtlCol="0">
            <a:spAutoFit/>
          </a:bodyPr>
          <a:lstStyle/>
          <a:p>
            <a:pPr marL="0" marR="0" lvl="0" indent="0" algn="ctr" defTabSz="914400" rtl="0" fontAlgn="auto" hangingPunct="1">
              <a:lnSpc>
                <a:spcPct val="130000"/>
              </a:lnSpc>
              <a:spcBef>
                <a:spcPts val="300"/>
              </a:spcBef>
              <a:spcAft>
                <a:spcPts val="300"/>
              </a:spcAft>
              <a:buNone/>
              <a:tabLst/>
            </a:pPr>
            <a:r>
              <a:rPr lang="en-US" sz="1800" b="0" dirty="0">
                <a:solidFill>
                  <a:srgbClr val="3A3837"/>
                </a:solidFill>
                <a:latin typeface="Century Gothic" pitchFamily="34"/>
                <a:cs typeface="Arial" pitchFamily="34"/>
              </a:rPr>
              <a:t>During the presentation, use the chat feature to ask questions</a:t>
            </a:r>
          </a:p>
        </p:txBody>
      </p:sp>
      <p:sp>
        <p:nvSpPr>
          <p:cNvPr id="14" name="TextBox 13">
            <a:extLst>
              <a:ext uri="{FF2B5EF4-FFF2-40B4-BE49-F238E27FC236}">
                <a16:creationId xmlns:a16="http://schemas.microsoft.com/office/drawing/2014/main" id="{D4D233A5-0086-63AA-C83D-2AE9EA8EDDBF}"/>
              </a:ext>
            </a:extLst>
          </p:cNvPr>
          <p:cNvSpPr txBox="1"/>
          <p:nvPr/>
        </p:nvSpPr>
        <p:spPr>
          <a:xfrm>
            <a:off x="7531145" y="4672350"/>
            <a:ext cx="2971800" cy="773738"/>
          </a:xfrm>
          <a:prstGeom prst="rect">
            <a:avLst/>
          </a:prstGeom>
          <a:noFill/>
        </p:spPr>
        <p:txBody>
          <a:bodyPr wrap="square" rtlCol="0">
            <a:spAutoFit/>
          </a:bodyPr>
          <a:lstStyle/>
          <a:p>
            <a:pPr marL="0" marR="0" lvl="0" indent="0" algn="ctr" defTabSz="914400" rtl="0" fontAlgn="auto" hangingPunct="1">
              <a:lnSpc>
                <a:spcPct val="130000"/>
              </a:lnSpc>
              <a:spcBef>
                <a:spcPts val="300"/>
              </a:spcBef>
              <a:spcAft>
                <a:spcPts val="300"/>
              </a:spcAft>
              <a:buNone/>
              <a:tabLst/>
            </a:pPr>
            <a:r>
              <a:rPr lang="en-US" sz="1800" b="0" dirty="0">
                <a:solidFill>
                  <a:srgbClr val="3A3837"/>
                </a:solidFill>
                <a:latin typeface="Century Gothic" pitchFamily="34"/>
                <a:cs typeface="Arial" pitchFamily="34"/>
              </a:rPr>
              <a:t>Q and A will occur at the end</a:t>
            </a:r>
          </a:p>
        </p:txBody>
      </p:sp>
      <p:sp>
        <p:nvSpPr>
          <p:cNvPr id="15" name="TextBox 14">
            <a:extLst>
              <a:ext uri="{FF2B5EF4-FFF2-40B4-BE49-F238E27FC236}">
                <a16:creationId xmlns:a16="http://schemas.microsoft.com/office/drawing/2014/main" id="{12DE6E0E-F6DF-64EA-04BB-DBE93D700DD5}"/>
              </a:ext>
            </a:extLst>
          </p:cNvPr>
          <p:cNvSpPr txBox="1"/>
          <p:nvPr/>
        </p:nvSpPr>
        <p:spPr>
          <a:xfrm>
            <a:off x="7531146" y="2101880"/>
            <a:ext cx="2971800" cy="1493935"/>
          </a:xfrm>
          <a:prstGeom prst="rect">
            <a:avLst/>
          </a:prstGeom>
          <a:noFill/>
        </p:spPr>
        <p:txBody>
          <a:bodyPr wrap="square" rtlCol="0">
            <a:spAutoFit/>
          </a:bodyPr>
          <a:lstStyle/>
          <a:p>
            <a:pPr marL="0" marR="0" lvl="0" indent="0" algn="ctr" defTabSz="914400" rtl="0" fontAlgn="auto" hangingPunct="1">
              <a:lnSpc>
                <a:spcPct val="130000"/>
              </a:lnSpc>
              <a:spcBef>
                <a:spcPts val="300"/>
              </a:spcBef>
              <a:spcAft>
                <a:spcPts val="300"/>
              </a:spcAft>
              <a:buNone/>
              <a:tabLst/>
            </a:pPr>
            <a:r>
              <a:rPr lang="en-US" sz="1800" b="0" dirty="0">
                <a:solidFill>
                  <a:srgbClr val="3A3837"/>
                </a:solidFill>
                <a:latin typeface="Century Gothic" pitchFamily="34"/>
                <a:cs typeface="Arial" pitchFamily="34"/>
              </a:rPr>
              <a:t>This presentation is being recorded, and will be posted to the Cal OES website</a:t>
            </a:r>
          </a:p>
        </p:txBody>
      </p:sp>
    </p:spTree>
    <p:extLst>
      <p:ext uri="{BB962C8B-B14F-4D97-AF65-F5344CB8AC3E}">
        <p14:creationId xmlns:p14="http://schemas.microsoft.com/office/powerpoint/2010/main" val="2447097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b="1" dirty="0"/>
              <a:t>Project Information</a:t>
            </a:r>
            <a:br>
              <a:rPr lang="en-US" sz="1600" b="1" dirty="0"/>
            </a:br>
            <a:r>
              <a:rPr lang="en-US" sz="1600" dirty="0"/>
              <a:t>Problem and Solution</a:t>
            </a:r>
            <a:br>
              <a:rPr lang="en-US" sz="1600"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B579D03A-3F56-994C-9E46-5B099DAED4DE}"/>
              </a:ext>
            </a:extLst>
          </p:cNvPr>
          <p:cNvSpPr>
            <a:spLocks noGrp="1"/>
          </p:cNvSpPr>
          <p:nvPr>
            <p:ph type="sldNum" sz="quarter" idx="4"/>
          </p:nvPr>
        </p:nvSpPr>
        <p:spPr/>
        <p:txBody>
          <a:bodyPr/>
          <a:lstStyle/>
          <a:p>
            <a:r>
              <a:rPr lang="en-US" dirty="0"/>
              <a:t>BRIC and FMA NOI  |  </a:t>
            </a:r>
            <a:fld id="{18FD47A2-EF8B-0240-AD90-9B51A2DFE8C1}" type="slidenum">
              <a:rPr lang="en-US" b="1" smtClean="0"/>
              <a:pPr/>
              <a:t>20</a:t>
            </a:fld>
            <a:endParaRPr lang="en-US" b="1" dirty="0"/>
          </a:p>
        </p:txBody>
      </p:sp>
    </p:spTree>
    <p:extLst>
      <p:ext uri="{BB962C8B-B14F-4D97-AF65-F5344CB8AC3E}">
        <p14:creationId xmlns:p14="http://schemas.microsoft.com/office/powerpoint/2010/main" val="3204863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AFEC-FE1A-144C-A9FD-4DB738E272EB}"/>
              </a:ext>
            </a:extLst>
          </p:cNvPr>
          <p:cNvSpPr>
            <a:spLocks noGrp="1"/>
          </p:cNvSpPr>
          <p:nvPr>
            <p:ph type="title"/>
          </p:nvPr>
        </p:nvSpPr>
        <p:spPr/>
        <p:txBody>
          <a:bodyPr/>
          <a:lstStyle/>
          <a:p>
            <a:r>
              <a:rPr lang="en-US" dirty="0"/>
              <a:t>BRIC Project Information Section</a:t>
            </a:r>
          </a:p>
        </p:txBody>
      </p:sp>
      <p:pic>
        <p:nvPicPr>
          <p:cNvPr id="6" name="Picture 5" descr="Graphical user interface, application&#10;&#10;Description automatically generated">
            <a:extLst>
              <a:ext uri="{FF2B5EF4-FFF2-40B4-BE49-F238E27FC236}">
                <a16:creationId xmlns:a16="http://schemas.microsoft.com/office/drawing/2014/main" id="{F1A31089-A3E9-C047-96B5-207E3AFB216C}"/>
              </a:ext>
            </a:extLst>
          </p:cNvPr>
          <p:cNvPicPr>
            <a:picLocks noChangeAspect="1"/>
          </p:cNvPicPr>
          <p:nvPr/>
        </p:nvPicPr>
        <p:blipFill rotWithShape="1">
          <a:blip r:embed="rId2"/>
          <a:srcRect l="3271" t="1256" r="3556" b="925"/>
          <a:stretch/>
        </p:blipFill>
        <p:spPr>
          <a:xfrm>
            <a:off x="3454400" y="791181"/>
            <a:ext cx="5257800" cy="5859838"/>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7" name="Slide Number Placeholder 6">
            <a:extLst>
              <a:ext uri="{FF2B5EF4-FFF2-40B4-BE49-F238E27FC236}">
                <a16:creationId xmlns:a16="http://schemas.microsoft.com/office/drawing/2014/main" id="{D2D997A9-0C2B-9342-BDED-21AECBB17045}"/>
              </a:ext>
            </a:extLst>
          </p:cNvPr>
          <p:cNvSpPr>
            <a:spLocks noGrp="1"/>
          </p:cNvSpPr>
          <p:nvPr>
            <p:ph type="sldNum" sz="quarter" idx="4"/>
          </p:nvPr>
        </p:nvSpPr>
        <p:spPr/>
        <p:txBody>
          <a:bodyPr/>
          <a:lstStyle/>
          <a:p>
            <a:r>
              <a:rPr lang="en-US" dirty="0"/>
              <a:t>BRIC and FMA NOI  |  </a:t>
            </a:r>
            <a:fld id="{18FD47A2-EF8B-0240-AD90-9B51A2DFE8C1}" type="slidenum">
              <a:rPr lang="en-US" b="1" smtClean="0"/>
              <a:pPr/>
              <a:t>21</a:t>
            </a:fld>
            <a:endParaRPr lang="en-US" b="1" dirty="0"/>
          </a:p>
        </p:txBody>
      </p:sp>
    </p:spTree>
    <p:extLst>
      <p:ext uri="{BB962C8B-B14F-4D97-AF65-F5344CB8AC3E}">
        <p14:creationId xmlns:p14="http://schemas.microsoft.com/office/powerpoint/2010/main" val="3598505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Project and C&amp;CB Information</a:t>
            </a:r>
          </a:p>
        </p:txBody>
      </p:sp>
      <p:graphicFrame>
        <p:nvGraphicFramePr>
          <p:cNvPr id="5" name="Table 3">
            <a:extLst>
              <a:ext uri="{FF2B5EF4-FFF2-40B4-BE49-F238E27FC236}">
                <a16:creationId xmlns:a16="http://schemas.microsoft.com/office/drawing/2014/main" id="{8C5EB2FF-7AE1-4775-A944-C548190B1B40}"/>
              </a:ext>
            </a:extLst>
          </p:cNvPr>
          <p:cNvGraphicFramePr>
            <a:graphicFrameLocks noGrp="1"/>
          </p:cNvGraphicFramePr>
          <p:nvPr>
            <p:extLst>
              <p:ext uri="{D42A27DB-BD31-4B8C-83A1-F6EECF244321}">
                <p14:modId xmlns:p14="http://schemas.microsoft.com/office/powerpoint/2010/main" val="3935421566"/>
              </p:ext>
            </p:extLst>
          </p:nvPr>
        </p:nvGraphicFramePr>
        <p:xfrm>
          <a:off x="406400" y="1024648"/>
          <a:ext cx="11369039" cy="5074073"/>
        </p:xfrm>
        <a:graphic>
          <a:graphicData uri="http://schemas.openxmlformats.org/drawingml/2006/table">
            <a:tbl>
              <a:tblPr firstRow="1" bandRow="1">
                <a:tableStyleId>{5C22544A-7EE6-4342-B048-85BDC9FD1C3A}</a:tableStyleId>
              </a:tblPr>
              <a:tblGrid>
                <a:gridCol w="2842260">
                  <a:extLst>
                    <a:ext uri="{9D8B030D-6E8A-4147-A177-3AD203B41FA5}">
                      <a16:colId xmlns:a16="http://schemas.microsoft.com/office/drawing/2014/main" val="3728372760"/>
                    </a:ext>
                  </a:extLst>
                </a:gridCol>
                <a:gridCol w="1503645">
                  <a:extLst>
                    <a:ext uri="{9D8B030D-6E8A-4147-A177-3AD203B41FA5}">
                      <a16:colId xmlns:a16="http://schemas.microsoft.com/office/drawing/2014/main" val="3781878850"/>
                    </a:ext>
                  </a:extLst>
                </a:gridCol>
                <a:gridCol w="2991802">
                  <a:extLst>
                    <a:ext uri="{9D8B030D-6E8A-4147-A177-3AD203B41FA5}">
                      <a16:colId xmlns:a16="http://schemas.microsoft.com/office/drawing/2014/main" val="911075794"/>
                    </a:ext>
                  </a:extLst>
                </a:gridCol>
                <a:gridCol w="4031332">
                  <a:extLst>
                    <a:ext uri="{9D8B030D-6E8A-4147-A177-3AD203B41FA5}">
                      <a16:colId xmlns:a16="http://schemas.microsoft.com/office/drawing/2014/main" val="744783074"/>
                    </a:ext>
                  </a:extLst>
                </a:gridCol>
              </a:tblGrid>
              <a:tr h="531150">
                <a:tc>
                  <a:txBody>
                    <a:bodyPr/>
                    <a:lstStyle/>
                    <a:p>
                      <a:pPr algn="ctr"/>
                      <a:r>
                        <a:rPr lang="en-US"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Tips for Subapplicant</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1128863">
                <a:tc>
                  <a:txBody>
                    <a:bodyPr/>
                    <a:lstStyle/>
                    <a:p>
                      <a:r>
                        <a:rPr lang="en-US" sz="1600" b="1" dirty="0"/>
                        <a:t>Project Title</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SzPct val="85000"/>
                        <a:buFont typeface="Wingdings" panose="05000000000000000000" pitchFamily="2" charset="2"/>
                        <a:buChar char="§"/>
                      </a:pPr>
                      <a:r>
                        <a:rPr lang="en-US" sz="1600" kern="1200" dirty="0">
                          <a:solidFill>
                            <a:schemeClr val="dk1"/>
                          </a:solidFill>
                          <a:latin typeface="+mn-lt"/>
                          <a:ea typeface="+mn-ea"/>
                          <a:cs typeface="+mn-cs"/>
                        </a:rPr>
                        <a:t>Explains how to name the project</a:t>
                      </a:r>
                    </a:p>
                    <a:p>
                      <a:pPr marL="285750" indent="-285750" algn="l" defTabSz="685800" rtl="0" eaLnBrk="1" latinLnBrk="0" hangingPunct="1">
                        <a:buClr>
                          <a:srgbClr val="003364"/>
                        </a:buClr>
                        <a:buSzPct val="85000"/>
                        <a:buFont typeface="Wingdings" panose="05000000000000000000" pitchFamily="2" charset="2"/>
                        <a:buChar char="§"/>
                      </a:pPr>
                      <a:r>
                        <a:rPr lang="en-US" sz="1600" kern="1200" dirty="0">
                          <a:solidFill>
                            <a:schemeClr val="dk1"/>
                          </a:solidFill>
                          <a:latin typeface="+mn-lt"/>
                          <a:ea typeface="+mn-ea"/>
                          <a:cs typeface="+mn-cs"/>
                        </a:rPr>
                        <a:t>Too often, titles are vague or include ineligible information </a:t>
                      </a:r>
                    </a:p>
                    <a:p>
                      <a:pPr marL="285750" indent="-285750" algn="l" defTabSz="685800" rtl="0" eaLnBrk="1" latinLnBrk="0" hangingPunct="1">
                        <a:buClr>
                          <a:srgbClr val="003364"/>
                        </a:buClr>
                        <a:buSzPct val="85000"/>
                        <a:buFont typeface="Wingdings" panose="05000000000000000000" pitchFamily="2" charset="2"/>
                        <a:buChar char="§"/>
                      </a:pPr>
                      <a:r>
                        <a:rPr lang="en-US" sz="1200" kern="1200" dirty="0">
                          <a:solidFill>
                            <a:schemeClr val="dk1"/>
                          </a:solidFill>
                          <a:latin typeface="+mn-lt"/>
                          <a:ea typeface="+mn-ea"/>
                          <a:cs typeface="+mn-cs"/>
                        </a:rPr>
                        <a:t>Start with BRIC / FMA 2022</a:t>
                      </a:r>
                    </a:p>
                    <a:p>
                      <a:pPr marL="285750" indent="-285750" algn="l" defTabSz="685800" rtl="0" eaLnBrk="1" latinLnBrk="0" hangingPunct="1">
                        <a:buClr>
                          <a:srgbClr val="003364"/>
                        </a:buClr>
                        <a:buSzPct val="85000"/>
                        <a:buFont typeface="Wingdings" panose="05000000000000000000" pitchFamily="2" charset="2"/>
                        <a:buChar char="§"/>
                      </a:pPr>
                      <a:r>
                        <a:rPr lang="en-US" sz="1200" kern="1200" dirty="0">
                          <a:solidFill>
                            <a:schemeClr val="dk1"/>
                          </a:solidFill>
                          <a:latin typeface="+mn-lt"/>
                          <a:ea typeface="+mn-ea"/>
                          <a:cs typeface="+mn-cs"/>
                        </a:rPr>
                        <a:t>Subapplicant name and brief description of mitigation activity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794385">
                <a:tc>
                  <a:txBody>
                    <a:bodyPr/>
                    <a:lstStyle/>
                    <a:p>
                      <a:r>
                        <a:rPr lang="en-US" sz="1600" b="1" dirty="0"/>
                        <a:t>Brief Summary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Formatted to assist SA to answer the Q and provide a brief overview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459907">
                <a:tc>
                  <a:txBody>
                    <a:bodyPr/>
                    <a:lstStyle/>
                    <a:p>
                      <a:r>
                        <a:rPr lang="en-US" sz="1600" b="1" dirty="0"/>
                        <a:t>Activity location</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Describes the </a:t>
                      </a:r>
                      <a:r>
                        <a:rPr lang="en-US" sz="1600" dirty="0" err="1"/>
                        <a:t>lat</a:t>
                      </a:r>
                      <a:r>
                        <a:rPr lang="en-US" sz="1600" dirty="0"/>
                        <a:t>/long format of the location and project benefitting area</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r h="1797818">
                <a:tc>
                  <a:txBody>
                    <a:bodyPr/>
                    <a:lstStyle/>
                    <a:p>
                      <a:r>
                        <a:rPr lang="en-US" sz="1600" b="1" dirty="0"/>
                        <a:t>Project Duration (in months)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Explains the period of performance; BRIC projects can be longer than 36 months with a reasonable explanation; should include 3 months for grant closeout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36996644"/>
                  </a:ext>
                </a:extLst>
              </a:tr>
            </a:tbl>
          </a:graphicData>
        </a:graphic>
      </p:graphicFrame>
      <p:sp>
        <p:nvSpPr>
          <p:cNvPr id="4" name="Slide Number Placeholder 3">
            <a:extLst>
              <a:ext uri="{FF2B5EF4-FFF2-40B4-BE49-F238E27FC236}">
                <a16:creationId xmlns:a16="http://schemas.microsoft.com/office/drawing/2014/main" id="{C43AAAFF-E7A1-0043-B719-1AEDB40CF68B}"/>
              </a:ext>
            </a:extLst>
          </p:cNvPr>
          <p:cNvSpPr>
            <a:spLocks noGrp="1"/>
          </p:cNvSpPr>
          <p:nvPr>
            <p:ph type="sldNum" sz="quarter" idx="4"/>
          </p:nvPr>
        </p:nvSpPr>
        <p:spPr/>
        <p:txBody>
          <a:bodyPr/>
          <a:lstStyle/>
          <a:p>
            <a:r>
              <a:rPr lang="en-US" dirty="0"/>
              <a:t>BRIC and FMA NOI  |  </a:t>
            </a:r>
            <a:fld id="{18FD47A2-EF8B-0240-AD90-9B51A2DFE8C1}" type="slidenum">
              <a:rPr lang="en-US" b="1" smtClean="0"/>
              <a:pPr/>
              <a:t>22</a:t>
            </a:fld>
            <a:endParaRPr lang="en-US" b="1" dirty="0"/>
          </a:p>
        </p:txBody>
      </p:sp>
      <p:grpSp>
        <p:nvGrpSpPr>
          <p:cNvPr id="6" name="Group 5">
            <a:extLst>
              <a:ext uri="{FF2B5EF4-FFF2-40B4-BE49-F238E27FC236}">
                <a16:creationId xmlns:a16="http://schemas.microsoft.com/office/drawing/2014/main" id="{F064DCDE-BB29-B24A-BF40-7BE58B78A79E}"/>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F3AED6A3-FBBB-0E49-AA64-C422D2DC7574}"/>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0789A6EF-CBC2-0146-9232-70A20C8C83D4}"/>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1AE527E5-B74E-314C-984A-68AB116BF5D4}"/>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139340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Project and C&amp;CB Information</a:t>
            </a:r>
          </a:p>
        </p:txBody>
      </p:sp>
      <p:graphicFrame>
        <p:nvGraphicFramePr>
          <p:cNvPr id="5" name="Table 3">
            <a:extLst>
              <a:ext uri="{FF2B5EF4-FFF2-40B4-BE49-F238E27FC236}">
                <a16:creationId xmlns:a16="http://schemas.microsoft.com/office/drawing/2014/main" id="{FE00A363-D9AD-410B-A633-78E6AD0C9D8F}"/>
              </a:ext>
            </a:extLst>
          </p:cNvPr>
          <p:cNvGraphicFramePr>
            <a:graphicFrameLocks noGrp="1"/>
          </p:cNvGraphicFramePr>
          <p:nvPr>
            <p:extLst>
              <p:ext uri="{D42A27DB-BD31-4B8C-83A1-F6EECF244321}">
                <p14:modId xmlns:p14="http://schemas.microsoft.com/office/powerpoint/2010/main" val="87917385"/>
              </p:ext>
            </p:extLst>
          </p:nvPr>
        </p:nvGraphicFramePr>
        <p:xfrm>
          <a:off x="406400" y="1039584"/>
          <a:ext cx="11379200" cy="485503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3728372760"/>
                    </a:ext>
                  </a:extLst>
                </a:gridCol>
                <a:gridCol w="1374358">
                  <a:extLst>
                    <a:ext uri="{9D8B030D-6E8A-4147-A177-3AD203B41FA5}">
                      <a16:colId xmlns:a16="http://schemas.microsoft.com/office/drawing/2014/main" val="3781878850"/>
                    </a:ext>
                  </a:extLst>
                </a:gridCol>
                <a:gridCol w="1416851">
                  <a:extLst>
                    <a:ext uri="{9D8B030D-6E8A-4147-A177-3AD203B41FA5}">
                      <a16:colId xmlns:a16="http://schemas.microsoft.com/office/drawing/2014/main" val="911075794"/>
                    </a:ext>
                  </a:extLst>
                </a:gridCol>
                <a:gridCol w="5743191">
                  <a:extLst>
                    <a:ext uri="{9D8B030D-6E8A-4147-A177-3AD203B41FA5}">
                      <a16:colId xmlns:a16="http://schemas.microsoft.com/office/drawing/2014/main" val="744783074"/>
                    </a:ext>
                  </a:extLst>
                </a:gridCol>
              </a:tblGrid>
              <a:tr h="658897">
                <a:tc>
                  <a:txBody>
                    <a:bodyPr/>
                    <a:lstStyle/>
                    <a:p>
                      <a:pPr algn="ctr"/>
                      <a:r>
                        <a:rPr lang="en-US" sz="16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Tips for Subapplicant</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1317794">
                <a:tc>
                  <a:txBody>
                    <a:bodyPr/>
                    <a:lstStyle/>
                    <a:p>
                      <a:r>
                        <a:rPr lang="en-US" sz="1400" b="1" dirty="0"/>
                        <a:t>Has the project been submitted previously?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4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4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buClr>
                          <a:srgbClr val="003364"/>
                        </a:buClr>
                        <a:buFont typeface="Wingdings" panose="05000000000000000000" pitchFamily="2" charset="2"/>
                        <a:buChar char="§"/>
                      </a:pPr>
                      <a:r>
                        <a:rPr lang="en-US" sz="1400" dirty="0"/>
                        <a:t>Lists other potential sources of funding</a:t>
                      </a:r>
                    </a:p>
                    <a:p>
                      <a:pPr marL="285750" indent="-285750">
                        <a:buClr>
                          <a:srgbClr val="003364"/>
                        </a:buClr>
                        <a:buFont typeface="Wingdings" panose="05000000000000000000" pitchFamily="2" charset="2"/>
                        <a:buChar char="§"/>
                      </a:pPr>
                      <a:r>
                        <a:rPr lang="en-US" sz="1400" dirty="0"/>
                        <a:t>If yes, the SA should provide the program and project number (example, HMGP DR 4482)</a:t>
                      </a:r>
                    </a:p>
                    <a:p>
                      <a:pPr marL="285750" indent="-285750">
                        <a:buClr>
                          <a:srgbClr val="003364"/>
                        </a:buClr>
                        <a:buFont typeface="Wingdings" panose="05000000000000000000" pitchFamily="2" charset="2"/>
                        <a:buChar char="§"/>
                      </a:pPr>
                      <a:r>
                        <a:rPr lang="en-US" sz="1400" dirty="0"/>
                        <a:t>Question seeks to reduce duplication and/or to help track duplicated projects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1317794">
                <a:tc>
                  <a:txBody>
                    <a:bodyPr/>
                    <a:lstStyle/>
                    <a:p>
                      <a:r>
                        <a:rPr lang="en-US" sz="1400" b="1" dirty="0"/>
                        <a:t>Duplication of Programs (DOP)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4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4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400" kern="1200" dirty="0">
                          <a:solidFill>
                            <a:schemeClr val="dk1"/>
                          </a:solidFill>
                          <a:latin typeface="+mn-lt"/>
                          <a:ea typeface="+mn-ea"/>
                          <a:cs typeface="+mn-cs"/>
                        </a:rPr>
                        <a:t>If another agency has primary authority (yes answer), the project may not be eligible … more information is needed</a:t>
                      </a:r>
                    </a:p>
                    <a:p>
                      <a:pPr marL="285750" indent="-285750" algn="l" defTabSz="685800" rtl="0" eaLnBrk="1" latinLnBrk="0" hangingPunct="1">
                        <a:buClr>
                          <a:srgbClr val="003364"/>
                        </a:buClr>
                        <a:buFont typeface="Wingdings" panose="05000000000000000000" pitchFamily="2" charset="2"/>
                        <a:buChar char="§"/>
                      </a:pPr>
                      <a:r>
                        <a:rPr lang="en-US" sz="1400" kern="1200" dirty="0">
                          <a:solidFill>
                            <a:schemeClr val="dk1"/>
                          </a:solidFill>
                          <a:latin typeface="+mn-lt"/>
                          <a:ea typeface="+mn-ea"/>
                          <a:cs typeface="+mn-cs"/>
                        </a:rPr>
                        <a:t>If the SA answers yes, SA should provide the program</a:t>
                      </a:r>
                    </a:p>
                    <a:p>
                      <a:pPr marL="285750" indent="-285750" algn="l" defTabSz="685800" rtl="0" eaLnBrk="1" latinLnBrk="0" hangingPunct="1">
                        <a:buClr>
                          <a:srgbClr val="003364"/>
                        </a:buClr>
                        <a:buFont typeface="Wingdings" panose="05000000000000000000" pitchFamily="2" charset="2"/>
                        <a:buChar char="§"/>
                      </a:pPr>
                      <a:r>
                        <a:rPr lang="en-US" sz="1400" kern="1200" dirty="0">
                          <a:solidFill>
                            <a:schemeClr val="dk1"/>
                          </a:solidFill>
                          <a:latin typeface="+mn-lt"/>
                          <a:ea typeface="+mn-ea"/>
                          <a:cs typeface="+mn-cs"/>
                        </a:rPr>
                        <a:t>A yes response will likely trigger the need for a follow-up call, email, or RFI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1560545">
                <a:tc>
                  <a:txBody>
                    <a:bodyPr/>
                    <a:lstStyle/>
                    <a:p>
                      <a:r>
                        <a:rPr lang="en-US" sz="1400" b="1" dirty="0"/>
                        <a:t>Has work begun?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4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4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400" kern="1200" dirty="0">
                          <a:solidFill>
                            <a:schemeClr val="dk1"/>
                          </a:solidFill>
                          <a:latin typeface="+mn-lt"/>
                          <a:ea typeface="+mn-ea"/>
                          <a:cs typeface="+mn-cs"/>
                        </a:rPr>
                        <a:t>If work has started (yes answer), the project may not be eligible … more information is needed</a:t>
                      </a:r>
                    </a:p>
                    <a:p>
                      <a:pPr marL="285750" indent="-285750" algn="l" defTabSz="685800" rtl="0" eaLnBrk="1" latinLnBrk="0" hangingPunct="1">
                        <a:buClr>
                          <a:srgbClr val="003364"/>
                        </a:buClr>
                        <a:buFont typeface="Wingdings" panose="05000000000000000000" pitchFamily="2" charset="2"/>
                        <a:buChar char="§"/>
                      </a:pPr>
                      <a:r>
                        <a:rPr lang="en-US" sz="1400" kern="1200" dirty="0">
                          <a:solidFill>
                            <a:schemeClr val="dk1"/>
                          </a:solidFill>
                          <a:latin typeface="+mn-lt"/>
                          <a:ea typeface="+mn-ea"/>
                          <a:cs typeface="+mn-cs"/>
                        </a:rPr>
                        <a:t>If the SA answers yes, SA should describe the work that has already begun</a:t>
                      </a:r>
                    </a:p>
                    <a:p>
                      <a:pPr marL="285750" indent="-285750" algn="l" defTabSz="685800" rtl="0" eaLnBrk="1" latinLnBrk="0" hangingPunct="1">
                        <a:buClr>
                          <a:srgbClr val="003364"/>
                        </a:buClr>
                        <a:buFont typeface="Wingdings" panose="05000000000000000000" pitchFamily="2" charset="2"/>
                        <a:buChar char="§"/>
                      </a:pPr>
                      <a:r>
                        <a:rPr lang="en-US" sz="1400" kern="1200" dirty="0">
                          <a:solidFill>
                            <a:schemeClr val="dk1"/>
                          </a:solidFill>
                          <a:latin typeface="+mn-lt"/>
                          <a:ea typeface="+mn-ea"/>
                          <a:cs typeface="+mn-cs"/>
                        </a:rPr>
                        <a:t>A yes response will likely trigger the need for a follow-up call, email, or RFI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bl>
          </a:graphicData>
        </a:graphic>
      </p:graphicFrame>
      <p:sp>
        <p:nvSpPr>
          <p:cNvPr id="4" name="Slide Number Placeholder 3">
            <a:extLst>
              <a:ext uri="{FF2B5EF4-FFF2-40B4-BE49-F238E27FC236}">
                <a16:creationId xmlns:a16="http://schemas.microsoft.com/office/drawing/2014/main" id="{9AFACFC5-A412-6848-91F2-7A3CCB69AEFF}"/>
              </a:ext>
            </a:extLst>
          </p:cNvPr>
          <p:cNvSpPr>
            <a:spLocks noGrp="1"/>
          </p:cNvSpPr>
          <p:nvPr>
            <p:ph type="sldNum" sz="quarter" idx="4"/>
          </p:nvPr>
        </p:nvSpPr>
        <p:spPr/>
        <p:txBody>
          <a:bodyPr/>
          <a:lstStyle/>
          <a:p>
            <a:r>
              <a:rPr lang="en-US" dirty="0"/>
              <a:t>BRIC and FMA NOI  |  </a:t>
            </a:r>
            <a:fld id="{18FD47A2-EF8B-0240-AD90-9B51A2DFE8C1}" type="slidenum">
              <a:rPr lang="en-US" b="1" smtClean="0"/>
              <a:pPr/>
              <a:t>23</a:t>
            </a:fld>
            <a:endParaRPr lang="en-US" b="1" dirty="0"/>
          </a:p>
        </p:txBody>
      </p:sp>
      <p:grpSp>
        <p:nvGrpSpPr>
          <p:cNvPr id="6" name="Group 5">
            <a:extLst>
              <a:ext uri="{FF2B5EF4-FFF2-40B4-BE49-F238E27FC236}">
                <a16:creationId xmlns:a16="http://schemas.microsoft.com/office/drawing/2014/main" id="{A5FBD2BD-22BD-ED4F-A14B-379F05C49070}"/>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59770740-C084-CE44-9757-E5910DE4B2FC}"/>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EC81C94E-2D56-8B4F-A0CB-A4C44D3402A2}"/>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21E74F99-3053-F449-B347-C0512A202946}"/>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922611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Project Only Information Section </a:t>
            </a:r>
            <a:br>
              <a:rPr lang="en-US" dirty="0"/>
            </a:br>
            <a:r>
              <a:rPr lang="en-US" dirty="0"/>
              <a:t> </a:t>
            </a:r>
          </a:p>
        </p:txBody>
      </p:sp>
      <p:graphicFrame>
        <p:nvGraphicFramePr>
          <p:cNvPr id="5" name="Table 3">
            <a:extLst>
              <a:ext uri="{FF2B5EF4-FFF2-40B4-BE49-F238E27FC236}">
                <a16:creationId xmlns:a16="http://schemas.microsoft.com/office/drawing/2014/main" id="{CE585506-6F49-4EE0-8787-778230055942}"/>
              </a:ext>
            </a:extLst>
          </p:cNvPr>
          <p:cNvGraphicFramePr>
            <a:graphicFrameLocks noGrp="1"/>
          </p:cNvGraphicFramePr>
          <p:nvPr>
            <p:extLst>
              <p:ext uri="{D42A27DB-BD31-4B8C-83A1-F6EECF244321}">
                <p14:modId xmlns:p14="http://schemas.microsoft.com/office/powerpoint/2010/main" val="3696691352"/>
              </p:ext>
            </p:extLst>
          </p:nvPr>
        </p:nvGraphicFramePr>
        <p:xfrm>
          <a:off x="406400" y="1427115"/>
          <a:ext cx="11369039" cy="3779520"/>
        </p:xfrm>
        <a:graphic>
          <a:graphicData uri="http://schemas.openxmlformats.org/drawingml/2006/table">
            <a:tbl>
              <a:tblPr firstRow="1" bandRow="1">
                <a:tableStyleId>{5C22544A-7EE6-4342-B048-85BDC9FD1C3A}</a:tableStyleId>
              </a:tblPr>
              <a:tblGrid>
                <a:gridCol w="2842260">
                  <a:extLst>
                    <a:ext uri="{9D8B030D-6E8A-4147-A177-3AD203B41FA5}">
                      <a16:colId xmlns:a16="http://schemas.microsoft.com/office/drawing/2014/main" val="3728372760"/>
                    </a:ext>
                  </a:extLst>
                </a:gridCol>
                <a:gridCol w="1373130">
                  <a:extLst>
                    <a:ext uri="{9D8B030D-6E8A-4147-A177-3AD203B41FA5}">
                      <a16:colId xmlns:a16="http://schemas.microsoft.com/office/drawing/2014/main" val="3781878850"/>
                    </a:ext>
                  </a:extLst>
                </a:gridCol>
                <a:gridCol w="1415585">
                  <a:extLst>
                    <a:ext uri="{9D8B030D-6E8A-4147-A177-3AD203B41FA5}">
                      <a16:colId xmlns:a16="http://schemas.microsoft.com/office/drawing/2014/main" val="911075794"/>
                    </a:ext>
                  </a:extLst>
                </a:gridCol>
                <a:gridCol w="5738064">
                  <a:extLst>
                    <a:ext uri="{9D8B030D-6E8A-4147-A177-3AD203B41FA5}">
                      <a16:colId xmlns:a16="http://schemas.microsoft.com/office/drawing/2014/main" val="744783074"/>
                    </a:ext>
                  </a:extLst>
                </a:gridCol>
              </a:tblGrid>
              <a:tr h="387217">
                <a:tc>
                  <a:txBody>
                    <a:bodyPr/>
                    <a:lstStyle/>
                    <a:p>
                      <a:pPr algn="ctr"/>
                      <a:r>
                        <a:rPr lang="en-US"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Tips for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613093">
                <a:tc>
                  <a:txBody>
                    <a:bodyPr/>
                    <a:lstStyle/>
                    <a:p>
                      <a:r>
                        <a:rPr lang="en-US" sz="1600" b="1" dirty="0"/>
                        <a:t>Is SA responsible for O&amp;M?</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SA is not responsible (no answer), the project may not be eligible … more information is needed</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no, who is responsible for the O+M</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A no response will likely trigger the need for a follow-up call, email, or RFI</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158813">
                <a:tc>
                  <a:txBody>
                    <a:bodyPr/>
                    <a:lstStyle/>
                    <a:p>
                      <a:r>
                        <a:rPr lang="en-US" sz="1600" b="1" dirty="0"/>
                        <a:t>Independent mitigation solution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not an independent mitigation solution (no answer), the project may not be eligible … more information is needed</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no, what is it dependent on? </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A no response will likely trigger the need for a follow-up call, email, or RFI</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bl>
          </a:graphicData>
        </a:graphic>
      </p:graphicFrame>
      <p:sp>
        <p:nvSpPr>
          <p:cNvPr id="4" name="Slide Number Placeholder 3">
            <a:extLst>
              <a:ext uri="{FF2B5EF4-FFF2-40B4-BE49-F238E27FC236}">
                <a16:creationId xmlns:a16="http://schemas.microsoft.com/office/drawing/2014/main" id="{83EF0E67-78F1-5B41-A51D-45D260E3F187}"/>
              </a:ext>
            </a:extLst>
          </p:cNvPr>
          <p:cNvSpPr>
            <a:spLocks noGrp="1"/>
          </p:cNvSpPr>
          <p:nvPr>
            <p:ph type="sldNum" sz="quarter" idx="4"/>
          </p:nvPr>
        </p:nvSpPr>
        <p:spPr/>
        <p:txBody>
          <a:bodyPr/>
          <a:lstStyle/>
          <a:p>
            <a:r>
              <a:rPr lang="en-US" dirty="0"/>
              <a:t>BRIC and FMA NOI  |  </a:t>
            </a:r>
            <a:fld id="{18FD47A2-EF8B-0240-AD90-9B51A2DFE8C1}" type="slidenum">
              <a:rPr lang="en-US" b="1" smtClean="0"/>
              <a:pPr/>
              <a:t>24</a:t>
            </a:fld>
            <a:endParaRPr lang="en-US" b="1" dirty="0"/>
          </a:p>
        </p:txBody>
      </p:sp>
    </p:spTree>
    <p:extLst>
      <p:ext uri="{BB962C8B-B14F-4D97-AF65-F5344CB8AC3E}">
        <p14:creationId xmlns:p14="http://schemas.microsoft.com/office/powerpoint/2010/main" val="1094436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Project Information Section </a:t>
            </a:r>
          </a:p>
        </p:txBody>
      </p:sp>
      <p:graphicFrame>
        <p:nvGraphicFramePr>
          <p:cNvPr id="5" name="Table 3">
            <a:extLst>
              <a:ext uri="{FF2B5EF4-FFF2-40B4-BE49-F238E27FC236}">
                <a16:creationId xmlns:a16="http://schemas.microsoft.com/office/drawing/2014/main" id="{E7C09E82-9209-4974-BCB7-8DC7F6E89AA8}"/>
              </a:ext>
            </a:extLst>
          </p:cNvPr>
          <p:cNvGraphicFramePr>
            <a:graphicFrameLocks noGrp="1"/>
          </p:cNvGraphicFramePr>
          <p:nvPr>
            <p:extLst>
              <p:ext uri="{D42A27DB-BD31-4B8C-83A1-F6EECF244321}">
                <p14:modId xmlns:p14="http://schemas.microsoft.com/office/powerpoint/2010/main" val="3477364548"/>
              </p:ext>
            </p:extLst>
          </p:nvPr>
        </p:nvGraphicFramePr>
        <p:xfrm>
          <a:off x="416560" y="914396"/>
          <a:ext cx="11358879" cy="5003300"/>
        </p:xfrm>
        <a:graphic>
          <a:graphicData uri="http://schemas.openxmlformats.org/drawingml/2006/table">
            <a:tbl>
              <a:tblPr firstRow="1" bandRow="1">
                <a:tableStyleId>{5C22544A-7EE6-4342-B048-85BDC9FD1C3A}</a:tableStyleId>
              </a:tblPr>
              <a:tblGrid>
                <a:gridCol w="2839720">
                  <a:extLst>
                    <a:ext uri="{9D8B030D-6E8A-4147-A177-3AD203B41FA5}">
                      <a16:colId xmlns:a16="http://schemas.microsoft.com/office/drawing/2014/main" val="3728372760"/>
                    </a:ext>
                  </a:extLst>
                </a:gridCol>
                <a:gridCol w="1119777">
                  <a:extLst>
                    <a:ext uri="{9D8B030D-6E8A-4147-A177-3AD203B41FA5}">
                      <a16:colId xmlns:a16="http://schemas.microsoft.com/office/drawing/2014/main" val="3781878850"/>
                    </a:ext>
                  </a:extLst>
                </a:gridCol>
                <a:gridCol w="1371600">
                  <a:extLst>
                    <a:ext uri="{9D8B030D-6E8A-4147-A177-3AD203B41FA5}">
                      <a16:colId xmlns:a16="http://schemas.microsoft.com/office/drawing/2014/main" val="911075794"/>
                    </a:ext>
                  </a:extLst>
                </a:gridCol>
                <a:gridCol w="6027782">
                  <a:extLst>
                    <a:ext uri="{9D8B030D-6E8A-4147-A177-3AD203B41FA5}">
                      <a16:colId xmlns:a16="http://schemas.microsoft.com/office/drawing/2014/main" val="744783074"/>
                    </a:ext>
                  </a:extLst>
                </a:gridCol>
              </a:tblGrid>
              <a:tr h="414256">
                <a:tc>
                  <a:txBody>
                    <a:bodyPr/>
                    <a:lstStyle/>
                    <a:p>
                      <a:pPr algn="ctr"/>
                      <a:r>
                        <a:rPr lang="en-US" sz="12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Tips for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452676">
                <a:tc>
                  <a:txBody>
                    <a:bodyPr/>
                    <a:lstStyle/>
                    <a:p>
                      <a:r>
                        <a:rPr lang="en-US" sz="1200" b="1" dirty="0"/>
                        <a:t>Planning studies/feasibility reports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No</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SA lists documents available</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Helps to determine if the project should be</a:t>
                      </a:r>
                      <a:r>
                        <a:rPr lang="en-US" sz="1200" b="1" kern="1200" dirty="0">
                          <a:solidFill>
                            <a:schemeClr val="dk1"/>
                          </a:solidFill>
                          <a:latin typeface="+mn-lt"/>
                          <a:ea typeface="+mn-ea"/>
                          <a:cs typeface="+mn-cs"/>
                        </a:rPr>
                        <a:t> phased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450995">
                <a:tc>
                  <a:txBody>
                    <a:bodyPr/>
                    <a:lstStyle/>
                    <a:p>
                      <a:r>
                        <a:rPr lang="en-US" sz="1200" b="1" dirty="0"/>
                        <a:t>Design documents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No</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SA lists documents available</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Helps to determine if the project should be </a:t>
                      </a:r>
                      <a:r>
                        <a:rPr lang="en-US" sz="1200" b="1" kern="1200" dirty="0">
                          <a:solidFill>
                            <a:schemeClr val="dk1"/>
                          </a:solidFill>
                          <a:latin typeface="+mn-lt"/>
                          <a:ea typeface="+mn-ea"/>
                          <a:cs typeface="+mn-cs"/>
                        </a:rPr>
                        <a:t>phased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1020674">
                <a:tc>
                  <a:txBody>
                    <a:bodyPr/>
                    <a:lstStyle/>
                    <a:p>
                      <a:r>
                        <a:rPr lang="en-US" sz="1200" b="1" dirty="0"/>
                        <a:t>Is the project repair, replacement, or maintenance?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If the project is any of the above (yes answer), the project may not be eligible … more information is needed </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If the project does not have a level of protection increase, it is not an eligible mitigation project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r h="1210567">
                <a:tc>
                  <a:txBody>
                    <a:bodyPr/>
                    <a:lstStyle/>
                    <a:p>
                      <a:r>
                        <a:rPr lang="en-US" sz="1200" b="1" dirty="0"/>
                        <a:t>Is the project in conformance with the latest published building codes? (Project + C&amp;CB)?</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Ensures that the project is feasible in that it meets current code and is not in violation of current code</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A no answer may trigger the need for follow-up as the project may be ineligible</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If SA answers no, they should explain why the project is not in conformance with current codes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413045562"/>
                  </a:ext>
                </a:extLst>
              </a:tr>
              <a:tr h="1400459">
                <a:tc>
                  <a:txBody>
                    <a:bodyPr/>
                    <a:lstStyle/>
                    <a:p>
                      <a:r>
                        <a:rPr lang="en-US" sz="1200" b="1" dirty="0"/>
                        <a:t>Is the project in the Special Flood Hazard Area (Project + C&amp;CB)?</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If the project is in the SFHA (yes answer), the project may need further evaluation</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Good floodplain management discourages new building in the SFHA </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Flood insurance and code requirements may need to be met (EO 11988 and 500-year construction requirement) </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See new FEMA policy, </a:t>
                      </a:r>
                      <a:r>
                        <a:rPr lang="en-US" sz="1200" u="sng" dirty="0"/>
                        <a:t>FEMA Policy FP-206-21-0003</a:t>
                      </a:r>
                      <a:endParaRPr lang="en-US" sz="1200" u="sng" kern="1200" dirty="0">
                        <a:solidFill>
                          <a:schemeClr val="dk1"/>
                        </a:solidFill>
                        <a:latin typeface="+mn-lt"/>
                        <a:ea typeface="+mn-ea"/>
                        <a:cs typeface="+mn-cs"/>
                      </a:endParaRP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018217881"/>
                  </a:ext>
                </a:extLst>
              </a:tr>
            </a:tbl>
          </a:graphicData>
        </a:graphic>
      </p:graphicFrame>
      <p:sp>
        <p:nvSpPr>
          <p:cNvPr id="4" name="Slide Number Placeholder 3">
            <a:extLst>
              <a:ext uri="{FF2B5EF4-FFF2-40B4-BE49-F238E27FC236}">
                <a16:creationId xmlns:a16="http://schemas.microsoft.com/office/drawing/2014/main" id="{177CCD96-E559-8D43-8D5D-A0C1A1B70D25}"/>
              </a:ext>
            </a:extLst>
          </p:cNvPr>
          <p:cNvSpPr>
            <a:spLocks noGrp="1"/>
          </p:cNvSpPr>
          <p:nvPr>
            <p:ph type="sldNum" sz="quarter" idx="4"/>
          </p:nvPr>
        </p:nvSpPr>
        <p:spPr/>
        <p:txBody>
          <a:bodyPr/>
          <a:lstStyle/>
          <a:p>
            <a:r>
              <a:rPr lang="en-US" dirty="0"/>
              <a:t>BRIC and FMA NOI  |  </a:t>
            </a:r>
            <a:fld id="{18FD47A2-EF8B-0240-AD90-9B51A2DFE8C1}" type="slidenum">
              <a:rPr lang="en-US" b="1" smtClean="0"/>
              <a:pPr/>
              <a:t>25</a:t>
            </a:fld>
            <a:endParaRPr lang="en-US" b="1" dirty="0"/>
          </a:p>
        </p:txBody>
      </p:sp>
    </p:spTree>
    <p:extLst>
      <p:ext uri="{BB962C8B-B14F-4D97-AF65-F5344CB8AC3E}">
        <p14:creationId xmlns:p14="http://schemas.microsoft.com/office/powerpoint/2010/main" val="260022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b="1" dirty="0"/>
              <a:t>Problem and Solution</a:t>
            </a:r>
            <a:br>
              <a:rPr lang="en-US" sz="1600" b="1"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5D21446F-FA13-EA4D-A2C8-EEA84DD44048}"/>
              </a:ext>
            </a:extLst>
          </p:cNvPr>
          <p:cNvSpPr>
            <a:spLocks noGrp="1"/>
          </p:cNvSpPr>
          <p:nvPr>
            <p:ph type="sldNum" sz="quarter" idx="4"/>
          </p:nvPr>
        </p:nvSpPr>
        <p:spPr/>
        <p:txBody>
          <a:bodyPr/>
          <a:lstStyle/>
          <a:p>
            <a:r>
              <a:rPr lang="en-US" dirty="0"/>
              <a:t>BRIC and FMA NOI  |  </a:t>
            </a:r>
            <a:fld id="{18FD47A2-EF8B-0240-AD90-9B51A2DFE8C1}" type="slidenum">
              <a:rPr lang="en-US" b="1" smtClean="0"/>
              <a:pPr/>
              <a:t>26</a:t>
            </a:fld>
            <a:endParaRPr lang="en-US" b="1" dirty="0"/>
          </a:p>
        </p:txBody>
      </p:sp>
    </p:spTree>
    <p:extLst>
      <p:ext uri="{BB962C8B-B14F-4D97-AF65-F5344CB8AC3E}">
        <p14:creationId xmlns:p14="http://schemas.microsoft.com/office/powerpoint/2010/main" val="154349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Problem Statement &amp; Solution Description Section: Project and C&amp;CB</a:t>
            </a:r>
          </a:p>
        </p:txBody>
      </p:sp>
      <p:pic>
        <p:nvPicPr>
          <p:cNvPr id="4" name="Picture 3" descr="Graphical user interface, text, application, email&#10;&#10;Description automatically generated">
            <a:extLst>
              <a:ext uri="{FF2B5EF4-FFF2-40B4-BE49-F238E27FC236}">
                <a16:creationId xmlns:a16="http://schemas.microsoft.com/office/drawing/2014/main" id="{2A662AC8-E294-4E54-B9BD-68C673581AA6}"/>
              </a:ext>
            </a:extLst>
          </p:cNvPr>
          <p:cNvPicPr>
            <a:picLocks noChangeAspect="1"/>
          </p:cNvPicPr>
          <p:nvPr/>
        </p:nvPicPr>
        <p:blipFill>
          <a:blip r:embed="rId2"/>
          <a:stretch>
            <a:fillRect/>
          </a:stretch>
        </p:blipFill>
        <p:spPr>
          <a:xfrm>
            <a:off x="2745739" y="1299812"/>
            <a:ext cx="6690362" cy="5121382"/>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8" name="Slide Number Placeholder 7">
            <a:extLst>
              <a:ext uri="{FF2B5EF4-FFF2-40B4-BE49-F238E27FC236}">
                <a16:creationId xmlns:a16="http://schemas.microsoft.com/office/drawing/2014/main" id="{8E40B5C6-2D6D-3945-87CD-528D2F384E05}"/>
              </a:ext>
            </a:extLst>
          </p:cNvPr>
          <p:cNvSpPr>
            <a:spLocks noGrp="1"/>
          </p:cNvSpPr>
          <p:nvPr>
            <p:ph type="sldNum" sz="quarter" idx="4"/>
          </p:nvPr>
        </p:nvSpPr>
        <p:spPr/>
        <p:txBody>
          <a:bodyPr/>
          <a:lstStyle/>
          <a:p>
            <a:r>
              <a:rPr lang="en-US" dirty="0"/>
              <a:t>BRIC and FMA NOI  |  </a:t>
            </a:r>
            <a:fld id="{18FD47A2-EF8B-0240-AD90-9B51A2DFE8C1}" type="slidenum">
              <a:rPr lang="en-US" b="1" smtClean="0"/>
              <a:pPr/>
              <a:t>27</a:t>
            </a:fld>
            <a:endParaRPr lang="en-US" b="1" dirty="0"/>
          </a:p>
        </p:txBody>
      </p:sp>
    </p:spTree>
    <p:extLst>
      <p:ext uri="{BB962C8B-B14F-4D97-AF65-F5344CB8AC3E}">
        <p14:creationId xmlns:p14="http://schemas.microsoft.com/office/powerpoint/2010/main" val="218547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Problem Statement Section</a:t>
            </a:r>
          </a:p>
        </p:txBody>
      </p:sp>
      <p:graphicFrame>
        <p:nvGraphicFramePr>
          <p:cNvPr id="5" name="Table 3">
            <a:extLst>
              <a:ext uri="{FF2B5EF4-FFF2-40B4-BE49-F238E27FC236}">
                <a16:creationId xmlns:a16="http://schemas.microsoft.com/office/drawing/2014/main" id="{6952C44C-2550-498F-A0AA-A3F37925723D}"/>
              </a:ext>
            </a:extLst>
          </p:cNvPr>
          <p:cNvGraphicFramePr>
            <a:graphicFrameLocks noGrp="1"/>
          </p:cNvGraphicFramePr>
          <p:nvPr>
            <p:extLst>
              <p:ext uri="{D42A27DB-BD31-4B8C-83A1-F6EECF244321}">
                <p14:modId xmlns:p14="http://schemas.microsoft.com/office/powerpoint/2010/main" val="3873275848"/>
              </p:ext>
            </p:extLst>
          </p:nvPr>
        </p:nvGraphicFramePr>
        <p:xfrm>
          <a:off x="406400" y="961204"/>
          <a:ext cx="11369039" cy="4632960"/>
        </p:xfrm>
        <a:graphic>
          <a:graphicData uri="http://schemas.openxmlformats.org/drawingml/2006/table">
            <a:tbl>
              <a:tblPr firstRow="1" bandRow="1">
                <a:tableStyleId>{5C22544A-7EE6-4342-B048-85BDC9FD1C3A}</a:tableStyleId>
              </a:tblPr>
              <a:tblGrid>
                <a:gridCol w="2304143">
                  <a:extLst>
                    <a:ext uri="{9D8B030D-6E8A-4147-A177-3AD203B41FA5}">
                      <a16:colId xmlns:a16="http://schemas.microsoft.com/office/drawing/2014/main" val="3728372760"/>
                    </a:ext>
                  </a:extLst>
                </a:gridCol>
                <a:gridCol w="1224643">
                  <a:extLst>
                    <a:ext uri="{9D8B030D-6E8A-4147-A177-3AD203B41FA5}">
                      <a16:colId xmlns:a16="http://schemas.microsoft.com/office/drawing/2014/main" val="3781878850"/>
                    </a:ext>
                  </a:extLst>
                </a:gridCol>
                <a:gridCol w="1600200">
                  <a:extLst>
                    <a:ext uri="{9D8B030D-6E8A-4147-A177-3AD203B41FA5}">
                      <a16:colId xmlns:a16="http://schemas.microsoft.com/office/drawing/2014/main" val="911075794"/>
                    </a:ext>
                  </a:extLst>
                </a:gridCol>
                <a:gridCol w="6240053">
                  <a:extLst>
                    <a:ext uri="{9D8B030D-6E8A-4147-A177-3AD203B41FA5}">
                      <a16:colId xmlns:a16="http://schemas.microsoft.com/office/drawing/2014/main" val="744783074"/>
                    </a:ext>
                  </a:extLst>
                </a:gridCol>
              </a:tblGrid>
              <a:tr h="387217">
                <a:tc>
                  <a:txBody>
                    <a:bodyPr/>
                    <a:lstStyle/>
                    <a:p>
                      <a:pPr algn="ctr"/>
                      <a:r>
                        <a:rPr lang="en-US"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Tips for Subapplicant</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613093">
                <a:tc>
                  <a:txBody>
                    <a:bodyPr/>
                    <a:lstStyle/>
                    <a:p>
                      <a:r>
                        <a:rPr lang="en-US" sz="1600" b="1" dirty="0"/>
                        <a:t>Describe the problem to be mitigated</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Damages must be caused by a natural hazard</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Detailed description of the problem</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Location and extent of the problem  </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What is the frequency of the damages and how long has the problem been going on?</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Dates of events (history of the hazard)</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Looking for quantitative and qualitative description of hazard impacts</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Types of damage (loss of function/service and physical damage)</a:t>
                      </a:r>
                    </a:p>
                    <a:p>
                      <a:pPr marL="285750" marR="0" lvl="0" indent="-285750" algn="l" defTabSz="685800" rtl="0" eaLnBrk="1" fontAlgn="auto" latinLnBrk="0" hangingPunct="1">
                        <a:lnSpc>
                          <a:spcPct val="100000"/>
                        </a:lnSpc>
                        <a:spcBef>
                          <a:spcPts val="0"/>
                        </a:spcBef>
                        <a:spcAft>
                          <a:spcPts val="0"/>
                        </a:spcAft>
                        <a:buClr>
                          <a:srgbClr val="003364"/>
                        </a:buClr>
                        <a:buSzTx/>
                        <a:buFont typeface="Wingdings" panose="05000000000000000000" pitchFamily="2" charset="2"/>
                        <a:buChar char="§"/>
                        <a:tabLst/>
                        <a:defRPr/>
                      </a:pPr>
                      <a:r>
                        <a:rPr lang="en-US" sz="1600" kern="1200" dirty="0">
                          <a:solidFill>
                            <a:schemeClr val="dk1"/>
                          </a:solidFill>
                          <a:latin typeface="+mn-lt"/>
                          <a:ea typeface="+mn-ea"/>
                          <a:cs typeface="+mn-cs"/>
                        </a:rPr>
                        <a:t>Is the problem causing death, injury, and property damage? </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Cost of damages or service/function disruption or loss</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Are critical assets/infrastructure being damaged?</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What studies / analysis have been completed to determine extent of hazard?</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bl>
          </a:graphicData>
        </a:graphic>
      </p:graphicFrame>
      <p:sp>
        <p:nvSpPr>
          <p:cNvPr id="8" name="Slide Number Placeholder 7">
            <a:extLst>
              <a:ext uri="{FF2B5EF4-FFF2-40B4-BE49-F238E27FC236}">
                <a16:creationId xmlns:a16="http://schemas.microsoft.com/office/drawing/2014/main" id="{577DFE94-3E1F-914C-B956-717E8DA5A67C}"/>
              </a:ext>
            </a:extLst>
          </p:cNvPr>
          <p:cNvSpPr>
            <a:spLocks noGrp="1"/>
          </p:cNvSpPr>
          <p:nvPr>
            <p:ph type="sldNum" sz="quarter" idx="4"/>
          </p:nvPr>
        </p:nvSpPr>
        <p:spPr/>
        <p:txBody>
          <a:bodyPr/>
          <a:lstStyle/>
          <a:p>
            <a:r>
              <a:rPr lang="en-US" dirty="0"/>
              <a:t>BRIC and FMA NOI  |  </a:t>
            </a:r>
            <a:fld id="{18FD47A2-EF8B-0240-AD90-9B51A2DFE8C1}" type="slidenum">
              <a:rPr lang="en-US" b="1" smtClean="0"/>
              <a:pPr/>
              <a:t>28</a:t>
            </a:fld>
            <a:endParaRPr lang="en-US" b="1" dirty="0"/>
          </a:p>
        </p:txBody>
      </p:sp>
    </p:spTree>
    <p:extLst>
      <p:ext uri="{BB962C8B-B14F-4D97-AF65-F5344CB8AC3E}">
        <p14:creationId xmlns:p14="http://schemas.microsoft.com/office/powerpoint/2010/main" val="1551013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Solution Description Section</a:t>
            </a:r>
          </a:p>
        </p:txBody>
      </p:sp>
      <p:sp>
        <p:nvSpPr>
          <p:cNvPr id="12" name="Text Placeholder 11">
            <a:extLst>
              <a:ext uri="{FF2B5EF4-FFF2-40B4-BE49-F238E27FC236}">
                <a16:creationId xmlns:a16="http://schemas.microsoft.com/office/drawing/2014/main" id="{57B74514-6F62-B84C-B6F9-233D7AC6BAA7}"/>
              </a:ext>
            </a:extLst>
          </p:cNvPr>
          <p:cNvSpPr>
            <a:spLocks noGrp="1"/>
          </p:cNvSpPr>
          <p:nvPr>
            <p:ph type="body" sz="quarter" idx="10"/>
          </p:nvPr>
        </p:nvSpPr>
        <p:spPr/>
        <p:txBody>
          <a:bodyPr/>
          <a:lstStyle/>
          <a:p>
            <a:pPr lvl="1"/>
            <a:r>
              <a:rPr lang="en-US" dirty="0"/>
              <a:t>What is the mitigation solution? </a:t>
            </a:r>
          </a:p>
          <a:p>
            <a:pPr lvl="1"/>
            <a:r>
              <a:rPr lang="en-US" dirty="0"/>
              <a:t>What is being protected by the mitigation solution?</a:t>
            </a:r>
          </a:p>
          <a:p>
            <a:pPr lvl="1"/>
            <a:r>
              <a:rPr lang="en-US" dirty="0"/>
              <a:t>Does it include a level of protection increase?</a:t>
            </a:r>
          </a:p>
          <a:p>
            <a:pPr lvl="1"/>
            <a:r>
              <a:rPr lang="en-US" dirty="0"/>
              <a:t>Does the mitigation solution seem to address the mitigation problem?</a:t>
            </a:r>
          </a:p>
          <a:p>
            <a:pPr lvl="1"/>
            <a:r>
              <a:rPr lang="en-US" dirty="0"/>
              <a:t>Level of details for the mitigation solution (is it designed?)</a:t>
            </a:r>
          </a:p>
          <a:p>
            <a:pPr lvl="1"/>
            <a:r>
              <a:rPr lang="en-US" dirty="0"/>
              <a:t>What happens if the mitigation action (project) is not constructed?</a:t>
            </a:r>
          </a:p>
          <a:p>
            <a:pPr lvl="1"/>
            <a:r>
              <a:rPr lang="en-US" dirty="0"/>
              <a:t>Does the scope include any ineligible activities? </a:t>
            </a:r>
          </a:p>
        </p:txBody>
      </p:sp>
      <p:graphicFrame>
        <p:nvGraphicFramePr>
          <p:cNvPr id="5" name="Table 3">
            <a:extLst>
              <a:ext uri="{FF2B5EF4-FFF2-40B4-BE49-F238E27FC236}">
                <a16:creationId xmlns:a16="http://schemas.microsoft.com/office/drawing/2014/main" id="{557EB76A-60D0-4DE0-9E04-B4588553029C}"/>
              </a:ext>
            </a:extLst>
          </p:cNvPr>
          <p:cNvGraphicFramePr>
            <a:graphicFrameLocks noGrp="1"/>
          </p:cNvGraphicFramePr>
          <p:nvPr>
            <p:extLst>
              <p:ext uri="{D42A27DB-BD31-4B8C-83A1-F6EECF244321}">
                <p14:modId xmlns:p14="http://schemas.microsoft.com/office/powerpoint/2010/main" val="1328718341"/>
              </p:ext>
            </p:extLst>
          </p:nvPr>
        </p:nvGraphicFramePr>
        <p:xfrm>
          <a:off x="416560" y="4041465"/>
          <a:ext cx="11369040" cy="1428606"/>
        </p:xfrm>
        <a:graphic>
          <a:graphicData uri="http://schemas.openxmlformats.org/drawingml/2006/table">
            <a:tbl>
              <a:tblPr firstRow="1" bandRow="1">
                <a:tableStyleId>{5C22544A-7EE6-4342-B048-85BDC9FD1C3A}</a:tableStyleId>
              </a:tblPr>
              <a:tblGrid>
                <a:gridCol w="5966959">
                  <a:extLst>
                    <a:ext uri="{9D8B030D-6E8A-4147-A177-3AD203B41FA5}">
                      <a16:colId xmlns:a16="http://schemas.microsoft.com/office/drawing/2014/main" val="3728372760"/>
                    </a:ext>
                  </a:extLst>
                </a:gridCol>
                <a:gridCol w="2543990">
                  <a:extLst>
                    <a:ext uri="{9D8B030D-6E8A-4147-A177-3AD203B41FA5}">
                      <a16:colId xmlns:a16="http://schemas.microsoft.com/office/drawing/2014/main" val="3781878850"/>
                    </a:ext>
                  </a:extLst>
                </a:gridCol>
                <a:gridCol w="2858091">
                  <a:extLst>
                    <a:ext uri="{9D8B030D-6E8A-4147-A177-3AD203B41FA5}">
                      <a16:colId xmlns:a16="http://schemas.microsoft.com/office/drawing/2014/main" val="911075794"/>
                    </a:ext>
                  </a:extLst>
                </a:gridCol>
              </a:tblGrid>
              <a:tr h="462476">
                <a:tc>
                  <a:txBody>
                    <a:bodyPr/>
                    <a:lstStyle/>
                    <a:p>
                      <a:pPr algn="ctr"/>
                      <a:r>
                        <a:rPr lang="en-US" sz="16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483065">
                <a:tc>
                  <a:txBody>
                    <a:bodyPr/>
                    <a:lstStyle/>
                    <a:p>
                      <a:r>
                        <a:rPr lang="en-US" sz="1600" b="1" dirty="0"/>
                        <a:t>What is the mitigation action?</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483065">
                <a:tc>
                  <a:txBody>
                    <a:bodyPr/>
                    <a:lstStyle/>
                    <a:p>
                      <a:r>
                        <a:rPr lang="en-US" sz="1600" b="1" dirty="0"/>
                        <a:t>How does the action protect against natural hazards?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2477713184"/>
                  </a:ext>
                </a:extLst>
              </a:tr>
            </a:tbl>
          </a:graphicData>
        </a:graphic>
      </p:graphicFrame>
      <p:sp>
        <p:nvSpPr>
          <p:cNvPr id="13" name="Slide Number Placeholder 12">
            <a:extLst>
              <a:ext uri="{FF2B5EF4-FFF2-40B4-BE49-F238E27FC236}">
                <a16:creationId xmlns:a16="http://schemas.microsoft.com/office/drawing/2014/main" id="{6DD08280-EEAC-E046-81DE-459F6E768EAA}"/>
              </a:ext>
            </a:extLst>
          </p:cNvPr>
          <p:cNvSpPr>
            <a:spLocks noGrp="1"/>
          </p:cNvSpPr>
          <p:nvPr>
            <p:ph type="sldNum" sz="quarter" idx="4"/>
          </p:nvPr>
        </p:nvSpPr>
        <p:spPr/>
        <p:txBody>
          <a:bodyPr/>
          <a:lstStyle/>
          <a:p>
            <a:r>
              <a:rPr lang="en-US" dirty="0"/>
              <a:t>BRIC and FMA NOI  |  </a:t>
            </a:r>
            <a:fld id="{18FD47A2-EF8B-0240-AD90-9B51A2DFE8C1}" type="slidenum">
              <a:rPr lang="en-US" b="1" smtClean="0"/>
              <a:pPr/>
              <a:t>29</a:t>
            </a:fld>
            <a:endParaRPr lang="en-US" b="1" dirty="0"/>
          </a:p>
        </p:txBody>
      </p:sp>
      <p:grpSp>
        <p:nvGrpSpPr>
          <p:cNvPr id="6" name="Group 5">
            <a:extLst>
              <a:ext uri="{FF2B5EF4-FFF2-40B4-BE49-F238E27FC236}">
                <a16:creationId xmlns:a16="http://schemas.microsoft.com/office/drawing/2014/main" id="{425EEC7D-65EB-4048-A53B-3D30390D9459}"/>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3199CDE3-B532-CE4E-B873-7CEBD907EE89}"/>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216C7949-B056-0242-AB88-054D2282D832}"/>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B99E9A66-9FBE-E146-80D2-C3B1AB2F4389}"/>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13976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A87FAD-E469-FAFD-E122-883D92496129}"/>
              </a:ext>
            </a:extLst>
          </p:cNvPr>
          <p:cNvSpPr>
            <a:spLocks noGrp="1"/>
          </p:cNvSpPr>
          <p:nvPr>
            <p:ph type="title"/>
          </p:nvPr>
        </p:nvSpPr>
        <p:spPr/>
        <p:txBody>
          <a:bodyPr/>
          <a:lstStyle/>
          <a:p>
            <a:r>
              <a:rPr lang="en-US">
                <a:latin typeface="Century Gothic"/>
                <a:ea typeface="Tahoma"/>
                <a:cs typeface="Tahoma"/>
              </a:rPr>
              <a:t>Administrative Slide for UEI and SAM</a:t>
            </a:r>
            <a:endParaRPr lang="en-US"/>
          </a:p>
        </p:txBody>
      </p:sp>
      <p:sp>
        <p:nvSpPr>
          <p:cNvPr id="3" name="Slide Number Placeholder 2">
            <a:extLst>
              <a:ext uri="{FF2B5EF4-FFF2-40B4-BE49-F238E27FC236}">
                <a16:creationId xmlns:a16="http://schemas.microsoft.com/office/drawing/2014/main" id="{325836F5-6DB8-3B76-C323-58FF4BAA7D77}"/>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40" normalizeH="0" baseline="0" noProof="0" dirty="0">
                <a:ln>
                  <a:noFill/>
                </a:ln>
                <a:solidFill>
                  <a:srgbClr val="7F7F7F"/>
                </a:solidFill>
                <a:effectLst/>
                <a:uLnTx/>
                <a:uFillTx/>
                <a:latin typeface="Century Gothic" panose="020B0502020202020204" pitchFamily="34" charset="0"/>
                <a:ea typeface="+mn-ea"/>
                <a:cs typeface="Arial" panose="020B0604020202020204" pitchFamily="34" charset="0"/>
              </a:rPr>
              <a:t>BRIC and FMA NOI |  </a:t>
            </a:r>
            <a:fld id="{18FD47A2-EF8B-0240-AD90-9B51A2DFE8C1}" type="slidenum">
              <a:rPr kumimoji="0" lang="en-US" sz="1000" b="1" i="0" u="none" strike="noStrike" kern="1200" cap="none" spc="40" normalizeH="0" baseline="0" noProof="0" smtClean="0">
                <a:ln>
                  <a:noFill/>
                </a:ln>
                <a:solidFill>
                  <a:srgbClr val="7F7F7F"/>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000" b="1" i="0" u="none" strike="noStrike" kern="1200" cap="none" spc="40" normalizeH="0" baseline="0" noProof="0" dirty="0">
              <a:ln>
                <a:noFill/>
              </a:ln>
              <a:solidFill>
                <a:srgbClr val="7F7F7F"/>
              </a:solidFill>
              <a:effectLst/>
              <a:uLnTx/>
              <a:uFillTx/>
              <a:latin typeface="Century Gothic" panose="020B0502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BD8C3E26-0793-C535-AACE-6D5B79CFD59C}"/>
              </a:ext>
            </a:extLst>
          </p:cNvPr>
          <p:cNvSpPr>
            <a:spLocks noGrp="1"/>
          </p:cNvSpPr>
          <p:nvPr>
            <p:ph type="body" sz="quarter" idx="10"/>
          </p:nvPr>
        </p:nvSpPr>
        <p:spPr>
          <a:xfrm>
            <a:off x="406400" y="1024648"/>
            <a:ext cx="11369040" cy="5015894"/>
          </a:xfrm>
        </p:spPr>
        <p:txBody>
          <a:bodyPr/>
          <a:lstStyle/>
          <a:p>
            <a:pPr marL="285750" indent="-285750">
              <a:buFont typeface="Arial" panose="020B0604020202020204" pitchFamily="34" charset="0"/>
              <a:buChar char="•"/>
            </a:pPr>
            <a:r>
              <a:rPr lang="en-US" dirty="0"/>
              <a:t>Effective April 4, 2022, the Federal Government transitioned from using the Data Universal Numbering System or DUNS number, to a new, non-proprietary identifier known as a </a:t>
            </a:r>
            <a:r>
              <a:rPr lang="en-US" b="1" dirty="0"/>
              <a:t>Unique Entity Identifier </a:t>
            </a:r>
            <a:r>
              <a:rPr lang="en-US" dirty="0"/>
              <a:t>or UEI.</a:t>
            </a:r>
          </a:p>
          <a:p>
            <a:pPr marL="285750" indent="-285750">
              <a:buFont typeface="Arial" panose="020B0604020202020204" pitchFamily="34" charset="0"/>
              <a:buChar char="•"/>
            </a:pPr>
            <a:r>
              <a:rPr lang="en-US" dirty="0"/>
              <a:t>For entities that had an active registration in the </a:t>
            </a:r>
            <a:r>
              <a:rPr lang="en-US" b="1" dirty="0"/>
              <a:t>System for Award Management </a:t>
            </a:r>
            <a:r>
              <a:rPr lang="en-US" dirty="0"/>
              <a:t>(SAM) prior to this date, the UEI has automatically been assigned and no action is necessary.</a:t>
            </a:r>
          </a:p>
          <a:p>
            <a:pPr marL="285750" indent="-285750">
              <a:buFont typeface="Arial" panose="020B0604020202020204" pitchFamily="34" charset="0"/>
              <a:buChar char="•"/>
            </a:pPr>
            <a:r>
              <a:rPr lang="en-US" dirty="0"/>
              <a:t>For all entities filing a new registration in SAM.gov on or after April 4, 2022, the UEI will be assigned to that entity as part of the SAM.gov registration process.</a:t>
            </a:r>
          </a:p>
          <a:p>
            <a:pPr marL="285750" indent="-285750">
              <a:buFont typeface="Arial" panose="020B0604020202020204" pitchFamily="34" charset="0"/>
              <a:buChar char="•"/>
            </a:pPr>
            <a:r>
              <a:rPr lang="en-US" dirty="0"/>
              <a:t>UEI registration information is available on GSA.gov at: </a:t>
            </a:r>
            <a:r>
              <a:rPr lang="en-US" dirty="0">
                <a:hlinkClick r:id="rId2"/>
              </a:rPr>
              <a:t>https://www.gsa.gov/about-us/organization/federal-acquisition-service/office-of-systems-management/integrated-award-environment-iae/iae-systems-information-kit/unique-entity-identifier-update</a:t>
            </a:r>
            <a:r>
              <a:rPr lang="en-US" dirty="0"/>
              <a:t> </a:t>
            </a:r>
          </a:p>
          <a:p>
            <a:pPr marL="285750" indent="-285750">
              <a:buFont typeface="Arial" panose="020B0604020202020204" pitchFamily="34" charset="0"/>
              <a:buChar char="•"/>
            </a:pPr>
            <a:r>
              <a:rPr lang="en-US" dirty="0"/>
              <a:t>Grants.gov registration information can be found at: </a:t>
            </a:r>
            <a:r>
              <a:rPr lang="en-US" u="sng" dirty="0">
                <a:solidFill>
                  <a:srgbClr val="005D90"/>
                </a:solidFill>
                <a:hlinkClick r:id="rId3"/>
              </a:rPr>
              <a:t>https://www.grants.gov/web/grants/register.html</a:t>
            </a:r>
            <a:r>
              <a:rPr lang="en-US" dirty="0"/>
              <a:t>.</a:t>
            </a:r>
          </a:p>
          <a:p>
            <a:pPr marL="285750" indent="-285750">
              <a:buFont typeface="Arial" panose="020B0604020202020204" pitchFamily="34" charset="0"/>
              <a:buChar char="•"/>
            </a:pPr>
            <a:r>
              <a:rPr lang="en-US" dirty="0"/>
              <a:t>Detailed information regarding UEI and SAM is also provided in Section D of the </a:t>
            </a:r>
            <a:r>
              <a:rPr lang="en-US" b="1" dirty="0">
                <a:hlinkClick r:id="rId4"/>
              </a:rPr>
              <a:t>FEMA BRIC NOFO</a:t>
            </a:r>
            <a:endParaRPr lang="en-US" b="1" dirty="0"/>
          </a:p>
          <a:p>
            <a:pPr marL="285750" indent="-285750">
              <a:buFont typeface="Arial" panose="020B0604020202020204" pitchFamily="34" charset="0"/>
              <a:buChar char="•"/>
            </a:pPr>
            <a:r>
              <a:rPr lang="en-US" sz="1800" dirty="0">
                <a:latin typeface="Century Gothic"/>
                <a:ea typeface="Tahoma"/>
                <a:cs typeface="Tahoma"/>
              </a:rPr>
              <a:t>Detailed information regarding UEI and SAM is also provided in Section D of the </a:t>
            </a:r>
            <a:r>
              <a:rPr lang="en-US" sz="1800" b="1" dirty="0">
                <a:latin typeface="Century Gothic"/>
                <a:ea typeface="Tahoma"/>
                <a:cs typeface="Tahoma"/>
                <a:hlinkClick r:id="rId5"/>
              </a:rPr>
              <a:t>FEMA FMA NOFO</a:t>
            </a:r>
            <a:endParaRPr lang="en-US" sz="1800" b="1" dirty="0"/>
          </a:p>
        </p:txBody>
      </p:sp>
    </p:spTree>
    <p:extLst>
      <p:ext uri="{BB962C8B-B14F-4D97-AF65-F5344CB8AC3E}">
        <p14:creationId xmlns:p14="http://schemas.microsoft.com/office/powerpoint/2010/main" val="54510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Solution Description Section</a:t>
            </a:r>
          </a:p>
        </p:txBody>
      </p:sp>
      <p:sp>
        <p:nvSpPr>
          <p:cNvPr id="12" name="Text Placeholder 11">
            <a:extLst>
              <a:ext uri="{FF2B5EF4-FFF2-40B4-BE49-F238E27FC236}">
                <a16:creationId xmlns:a16="http://schemas.microsoft.com/office/drawing/2014/main" id="{57B74514-6F62-B84C-B6F9-233D7AC6BAA7}"/>
              </a:ext>
            </a:extLst>
          </p:cNvPr>
          <p:cNvSpPr>
            <a:spLocks noGrp="1"/>
          </p:cNvSpPr>
          <p:nvPr>
            <p:ph type="body" sz="quarter" idx="10"/>
          </p:nvPr>
        </p:nvSpPr>
        <p:spPr/>
        <p:txBody>
          <a:bodyPr/>
          <a:lstStyle/>
          <a:p>
            <a:pPr lvl="1"/>
            <a:r>
              <a:rPr lang="en-US" dirty="0"/>
              <a:t>Who is managing the project (in house or consultants)? Is procurement addressed?</a:t>
            </a:r>
          </a:p>
          <a:p>
            <a:pPr lvl="1"/>
            <a:r>
              <a:rPr lang="en-US" dirty="0"/>
              <a:t>Are they seeking management costs to help to implement the grant?</a:t>
            </a:r>
          </a:p>
          <a:p>
            <a:pPr lvl="1"/>
            <a:r>
              <a:rPr lang="en-US" dirty="0"/>
              <a:t>Does the implementation plan seem reasonable given the scope of the proposed mitigation solution (right sized)? </a:t>
            </a:r>
          </a:p>
        </p:txBody>
      </p:sp>
      <p:graphicFrame>
        <p:nvGraphicFramePr>
          <p:cNvPr id="6" name="Table 3">
            <a:extLst>
              <a:ext uri="{FF2B5EF4-FFF2-40B4-BE49-F238E27FC236}">
                <a16:creationId xmlns:a16="http://schemas.microsoft.com/office/drawing/2014/main" id="{A6816982-5AE7-4798-887E-1C3C567E535F}"/>
              </a:ext>
            </a:extLst>
          </p:cNvPr>
          <p:cNvGraphicFramePr>
            <a:graphicFrameLocks noGrp="1"/>
          </p:cNvGraphicFramePr>
          <p:nvPr>
            <p:extLst>
              <p:ext uri="{D42A27DB-BD31-4B8C-83A1-F6EECF244321}">
                <p14:modId xmlns:p14="http://schemas.microsoft.com/office/powerpoint/2010/main" val="533183757"/>
              </p:ext>
            </p:extLst>
          </p:nvPr>
        </p:nvGraphicFramePr>
        <p:xfrm>
          <a:off x="406399" y="2835487"/>
          <a:ext cx="11369041" cy="1187026"/>
        </p:xfrm>
        <a:graphic>
          <a:graphicData uri="http://schemas.openxmlformats.org/drawingml/2006/table">
            <a:tbl>
              <a:tblPr firstRow="1" bandRow="1">
                <a:tableStyleId>{5C22544A-7EE6-4342-B048-85BDC9FD1C3A}</a:tableStyleId>
              </a:tblPr>
              <a:tblGrid>
                <a:gridCol w="6030843">
                  <a:extLst>
                    <a:ext uri="{9D8B030D-6E8A-4147-A177-3AD203B41FA5}">
                      <a16:colId xmlns:a16="http://schemas.microsoft.com/office/drawing/2014/main" val="3728372760"/>
                    </a:ext>
                  </a:extLst>
                </a:gridCol>
                <a:gridCol w="2480107">
                  <a:extLst>
                    <a:ext uri="{9D8B030D-6E8A-4147-A177-3AD203B41FA5}">
                      <a16:colId xmlns:a16="http://schemas.microsoft.com/office/drawing/2014/main" val="3781878850"/>
                    </a:ext>
                  </a:extLst>
                </a:gridCol>
                <a:gridCol w="2858091">
                  <a:extLst>
                    <a:ext uri="{9D8B030D-6E8A-4147-A177-3AD203B41FA5}">
                      <a16:colId xmlns:a16="http://schemas.microsoft.com/office/drawing/2014/main" val="911075794"/>
                    </a:ext>
                  </a:extLst>
                </a:gridCol>
              </a:tblGrid>
              <a:tr h="580590">
                <a:tc>
                  <a:txBody>
                    <a:bodyPr/>
                    <a:lstStyle/>
                    <a:p>
                      <a:pPr algn="ctr"/>
                      <a:r>
                        <a:rPr lang="en-US" sz="16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606436">
                <a:tc>
                  <a:txBody>
                    <a:bodyPr/>
                    <a:lstStyle/>
                    <a:p>
                      <a:r>
                        <a:rPr lang="en-US" sz="1600" b="1" dirty="0"/>
                        <a:t>What is the implementation plan for the mitigation action?</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bl>
          </a:graphicData>
        </a:graphic>
      </p:graphicFrame>
      <p:sp>
        <p:nvSpPr>
          <p:cNvPr id="3" name="Slide Number Placeholder 2">
            <a:extLst>
              <a:ext uri="{FF2B5EF4-FFF2-40B4-BE49-F238E27FC236}">
                <a16:creationId xmlns:a16="http://schemas.microsoft.com/office/drawing/2014/main" id="{281ECB5E-EDD7-344A-8B85-BE947C548FBB}"/>
              </a:ext>
            </a:extLst>
          </p:cNvPr>
          <p:cNvSpPr>
            <a:spLocks noGrp="1"/>
          </p:cNvSpPr>
          <p:nvPr>
            <p:ph type="sldNum" sz="quarter" idx="4"/>
          </p:nvPr>
        </p:nvSpPr>
        <p:spPr/>
        <p:txBody>
          <a:bodyPr/>
          <a:lstStyle/>
          <a:p>
            <a:r>
              <a:rPr lang="en-US" dirty="0"/>
              <a:t>BRIC and FMA NOI  |  </a:t>
            </a:r>
            <a:fld id="{18FD47A2-EF8B-0240-AD90-9B51A2DFE8C1}" type="slidenum">
              <a:rPr lang="en-US" b="1" smtClean="0"/>
              <a:pPr/>
              <a:t>30</a:t>
            </a:fld>
            <a:endParaRPr lang="en-US" b="1" dirty="0"/>
          </a:p>
        </p:txBody>
      </p:sp>
      <p:grpSp>
        <p:nvGrpSpPr>
          <p:cNvPr id="7" name="Group 6">
            <a:extLst>
              <a:ext uri="{FF2B5EF4-FFF2-40B4-BE49-F238E27FC236}">
                <a16:creationId xmlns:a16="http://schemas.microsoft.com/office/drawing/2014/main" id="{1F7E0F7E-2342-CB49-B0C7-D4602AFC11E3}"/>
              </a:ext>
            </a:extLst>
          </p:cNvPr>
          <p:cNvGrpSpPr/>
          <p:nvPr/>
        </p:nvGrpSpPr>
        <p:grpSpPr>
          <a:xfrm>
            <a:off x="11287611" y="400499"/>
            <a:ext cx="487829" cy="163513"/>
            <a:chOff x="2721477" y="5817904"/>
            <a:chExt cx="625180" cy="209550"/>
          </a:xfrm>
          <a:solidFill>
            <a:schemeClr val="bg1"/>
          </a:solidFill>
        </p:grpSpPr>
        <p:cxnSp>
          <p:nvCxnSpPr>
            <p:cNvPr id="8" name="Straight Connector 7">
              <a:extLst>
                <a:ext uri="{FF2B5EF4-FFF2-40B4-BE49-F238E27FC236}">
                  <a16:creationId xmlns:a16="http://schemas.microsoft.com/office/drawing/2014/main" id="{525432D3-808A-D849-AC3D-C1D9937448FF}"/>
                </a:ext>
              </a:extLst>
            </p:cNvPr>
            <p:cNvCxnSpPr>
              <a:cxnSpLocks/>
              <a:stCxn id="9" idx="6"/>
              <a:endCxn id="10"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Oval 8">
              <a:extLst>
                <a:ext uri="{FF2B5EF4-FFF2-40B4-BE49-F238E27FC236}">
                  <a16:creationId xmlns:a16="http://schemas.microsoft.com/office/drawing/2014/main" id="{D01CE1BC-B8C9-F743-AC92-17E6A86D32E9}"/>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E5056D44-5724-E44F-9830-4C84F750265F}"/>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69622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6757-145E-7DBB-B2BA-FA11C616BD01}"/>
              </a:ext>
            </a:extLst>
          </p:cNvPr>
          <p:cNvSpPr>
            <a:spLocks noGrp="1"/>
          </p:cNvSpPr>
          <p:nvPr>
            <p:ph type="title"/>
          </p:nvPr>
        </p:nvSpPr>
        <p:spPr/>
        <p:txBody>
          <a:bodyPr/>
          <a:lstStyle/>
          <a:p>
            <a:r>
              <a:rPr lang="en-US" sz="2400" dirty="0"/>
              <a:t>Phase Determination (Only Applicable for Projects – C&amp;CB Write No)</a:t>
            </a:r>
          </a:p>
        </p:txBody>
      </p:sp>
      <p:sp>
        <p:nvSpPr>
          <p:cNvPr id="3" name="Slide Number Placeholder 2">
            <a:extLst>
              <a:ext uri="{FF2B5EF4-FFF2-40B4-BE49-F238E27FC236}">
                <a16:creationId xmlns:a16="http://schemas.microsoft.com/office/drawing/2014/main" id="{BA595D08-98F8-CFF7-0CA7-1953B816E86E}"/>
              </a:ext>
            </a:extLst>
          </p:cNvPr>
          <p:cNvSpPr>
            <a:spLocks noGrp="1"/>
          </p:cNvSpPr>
          <p:nvPr>
            <p:ph type="sldNum" sz="quarter" idx="4"/>
          </p:nvPr>
        </p:nvSpPr>
        <p:spPr/>
        <p:txBody>
          <a:bodyPr/>
          <a:lstStyle/>
          <a:p>
            <a:r>
              <a:rPr lang="en-US" dirty="0"/>
              <a:t>BRIC and FMA NOI  |  </a:t>
            </a:r>
            <a:fld id="{18FD47A2-EF8B-0240-AD90-9B51A2DFE8C1}" type="slidenum">
              <a:rPr lang="en-US" b="1" smtClean="0"/>
              <a:pPr/>
              <a:t>31</a:t>
            </a:fld>
            <a:endParaRPr lang="en-US" b="1" dirty="0"/>
          </a:p>
        </p:txBody>
      </p:sp>
      <p:graphicFrame>
        <p:nvGraphicFramePr>
          <p:cNvPr id="8" name="Table 3">
            <a:extLst>
              <a:ext uri="{FF2B5EF4-FFF2-40B4-BE49-F238E27FC236}">
                <a16:creationId xmlns:a16="http://schemas.microsoft.com/office/drawing/2014/main" id="{21D41746-13E9-A020-D5C5-ECC9F26CBA66}"/>
              </a:ext>
            </a:extLst>
          </p:cNvPr>
          <p:cNvGraphicFramePr>
            <a:graphicFrameLocks noGrp="1"/>
          </p:cNvGraphicFramePr>
          <p:nvPr>
            <p:extLst>
              <p:ext uri="{D42A27DB-BD31-4B8C-83A1-F6EECF244321}">
                <p14:modId xmlns:p14="http://schemas.microsoft.com/office/powerpoint/2010/main" val="3963215973"/>
              </p:ext>
            </p:extLst>
          </p:nvPr>
        </p:nvGraphicFramePr>
        <p:xfrm>
          <a:off x="416561" y="3481406"/>
          <a:ext cx="11358879" cy="2575154"/>
        </p:xfrm>
        <a:graphic>
          <a:graphicData uri="http://schemas.openxmlformats.org/drawingml/2006/table">
            <a:tbl>
              <a:tblPr firstRow="1" bandRow="1">
                <a:tableStyleId>{5C22544A-7EE6-4342-B048-85BDC9FD1C3A}</a:tableStyleId>
              </a:tblPr>
              <a:tblGrid>
                <a:gridCol w="2839720">
                  <a:extLst>
                    <a:ext uri="{9D8B030D-6E8A-4147-A177-3AD203B41FA5}">
                      <a16:colId xmlns:a16="http://schemas.microsoft.com/office/drawing/2014/main" val="3728372760"/>
                    </a:ext>
                  </a:extLst>
                </a:gridCol>
                <a:gridCol w="1119777">
                  <a:extLst>
                    <a:ext uri="{9D8B030D-6E8A-4147-A177-3AD203B41FA5}">
                      <a16:colId xmlns:a16="http://schemas.microsoft.com/office/drawing/2014/main" val="3781878850"/>
                    </a:ext>
                  </a:extLst>
                </a:gridCol>
                <a:gridCol w="1371600">
                  <a:extLst>
                    <a:ext uri="{9D8B030D-6E8A-4147-A177-3AD203B41FA5}">
                      <a16:colId xmlns:a16="http://schemas.microsoft.com/office/drawing/2014/main" val="911075794"/>
                    </a:ext>
                  </a:extLst>
                </a:gridCol>
                <a:gridCol w="6027782">
                  <a:extLst>
                    <a:ext uri="{9D8B030D-6E8A-4147-A177-3AD203B41FA5}">
                      <a16:colId xmlns:a16="http://schemas.microsoft.com/office/drawing/2014/main" val="744783074"/>
                    </a:ext>
                  </a:extLst>
                </a:gridCol>
              </a:tblGrid>
              <a:tr h="414256">
                <a:tc>
                  <a:txBody>
                    <a:bodyPr/>
                    <a:lstStyle/>
                    <a:p>
                      <a:pPr algn="ctr"/>
                      <a:r>
                        <a:rPr lang="en-US" sz="12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200" dirty="0"/>
                        <a:t>Tips for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452676">
                <a:tc>
                  <a:txBody>
                    <a:bodyPr/>
                    <a:lstStyle/>
                    <a:p>
                      <a:r>
                        <a:rPr lang="en-US" sz="1200" b="1" dirty="0"/>
                        <a:t>Have all specific sites where project work will be conducted been identified?</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No</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Yes or No</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Helps to determine if the project should be</a:t>
                      </a:r>
                      <a:r>
                        <a:rPr lang="en-US" sz="1200" b="1" kern="1200" dirty="0">
                          <a:solidFill>
                            <a:schemeClr val="dk1"/>
                          </a:solidFill>
                          <a:latin typeface="+mn-lt"/>
                          <a:ea typeface="+mn-ea"/>
                          <a:cs typeface="+mn-cs"/>
                        </a:rPr>
                        <a:t> phased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450995">
                <a:tc>
                  <a:txBody>
                    <a:bodyPr/>
                    <a:lstStyle/>
                    <a:p>
                      <a:r>
                        <a:rPr lang="en-US" sz="1200" b="1" dirty="0"/>
                        <a:t>What is the percentage level of design?</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No</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0%, 10%, 30%, 60%, 90%, and/or 100%</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If under 60%, the project </a:t>
                      </a:r>
                      <a:r>
                        <a:rPr lang="en-US" sz="1200" b="1" kern="1200" dirty="0">
                          <a:solidFill>
                            <a:schemeClr val="dk1"/>
                          </a:solidFill>
                          <a:latin typeface="+mn-lt"/>
                          <a:ea typeface="+mn-ea"/>
                          <a:cs typeface="+mn-cs"/>
                        </a:rPr>
                        <a:t>needs</a:t>
                      </a:r>
                      <a:r>
                        <a:rPr lang="en-US" sz="1200" kern="1200" dirty="0">
                          <a:solidFill>
                            <a:schemeClr val="dk1"/>
                          </a:solidFill>
                          <a:latin typeface="+mn-lt"/>
                          <a:ea typeface="+mn-ea"/>
                          <a:cs typeface="+mn-cs"/>
                        </a:rPr>
                        <a:t> to be </a:t>
                      </a:r>
                      <a:r>
                        <a:rPr lang="en-US" sz="1200" b="1" kern="1200" dirty="0">
                          <a:solidFill>
                            <a:schemeClr val="dk1"/>
                          </a:solidFill>
                          <a:latin typeface="+mn-lt"/>
                          <a:ea typeface="+mn-ea"/>
                          <a:cs typeface="+mn-cs"/>
                        </a:rPr>
                        <a:t>phased</a:t>
                      </a:r>
                      <a:r>
                        <a:rPr lang="en-US" sz="1200" kern="1200" dirty="0">
                          <a:solidFill>
                            <a:schemeClr val="dk1"/>
                          </a:solidFill>
                          <a:latin typeface="+mn-lt"/>
                          <a:ea typeface="+mn-ea"/>
                          <a:cs typeface="+mn-cs"/>
                        </a:rPr>
                        <a:t> </a:t>
                      </a:r>
                      <a:endParaRPr lang="en-US" sz="1200" b="1" kern="1200" dirty="0">
                        <a:solidFill>
                          <a:schemeClr val="dk1"/>
                        </a:solidFill>
                        <a:latin typeface="+mn-lt"/>
                        <a:ea typeface="+mn-ea"/>
                        <a:cs typeface="+mn-cs"/>
                      </a:endParaRP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1020674">
                <a:tc>
                  <a:txBody>
                    <a:bodyPr/>
                    <a:lstStyle/>
                    <a:p>
                      <a:r>
                        <a:rPr lang="en-US" sz="1200" b="1" dirty="0"/>
                        <a:t>Is this project phased?</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2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2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Yes or No</a:t>
                      </a:r>
                    </a:p>
                    <a:p>
                      <a:pPr marL="285750" indent="-285750" algn="l" defTabSz="685800" rtl="0" eaLnBrk="1" latinLnBrk="0" hangingPunct="1">
                        <a:buClr>
                          <a:srgbClr val="003364"/>
                        </a:buClr>
                        <a:buFont typeface="Wingdings" panose="05000000000000000000" pitchFamily="2" charset="2"/>
                        <a:buChar char="§"/>
                      </a:pPr>
                      <a:r>
                        <a:rPr lang="en-US" sz="1200" kern="1200" dirty="0">
                          <a:solidFill>
                            <a:schemeClr val="dk1"/>
                          </a:solidFill>
                          <a:latin typeface="+mn-lt"/>
                          <a:ea typeface="+mn-ea"/>
                          <a:cs typeface="+mn-cs"/>
                        </a:rPr>
                        <a:t>If all sites are not known and/or project is under 60% design, the project </a:t>
                      </a:r>
                      <a:r>
                        <a:rPr lang="en-US" sz="1200" b="1" kern="1200" dirty="0">
                          <a:solidFill>
                            <a:schemeClr val="dk1"/>
                          </a:solidFill>
                          <a:latin typeface="+mn-lt"/>
                          <a:ea typeface="+mn-ea"/>
                          <a:cs typeface="+mn-cs"/>
                        </a:rPr>
                        <a:t>must</a:t>
                      </a:r>
                      <a:r>
                        <a:rPr lang="en-US" sz="1200" kern="1200" dirty="0">
                          <a:solidFill>
                            <a:schemeClr val="dk1"/>
                          </a:solidFill>
                          <a:latin typeface="+mn-lt"/>
                          <a:ea typeface="+mn-ea"/>
                          <a:cs typeface="+mn-cs"/>
                        </a:rPr>
                        <a:t> be </a:t>
                      </a:r>
                      <a:r>
                        <a:rPr lang="en-US" sz="1200" b="1" kern="1200" dirty="0">
                          <a:solidFill>
                            <a:schemeClr val="dk1"/>
                          </a:solidFill>
                          <a:latin typeface="+mn-lt"/>
                          <a:ea typeface="+mn-ea"/>
                          <a:cs typeface="+mn-cs"/>
                        </a:rPr>
                        <a:t>phased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bl>
          </a:graphicData>
        </a:graphic>
      </p:graphicFrame>
      <p:pic>
        <p:nvPicPr>
          <p:cNvPr id="5" name="Picture 4">
            <a:extLst>
              <a:ext uri="{FF2B5EF4-FFF2-40B4-BE49-F238E27FC236}">
                <a16:creationId xmlns:a16="http://schemas.microsoft.com/office/drawing/2014/main" id="{5E0A1B3F-D275-732E-32E8-B8084760163F}"/>
              </a:ext>
            </a:extLst>
          </p:cNvPr>
          <p:cNvPicPr>
            <a:picLocks noChangeAspect="1"/>
          </p:cNvPicPr>
          <p:nvPr/>
        </p:nvPicPr>
        <p:blipFill>
          <a:blip r:embed="rId2"/>
          <a:stretch>
            <a:fillRect/>
          </a:stretch>
        </p:blipFill>
        <p:spPr>
          <a:xfrm>
            <a:off x="877570" y="958011"/>
            <a:ext cx="10426700" cy="2292572"/>
          </a:xfrm>
          <a:prstGeom prst="rect">
            <a:avLst/>
          </a:prstGeom>
          <a:ln>
            <a:solidFill>
              <a:schemeClr val="bg1">
                <a:lumMod val="85000"/>
              </a:schemeClr>
            </a:solidFill>
          </a:ln>
          <a:effectLst>
            <a:outerShdw blurRad="25400" dist="12700" dir="2700000" algn="tl" rotWithShape="0">
              <a:schemeClr val="tx1">
                <a:lumMod val="65000"/>
                <a:lumOff val="35000"/>
                <a:alpha val="40000"/>
              </a:schemeClr>
            </a:outerShdw>
          </a:effectLst>
        </p:spPr>
      </p:pic>
    </p:spTree>
    <p:extLst>
      <p:ext uri="{BB962C8B-B14F-4D97-AF65-F5344CB8AC3E}">
        <p14:creationId xmlns:p14="http://schemas.microsoft.com/office/powerpoint/2010/main" val="3822916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dirty="0"/>
              <a:t>Problem and Solution</a:t>
            </a:r>
            <a:br>
              <a:rPr lang="en-US" sz="1600" b="1" dirty="0"/>
            </a:br>
            <a:r>
              <a:rPr lang="en-US" sz="1600" b="1" dirty="0"/>
              <a:t>Benefit-Cost Analysis</a:t>
            </a:r>
            <a:br>
              <a:rPr lang="en-US" sz="1600" b="1"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B4A51AB4-97BD-BB44-B69E-CE29761CC509}"/>
              </a:ext>
            </a:extLst>
          </p:cNvPr>
          <p:cNvSpPr>
            <a:spLocks noGrp="1"/>
          </p:cNvSpPr>
          <p:nvPr>
            <p:ph type="sldNum" sz="quarter" idx="4"/>
          </p:nvPr>
        </p:nvSpPr>
        <p:spPr/>
        <p:txBody>
          <a:bodyPr/>
          <a:lstStyle/>
          <a:p>
            <a:r>
              <a:rPr lang="en-US" dirty="0"/>
              <a:t>BRIC and FMA NOI  |  </a:t>
            </a:r>
            <a:fld id="{18FD47A2-EF8B-0240-AD90-9B51A2DFE8C1}" type="slidenum">
              <a:rPr lang="en-US" b="1" smtClean="0"/>
              <a:pPr/>
              <a:t>32</a:t>
            </a:fld>
            <a:endParaRPr lang="en-US" b="1" dirty="0"/>
          </a:p>
        </p:txBody>
      </p:sp>
    </p:spTree>
    <p:extLst>
      <p:ext uri="{BB962C8B-B14F-4D97-AF65-F5344CB8AC3E}">
        <p14:creationId xmlns:p14="http://schemas.microsoft.com/office/powerpoint/2010/main" val="3862899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Benefit Cost Analysis Section: Project Only</a:t>
            </a:r>
          </a:p>
        </p:txBody>
      </p:sp>
      <p:pic>
        <p:nvPicPr>
          <p:cNvPr id="4" name="Picture 3" descr="Graphical user interface, application&#10;&#10;Description automatically generated">
            <a:extLst>
              <a:ext uri="{FF2B5EF4-FFF2-40B4-BE49-F238E27FC236}">
                <a16:creationId xmlns:a16="http://schemas.microsoft.com/office/drawing/2014/main" id="{EB7647AB-0783-4326-8E6A-2F89A854530A}"/>
              </a:ext>
            </a:extLst>
          </p:cNvPr>
          <p:cNvPicPr>
            <a:picLocks noChangeAspect="1"/>
          </p:cNvPicPr>
          <p:nvPr/>
        </p:nvPicPr>
        <p:blipFill rotWithShape="1">
          <a:blip r:embed="rId2"/>
          <a:srcRect l="989" t="3406" r="1999" b="4411"/>
          <a:stretch/>
        </p:blipFill>
        <p:spPr>
          <a:xfrm>
            <a:off x="544286" y="1850572"/>
            <a:ext cx="11254306" cy="2993572"/>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5" name="Slide Number Placeholder 4">
            <a:extLst>
              <a:ext uri="{FF2B5EF4-FFF2-40B4-BE49-F238E27FC236}">
                <a16:creationId xmlns:a16="http://schemas.microsoft.com/office/drawing/2014/main" id="{C11FF47C-6DCA-2F48-BDFF-BA96E17B6613}"/>
              </a:ext>
            </a:extLst>
          </p:cNvPr>
          <p:cNvSpPr>
            <a:spLocks noGrp="1"/>
          </p:cNvSpPr>
          <p:nvPr>
            <p:ph type="sldNum" sz="quarter" idx="4"/>
          </p:nvPr>
        </p:nvSpPr>
        <p:spPr/>
        <p:txBody>
          <a:bodyPr/>
          <a:lstStyle/>
          <a:p>
            <a:r>
              <a:rPr lang="en-US" dirty="0"/>
              <a:t>BRIC and FMA NOI  |  </a:t>
            </a:r>
            <a:fld id="{18FD47A2-EF8B-0240-AD90-9B51A2DFE8C1}" type="slidenum">
              <a:rPr lang="en-US" b="1" smtClean="0"/>
              <a:pPr/>
              <a:t>33</a:t>
            </a:fld>
            <a:endParaRPr lang="en-US" b="1" dirty="0"/>
          </a:p>
        </p:txBody>
      </p:sp>
      <p:grpSp>
        <p:nvGrpSpPr>
          <p:cNvPr id="6" name="Group 5">
            <a:extLst>
              <a:ext uri="{FF2B5EF4-FFF2-40B4-BE49-F238E27FC236}">
                <a16:creationId xmlns:a16="http://schemas.microsoft.com/office/drawing/2014/main" id="{7AE5274F-9713-1044-A6C7-18DBDCCD3B06}"/>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B0A6A959-F5AC-3D43-B7E4-58703717C257}"/>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831C8B27-0FDD-C748-89CA-9173980782AA}"/>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2D11C199-B325-6C43-8DB2-08ACFDDB9972}"/>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821781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Benefit Cost Analysis Section: Project Only</a:t>
            </a:r>
          </a:p>
        </p:txBody>
      </p:sp>
      <p:sp>
        <p:nvSpPr>
          <p:cNvPr id="10" name="Text Placeholder 9">
            <a:extLst>
              <a:ext uri="{FF2B5EF4-FFF2-40B4-BE49-F238E27FC236}">
                <a16:creationId xmlns:a16="http://schemas.microsoft.com/office/drawing/2014/main" id="{1F7CAE14-4C06-F646-8EE8-D6869D554639}"/>
              </a:ext>
            </a:extLst>
          </p:cNvPr>
          <p:cNvSpPr>
            <a:spLocks noGrp="1"/>
          </p:cNvSpPr>
          <p:nvPr>
            <p:ph type="body" sz="quarter" idx="10"/>
          </p:nvPr>
        </p:nvSpPr>
        <p:spPr/>
        <p:txBody>
          <a:bodyPr/>
          <a:lstStyle/>
          <a:p>
            <a:pPr lvl="1"/>
            <a:r>
              <a:rPr lang="en-US" dirty="0"/>
              <a:t>These two questions are to help get better visibility into how well documented and quantified the risk/hazard is</a:t>
            </a:r>
          </a:p>
          <a:p>
            <a:pPr lvl="1"/>
            <a:r>
              <a:rPr lang="en-US" dirty="0"/>
              <a:t>Since cost-effectiveness is mandatory and time intensive, we ask these questions to gleam a bit more information into the potential BCA</a:t>
            </a:r>
          </a:p>
          <a:p>
            <a:pPr lvl="1"/>
            <a:r>
              <a:rPr lang="en-US" dirty="0"/>
              <a:t>Subapplicants should list what information is available </a:t>
            </a:r>
          </a:p>
          <a:p>
            <a:pPr lvl="1"/>
            <a:r>
              <a:rPr lang="en-US" dirty="0"/>
              <a:t>If a SA does not seem to have any documentation, the project may struggle to be cost-effective as credible documentation is the foundation for “good” BCAs</a:t>
            </a:r>
          </a:p>
          <a:p>
            <a:endParaRPr lang="en-US" dirty="0"/>
          </a:p>
        </p:txBody>
      </p:sp>
      <p:graphicFrame>
        <p:nvGraphicFramePr>
          <p:cNvPr id="5" name="Table 3">
            <a:extLst>
              <a:ext uri="{FF2B5EF4-FFF2-40B4-BE49-F238E27FC236}">
                <a16:creationId xmlns:a16="http://schemas.microsoft.com/office/drawing/2014/main" id="{211CB765-C3FA-4A3E-A9FF-4382D4F57928}"/>
              </a:ext>
            </a:extLst>
          </p:cNvPr>
          <p:cNvGraphicFramePr>
            <a:graphicFrameLocks noGrp="1"/>
          </p:cNvGraphicFramePr>
          <p:nvPr>
            <p:extLst>
              <p:ext uri="{D42A27DB-BD31-4B8C-83A1-F6EECF244321}">
                <p14:modId xmlns:p14="http://schemas.microsoft.com/office/powerpoint/2010/main" val="3012160895"/>
              </p:ext>
            </p:extLst>
          </p:nvPr>
        </p:nvGraphicFramePr>
        <p:xfrm>
          <a:off x="406400" y="3833997"/>
          <a:ext cx="11369040" cy="1456459"/>
        </p:xfrm>
        <a:graphic>
          <a:graphicData uri="http://schemas.openxmlformats.org/drawingml/2006/table">
            <a:tbl>
              <a:tblPr firstRow="1" bandRow="1">
                <a:tableStyleId>{5C22544A-7EE6-4342-B048-85BDC9FD1C3A}</a:tableStyleId>
              </a:tblPr>
              <a:tblGrid>
                <a:gridCol w="5966959">
                  <a:extLst>
                    <a:ext uri="{9D8B030D-6E8A-4147-A177-3AD203B41FA5}">
                      <a16:colId xmlns:a16="http://schemas.microsoft.com/office/drawing/2014/main" val="3728372760"/>
                    </a:ext>
                  </a:extLst>
                </a:gridCol>
                <a:gridCol w="2543990">
                  <a:extLst>
                    <a:ext uri="{9D8B030D-6E8A-4147-A177-3AD203B41FA5}">
                      <a16:colId xmlns:a16="http://schemas.microsoft.com/office/drawing/2014/main" val="3781878850"/>
                    </a:ext>
                  </a:extLst>
                </a:gridCol>
                <a:gridCol w="2858091">
                  <a:extLst>
                    <a:ext uri="{9D8B030D-6E8A-4147-A177-3AD203B41FA5}">
                      <a16:colId xmlns:a16="http://schemas.microsoft.com/office/drawing/2014/main" val="911075794"/>
                    </a:ext>
                  </a:extLst>
                </a:gridCol>
              </a:tblGrid>
              <a:tr h="471493">
                <a:tc>
                  <a:txBody>
                    <a:bodyPr/>
                    <a:lstStyle/>
                    <a:p>
                      <a:pPr algn="ctr"/>
                      <a:r>
                        <a:rPr lang="en-US" sz="16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492483">
                <a:tc>
                  <a:txBody>
                    <a:bodyPr/>
                    <a:lstStyle/>
                    <a:p>
                      <a:r>
                        <a:rPr lang="en-US" sz="1600" b="1" dirty="0"/>
                        <a:t>Documented history of hazards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492483">
                <a:tc>
                  <a:txBody>
                    <a:bodyPr/>
                    <a:lstStyle/>
                    <a:p>
                      <a:r>
                        <a:rPr lang="en-US" sz="1600" b="1" dirty="0"/>
                        <a:t>Studies documenting the severity and impact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2477713184"/>
                  </a:ext>
                </a:extLst>
              </a:tr>
            </a:tbl>
          </a:graphicData>
        </a:graphic>
      </p:graphicFrame>
      <p:sp>
        <p:nvSpPr>
          <p:cNvPr id="11" name="Slide Number Placeholder 10">
            <a:extLst>
              <a:ext uri="{FF2B5EF4-FFF2-40B4-BE49-F238E27FC236}">
                <a16:creationId xmlns:a16="http://schemas.microsoft.com/office/drawing/2014/main" id="{8ABB91FB-FAD3-0C4D-A2C5-FDC24AFA00E2}"/>
              </a:ext>
            </a:extLst>
          </p:cNvPr>
          <p:cNvSpPr>
            <a:spLocks noGrp="1"/>
          </p:cNvSpPr>
          <p:nvPr>
            <p:ph type="sldNum" sz="quarter" idx="4"/>
          </p:nvPr>
        </p:nvSpPr>
        <p:spPr/>
        <p:txBody>
          <a:bodyPr/>
          <a:lstStyle/>
          <a:p>
            <a:r>
              <a:rPr lang="en-US" dirty="0"/>
              <a:t>BRIC and FMA NOI  |  </a:t>
            </a:r>
            <a:fld id="{18FD47A2-EF8B-0240-AD90-9B51A2DFE8C1}" type="slidenum">
              <a:rPr lang="en-US" b="1" smtClean="0"/>
              <a:pPr/>
              <a:t>34</a:t>
            </a:fld>
            <a:endParaRPr lang="en-US" b="1" dirty="0"/>
          </a:p>
        </p:txBody>
      </p:sp>
      <p:grpSp>
        <p:nvGrpSpPr>
          <p:cNvPr id="6" name="Group 5">
            <a:extLst>
              <a:ext uri="{FF2B5EF4-FFF2-40B4-BE49-F238E27FC236}">
                <a16:creationId xmlns:a16="http://schemas.microsoft.com/office/drawing/2014/main" id="{6AB88016-9F48-E445-A7E1-F3B6630A097B}"/>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C92CB10A-3ADB-5444-909E-53A662A091E4}"/>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19194DE8-7F7A-CB43-ADD8-B96B7F3EED8D}"/>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7C0E2101-C846-9145-B612-B3C7113F9EAB}"/>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53430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dirty="0"/>
              <a:t>Problem and Solution</a:t>
            </a:r>
            <a:br>
              <a:rPr lang="en-US" sz="1600" b="1" dirty="0"/>
            </a:br>
            <a:r>
              <a:rPr lang="en-US" sz="1600" dirty="0"/>
              <a:t>Benefit-Cost Analysis</a:t>
            </a:r>
            <a:br>
              <a:rPr lang="en-US" sz="1600" dirty="0"/>
            </a:br>
            <a:r>
              <a:rPr lang="en-US" sz="1600" b="1" dirty="0"/>
              <a:t>Activity Costs &amp; Prepare California Match </a:t>
            </a:r>
            <a:br>
              <a:rPr lang="en-US" sz="1600" b="1"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59579301-ACAF-134F-9FCE-62C96D34C719}"/>
              </a:ext>
            </a:extLst>
          </p:cNvPr>
          <p:cNvSpPr>
            <a:spLocks noGrp="1"/>
          </p:cNvSpPr>
          <p:nvPr>
            <p:ph type="sldNum" sz="quarter" idx="4"/>
          </p:nvPr>
        </p:nvSpPr>
        <p:spPr/>
        <p:txBody>
          <a:bodyPr/>
          <a:lstStyle/>
          <a:p>
            <a:r>
              <a:rPr lang="en-US" dirty="0"/>
              <a:t>BRIC and FMA NOI  |  </a:t>
            </a:r>
            <a:fld id="{18FD47A2-EF8B-0240-AD90-9B51A2DFE8C1}" type="slidenum">
              <a:rPr lang="en-US" b="1" smtClean="0"/>
              <a:pPr/>
              <a:t>35</a:t>
            </a:fld>
            <a:endParaRPr lang="en-US" b="1" dirty="0"/>
          </a:p>
        </p:txBody>
      </p:sp>
    </p:spTree>
    <p:extLst>
      <p:ext uri="{BB962C8B-B14F-4D97-AF65-F5344CB8AC3E}">
        <p14:creationId xmlns:p14="http://schemas.microsoft.com/office/powerpoint/2010/main" val="28384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Activity Costs Section: Project and C&amp;CB</a:t>
            </a:r>
          </a:p>
        </p:txBody>
      </p:sp>
      <p:pic>
        <p:nvPicPr>
          <p:cNvPr id="5" name="Picture 4" descr="Graphical user interface, text, application, email&#10;&#10;Description automatically generated">
            <a:extLst>
              <a:ext uri="{FF2B5EF4-FFF2-40B4-BE49-F238E27FC236}">
                <a16:creationId xmlns:a16="http://schemas.microsoft.com/office/drawing/2014/main" id="{683A510A-F062-4696-AE87-43AAA4C94F29}"/>
              </a:ext>
            </a:extLst>
          </p:cNvPr>
          <p:cNvPicPr>
            <a:picLocks noChangeAspect="1"/>
          </p:cNvPicPr>
          <p:nvPr/>
        </p:nvPicPr>
        <p:blipFill rotWithShape="1">
          <a:blip r:embed="rId2"/>
          <a:srcRect l="4723" t="2467" r="4400" b="4187"/>
          <a:stretch/>
        </p:blipFill>
        <p:spPr>
          <a:xfrm>
            <a:off x="1513114" y="903514"/>
            <a:ext cx="9198429" cy="5148943"/>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4" name="Slide Number Placeholder 3">
            <a:extLst>
              <a:ext uri="{FF2B5EF4-FFF2-40B4-BE49-F238E27FC236}">
                <a16:creationId xmlns:a16="http://schemas.microsoft.com/office/drawing/2014/main" id="{45C87483-F904-B447-97D4-3CA1A28EC2F7}"/>
              </a:ext>
            </a:extLst>
          </p:cNvPr>
          <p:cNvSpPr>
            <a:spLocks noGrp="1"/>
          </p:cNvSpPr>
          <p:nvPr>
            <p:ph type="sldNum" sz="quarter" idx="4"/>
          </p:nvPr>
        </p:nvSpPr>
        <p:spPr/>
        <p:txBody>
          <a:bodyPr/>
          <a:lstStyle/>
          <a:p>
            <a:r>
              <a:rPr lang="en-US"/>
              <a:t>BRIC and FMA NOI  |  </a:t>
            </a:r>
            <a:fld id="{18FD47A2-EF8B-0240-AD90-9B51A2DFE8C1}" type="slidenum">
              <a:rPr lang="en-US" smtClean="0"/>
              <a:pPr/>
              <a:t>36</a:t>
            </a:fld>
            <a:endParaRPr lang="en-US" dirty="0"/>
          </a:p>
        </p:txBody>
      </p:sp>
      <p:grpSp>
        <p:nvGrpSpPr>
          <p:cNvPr id="6" name="Group 5">
            <a:extLst>
              <a:ext uri="{FF2B5EF4-FFF2-40B4-BE49-F238E27FC236}">
                <a16:creationId xmlns:a16="http://schemas.microsoft.com/office/drawing/2014/main" id="{3B42F45A-CC4B-8C4B-BC6E-C57F834E48E9}"/>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88ED4D7C-7EA0-0D41-B123-58CA62687B61}"/>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25067732-E846-944E-B477-DC628BD3D10E}"/>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7D5234D3-4273-E441-B133-06036C8C4FA9}"/>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171632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Activity Costs Section: Project and C&amp;CB</a:t>
            </a:r>
          </a:p>
        </p:txBody>
      </p:sp>
      <p:graphicFrame>
        <p:nvGraphicFramePr>
          <p:cNvPr id="6" name="Table 3">
            <a:extLst>
              <a:ext uri="{FF2B5EF4-FFF2-40B4-BE49-F238E27FC236}">
                <a16:creationId xmlns:a16="http://schemas.microsoft.com/office/drawing/2014/main" id="{9A4B8D41-D3A6-4AA5-9301-D06C9DD3C84D}"/>
              </a:ext>
            </a:extLst>
          </p:cNvPr>
          <p:cNvGraphicFramePr>
            <a:graphicFrameLocks noGrp="1"/>
          </p:cNvGraphicFramePr>
          <p:nvPr>
            <p:extLst>
              <p:ext uri="{D42A27DB-BD31-4B8C-83A1-F6EECF244321}">
                <p14:modId xmlns:p14="http://schemas.microsoft.com/office/powerpoint/2010/main" val="2643975163"/>
              </p:ext>
            </p:extLst>
          </p:nvPr>
        </p:nvGraphicFramePr>
        <p:xfrm>
          <a:off x="406400" y="1024649"/>
          <a:ext cx="11369039" cy="4903628"/>
        </p:xfrm>
        <a:graphic>
          <a:graphicData uri="http://schemas.openxmlformats.org/drawingml/2006/table">
            <a:tbl>
              <a:tblPr firstRow="1" bandRow="1">
                <a:tableStyleId>{5C22544A-7EE6-4342-B048-85BDC9FD1C3A}</a:tableStyleId>
              </a:tblPr>
              <a:tblGrid>
                <a:gridCol w="2842260">
                  <a:extLst>
                    <a:ext uri="{9D8B030D-6E8A-4147-A177-3AD203B41FA5}">
                      <a16:colId xmlns:a16="http://schemas.microsoft.com/office/drawing/2014/main" val="3728372760"/>
                    </a:ext>
                  </a:extLst>
                </a:gridCol>
                <a:gridCol w="1373130">
                  <a:extLst>
                    <a:ext uri="{9D8B030D-6E8A-4147-A177-3AD203B41FA5}">
                      <a16:colId xmlns:a16="http://schemas.microsoft.com/office/drawing/2014/main" val="3781878850"/>
                    </a:ext>
                  </a:extLst>
                </a:gridCol>
                <a:gridCol w="1415585">
                  <a:extLst>
                    <a:ext uri="{9D8B030D-6E8A-4147-A177-3AD203B41FA5}">
                      <a16:colId xmlns:a16="http://schemas.microsoft.com/office/drawing/2014/main" val="911075794"/>
                    </a:ext>
                  </a:extLst>
                </a:gridCol>
                <a:gridCol w="5738064">
                  <a:extLst>
                    <a:ext uri="{9D8B030D-6E8A-4147-A177-3AD203B41FA5}">
                      <a16:colId xmlns:a16="http://schemas.microsoft.com/office/drawing/2014/main" val="744783074"/>
                    </a:ext>
                  </a:extLst>
                </a:gridCol>
              </a:tblGrid>
              <a:tr h="722171">
                <a:tc>
                  <a:txBody>
                    <a:bodyPr/>
                    <a:lstStyle/>
                    <a:p>
                      <a:pPr algn="ctr"/>
                      <a:r>
                        <a:rPr lang="en-US" sz="16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sz="1600" dirty="0"/>
                        <a:t>Tips for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764536">
                <a:tc>
                  <a:txBody>
                    <a:bodyPr/>
                    <a:lstStyle/>
                    <a:p>
                      <a:r>
                        <a:rPr lang="en-US" sz="1600" b="1" dirty="0"/>
                        <a:t>Total activity “project” cost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When the SA enters the cost, the remaining fields are auto-populated (minus source Q)</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722171">
                <a:tc>
                  <a:txBody>
                    <a:bodyPr/>
                    <a:lstStyle/>
                    <a:p>
                      <a:r>
                        <a:rPr lang="en-US" sz="1600" b="1" dirty="0"/>
                        <a:t>Non-Federal share “local match”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Must be at least 25%</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418099">
                <a:tc>
                  <a:txBody>
                    <a:bodyPr/>
                    <a:lstStyle/>
                    <a:p>
                      <a:r>
                        <a:rPr lang="en-US" sz="1600" b="1" dirty="0"/>
                        <a:t>Federal share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What FEMA provides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r h="722171">
                <a:tc>
                  <a:txBody>
                    <a:bodyPr/>
                    <a:lstStyle/>
                    <a:p>
                      <a:r>
                        <a:rPr lang="en-US" sz="1600" b="1" dirty="0"/>
                        <a:t>Percent of non-federal share</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No</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What the SA provides (overmatch for BRIC is 30% or 12%)</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835795105"/>
                  </a:ext>
                </a:extLst>
              </a:tr>
              <a:tr h="1330316">
                <a:tc>
                  <a:txBody>
                    <a:bodyPr/>
                    <a:lstStyle/>
                    <a:p>
                      <a:r>
                        <a:rPr lang="en-US" sz="1600" b="1" dirty="0"/>
                        <a:t>Source of non-federal share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Asked to ensure the non-federal share is an eligible source (local, State, in-kind, donation, etc.)</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a federal source, it needs to be a federal source that loses its federal identify like HUD CDBG-DR </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Must be available at time of subapplication submission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9850999"/>
                  </a:ext>
                </a:extLst>
              </a:tr>
            </a:tbl>
          </a:graphicData>
        </a:graphic>
      </p:graphicFrame>
      <p:sp>
        <p:nvSpPr>
          <p:cNvPr id="4" name="Slide Number Placeholder 3">
            <a:extLst>
              <a:ext uri="{FF2B5EF4-FFF2-40B4-BE49-F238E27FC236}">
                <a16:creationId xmlns:a16="http://schemas.microsoft.com/office/drawing/2014/main" id="{CAE5F402-2505-7D45-A724-75FF6214AFC8}"/>
              </a:ext>
            </a:extLst>
          </p:cNvPr>
          <p:cNvSpPr>
            <a:spLocks noGrp="1"/>
          </p:cNvSpPr>
          <p:nvPr>
            <p:ph type="sldNum" sz="quarter" idx="4"/>
          </p:nvPr>
        </p:nvSpPr>
        <p:spPr/>
        <p:txBody>
          <a:bodyPr/>
          <a:lstStyle/>
          <a:p>
            <a:r>
              <a:rPr lang="en-US" dirty="0"/>
              <a:t>BRIC and FMA NOI  |  </a:t>
            </a:r>
            <a:fld id="{18FD47A2-EF8B-0240-AD90-9B51A2DFE8C1}" type="slidenum">
              <a:rPr lang="en-US" b="1" smtClean="0"/>
              <a:pPr/>
              <a:t>37</a:t>
            </a:fld>
            <a:endParaRPr lang="en-US" b="1" dirty="0"/>
          </a:p>
        </p:txBody>
      </p:sp>
      <p:grpSp>
        <p:nvGrpSpPr>
          <p:cNvPr id="5" name="Group 4">
            <a:extLst>
              <a:ext uri="{FF2B5EF4-FFF2-40B4-BE49-F238E27FC236}">
                <a16:creationId xmlns:a16="http://schemas.microsoft.com/office/drawing/2014/main" id="{3D74B2E2-3282-BD45-89E4-D2A424CF3C75}"/>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DAFB690D-BF7C-BF4D-B187-B564CF42A9D9}"/>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E2D59A0E-BDF6-8744-B236-9FFABBC6B176}"/>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B9F33783-F392-2F49-872D-DEB0F690537D}"/>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905462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62722-FBD5-23DF-E9C2-AC77F5C9EE30}"/>
              </a:ext>
            </a:extLst>
          </p:cNvPr>
          <p:cNvSpPr>
            <a:spLocks noGrp="1"/>
          </p:cNvSpPr>
          <p:nvPr>
            <p:ph type="title"/>
          </p:nvPr>
        </p:nvSpPr>
        <p:spPr/>
        <p:txBody>
          <a:bodyPr/>
          <a:lstStyle/>
          <a:p>
            <a:r>
              <a:rPr lang="en-US"/>
              <a:t>Prepare California Match Initiative Eligibility</a:t>
            </a:r>
          </a:p>
        </p:txBody>
      </p:sp>
      <p:sp>
        <p:nvSpPr>
          <p:cNvPr id="3" name="Slide Number Placeholder 2">
            <a:extLst>
              <a:ext uri="{FF2B5EF4-FFF2-40B4-BE49-F238E27FC236}">
                <a16:creationId xmlns:a16="http://schemas.microsoft.com/office/drawing/2014/main" id="{41BBC28A-5E31-6222-9A52-BED771C7181C}"/>
              </a:ext>
            </a:extLst>
          </p:cNvPr>
          <p:cNvSpPr>
            <a:spLocks noGrp="1"/>
          </p:cNvSpPr>
          <p:nvPr>
            <p:ph type="sldNum" sz="quarter" idx="4"/>
          </p:nvPr>
        </p:nvSpPr>
        <p:spPr/>
        <p:txBody>
          <a:bodyPr/>
          <a:lstStyle/>
          <a:p>
            <a:r>
              <a:rPr lang="en-US" dirty="0"/>
              <a:t>BRIC and FMA NOI  |  </a:t>
            </a:r>
            <a:fld id="{18FD47A2-EF8B-0240-AD90-9B51A2DFE8C1}" type="slidenum">
              <a:rPr lang="en-US" b="1" smtClean="0"/>
              <a:pPr/>
              <a:t>38</a:t>
            </a:fld>
            <a:endParaRPr lang="en-US" b="1" dirty="0"/>
          </a:p>
        </p:txBody>
      </p:sp>
      <p:sp>
        <p:nvSpPr>
          <p:cNvPr id="6" name="Text Placeholder 5">
            <a:extLst>
              <a:ext uri="{FF2B5EF4-FFF2-40B4-BE49-F238E27FC236}">
                <a16:creationId xmlns:a16="http://schemas.microsoft.com/office/drawing/2014/main" id="{DBF3C2C1-B354-878E-1610-7D5E6CD88FC5}"/>
              </a:ext>
            </a:extLst>
          </p:cNvPr>
          <p:cNvSpPr>
            <a:spLocks noGrp="1"/>
          </p:cNvSpPr>
          <p:nvPr>
            <p:ph type="body" sz="quarter" idx="11"/>
          </p:nvPr>
        </p:nvSpPr>
        <p:spPr>
          <a:xfrm>
            <a:off x="8870950" y="644235"/>
            <a:ext cx="3244850" cy="5467641"/>
          </a:xfrm>
        </p:spPr>
        <p:txBody>
          <a:bodyPr lIns="0" tIns="45720" rIns="0" bIns="45720" anchor="t"/>
          <a:lstStyle/>
          <a:p>
            <a:pPr eaLnBrk="1" hangingPunct="1">
              <a:lnSpc>
                <a:spcPct val="90000"/>
              </a:lnSpc>
              <a:spcBef>
                <a:spcPts val="1000"/>
              </a:spcBef>
            </a:pPr>
            <a:r>
              <a:rPr lang="en-US" sz="1800" b="1" kern="1200" dirty="0">
                <a:solidFill>
                  <a:srgbClr val="013365"/>
                </a:solidFill>
                <a:ea typeface="+mj-ea"/>
              </a:rPr>
              <a:t>Eligibility: </a:t>
            </a:r>
          </a:p>
          <a:p>
            <a:pPr marL="285750" indent="-285750" eaLnBrk="1" hangingPunct="1">
              <a:lnSpc>
                <a:spcPct val="90000"/>
              </a:lnSpc>
              <a:spcBef>
                <a:spcPts val="1000"/>
              </a:spcBef>
              <a:buClr>
                <a:srgbClr val="013365"/>
              </a:buClr>
              <a:buFont typeface="Arial" panose="020B0604020202020204" pitchFamily="34" charset="0"/>
              <a:buChar char="•"/>
            </a:pPr>
            <a:r>
              <a:rPr lang="en-US" sz="1400" kern="1200" dirty="0">
                <a:solidFill>
                  <a:schemeClr val="tx1">
                    <a:lumMod val="95000"/>
                    <a:lumOff val="5000"/>
                  </a:schemeClr>
                </a:solidFill>
                <a:ea typeface="+mj-ea"/>
              </a:rPr>
              <a:t>State agencies, counties, cities, special districts and tribal governments</a:t>
            </a:r>
          </a:p>
          <a:p>
            <a:pPr marL="285750" indent="-285750" eaLnBrk="1" hangingPunct="1">
              <a:lnSpc>
                <a:spcPct val="90000"/>
              </a:lnSpc>
              <a:spcBef>
                <a:spcPts val="1000"/>
              </a:spcBef>
              <a:buClr>
                <a:srgbClr val="013365"/>
              </a:buClr>
              <a:buFont typeface="Arial" panose="020B0604020202020204" pitchFamily="34" charset="0"/>
              <a:buChar char="•"/>
            </a:pPr>
            <a:r>
              <a:rPr lang="en-US" sz="1400" kern="1200" dirty="0">
                <a:solidFill>
                  <a:schemeClr val="tx1">
                    <a:lumMod val="95000"/>
                    <a:lumOff val="5000"/>
                  </a:schemeClr>
                </a:solidFill>
                <a:ea typeface="+mj-ea"/>
              </a:rPr>
              <a:t>Must protect a community considered socially vulnerable and at high hazard risk using </a:t>
            </a:r>
            <a:r>
              <a:rPr lang="en-US" sz="1400" dirty="0">
                <a:solidFill>
                  <a:srgbClr val="003364"/>
                </a:solidFill>
                <a:latin typeface="Century Gothic" panose="020B0502020202020204" pitchFamily="34" charset="0"/>
                <a:hlinkClick r:id="rId3">
                  <a:extLst>
                    <a:ext uri="{A12FA001-AC4F-418D-AE19-62706E023703}">
                      <ahyp:hlinkClr xmlns:ahyp="http://schemas.microsoft.com/office/drawing/2018/hyperlinkcolor" val="tx"/>
                    </a:ext>
                  </a:extLst>
                </a:hlinkClick>
              </a:rPr>
              <a:t>Cal OES Hazard Exposure and Social Vulnerability Heat Map</a:t>
            </a:r>
            <a:endParaRPr lang="en-US" sz="1400" kern="1200" dirty="0">
              <a:solidFill>
                <a:schemeClr val="tx1">
                  <a:lumMod val="95000"/>
                  <a:lumOff val="5000"/>
                </a:schemeClr>
              </a:solidFill>
              <a:ea typeface="+mj-ea"/>
            </a:endParaRPr>
          </a:p>
          <a:p>
            <a:pPr eaLnBrk="1" hangingPunct="1">
              <a:lnSpc>
                <a:spcPct val="90000"/>
              </a:lnSpc>
              <a:spcBef>
                <a:spcPts val="1000"/>
              </a:spcBef>
            </a:pPr>
            <a:endParaRPr lang="en-US" sz="1400" kern="1200" dirty="0">
              <a:solidFill>
                <a:schemeClr val="tx1">
                  <a:lumMod val="95000"/>
                  <a:lumOff val="5000"/>
                </a:schemeClr>
              </a:solidFill>
              <a:ea typeface="+mj-ea"/>
            </a:endParaRPr>
          </a:p>
          <a:p>
            <a:pPr eaLnBrk="1" hangingPunct="1">
              <a:lnSpc>
                <a:spcPct val="90000"/>
              </a:lnSpc>
              <a:spcBef>
                <a:spcPts val="1000"/>
              </a:spcBef>
            </a:pPr>
            <a:endParaRPr lang="en-US" sz="1800" kern="1200" dirty="0">
              <a:solidFill>
                <a:schemeClr val="tx1">
                  <a:lumMod val="95000"/>
                  <a:lumOff val="5000"/>
                </a:schemeClr>
              </a:solidFill>
              <a:ea typeface="+mj-ea"/>
            </a:endParaRPr>
          </a:p>
          <a:p>
            <a:pPr marL="285750" indent="-285750" eaLnBrk="1" hangingPunct="1">
              <a:lnSpc>
                <a:spcPct val="90000"/>
              </a:lnSpc>
              <a:spcBef>
                <a:spcPts val="1000"/>
              </a:spcBef>
              <a:buFont typeface="Arial" panose="020B0604020202020204" pitchFamily="34" charset="0"/>
              <a:buChar char="•"/>
            </a:pPr>
            <a:endParaRPr lang="en-US" sz="1800" b="1" kern="1200" dirty="0">
              <a:solidFill>
                <a:srgbClr val="013365"/>
              </a:solidFill>
              <a:ea typeface="+mj-ea"/>
            </a:endParaRPr>
          </a:p>
        </p:txBody>
      </p:sp>
      <p:sp>
        <p:nvSpPr>
          <p:cNvPr id="5" name="Text Placeholder 4">
            <a:extLst>
              <a:ext uri="{FF2B5EF4-FFF2-40B4-BE49-F238E27FC236}">
                <a16:creationId xmlns:a16="http://schemas.microsoft.com/office/drawing/2014/main" id="{4084EB9A-F721-CC96-27A5-F7502AB60232}"/>
              </a:ext>
            </a:extLst>
          </p:cNvPr>
          <p:cNvSpPr>
            <a:spLocks noGrp="1"/>
          </p:cNvSpPr>
          <p:nvPr>
            <p:ph type="body" sz="quarter" idx="10"/>
          </p:nvPr>
        </p:nvSpPr>
        <p:spPr/>
        <p:txBody>
          <a:bodyPr/>
          <a:lstStyle/>
          <a:p>
            <a:pPr marL="285750" indent="-285750">
              <a:buClr>
                <a:srgbClr val="003364"/>
              </a:buClr>
              <a:buFont typeface="Arial" panose="020B0604020202020204" pitchFamily="34" charset="0"/>
              <a:buChar char="•"/>
            </a:pPr>
            <a:r>
              <a:rPr lang="en-US" sz="1600" dirty="0"/>
              <a:t>Subapplicants may be eligible to receive </a:t>
            </a:r>
            <a:r>
              <a:rPr lang="en-US" sz="1600" dirty="0">
                <a:hlinkClick r:id="rId4"/>
              </a:rPr>
              <a:t>Prepare California Match</a:t>
            </a:r>
            <a:r>
              <a:rPr lang="en-US" sz="1600" dirty="0"/>
              <a:t>, which provides local match (25% , 10% non-federal cost share) to qualified entities for competitive projects and project scoping activities</a:t>
            </a:r>
          </a:p>
          <a:p>
            <a:pPr>
              <a:buClr>
                <a:srgbClr val="003364"/>
              </a:buClr>
            </a:pPr>
            <a:r>
              <a:rPr lang="en-US" sz="300" dirty="0"/>
              <a:t> </a:t>
            </a:r>
          </a:p>
          <a:p>
            <a:pPr marL="285750" indent="-285750">
              <a:buClr>
                <a:srgbClr val="003364"/>
              </a:buClr>
              <a:buFont typeface="Arial" panose="020B0604020202020204" pitchFamily="34" charset="0"/>
              <a:buChar char="•"/>
            </a:pPr>
            <a:r>
              <a:rPr lang="en-US" sz="1600" dirty="0"/>
              <a:t>Scoping activities need to include:</a:t>
            </a:r>
          </a:p>
          <a:p>
            <a:pPr marL="514350" lvl="1" indent="-285750">
              <a:buClrTx/>
              <a:buSzPct val="80000"/>
            </a:pPr>
            <a:r>
              <a:rPr lang="en-US" sz="1400" dirty="0"/>
              <a:t>Nature-based solutions and provide flood risk reduction for NFIP structures</a:t>
            </a:r>
          </a:p>
          <a:p>
            <a:pPr marL="742950" lvl="2" indent="-285750">
              <a:buClr>
                <a:schemeClr val="bg2"/>
              </a:buClr>
              <a:buSzPct val="80000"/>
            </a:pPr>
            <a:r>
              <a:rPr lang="en-US" sz="1400" dirty="0"/>
              <a:t>Other C&amp;CB activities will not be prioritized for Match funding (ex: plan development and/or partnership development)</a:t>
            </a:r>
          </a:p>
          <a:p>
            <a:pPr marL="742950" lvl="2" indent="-285750">
              <a:buClr>
                <a:schemeClr val="bg2"/>
              </a:buClr>
              <a:buSzPct val="80000"/>
            </a:pPr>
            <a:endParaRPr lang="en-US" sz="300" dirty="0"/>
          </a:p>
          <a:p>
            <a:pPr marL="285750" indent="-285750">
              <a:buClr>
                <a:srgbClr val="003364"/>
              </a:buClr>
              <a:buFont typeface="Arial" panose="020B0604020202020204" pitchFamily="34" charset="0"/>
              <a:buChar char="•"/>
            </a:pPr>
            <a:r>
              <a:rPr lang="en-US" sz="1600" dirty="0"/>
              <a:t>Competitive projects must: </a:t>
            </a:r>
          </a:p>
          <a:p>
            <a:pPr marL="514350" lvl="1" indent="-285750">
              <a:buClrTx/>
              <a:buSzPct val="80000"/>
            </a:pPr>
            <a:r>
              <a:rPr lang="en-US" sz="1400" dirty="0"/>
              <a:t>Be aligned with the prioritization scoring criteria</a:t>
            </a:r>
          </a:p>
          <a:p>
            <a:pPr marL="514350" lvl="1" indent="-285750">
              <a:buClrTx/>
              <a:buSzPct val="80000"/>
            </a:pPr>
            <a:r>
              <a:rPr lang="en-US" sz="1400" dirty="0"/>
              <a:t>Demonstrate effective risk reduction and resiliency, community wide</a:t>
            </a:r>
          </a:p>
          <a:p>
            <a:pPr marL="514350" lvl="1" indent="-285750">
              <a:buClrTx/>
              <a:buSzPct val="80000"/>
            </a:pPr>
            <a:r>
              <a:rPr lang="en-US" sz="1400" dirty="0"/>
              <a:t>Incorporate nature-based solutions, ancillary benefits, and future conditions</a:t>
            </a:r>
          </a:p>
          <a:p>
            <a:pPr marL="514350" lvl="1" indent="-285750">
              <a:buClrTx/>
              <a:buSzPct val="80000"/>
            </a:pPr>
            <a:r>
              <a:rPr lang="en-US" sz="1400" dirty="0"/>
              <a:t>Well-defined implementation plan</a:t>
            </a:r>
          </a:p>
          <a:p>
            <a:pPr marL="514350" lvl="1" indent="-285750">
              <a:buClrTx/>
              <a:buSzPct val="80000"/>
            </a:pPr>
            <a:r>
              <a:rPr lang="en-US" sz="1400" dirty="0"/>
              <a:t>Project will directly benefit / protect a socially vulnerable community</a:t>
            </a:r>
          </a:p>
          <a:p>
            <a:pPr lvl="1" indent="0">
              <a:buClr>
                <a:srgbClr val="003364"/>
              </a:buClr>
              <a:buNone/>
            </a:pPr>
            <a:endParaRPr lang="en-US" sz="1400" dirty="0"/>
          </a:p>
        </p:txBody>
      </p:sp>
      <p:grpSp>
        <p:nvGrpSpPr>
          <p:cNvPr id="7" name="Group 746">
            <a:extLst>
              <a:ext uri="{FF2B5EF4-FFF2-40B4-BE49-F238E27FC236}">
                <a16:creationId xmlns:a16="http://schemas.microsoft.com/office/drawing/2014/main" id="{1C7BC852-80CA-63AA-7CD2-8CAA19AD0942}"/>
              </a:ext>
            </a:extLst>
          </p:cNvPr>
          <p:cNvGrpSpPr/>
          <p:nvPr/>
        </p:nvGrpSpPr>
        <p:grpSpPr>
          <a:xfrm>
            <a:off x="7836758" y="3720276"/>
            <a:ext cx="4279042" cy="1520182"/>
            <a:chOff x="1302033" y="5357809"/>
            <a:chExt cx="4523796" cy="2161232"/>
          </a:xfrm>
        </p:grpSpPr>
        <p:sp>
          <p:nvSpPr>
            <p:cNvPr id="8" name="Text Box 2">
              <a:extLst>
                <a:ext uri="{FF2B5EF4-FFF2-40B4-BE49-F238E27FC236}">
                  <a16:creationId xmlns:a16="http://schemas.microsoft.com/office/drawing/2014/main" id="{FD18BA1D-8A5D-F40C-725A-3D5D4DAEAECC}"/>
                </a:ext>
              </a:extLst>
            </p:cNvPr>
            <p:cNvSpPr txBox="1"/>
            <p:nvPr/>
          </p:nvSpPr>
          <p:spPr>
            <a:xfrm>
              <a:off x="1302033" y="5357809"/>
              <a:ext cx="4523796" cy="2161232"/>
            </a:xfrm>
            <a:prstGeom prst="rect">
              <a:avLst/>
            </a:prstGeom>
            <a:solidFill>
              <a:srgbClr val="FFFFFF"/>
            </a:solidFill>
            <a:ln cap="flat">
              <a:noFill/>
            </a:ln>
            <a:effectLst>
              <a:outerShdw blurRad="25400" dist="12700" dir="2700000" algn="tl" rotWithShape="0">
                <a:schemeClr val="tx1">
                  <a:lumMod val="65000"/>
                  <a:lumOff val="35000"/>
                  <a:alpha val="25000"/>
                </a:schemeClr>
              </a:outerShdw>
            </a:effectLst>
          </p:spPr>
          <p:txBody>
            <a:bodyPr vert="horz" wrap="square" lIns="228600" tIns="228600" rIns="320040" bIns="228600" anchor="t" anchorCtr="0" compatLnSpc="1">
              <a:noAutofit/>
            </a:bodyPr>
            <a:lstStyle/>
            <a:p>
              <a:pPr marL="118743" marR="0" lvl="0" indent="0" algn="just" defTabSz="914400" rtl="0" eaLnBrk="1" fontAlgn="auto" latinLnBrk="0" hangingPunct="0">
                <a:lnSpc>
                  <a:spcPct val="117000"/>
                </a:lnSpc>
                <a:spcBef>
                  <a:spcPts val="200"/>
                </a:spcBef>
                <a:spcAft>
                  <a:spcPts val="200"/>
                </a:spcAft>
                <a:buClrTx/>
                <a:buSzTx/>
                <a:buFontTx/>
                <a:buNone/>
                <a:tabLst/>
                <a:defRPr sz="1800" b="0" i="0" u="none" strike="noStrike" kern="0" cap="none" spc="0" baseline="0">
                  <a:solidFill>
                    <a:srgbClr val="000000"/>
                  </a:solidFill>
                  <a:uFillTx/>
                </a:defRPr>
              </a:pPr>
              <a:r>
                <a:rPr kumimoji="0" lang="en-US" sz="1200" b="1" i="0" u="none" strike="noStrike" kern="1200" cap="none" spc="70" normalizeH="0" baseline="0" noProof="0" dirty="0">
                  <a:ln>
                    <a:noFill/>
                  </a:ln>
                  <a:solidFill>
                    <a:srgbClr val="000000"/>
                  </a:solidFill>
                  <a:effectLst/>
                  <a:uLnTx/>
                  <a:uFillTx/>
                  <a:latin typeface="Century Gothic"/>
                  <a:ea typeface="Times New Roman" pitchFamily="18"/>
                  <a:cs typeface="Times New Roman" pitchFamily="18"/>
                </a:rPr>
                <a:t>Keep In Mind</a:t>
              </a:r>
              <a:r>
                <a:rPr kumimoji="0" lang="en-US" sz="1200" b="1" i="0" u="none" strike="noStrike" kern="0" cap="none" spc="70" normalizeH="0" baseline="0" noProof="0" dirty="0">
                  <a:ln>
                    <a:noFill/>
                  </a:ln>
                  <a:solidFill>
                    <a:srgbClr val="000000"/>
                  </a:solidFill>
                  <a:effectLst/>
                  <a:uLnTx/>
                  <a:uFillTx/>
                  <a:latin typeface="Century Gothic"/>
                  <a:ea typeface="Times New Roman" pitchFamily="18"/>
                  <a:cs typeface="Times New Roman" pitchFamily="18"/>
                </a:rPr>
                <a:t>:</a:t>
              </a:r>
              <a:endParaRPr kumimoji="0" lang="en-US" sz="1200" b="1" i="0" u="none" strike="noStrike" kern="1200" cap="none" spc="70" normalizeH="0" baseline="0" noProof="0" dirty="0">
                <a:ln>
                  <a:noFill/>
                </a:ln>
                <a:solidFill>
                  <a:srgbClr val="000000"/>
                </a:solidFill>
                <a:effectLst/>
                <a:uLnTx/>
                <a:uFillTx/>
                <a:latin typeface="Century Gothic"/>
                <a:ea typeface="Times New Roman" pitchFamily="18"/>
                <a:cs typeface="Times New Roman" pitchFamily="18"/>
              </a:endParaRPr>
            </a:p>
            <a:p>
              <a:pPr marL="114300" marR="0" lvl="0" indent="0" algn="l" defTabSz="914400" rtl="0" eaLnBrk="1" fontAlgn="auto" latinLnBrk="0" hangingPunct="0">
                <a:lnSpc>
                  <a:spcPct val="117000"/>
                </a:lnSpc>
                <a:spcBef>
                  <a:spcPts val="600"/>
                </a:spcBef>
                <a:spcAft>
                  <a:spcPts val="600"/>
                </a:spcAft>
                <a:buClrTx/>
                <a:buSzTx/>
                <a:buFontTx/>
                <a:buNone/>
                <a:tabLst/>
                <a:defRPr sz="1800" b="0" i="0" u="none" strike="noStrike" kern="0" cap="none" spc="0" baseline="0">
                  <a:solidFill>
                    <a:srgbClr val="000000"/>
                  </a:solidFill>
                  <a:uFillTx/>
                </a:defRPr>
              </a:pPr>
              <a:r>
                <a:rPr lang="en-US" sz="1200" kern="0" spc="70" dirty="0">
                  <a:solidFill>
                    <a:srgbClr val="000000"/>
                  </a:solidFill>
                  <a:latin typeface="Century Gothic"/>
                  <a:ea typeface="Times New Roman" pitchFamily="18"/>
                  <a:cs typeface="Arial" pitchFamily="34"/>
                </a:rPr>
                <a:t>S</a:t>
              </a:r>
              <a:r>
                <a:rPr kumimoji="0" lang="en-US" sz="1200" b="0" i="0" u="none" strike="noStrike" kern="1200" cap="none" spc="70" normalizeH="0" baseline="0" noProof="0" dirty="0" err="1">
                  <a:ln>
                    <a:noFill/>
                  </a:ln>
                  <a:solidFill>
                    <a:srgbClr val="000000"/>
                  </a:solidFill>
                  <a:effectLst/>
                  <a:uLnTx/>
                  <a:uFillTx/>
                  <a:latin typeface="Century Gothic"/>
                  <a:ea typeface="Times New Roman" pitchFamily="18"/>
                  <a:cs typeface="Arial" pitchFamily="34"/>
                </a:rPr>
                <a:t>ubapplicants</a:t>
              </a:r>
              <a:r>
                <a:rPr kumimoji="0" lang="en-US" sz="1200" b="0" i="0" u="none" strike="noStrike" kern="1200" cap="none" spc="70" normalizeH="0" baseline="0" noProof="0" dirty="0">
                  <a:ln>
                    <a:noFill/>
                  </a:ln>
                  <a:solidFill>
                    <a:srgbClr val="000000"/>
                  </a:solidFill>
                  <a:effectLst/>
                  <a:uLnTx/>
                  <a:uFillTx/>
                  <a:latin typeface="Century Gothic"/>
                  <a:ea typeface="Times New Roman" pitchFamily="18"/>
                  <a:cs typeface="Arial" pitchFamily="34"/>
                </a:rPr>
                <a:t> that do not meet the criteria for Prepare California Match, are still able to apply for BRIC and </a:t>
              </a:r>
              <a:r>
                <a:rPr kumimoji="0" lang="en-US" sz="1200" b="0" i="0" u="none" strike="noStrike" kern="0" cap="none" spc="70" normalizeH="0" baseline="0" noProof="0" dirty="0">
                  <a:ln>
                    <a:noFill/>
                  </a:ln>
                  <a:solidFill>
                    <a:srgbClr val="000000"/>
                  </a:solidFill>
                  <a:effectLst/>
                  <a:uLnTx/>
                  <a:uFillTx/>
                  <a:latin typeface="Century Gothic"/>
                  <a:ea typeface="Times New Roman" pitchFamily="18"/>
                  <a:cs typeface="Arial" pitchFamily="34"/>
                </a:rPr>
                <a:t>FMA</a:t>
              </a:r>
              <a:r>
                <a:rPr kumimoji="0" lang="en-US" sz="1200" b="0" i="0" u="none" strike="noStrike" kern="1200" cap="none" spc="70" normalizeH="0" baseline="0" noProof="0" dirty="0">
                  <a:ln>
                    <a:noFill/>
                  </a:ln>
                  <a:solidFill>
                    <a:srgbClr val="000000"/>
                  </a:solidFill>
                  <a:effectLst/>
                  <a:uLnTx/>
                  <a:uFillTx/>
                  <a:latin typeface="Century Gothic"/>
                  <a:ea typeface="Times New Roman" pitchFamily="18"/>
                  <a:cs typeface="Arial" pitchFamily="34"/>
                </a:rPr>
                <a:t>, but will be responsible for the non-federal cost share</a:t>
              </a:r>
            </a:p>
          </p:txBody>
        </p:sp>
        <p:cxnSp>
          <p:nvCxnSpPr>
            <p:cNvPr id="9" name="Straight Connector 748">
              <a:extLst>
                <a:ext uri="{FF2B5EF4-FFF2-40B4-BE49-F238E27FC236}">
                  <a16:creationId xmlns:a16="http://schemas.microsoft.com/office/drawing/2014/main" id="{B1270F92-03D5-EB86-F062-589539397CD5}"/>
                </a:ext>
              </a:extLst>
            </p:cNvPr>
            <p:cNvCxnSpPr>
              <a:cxnSpLocks/>
            </p:cNvCxnSpPr>
            <p:nvPr/>
          </p:nvCxnSpPr>
          <p:spPr>
            <a:xfrm flipV="1">
              <a:off x="1302033" y="5357809"/>
              <a:ext cx="0" cy="2161232"/>
            </a:xfrm>
            <a:prstGeom prst="straightConnector1">
              <a:avLst/>
            </a:prstGeom>
            <a:noFill/>
            <a:ln w="38103" cap="flat">
              <a:solidFill>
                <a:srgbClr val="0F3364"/>
              </a:solidFill>
              <a:prstDash val="solid"/>
              <a:miter/>
            </a:ln>
          </p:spPr>
        </p:cxnSp>
        <p:cxnSp>
          <p:nvCxnSpPr>
            <p:cNvPr id="10" name="Straight Connector 749">
              <a:extLst>
                <a:ext uri="{FF2B5EF4-FFF2-40B4-BE49-F238E27FC236}">
                  <a16:creationId xmlns:a16="http://schemas.microsoft.com/office/drawing/2014/main" id="{A309CF31-83A5-4C8E-89AE-96B991742B04}"/>
                </a:ext>
              </a:extLst>
            </p:cNvPr>
            <p:cNvCxnSpPr/>
            <p:nvPr/>
          </p:nvCxnSpPr>
          <p:spPr>
            <a:xfrm flipV="1">
              <a:off x="1302033" y="5357809"/>
              <a:ext cx="0" cy="539880"/>
            </a:xfrm>
            <a:prstGeom prst="straightConnector1">
              <a:avLst/>
            </a:prstGeom>
            <a:noFill/>
            <a:ln w="38103" cap="flat">
              <a:solidFill>
                <a:srgbClr val="CACACA"/>
              </a:solidFill>
              <a:prstDash val="solid"/>
              <a:miter/>
            </a:ln>
          </p:spPr>
        </p:cxnSp>
      </p:grpSp>
    </p:spTree>
    <p:extLst>
      <p:ext uri="{BB962C8B-B14F-4D97-AF65-F5344CB8AC3E}">
        <p14:creationId xmlns:p14="http://schemas.microsoft.com/office/powerpoint/2010/main" val="368514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72432-CE50-496F-5EF6-F08D461E40AF}"/>
              </a:ext>
            </a:extLst>
          </p:cNvPr>
          <p:cNvSpPr>
            <a:spLocks noGrp="1"/>
          </p:cNvSpPr>
          <p:nvPr>
            <p:ph type="title"/>
          </p:nvPr>
        </p:nvSpPr>
        <p:spPr/>
        <p:txBody>
          <a:bodyPr/>
          <a:lstStyle/>
          <a:p>
            <a:r>
              <a:rPr lang="en-US"/>
              <a:t>Prepare California Match Map</a:t>
            </a:r>
          </a:p>
        </p:txBody>
      </p:sp>
      <p:sp>
        <p:nvSpPr>
          <p:cNvPr id="3" name="Slide Number Placeholder 2">
            <a:extLst>
              <a:ext uri="{FF2B5EF4-FFF2-40B4-BE49-F238E27FC236}">
                <a16:creationId xmlns:a16="http://schemas.microsoft.com/office/drawing/2014/main" id="{3E95C513-FA36-94CF-3A48-F720E416F18F}"/>
              </a:ext>
            </a:extLst>
          </p:cNvPr>
          <p:cNvSpPr>
            <a:spLocks noGrp="1"/>
          </p:cNvSpPr>
          <p:nvPr>
            <p:ph type="sldNum" sz="quarter" idx="4"/>
          </p:nvPr>
        </p:nvSpPr>
        <p:spPr/>
        <p:txBody>
          <a:bodyPr/>
          <a:lstStyle/>
          <a:p>
            <a:r>
              <a:rPr lang="en-US" dirty="0"/>
              <a:t>BRIC and FMA NOI  |  </a:t>
            </a:r>
            <a:fld id="{18FD47A2-EF8B-0240-AD90-9B51A2DFE8C1}" type="slidenum">
              <a:rPr lang="en-US" b="1" smtClean="0"/>
              <a:pPr/>
              <a:t>39</a:t>
            </a:fld>
            <a:endParaRPr lang="en-US" b="1" dirty="0"/>
          </a:p>
        </p:txBody>
      </p:sp>
      <p:sp>
        <p:nvSpPr>
          <p:cNvPr id="6" name="Text Placeholder 5">
            <a:extLst>
              <a:ext uri="{FF2B5EF4-FFF2-40B4-BE49-F238E27FC236}">
                <a16:creationId xmlns:a16="http://schemas.microsoft.com/office/drawing/2014/main" id="{07D2D251-BE7F-5C13-2BA6-B80900F715F2}"/>
              </a:ext>
            </a:extLst>
          </p:cNvPr>
          <p:cNvSpPr>
            <a:spLocks noGrp="1"/>
          </p:cNvSpPr>
          <p:nvPr>
            <p:ph type="body" sz="quarter" idx="10"/>
          </p:nvPr>
        </p:nvSpPr>
        <p:spPr>
          <a:xfrm>
            <a:off x="8904364" y="644231"/>
            <a:ext cx="3153103" cy="5467636"/>
          </a:xfrm>
          <a:prstGeom prst="rect">
            <a:avLst/>
          </a:prstGeom>
        </p:spPr>
        <p:txBody>
          <a:bodyPr/>
          <a:lstStyle/>
          <a:p>
            <a:pPr marL="0" indent="0" hangingPunct="1">
              <a:lnSpc>
                <a:spcPct val="90000"/>
              </a:lnSpc>
              <a:spcBef>
                <a:spcPts val="1000"/>
              </a:spcBef>
              <a:buNone/>
            </a:pPr>
            <a:r>
              <a:rPr lang="en-US" sz="1800" b="1" kern="1200" dirty="0">
                <a:solidFill>
                  <a:srgbClr val="013365"/>
                </a:solidFill>
                <a:latin typeface="Century Gothic" panose="020B0502020202020204" pitchFamily="34" charset="0"/>
                <a:ea typeface="+mj-ea"/>
              </a:rPr>
              <a:t>Eligibility Criteria</a:t>
            </a:r>
          </a:p>
          <a:p>
            <a:pPr hangingPunct="1">
              <a:lnSpc>
                <a:spcPct val="90000"/>
              </a:lnSpc>
              <a:spcBef>
                <a:spcPts val="1000"/>
              </a:spcBef>
            </a:pPr>
            <a:r>
              <a:rPr lang="en-US" sz="300" kern="1200" dirty="0">
                <a:solidFill>
                  <a:srgbClr val="013365"/>
                </a:solidFill>
                <a:latin typeface="Century Gothic" panose="020B0502020202020204" pitchFamily="34" charset="0"/>
                <a:ea typeface="+mj-ea"/>
              </a:rPr>
              <a:t> </a:t>
            </a:r>
          </a:p>
          <a:p>
            <a:pPr marL="285750" indent="-285750">
              <a:buClr>
                <a:srgbClr val="003364"/>
              </a:buClr>
              <a:buFont typeface="Arial" panose="020B0604020202020204" pitchFamily="34" charset="0"/>
              <a:buChar char="•"/>
            </a:pPr>
            <a:r>
              <a:rPr lang="en-US" sz="1600" dirty="0">
                <a:latin typeface="Century Gothic" panose="020B0502020202020204" pitchFamily="34" charset="0"/>
              </a:rPr>
              <a:t>Above 0.70 in the SVI percentile</a:t>
            </a:r>
          </a:p>
          <a:p>
            <a:pPr marL="0" indent="0">
              <a:buClr>
                <a:srgbClr val="003364"/>
              </a:buClr>
              <a:buNone/>
            </a:pPr>
            <a:r>
              <a:rPr lang="en-US" sz="1000" b="1" dirty="0">
                <a:latin typeface="Century Gothic" panose="020B0502020202020204" pitchFamily="34" charset="0"/>
              </a:rPr>
              <a:t>– or – </a:t>
            </a:r>
          </a:p>
          <a:p>
            <a:pPr marL="285750" indent="-285750">
              <a:buClr>
                <a:srgbClr val="003364"/>
              </a:buClr>
              <a:buFont typeface="Arial" panose="020B0604020202020204" pitchFamily="34" charset="0"/>
              <a:buChar char="•"/>
            </a:pPr>
            <a:r>
              <a:rPr lang="en-US" sz="1600" dirty="0">
                <a:latin typeface="Century Gothic" panose="020B0502020202020204" pitchFamily="34" charset="0"/>
              </a:rPr>
              <a:t>Less than 0.80 in the “ratio of median household income to state median” </a:t>
            </a:r>
          </a:p>
          <a:p>
            <a:pPr marL="0" indent="0">
              <a:buClr>
                <a:srgbClr val="003364"/>
              </a:buClr>
              <a:buNone/>
            </a:pPr>
            <a:r>
              <a:rPr lang="en-US" sz="1000" b="1" dirty="0">
                <a:latin typeface="Century Gothic" panose="020B0502020202020204" pitchFamily="34" charset="0"/>
              </a:rPr>
              <a:t>– and – </a:t>
            </a:r>
          </a:p>
          <a:p>
            <a:pPr marL="285750" indent="-285750">
              <a:buClr>
                <a:srgbClr val="003364"/>
              </a:buClr>
              <a:buFont typeface="Arial" panose="020B0604020202020204" pitchFamily="34" charset="0"/>
              <a:buChar char="•"/>
            </a:pPr>
            <a:r>
              <a:rPr lang="en-US" sz="1600" dirty="0">
                <a:latin typeface="Century Gothic" panose="020B0502020202020204" pitchFamily="34" charset="0"/>
              </a:rPr>
              <a:t>Above 0.85 in any of the five hazard categories,</a:t>
            </a:r>
          </a:p>
          <a:p>
            <a:pPr marL="0" indent="0">
              <a:buClr>
                <a:srgbClr val="003364"/>
              </a:buClr>
              <a:buNone/>
            </a:pPr>
            <a:r>
              <a:rPr lang="en-US" sz="1000" b="1" dirty="0">
                <a:latin typeface="Century Gothic" panose="020B0502020202020204" pitchFamily="34" charset="0"/>
              </a:rPr>
              <a:t>– or – </a:t>
            </a:r>
          </a:p>
          <a:p>
            <a:pPr marL="285750" indent="-285750">
              <a:buClr>
                <a:srgbClr val="003364"/>
              </a:buClr>
              <a:buFont typeface="Arial" panose="020B0604020202020204" pitchFamily="34" charset="0"/>
              <a:buChar char="•"/>
            </a:pPr>
            <a:r>
              <a:rPr lang="en-US" sz="1600" dirty="0">
                <a:latin typeface="Century Gothic" panose="020B0502020202020204" pitchFamily="34" charset="0"/>
              </a:rPr>
              <a:t>Above 0.70 in overall hazard exposure,</a:t>
            </a:r>
          </a:p>
          <a:p>
            <a:pPr marL="0" indent="0">
              <a:buClr>
                <a:srgbClr val="003364"/>
              </a:buClr>
              <a:buNone/>
            </a:pPr>
            <a:r>
              <a:rPr lang="en-US" sz="1000" b="1" dirty="0">
                <a:latin typeface="Century Gothic" panose="020B0502020202020204" pitchFamily="34" charset="0"/>
              </a:rPr>
              <a:t>– or – </a:t>
            </a:r>
          </a:p>
          <a:p>
            <a:pPr marL="285750" indent="-285750">
              <a:buClr>
                <a:srgbClr val="003364"/>
              </a:buClr>
              <a:buFont typeface="Arial" panose="020B0604020202020204" pitchFamily="34" charset="0"/>
              <a:buChar char="•"/>
            </a:pPr>
            <a:r>
              <a:rPr lang="en-US" sz="1600" dirty="0">
                <a:latin typeface="Century Gothic" panose="020B0502020202020204" pitchFamily="34" charset="0"/>
              </a:rPr>
              <a:t>Have 1g or higher in the shake potential flag category</a:t>
            </a:r>
          </a:p>
        </p:txBody>
      </p:sp>
      <p:pic>
        <p:nvPicPr>
          <p:cNvPr id="7" name="Picture 6" descr="Map&#10;&#10;Description automatically generated">
            <a:extLst>
              <a:ext uri="{FF2B5EF4-FFF2-40B4-BE49-F238E27FC236}">
                <a16:creationId xmlns:a16="http://schemas.microsoft.com/office/drawing/2014/main" id="{4EDEEB29-FE56-1594-F20E-ECA9CED3F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34" t="2778" r="9502" b="3784"/>
          <a:stretch/>
        </p:blipFill>
        <p:spPr>
          <a:xfrm>
            <a:off x="408325" y="1488816"/>
            <a:ext cx="3483786" cy="3880368"/>
          </a:xfrm>
          <a:prstGeom prst="rect">
            <a:avLst/>
          </a:prstGeom>
          <a:effectLst>
            <a:outerShdw blurRad="25400" dist="12700" dir="2700000" algn="tl" rotWithShape="0">
              <a:schemeClr val="tx1">
                <a:lumMod val="65000"/>
                <a:lumOff val="35000"/>
                <a:alpha val="40000"/>
              </a:schemeClr>
            </a:outerShdw>
          </a:effectLst>
        </p:spPr>
      </p:pic>
      <p:pic>
        <p:nvPicPr>
          <p:cNvPr id="9" name="Picture 8" descr="Map&#10;&#10;Description automatically generated">
            <a:extLst>
              <a:ext uri="{FF2B5EF4-FFF2-40B4-BE49-F238E27FC236}">
                <a16:creationId xmlns:a16="http://schemas.microsoft.com/office/drawing/2014/main" id="{3F24C38E-EA27-C2C0-77B4-E3E642EE0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988" y="852540"/>
            <a:ext cx="3724928" cy="2576460"/>
          </a:xfrm>
          <a:prstGeom prst="rect">
            <a:avLst/>
          </a:prstGeom>
          <a:ln w="19050">
            <a:solidFill>
              <a:schemeClr val="tx1"/>
            </a:solidFill>
          </a:ln>
          <a:effectLst>
            <a:outerShdw blurRad="25400" dist="12700" dir="2700000" algn="tl" rotWithShape="0">
              <a:schemeClr val="tx1">
                <a:lumMod val="65000"/>
                <a:lumOff val="35000"/>
                <a:alpha val="40000"/>
              </a:schemeClr>
            </a:outerShdw>
          </a:effectLst>
        </p:spPr>
      </p:pic>
      <p:cxnSp>
        <p:nvCxnSpPr>
          <p:cNvPr id="13" name="Straight Arrow Connector 12">
            <a:extLst>
              <a:ext uri="{FF2B5EF4-FFF2-40B4-BE49-F238E27FC236}">
                <a16:creationId xmlns:a16="http://schemas.microsoft.com/office/drawing/2014/main" id="{E59B860B-77D0-492D-4CA4-8D49521AE2C7}"/>
              </a:ext>
            </a:extLst>
          </p:cNvPr>
          <p:cNvCxnSpPr>
            <a:cxnSpLocks/>
            <a:stCxn id="9" idx="1"/>
          </p:cNvCxnSpPr>
          <p:nvPr/>
        </p:nvCxnSpPr>
        <p:spPr bwMode="auto">
          <a:xfrm flipH="1" flipV="1">
            <a:off x="1425203" y="1790963"/>
            <a:ext cx="2880785" cy="349807"/>
          </a:xfrm>
          <a:prstGeom prst="straightConnector1">
            <a:avLst/>
          </a:prstGeom>
          <a:noFill/>
          <a:ln w="19050">
            <a:solidFill>
              <a:schemeClr val="tx1"/>
            </a:solidFill>
            <a:tailEnd type="triangle"/>
          </a:ln>
          <a:effectLst>
            <a:outerShdw blurRad="25400" dist="127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33" name="Group 32">
            <a:extLst>
              <a:ext uri="{FF2B5EF4-FFF2-40B4-BE49-F238E27FC236}">
                <a16:creationId xmlns:a16="http://schemas.microsoft.com/office/drawing/2014/main" id="{54564752-BD69-A900-A822-6CC50C012FC8}"/>
              </a:ext>
            </a:extLst>
          </p:cNvPr>
          <p:cNvGrpSpPr/>
          <p:nvPr/>
        </p:nvGrpSpPr>
        <p:grpSpPr>
          <a:xfrm>
            <a:off x="4070498" y="3182279"/>
            <a:ext cx="3172600" cy="2981506"/>
            <a:chOff x="4070498" y="3182279"/>
            <a:chExt cx="3172600" cy="2981506"/>
          </a:xfrm>
        </p:grpSpPr>
        <p:grpSp>
          <p:nvGrpSpPr>
            <p:cNvPr id="30" name="Group 29">
              <a:extLst>
                <a:ext uri="{FF2B5EF4-FFF2-40B4-BE49-F238E27FC236}">
                  <a16:creationId xmlns:a16="http://schemas.microsoft.com/office/drawing/2014/main" id="{65E5AF35-B630-B8BA-99E2-FC9CBEF78BA6}"/>
                </a:ext>
              </a:extLst>
            </p:cNvPr>
            <p:cNvGrpSpPr/>
            <p:nvPr/>
          </p:nvGrpSpPr>
          <p:grpSpPr>
            <a:xfrm>
              <a:off x="4070498" y="3182279"/>
              <a:ext cx="3172600" cy="2981506"/>
              <a:chOff x="3881316" y="3182279"/>
              <a:chExt cx="3172600" cy="2981506"/>
            </a:xfrm>
          </p:grpSpPr>
          <p:pic>
            <p:nvPicPr>
              <p:cNvPr id="11" name="Picture 10" descr="A screenshot of a computer&#10;&#10;Description automatically generated with medium confidence">
                <a:extLst>
                  <a:ext uri="{FF2B5EF4-FFF2-40B4-BE49-F238E27FC236}">
                    <a16:creationId xmlns:a16="http://schemas.microsoft.com/office/drawing/2014/main" id="{EB3F65AC-1A87-06CB-DA6E-E7C3C2946E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49968"/>
              <a:stretch/>
            </p:blipFill>
            <p:spPr>
              <a:xfrm>
                <a:off x="3881316" y="3182279"/>
                <a:ext cx="3172600" cy="2981506"/>
              </a:xfrm>
              <a:prstGeom prst="rect">
                <a:avLst/>
              </a:prstGeom>
              <a:ln w="19050">
                <a:solidFill>
                  <a:schemeClr val="tx1"/>
                </a:solidFill>
              </a:ln>
              <a:effectLst>
                <a:outerShdw blurRad="25400" dist="12700" dir="2700000" algn="tl" rotWithShape="0">
                  <a:schemeClr val="tx1">
                    <a:lumMod val="65000"/>
                    <a:lumOff val="35000"/>
                    <a:alpha val="40000"/>
                  </a:schemeClr>
                </a:outerShdw>
              </a:effectLst>
            </p:spPr>
          </p:pic>
          <p:cxnSp>
            <p:nvCxnSpPr>
              <p:cNvPr id="8" name="Straight Connector 7">
                <a:extLst>
                  <a:ext uri="{FF2B5EF4-FFF2-40B4-BE49-F238E27FC236}">
                    <a16:creationId xmlns:a16="http://schemas.microsoft.com/office/drawing/2014/main" id="{86EA683F-82D5-A0FC-0451-279C89BE3EA8}"/>
                  </a:ext>
                </a:extLst>
              </p:cNvPr>
              <p:cNvCxnSpPr>
                <a:cxnSpLocks/>
              </p:cNvCxnSpPr>
              <p:nvPr/>
            </p:nvCxnSpPr>
            <p:spPr bwMode="auto">
              <a:xfrm>
                <a:off x="4025633" y="5447855"/>
                <a:ext cx="1757164" cy="0"/>
              </a:xfrm>
              <a:prstGeom prst="line">
                <a:avLst/>
              </a:prstGeom>
              <a:noFill/>
              <a:ln w="19050">
                <a:solidFill>
                  <a:srgbClr val="B11439"/>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AD4B4AE3-4807-AEDE-1C24-580B3158AC20}"/>
                  </a:ext>
                </a:extLst>
              </p:cNvPr>
              <p:cNvCxnSpPr>
                <a:cxnSpLocks/>
              </p:cNvCxnSpPr>
              <p:nvPr/>
            </p:nvCxnSpPr>
            <p:spPr bwMode="auto">
              <a:xfrm>
                <a:off x="4025633" y="4392689"/>
                <a:ext cx="1757164" cy="0"/>
              </a:xfrm>
              <a:prstGeom prst="line">
                <a:avLst/>
              </a:prstGeom>
              <a:noFill/>
              <a:ln w="19050">
                <a:solidFill>
                  <a:srgbClr val="00B05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402C74E6-760C-6B74-289E-95DD9DB16966}"/>
                  </a:ext>
                </a:extLst>
              </p:cNvPr>
              <p:cNvCxnSpPr>
                <a:cxnSpLocks/>
              </p:cNvCxnSpPr>
              <p:nvPr/>
            </p:nvCxnSpPr>
            <p:spPr bwMode="auto">
              <a:xfrm>
                <a:off x="4025633" y="5661288"/>
                <a:ext cx="1757164" cy="0"/>
              </a:xfrm>
              <a:prstGeom prst="line">
                <a:avLst/>
              </a:prstGeom>
              <a:noFill/>
              <a:ln w="19050">
                <a:solidFill>
                  <a:srgbClr val="B11439"/>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BF45AD41-CAC9-C018-48BA-8017ED273259}"/>
                  </a:ext>
                </a:extLst>
              </p:cNvPr>
              <p:cNvCxnSpPr>
                <a:cxnSpLocks/>
              </p:cNvCxnSpPr>
              <p:nvPr/>
            </p:nvCxnSpPr>
            <p:spPr bwMode="auto">
              <a:xfrm>
                <a:off x="4020377" y="5870444"/>
                <a:ext cx="1757164" cy="0"/>
              </a:xfrm>
              <a:prstGeom prst="line">
                <a:avLst/>
              </a:prstGeom>
              <a:noFill/>
              <a:ln w="19050">
                <a:solidFill>
                  <a:srgbClr val="B11439"/>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E7D1D77D-151D-3214-2E38-E2D9F3274746}"/>
                  </a:ext>
                </a:extLst>
              </p:cNvPr>
              <p:cNvCxnSpPr>
                <a:cxnSpLocks/>
              </p:cNvCxnSpPr>
              <p:nvPr/>
            </p:nvCxnSpPr>
            <p:spPr bwMode="auto">
              <a:xfrm>
                <a:off x="4014071" y="6163785"/>
                <a:ext cx="1757164" cy="0"/>
              </a:xfrm>
              <a:prstGeom prst="line">
                <a:avLst/>
              </a:prstGeom>
              <a:noFill/>
              <a:ln w="19050">
                <a:solidFill>
                  <a:srgbClr val="00B05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32" name="Rectangle 31">
              <a:extLst>
                <a:ext uri="{FF2B5EF4-FFF2-40B4-BE49-F238E27FC236}">
                  <a16:creationId xmlns:a16="http://schemas.microsoft.com/office/drawing/2014/main" id="{EA803339-59FB-EC24-B5D5-68EB3F03EF94}"/>
                </a:ext>
              </a:extLst>
            </p:cNvPr>
            <p:cNvSpPr/>
            <p:nvPr/>
          </p:nvSpPr>
          <p:spPr>
            <a:xfrm>
              <a:off x="4214815" y="4193628"/>
              <a:ext cx="1757164" cy="1040775"/>
            </a:xfrm>
            <a:prstGeom prst="rect">
              <a:avLst/>
            </a:prstGeom>
            <a:noFill/>
            <a:ln w="19050">
              <a:solidFill>
                <a:srgbClr val="B11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2" name="TextBox 1">
            <a:extLst>
              <a:ext uri="{FF2B5EF4-FFF2-40B4-BE49-F238E27FC236}">
                <a16:creationId xmlns:a16="http://schemas.microsoft.com/office/drawing/2014/main" id="{084D5C4F-C83B-87A5-537C-B10D1F70434E}"/>
              </a:ext>
            </a:extLst>
          </p:cNvPr>
          <p:cNvSpPr txBox="1"/>
          <p:nvPr/>
        </p:nvSpPr>
        <p:spPr>
          <a:xfrm>
            <a:off x="306165" y="5358798"/>
            <a:ext cx="362404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3364"/>
                </a:solidFill>
                <a:effectLst/>
                <a:uLnTx/>
                <a:uFillTx/>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Cal OES Hazard Exposure and Social Vulnerability Heat Map</a:t>
            </a:r>
            <a:endParaRPr kumimoji="0" lang="en-US" sz="1200" b="0" i="0" u="none" strike="noStrike" kern="1200" cap="none" spc="0" normalizeH="0" baseline="0" noProof="0">
              <a:ln>
                <a:noFill/>
              </a:ln>
              <a:solidFill>
                <a:srgbClr val="003364"/>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7022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b="1" dirty="0"/>
              <a:t>Goals Review</a:t>
            </a:r>
            <a:br>
              <a:rPr lang="en-US" sz="1600" b="1"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dirty="0"/>
            </a:br>
            <a:r>
              <a:rPr lang="en-US" sz="1600" dirty="0"/>
              <a:t>Problem and Solution</a:t>
            </a:r>
            <a:br>
              <a:rPr lang="en-US" sz="1600"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EFC46E54-4D92-9A45-B5F8-48A39A3A26F4}"/>
              </a:ext>
            </a:extLst>
          </p:cNvPr>
          <p:cNvSpPr>
            <a:spLocks noGrp="1"/>
          </p:cNvSpPr>
          <p:nvPr>
            <p:ph type="sldNum" sz="quarter" idx="4"/>
          </p:nvPr>
        </p:nvSpPr>
        <p:spPr/>
        <p:txBody>
          <a:bodyPr/>
          <a:lstStyle/>
          <a:p>
            <a:r>
              <a:rPr lang="en-US" dirty="0"/>
              <a:t>BRIC and FMA NOI  |  </a:t>
            </a:r>
            <a:fld id="{18FD47A2-EF8B-0240-AD90-9B51A2DFE8C1}" type="slidenum">
              <a:rPr lang="en-US" b="1" smtClean="0"/>
              <a:pPr/>
              <a:t>4</a:t>
            </a:fld>
            <a:endParaRPr lang="en-US" b="1" dirty="0"/>
          </a:p>
        </p:txBody>
      </p:sp>
    </p:spTree>
    <p:extLst>
      <p:ext uri="{BB962C8B-B14F-4D97-AF65-F5344CB8AC3E}">
        <p14:creationId xmlns:p14="http://schemas.microsoft.com/office/powerpoint/2010/main" val="3684770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9301-74DE-9E12-C3B3-1924A0A80733}"/>
              </a:ext>
            </a:extLst>
          </p:cNvPr>
          <p:cNvSpPr>
            <a:spLocks noGrp="1"/>
          </p:cNvSpPr>
          <p:nvPr>
            <p:ph type="title"/>
          </p:nvPr>
        </p:nvSpPr>
        <p:spPr/>
        <p:txBody>
          <a:bodyPr/>
          <a:lstStyle/>
          <a:p>
            <a:r>
              <a:rPr lang="en-US"/>
              <a:t>Prepare California Match Considerations</a:t>
            </a:r>
          </a:p>
        </p:txBody>
      </p:sp>
      <p:sp>
        <p:nvSpPr>
          <p:cNvPr id="3" name="Slide Number Placeholder 2">
            <a:extLst>
              <a:ext uri="{FF2B5EF4-FFF2-40B4-BE49-F238E27FC236}">
                <a16:creationId xmlns:a16="http://schemas.microsoft.com/office/drawing/2014/main" id="{75BB01CC-38AD-A9E1-B419-5C033ED1ECC0}"/>
              </a:ext>
            </a:extLst>
          </p:cNvPr>
          <p:cNvSpPr>
            <a:spLocks noGrp="1"/>
          </p:cNvSpPr>
          <p:nvPr>
            <p:ph type="sldNum" sz="quarter" idx="4"/>
          </p:nvPr>
        </p:nvSpPr>
        <p:spPr/>
        <p:txBody>
          <a:bodyPr/>
          <a:lstStyle/>
          <a:p>
            <a:r>
              <a:rPr lang="en-US" dirty="0"/>
              <a:t>BRIC and FMA NOI  |  </a:t>
            </a:r>
            <a:fld id="{18FD47A2-EF8B-0240-AD90-9B51A2DFE8C1}" type="slidenum">
              <a:rPr lang="en-US" b="1" smtClean="0"/>
              <a:pPr/>
              <a:t>40</a:t>
            </a:fld>
            <a:endParaRPr lang="en-US" b="1" dirty="0"/>
          </a:p>
        </p:txBody>
      </p:sp>
      <p:sp>
        <p:nvSpPr>
          <p:cNvPr id="4" name="Text Placeholder 3">
            <a:extLst>
              <a:ext uri="{FF2B5EF4-FFF2-40B4-BE49-F238E27FC236}">
                <a16:creationId xmlns:a16="http://schemas.microsoft.com/office/drawing/2014/main" id="{EEE84784-DD53-0615-DE4E-EB688C65068C}"/>
              </a:ext>
            </a:extLst>
          </p:cNvPr>
          <p:cNvSpPr>
            <a:spLocks noGrp="1"/>
          </p:cNvSpPr>
          <p:nvPr>
            <p:ph type="body" sz="quarter" idx="10"/>
          </p:nvPr>
        </p:nvSpPr>
        <p:spPr/>
        <p:txBody>
          <a:bodyPr/>
          <a:lstStyle/>
          <a:p>
            <a:pPr marL="342900" indent="-342900">
              <a:buClr>
                <a:srgbClr val="013365"/>
              </a:buClr>
              <a:buFont typeface="Arial" panose="020B0604020202020204" pitchFamily="34" charset="0"/>
              <a:buChar char="•"/>
            </a:pPr>
            <a:r>
              <a:rPr lang="en-US" sz="2000" dirty="0">
                <a:latin typeface="Century Gothic" panose="020B0502020202020204" pitchFamily="34" charset="0"/>
              </a:rPr>
              <a:t>To be most competitive, the </a:t>
            </a:r>
            <a:r>
              <a:rPr lang="en-US" sz="2000" b="1" dirty="0">
                <a:latin typeface="Century Gothic" panose="020B0502020202020204" pitchFamily="34" charset="0"/>
              </a:rPr>
              <a:t>hazard and project should align </a:t>
            </a:r>
            <a:r>
              <a:rPr lang="en-US" sz="2000" dirty="0">
                <a:latin typeface="Century Gothic" panose="020B0502020202020204" pitchFamily="34" charset="0"/>
              </a:rPr>
              <a:t>– meaning, if the high hazard is flooding (70</a:t>
            </a:r>
            <a:r>
              <a:rPr lang="en-US" sz="2000" baseline="30000" dirty="0">
                <a:latin typeface="Century Gothic" panose="020B0502020202020204" pitchFamily="34" charset="0"/>
              </a:rPr>
              <a:t>th</a:t>
            </a:r>
            <a:r>
              <a:rPr lang="en-US" sz="2000" dirty="0">
                <a:latin typeface="Century Gothic" panose="020B0502020202020204" pitchFamily="34" charset="0"/>
              </a:rPr>
              <a:t> percentile or above), that the project submitted for Prepare California consideration should be a flood project.</a:t>
            </a:r>
          </a:p>
          <a:p>
            <a:pPr marL="342900" indent="-342900">
              <a:buClr>
                <a:srgbClr val="013365"/>
              </a:buClr>
              <a:buFont typeface="Arial" panose="020B0604020202020204" pitchFamily="34" charset="0"/>
              <a:buChar char="•"/>
            </a:pPr>
            <a:r>
              <a:rPr lang="en-US" sz="2000" dirty="0">
                <a:latin typeface="Century Gothic" panose="020B0502020202020204" pitchFamily="34" charset="0"/>
              </a:rPr>
              <a:t>The </a:t>
            </a:r>
            <a:r>
              <a:rPr lang="en-US" sz="2000" b="1" dirty="0">
                <a:latin typeface="Century Gothic" panose="020B0502020202020204" pitchFamily="34" charset="0"/>
              </a:rPr>
              <a:t>project’s benefiting area </a:t>
            </a:r>
            <a:r>
              <a:rPr lang="en-US" sz="2000" dirty="0">
                <a:latin typeface="Century Gothic" panose="020B0502020202020204" pitchFamily="34" charset="0"/>
              </a:rPr>
              <a:t>must be eligible – this can sometimes differ from the project’s location.</a:t>
            </a:r>
          </a:p>
          <a:p>
            <a:pPr marL="342900" indent="-342900">
              <a:buClr>
                <a:srgbClr val="013365"/>
              </a:buClr>
              <a:buFont typeface="Arial" panose="020B0604020202020204" pitchFamily="34" charset="0"/>
              <a:buChar char="•"/>
            </a:pPr>
            <a:r>
              <a:rPr lang="en-US" sz="2000" dirty="0">
                <a:latin typeface="Century Gothic" panose="020B0502020202020204" pitchFamily="34" charset="0"/>
              </a:rPr>
              <a:t>Only </a:t>
            </a:r>
            <a:r>
              <a:rPr lang="en-US" sz="2000" b="1" dirty="0">
                <a:latin typeface="Century Gothic" panose="020B0502020202020204" pitchFamily="34" charset="0"/>
              </a:rPr>
              <a:t>subapplicants eligible for BRIC / FMA </a:t>
            </a:r>
            <a:r>
              <a:rPr lang="en-US" sz="2000" dirty="0">
                <a:latin typeface="Century Gothic" panose="020B0502020202020204" pitchFamily="34" charset="0"/>
              </a:rPr>
              <a:t>(FEMA’s criteria) are eligible for the Prepare California Match.</a:t>
            </a:r>
          </a:p>
          <a:p>
            <a:pPr lvl="2">
              <a:buSzPct val="80000"/>
            </a:pPr>
            <a:r>
              <a:rPr lang="en-US" sz="2000" dirty="0">
                <a:latin typeface="Century Gothic" panose="020B0502020202020204" pitchFamily="34" charset="0"/>
              </a:rPr>
              <a:t>Per FEMA, PNPs, businesses, and individuals are not eligible.</a:t>
            </a:r>
          </a:p>
          <a:p>
            <a:pPr lvl="2">
              <a:buSzPct val="80000"/>
            </a:pPr>
            <a:r>
              <a:rPr lang="en-US" sz="2000" dirty="0">
                <a:latin typeface="Century Gothic" panose="020B0502020202020204" pitchFamily="34" charset="0"/>
              </a:rPr>
              <a:t>Must apply as a subapplicant through Cal OES to be eligible for the Prepare California Match. </a:t>
            </a:r>
          </a:p>
          <a:p>
            <a:pPr marL="285750" indent="-285750">
              <a:buClr>
                <a:srgbClr val="003364"/>
              </a:buClr>
              <a:buFont typeface="Arial" panose="020B0604020202020204" pitchFamily="34" charset="0"/>
              <a:buChar char="•"/>
            </a:pPr>
            <a:r>
              <a:rPr lang="en-US" sz="2000" dirty="0">
                <a:latin typeface="Century Gothic" panose="020B0502020202020204" pitchFamily="34" charset="0"/>
              </a:rPr>
              <a:t>The eligible subapplicant MUST have a </a:t>
            </a:r>
            <a:r>
              <a:rPr lang="en-US" sz="2000" b="1" dirty="0">
                <a:latin typeface="Century Gothic" panose="020B0502020202020204" pitchFamily="34" charset="0"/>
              </a:rPr>
              <a:t>hazard mitigation plan </a:t>
            </a:r>
            <a:r>
              <a:rPr lang="en-US" sz="2000" dirty="0">
                <a:latin typeface="Century Gothic" panose="020B0502020202020204" pitchFamily="34" charset="0"/>
              </a:rPr>
              <a:t>approved and adopted by 12/2/22. There are no exceptions. </a:t>
            </a:r>
          </a:p>
          <a:p>
            <a:endParaRPr lang="en-US" dirty="0"/>
          </a:p>
        </p:txBody>
      </p:sp>
    </p:spTree>
    <p:extLst>
      <p:ext uri="{BB962C8B-B14F-4D97-AF65-F5344CB8AC3E}">
        <p14:creationId xmlns:p14="http://schemas.microsoft.com/office/powerpoint/2010/main" val="3556802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B812-E4B7-5B18-2D5F-339CABC65939}"/>
              </a:ext>
            </a:extLst>
          </p:cNvPr>
          <p:cNvSpPr>
            <a:spLocks noGrp="1"/>
          </p:cNvSpPr>
          <p:nvPr>
            <p:ph type="title"/>
          </p:nvPr>
        </p:nvSpPr>
        <p:spPr/>
        <p:txBody>
          <a:bodyPr/>
          <a:lstStyle/>
          <a:p>
            <a:r>
              <a:rPr lang="en-US"/>
              <a:t>Prepare California Match Notice of Interest (</a:t>
            </a:r>
            <a:r>
              <a:rPr lang="en-US" err="1"/>
              <a:t>NOI</a:t>
            </a:r>
            <a:r>
              <a:rPr lang="en-US"/>
              <a:t>) </a:t>
            </a:r>
          </a:p>
        </p:txBody>
      </p:sp>
      <p:sp>
        <p:nvSpPr>
          <p:cNvPr id="3" name="Slide Number Placeholder 2">
            <a:extLst>
              <a:ext uri="{FF2B5EF4-FFF2-40B4-BE49-F238E27FC236}">
                <a16:creationId xmlns:a16="http://schemas.microsoft.com/office/drawing/2014/main" id="{C41ADFFD-F54D-4EF8-DC7C-F1B15A84EAAA}"/>
              </a:ext>
            </a:extLst>
          </p:cNvPr>
          <p:cNvSpPr>
            <a:spLocks noGrp="1"/>
          </p:cNvSpPr>
          <p:nvPr>
            <p:ph type="sldNum" sz="quarter" idx="4"/>
          </p:nvPr>
        </p:nvSpPr>
        <p:spPr/>
        <p:txBody>
          <a:bodyPr/>
          <a:lstStyle/>
          <a:p>
            <a:r>
              <a:rPr lang="en-US" dirty="0"/>
              <a:t>BRIC and FMA NOI  |  </a:t>
            </a:r>
            <a:fld id="{18FD47A2-EF8B-0240-AD90-9B51A2DFE8C1}" type="slidenum">
              <a:rPr lang="en-US" b="1" smtClean="0"/>
              <a:pPr/>
              <a:t>41</a:t>
            </a:fld>
            <a:endParaRPr lang="en-US" b="1" dirty="0"/>
          </a:p>
        </p:txBody>
      </p:sp>
      <p:sp>
        <p:nvSpPr>
          <p:cNvPr id="4" name="Text Placeholder 3">
            <a:extLst>
              <a:ext uri="{FF2B5EF4-FFF2-40B4-BE49-F238E27FC236}">
                <a16:creationId xmlns:a16="http://schemas.microsoft.com/office/drawing/2014/main" id="{1FDCD8A6-30A3-B289-A64F-9C57A6D72214}"/>
              </a:ext>
            </a:extLst>
          </p:cNvPr>
          <p:cNvSpPr>
            <a:spLocks noGrp="1"/>
          </p:cNvSpPr>
          <p:nvPr>
            <p:ph type="body" sz="quarter" idx="10"/>
          </p:nvPr>
        </p:nvSpPr>
        <p:spPr>
          <a:xfrm>
            <a:off x="406400" y="823607"/>
            <a:ext cx="11369040" cy="5334001"/>
          </a:xfrm>
        </p:spPr>
        <p:txBody>
          <a:bodyPr/>
          <a:lstStyle/>
          <a:p>
            <a:pPr marL="285750" indent="-285750">
              <a:lnSpc>
                <a:spcPct val="100000"/>
              </a:lnSpc>
              <a:spcBef>
                <a:spcPts val="600"/>
              </a:spcBef>
              <a:spcAft>
                <a:spcPts val="600"/>
              </a:spcAft>
              <a:buClr>
                <a:srgbClr val="013365"/>
              </a:buClr>
              <a:buFont typeface="Arial" panose="020B0604020202020204" pitchFamily="34" charset="0"/>
              <a:buChar char="•"/>
            </a:pPr>
            <a:r>
              <a:rPr lang="en-US" sz="2000" dirty="0"/>
              <a:t>Title your NOI as follows, </a:t>
            </a:r>
            <a:r>
              <a:rPr lang="en-US" sz="2000" b="1" dirty="0"/>
              <a:t>Prepare California Match: BRIC or FMA 2022 - Subapplicant name and activity</a:t>
            </a:r>
            <a:r>
              <a:rPr lang="en-US" sz="2000" dirty="0"/>
              <a:t>. Example – Prepare California Match BRIC 2022 Muccio County Floodplain Restoration &amp; Levee Resiliency Project </a:t>
            </a:r>
          </a:p>
          <a:p>
            <a:pPr marL="285750" indent="-285750">
              <a:lnSpc>
                <a:spcPct val="100000"/>
              </a:lnSpc>
              <a:spcBef>
                <a:spcPts val="600"/>
              </a:spcBef>
              <a:spcAft>
                <a:spcPts val="600"/>
              </a:spcAft>
              <a:buClr>
                <a:srgbClr val="013365"/>
              </a:buClr>
              <a:buFont typeface="Arial" panose="020B0604020202020204" pitchFamily="34" charset="0"/>
              <a:buChar char="•"/>
            </a:pPr>
            <a:r>
              <a:rPr lang="en-US" sz="2000" dirty="0"/>
              <a:t>In the brief summary, note the area that will benefit from the project. Include the </a:t>
            </a:r>
            <a:r>
              <a:rPr lang="en-US" sz="2000" b="1" dirty="0"/>
              <a:t>census tract </a:t>
            </a:r>
            <a:r>
              <a:rPr lang="en-US" sz="2000" dirty="0"/>
              <a:t>number(s) for the project benefiting area in this summary </a:t>
            </a:r>
          </a:p>
          <a:p>
            <a:pPr marL="285750" indent="-285750">
              <a:lnSpc>
                <a:spcPct val="100000"/>
              </a:lnSpc>
              <a:spcBef>
                <a:spcPts val="600"/>
              </a:spcBef>
              <a:spcAft>
                <a:spcPts val="600"/>
              </a:spcAft>
              <a:buClr>
                <a:srgbClr val="013365"/>
              </a:buClr>
              <a:buFont typeface="Arial" panose="020B0604020202020204" pitchFamily="34" charset="0"/>
              <a:buChar char="•"/>
            </a:pPr>
            <a:r>
              <a:rPr lang="en-US" sz="2000" dirty="0"/>
              <a:t>For the </a:t>
            </a:r>
            <a:r>
              <a:rPr lang="en-US" sz="2000" b="1" dirty="0" err="1"/>
              <a:t>lat</a:t>
            </a:r>
            <a:r>
              <a:rPr lang="en-US" sz="2000" b="1" dirty="0"/>
              <a:t> / long</a:t>
            </a:r>
            <a:r>
              <a:rPr lang="en-US" sz="2000" dirty="0"/>
              <a:t>, note the project’s benefiting area. This will be checked against the Prepare California Match map to verify eligibility for the Match program </a:t>
            </a:r>
          </a:p>
          <a:p>
            <a:pPr marL="285750" indent="-285750">
              <a:lnSpc>
                <a:spcPct val="100000"/>
              </a:lnSpc>
              <a:spcBef>
                <a:spcPts val="600"/>
              </a:spcBef>
              <a:spcAft>
                <a:spcPts val="600"/>
              </a:spcAft>
              <a:buClr>
                <a:srgbClr val="013365"/>
              </a:buClr>
              <a:buFont typeface="Arial" panose="020B0604020202020204" pitchFamily="34" charset="0"/>
              <a:buChar char="•"/>
            </a:pPr>
            <a:r>
              <a:rPr lang="en-US" sz="2000" dirty="0"/>
              <a:t>For the NOI’s source of non-federal cost share, write in </a:t>
            </a:r>
            <a:r>
              <a:rPr lang="en-US" sz="2000" b="1" dirty="0"/>
              <a:t>“State Funding through Prepare California Match” </a:t>
            </a:r>
            <a:endParaRPr lang="en-US" sz="2000" dirty="0"/>
          </a:p>
          <a:p>
            <a:pPr marL="285750" indent="-285750">
              <a:lnSpc>
                <a:spcPct val="100000"/>
              </a:lnSpc>
              <a:spcBef>
                <a:spcPts val="600"/>
              </a:spcBef>
              <a:spcAft>
                <a:spcPts val="600"/>
              </a:spcAft>
              <a:buClr>
                <a:srgbClr val="013365"/>
              </a:buClr>
              <a:buFont typeface="Arial" panose="020B0604020202020204" pitchFamily="34" charset="0"/>
              <a:buChar char="•"/>
            </a:pPr>
            <a:r>
              <a:rPr lang="en-US" sz="2000" dirty="0"/>
              <a:t>Include </a:t>
            </a:r>
            <a:r>
              <a:rPr lang="en-US" sz="2000" b="1" dirty="0"/>
              <a:t>Prepare California Match criteria and priorities from the NOFO in the NOI </a:t>
            </a:r>
            <a:r>
              <a:rPr lang="en-US" sz="2000" dirty="0"/>
              <a:t>(SRL/RL, BCEGS, NBS, climate adaptive, infrastructure, high-impact, community wide scale, etc.) – utilize the </a:t>
            </a:r>
            <a:r>
              <a:rPr lang="en-US" sz="2000" b="1" dirty="0"/>
              <a:t>what is the mitigation action </a:t>
            </a:r>
            <a:r>
              <a:rPr lang="en-US" sz="2000" dirty="0"/>
              <a:t>field </a:t>
            </a:r>
          </a:p>
          <a:p>
            <a:pPr marL="285750" indent="-285750">
              <a:lnSpc>
                <a:spcPct val="100000"/>
              </a:lnSpc>
              <a:spcBef>
                <a:spcPts val="600"/>
              </a:spcBef>
              <a:spcAft>
                <a:spcPts val="600"/>
              </a:spcAft>
              <a:buClr>
                <a:srgbClr val="013365"/>
              </a:buClr>
              <a:buFont typeface="Arial" panose="020B0604020202020204" pitchFamily="34" charset="0"/>
              <a:buChar char="•"/>
            </a:pPr>
            <a:r>
              <a:rPr lang="en-US" sz="2000" dirty="0"/>
              <a:t>If the </a:t>
            </a:r>
            <a:r>
              <a:rPr lang="en-US" sz="2000" dirty="0" err="1"/>
              <a:t>NOI</a:t>
            </a:r>
            <a:r>
              <a:rPr lang="en-US" sz="2000" dirty="0"/>
              <a:t> is approved, Cal </a:t>
            </a:r>
            <a:r>
              <a:rPr lang="en-US" sz="2000" dirty="0" err="1"/>
              <a:t>OES</a:t>
            </a:r>
            <a:r>
              <a:rPr lang="en-US" sz="2000" dirty="0"/>
              <a:t> will give further instructions on how / where to include the Prepare California Match information in the FEMA GO </a:t>
            </a:r>
            <a:r>
              <a:rPr lang="en-US" sz="2000" dirty="0" err="1"/>
              <a:t>subapplication</a:t>
            </a:r>
            <a:r>
              <a:rPr lang="en-US" sz="2000" dirty="0"/>
              <a:t> </a:t>
            </a:r>
          </a:p>
          <a:p>
            <a:endParaRPr lang="en-US" sz="1800" dirty="0">
              <a:latin typeface="Century Gothic" panose="020B0502020202020204" pitchFamily="34" charset="0"/>
            </a:endParaRPr>
          </a:p>
          <a:p>
            <a:endParaRPr lang="en-US" dirty="0"/>
          </a:p>
        </p:txBody>
      </p:sp>
    </p:spTree>
    <p:extLst>
      <p:ext uri="{BB962C8B-B14F-4D97-AF65-F5344CB8AC3E}">
        <p14:creationId xmlns:p14="http://schemas.microsoft.com/office/powerpoint/2010/main" val="1296309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dirty="0"/>
              <a:t>Problem and Solution</a:t>
            </a:r>
            <a:br>
              <a:rPr lang="en-US" sz="1600" b="1" dirty="0"/>
            </a:br>
            <a:r>
              <a:rPr lang="en-US" sz="1600" dirty="0"/>
              <a:t>Benefit-Cost Analysis</a:t>
            </a:r>
            <a:br>
              <a:rPr lang="en-US" sz="1600" dirty="0"/>
            </a:br>
            <a:r>
              <a:rPr lang="en-US" sz="1600" dirty="0"/>
              <a:t>Activity Costs &amp; Prepare California Match </a:t>
            </a:r>
            <a:br>
              <a:rPr lang="en-US" sz="1600" dirty="0"/>
            </a:br>
            <a:r>
              <a:rPr lang="en-US" sz="1600" b="1"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B194D8FC-0933-2F47-AB55-FE0DEBAC2824}"/>
              </a:ext>
            </a:extLst>
          </p:cNvPr>
          <p:cNvSpPr>
            <a:spLocks noGrp="1"/>
          </p:cNvSpPr>
          <p:nvPr>
            <p:ph type="sldNum" sz="quarter" idx="4"/>
          </p:nvPr>
        </p:nvSpPr>
        <p:spPr/>
        <p:txBody>
          <a:bodyPr/>
          <a:lstStyle/>
          <a:p>
            <a:r>
              <a:rPr lang="en-US" dirty="0"/>
              <a:t>BRIC and FMA NOI  |  </a:t>
            </a:r>
            <a:fld id="{18FD47A2-EF8B-0240-AD90-9B51A2DFE8C1}" type="slidenum">
              <a:rPr lang="en-US" b="1" smtClean="0"/>
              <a:pPr/>
              <a:t>42</a:t>
            </a:fld>
            <a:endParaRPr lang="en-US" b="1" dirty="0"/>
          </a:p>
        </p:txBody>
      </p:sp>
    </p:spTree>
    <p:extLst>
      <p:ext uri="{BB962C8B-B14F-4D97-AF65-F5344CB8AC3E}">
        <p14:creationId xmlns:p14="http://schemas.microsoft.com/office/powerpoint/2010/main" val="3075780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a:xfrm>
            <a:off x="406400" y="259491"/>
            <a:ext cx="7901259" cy="765157"/>
          </a:xfrm>
        </p:spPr>
        <p:txBody>
          <a:bodyPr/>
          <a:lstStyle/>
          <a:p>
            <a:r>
              <a:rPr lang="en-US" dirty="0"/>
              <a:t>BRIC Local Hazard Mitigation Plan Information Section: Project and C&amp;CB</a:t>
            </a:r>
          </a:p>
        </p:txBody>
      </p:sp>
      <p:pic>
        <p:nvPicPr>
          <p:cNvPr id="4" name="Picture 3" descr="Graphical user interface, text, application, email&#10;&#10;Description automatically generated">
            <a:extLst>
              <a:ext uri="{FF2B5EF4-FFF2-40B4-BE49-F238E27FC236}">
                <a16:creationId xmlns:a16="http://schemas.microsoft.com/office/drawing/2014/main" id="{CC4636C8-4AC8-41CD-90F0-8058E7A09AE1}"/>
              </a:ext>
            </a:extLst>
          </p:cNvPr>
          <p:cNvPicPr>
            <a:picLocks noChangeAspect="1"/>
          </p:cNvPicPr>
          <p:nvPr/>
        </p:nvPicPr>
        <p:blipFill rotWithShape="1">
          <a:blip r:embed="rId2"/>
          <a:srcRect l="2334" t="4815" r="1859" b="5463"/>
          <a:stretch/>
        </p:blipFill>
        <p:spPr>
          <a:xfrm>
            <a:off x="653143" y="2024742"/>
            <a:ext cx="10940143" cy="2525487"/>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5" name="Slide Number Placeholder 4">
            <a:extLst>
              <a:ext uri="{FF2B5EF4-FFF2-40B4-BE49-F238E27FC236}">
                <a16:creationId xmlns:a16="http://schemas.microsoft.com/office/drawing/2014/main" id="{EB47E1B9-AA6B-CF49-89AA-3A462CCD44A1}"/>
              </a:ext>
            </a:extLst>
          </p:cNvPr>
          <p:cNvSpPr>
            <a:spLocks noGrp="1"/>
          </p:cNvSpPr>
          <p:nvPr>
            <p:ph type="sldNum" sz="quarter" idx="4"/>
          </p:nvPr>
        </p:nvSpPr>
        <p:spPr/>
        <p:txBody>
          <a:bodyPr/>
          <a:lstStyle/>
          <a:p>
            <a:r>
              <a:rPr lang="en-US"/>
              <a:t>BRIC and FMA NOI  |  </a:t>
            </a:r>
            <a:fld id="{18FD47A2-EF8B-0240-AD90-9B51A2DFE8C1}" type="slidenum">
              <a:rPr lang="en-US" smtClean="0"/>
              <a:pPr/>
              <a:t>43</a:t>
            </a:fld>
            <a:endParaRPr lang="en-US" dirty="0"/>
          </a:p>
        </p:txBody>
      </p:sp>
      <p:grpSp>
        <p:nvGrpSpPr>
          <p:cNvPr id="6" name="Group 5">
            <a:extLst>
              <a:ext uri="{FF2B5EF4-FFF2-40B4-BE49-F238E27FC236}">
                <a16:creationId xmlns:a16="http://schemas.microsoft.com/office/drawing/2014/main" id="{FAFCABB4-A1DD-2E47-99F2-D1B0CCA8C9EC}"/>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FC4A7BDC-B51E-0C4C-BB25-B03BE4E930D6}"/>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ABF91240-A65D-9340-AC3F-7820DD92B9F2}"/>
                </a:ext>
              </a:extLst>
            </p:cNvPr>
            <p:cNvSpPr/>
            <p:nvPr/>
          </p:nvSpPr>
          <p:spPr bwMode="auto">
            <a:xfrm>
              <a:off x="272147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146E98A3-C6B0-DC4C-BA07-6429197CAEBC}"/>
                </a:ext>
              </a:extLst>
            </p:cNvPr>
            <p:cNvSpPr/>
            <p:nvPr/>
          </p:nvSpPr>
          <p:spPr bwMode="auto">
            <a:xfrm>
              <a:off x="313710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988728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a:xfrm>
            <a:off x="406400" y="259491"/>
            <a:ext cx="8525727" cy="765157"/>
          </a:xfrm>
        </p:spPr>
        <p:txBody>
          <a:bodyPr/>
          <a:lstStyle/>
          <a:p>
            <a:r>
              <a:rPr lang="en-US" dirty="0"/>
              <a:t>BRIC Local Hazard Mitigation Plan Information Section: Project and C&amp;CB</a:t>
            </a:r>
          </a:p>
        </p:txBody>
      </p:sp>
      <p:graphicFrame>
        <p:nvGraphicFramePr>
          <p:cNvPr id="5" name="Table 3">
            <a:extLst>
              <a:ext uri="{FF2B5EF4-FFF2-40B4-BE49-F238E27FC236}">
                <a16:creationId xmlns:a16="http://schemas.microsoft.com/office/drawing/2014/main" id="{BDBD5FAB-AC19-493D-A2CB-58C8D3FF9E0F}"/>
              </a:ext>
            </a:extLst>
          </p:cNvPr>
          <p:cNvGraphicFramePr>
            <a:graphicFrameLocks noGrp="1"/>
          </p:cNvGraphicFramePr>
          <p:nvPr>
            <p:extLst>
              <p:ext uri="{D42A27DB-BD31-4B8C-83A1-F6EECF244321}">
                <p14:modId xmlns:p14="http://schemas.microsoft.com/office/powerpoint/2010/main" val="2424573137"/>
              </p:ext>
            </p:extLst>
          </p:nvPr>
        </p:nvGraphicFramePr>
        <p:xfrm>
          <a:off x="406400" y="1402080"/>
          <a:ext cx="11369041" cy="4450080"/>
        </p:xfrm>
        <a:graphic>
          <a:graphicData uri="http://schemas.openxmlformats.org/drawingml/2006/table">
            <a:tbl>
              <a:tblPr firstRow="1" bandRow="1">
                <a:tableStyleId>{5C22544A-7EE6-4342-B048-85BDC9FD1C3A}</a:tableStyleId>
              </a:tblPr>
              <a:tblGrid>
                <a:gridCol w="2842260">
                  <a:extLst>
                    <a:ext uri="{9D8B030D-6E8A-4147-A177-3AD203B41FA5}">
                      <a16:colId xmlns:a16="http://schemas.microsoft.com/office/drawing/2014/main" val="3728372760"/>
                    </a:ext>
                  </a:extLst>
                </a:gridCol>
                <a:gridCol w="1373131">
                  <a:extLst>
                    <a:ext uri="{9D8B030D-6E8A-4147-A177-3AD203B41FA5}">
                      <a16:colId xmlns:a16="http://schemas.microsoft.com/office/drawing/2014/main" val="3781878850"/>
                    </a:ext>
                  </a:extLst>
                </a:gridCol>
                <a:gridCol w="1415586">
                  <a:extLst>
                    <a:ext uri="{9D8B030D-6E8A-4147-A177-3AD203B41FA5}">
                      <a16:colId xmlns:a16="http://schemas.microsoft.com/office/drawing/2014/main" val="911075794"/>
                    </a:ext>
                  </a:extLst>
                </a:gridCol>
                <a:gridCol w="5738064">
                  <a:extLst>
                    <a:ext uri="{9D8B030D-6E8A-4147-A177-3AD203B41FA5}">
                      <a16:colId xmlns:a16="http://schemas.microsoft.com/office/drawing/2014/main" val="744783074"/>
                    </a:ext>
                  </a:extLst>
                </a:gridCol>
              </a:tblGrid>
              <a:tr h="387217">
                <a:tc>
                  <a:txBody>
                    <a:bodyPr/>
                    <a:lstStyle/>
                    <a:p>
                      <a:pPr algn="ctr"/>
                      <a:r>
                        <a:rPr lang="en-US"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tc>
                  <a:txBody>
                    <a:bodyPr/>
                    <a:lstStyle/>
                    <a:p>
                      <a:pPr algn="ctr"/>
                      <a:r>
                        <a:rPr lang="en-US" dirty="0"/>
                        <a:t>Tips for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0F3364"/>
                    </a:solidFill>
                  </a:tcPr>
                </a:tc>
                <a:extLst>
                  <a:ext uri="{0D108BD9-81ED-4DB2-BD59-A6C34878D82A}">
                    <a16:rowId xmlns:a16="http://schemas.microsoft.com/office/drawing/2014/main" val="1600205855"/>
                  </a:ext>
                </a:extLst>
              </a:tr>
              <a:tr h="613093">
                <a:tc>
                  <a:txBody>
                    <a:bodyPr/>
                    <a:lstStyle/>
                    <a:p>
                      <a:r>
                        <a:rPr lang="en-US" sz="1600" b="1" dirty="0"/>
                        <a:t>Does SA have an active LHMP?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SA answers no, the project may not be eligible</a:t>
                      </a:r>
                    </a:p>
                    <a:p>
                      <a:pPr marL="285750" indent="-285750" algn="l" defTabSz="685800" rtl="0" eaLnBrk="1" latinLnBrk="0" hangingPunct="1">
                        <a:buClr>
                          <a:srgbClr val="003364"/>
                        </a:buClr>
                        <a:buFont typeface="Wingdings" panose="05000000000000000000" pitchFamily="2" charset="2"/>
                        <a:buChar char="§"/>
                      </a:pPr>
                      <a:r>
                        <a:rPr lang="en-US" sz="1600" b="1" kern="1200" dirty="0">
                          <a:solidFill>
                            <a:srgbClr val="FF0000"/>
                          </a:solidFill>
                          <a:latin typeface="+mn-lt"/>
                          <a:ea typeface="+mn-ea"/>
                          <a:cs typeface="+mn-cs"/>
                        </a:rPr>
                        <a:t>The LHMP needs to be approved and adopted at time of application submission and grant award for BRIC / FMA</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723791331"/>
                  </a:ext>
                </a:extLst>
              </a:tr>
              <a:tr h="391523">
                <a:tc>
                  <a:txBody>
                    <a:bodyPr/>
                    <a:lstStyle/>
                    <a:p>
                      <a:r>
                        <a:rPr lang="en-US" sz="1600" b="1" dirty="0"/>
                        <a:t>LHMP approval date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the date is not within the last 5 years, the project may not be eligible</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the date is approaching 5 years, this will be flagged in the NOI review and clarified with the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930868896"/>
                  </a:ext>
                </a:extLst>
              </a:tr>
              <a:tr h="0">
                <a:tc>
                  <a:txBody>
                    <a:bodyPr/>
                    <a:lstStyle/>
                    <a:p>
                      <a:r>
                        <a:rPr lang="en-US" sz="1600" b="1" dirty="0"/>
                        <a:t>LHMP status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Answers include not started, in dev, OES review, FEMA review, pending adoption, and adopted</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377123324"/>
                  </a:ext>
                </a:extLst>
              </a:tr>
              <a:tr h="0">
                <a:tc>
                  <a:txBody>
                    <a:bodyPr/>
                    <a:lstStyle/>
                    <a:p>
                      <a:r>
                        <a:rPr lang="en-US" sz="1600" b="1" dirty="0"/>
                        <a:t>Is project addressed in your LHMP?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tc>
                  <a:txBody>
                    <a:bodyPr/>
                    <a:lstStyle/>
                    <a:p>
                      <a:r>
                        <a:rPr lang="en-US" sz="1600" dirty="0"/>
                        <a:t>While OES likes to see a link between the HM plan and the project, this is not a requirement. A no answer does not make the project ineligible</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chemeClr val="bg1"/>
                    </a:solidFill>
                  </a:tcPr>
                </a:tc>
                <a:extLst>
                  <a:ext uri="{0D108BD9-81ED-4DB2-BD59-A6C34878D82A}">
                    <a16:rowId xmlns:a16="http://schemas.microsoft.com/office/drawing/2014/main" val="1835795105"/>
                  </a:ext>
                </a:extLst>
              </a:tr>
            </a:tbl>
          </a:graphicData>
        </a:graphic>
      </p:graphicFrame>
      <p:sp>
        <p:nvSpPr>
          <p:cNvPr id="4" name="Slide Number Placeholder 3">
            <a:extLst>
              <a:ext uri="{FF2B5EF4-FFF2-40B4-BE49-F238E27FC236}">
                <a16:creationId xmlns:a16="http://schemas.microsoft.com/office/drawing/2014/main" id="{7CB96C86-5603-994C-8C4A-D9D1FBCE7C65}"/>
              </a:ext>
            </a:extLst>
          </p:cNvPr>
          <p:cNvSpPr>
            <a:spLocks noGrp="1"/>
          </p:cNvSpPr>
          <p:nvPr>
            <p:ph type="sldNum" sz="quarter" idx="4"/>
          </p:nvPr>
        </p:nvSpPr>
        <p:spPr/>
        <p:txBody>
          <a:bodyPr/>
          <a:lstStyle/>
          <a:p>
            <a:r>
              <a:rPr lang="en-US"/>
              <a:t>BRIC and FMA NOI  |  </a:t>
            </a:r>
            <a:fld id="{18FD47A2-EF8B-0240-AD90-9B51A2DFE8C1}" type="slidenum">
              <a:rPr lang="en-US" smtClean="0"/>
              <a:pPr/>
              <a:t>44</a:t>
            </a:fld>
            <a:endParaRPr lang="en-US" dirty="0"/>
          </a:p>
        </p:txBody>
      </p:sp>
      <p:grpSp>
        <p:nvGrpSpPr>
          <p:cNvPr id="6" name="Group 5">
            <a:extLst>
              <a:ext uri="{FF2B5EF4-FFF2-40B4-BE49-F238E27FC236}">
                <a16:creationId xmlns:a16="http://schemas.microsoft.com/office/drawing/2014/main" id="{6BC767E3-6600-D54F-9AF1-19D804CCB29B}"/>
              </a:ext>
            </a:extLst>
          </p:cNvPr>
          <p:cNvGrpSpPr/>
          <p:nvPr/>
        </p:nvGrpSpPr>
        <p:grpSpPr>
          <a:xfrm>
            <a:off x="11287611" y="400499"/>
            <a:ext cx="487829" cy="163513"/>
            <a:chOff x="2721477" y="5817904"/>
            <a:chExt cx="625180" cy="209550"/>
          </a:xfrm>
          <a:solidFill>
            <a:schemeClr val="bg1"/>
          </a:solidFill>
        </p:grpSpPr>
        <p:cxnSp>
          <p:nvCxnSpPr>
            <p:cNvPr id="7" name="Straight Connector 6">
              <a:extLst>
                <a:ext uri="{FF2B5EF4-FFF2-40B4-BE49-F238E27FC236}">
                  <a16:creationId xmlns:a16="http://schemas.microsoft.com/office/drawing/2014/main" id="{7E08BF51-EF2B-C149-BD11-6B08DD26F0E6}"/>
                </a:ext>
              </a:extLst>
            </p:cNvPr>
            <p:cNvCxnSpPr>
              <a:cxnSpLocks/>
              <a:stCxn id="8" idx="6"/>
              <a:endCxn id="9" idx="2"/>
            </p:cNvCxnSpPr>
            <p:nvPr/>
          </p:nvCxnSpPr>
          <p:spPr bwMode="auto">
            <a:xfrm>
              <a:off x="2931027" y="5922680"/>
              <a:ext cx="206080" cy="0"/>
            </a:xfrm>
            <a:prstGeom prst="line">
              <a:avLst/>
            </a:prstGeom>
            <a:grpFill/>
            <a:ln>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7">
              <a:extLst>
                <a:ext uri="{FF2B5EF4-FFF2-40B4-BE49-F238E27FC236}">
                  <a16:creationId xmlns:a16="http://schemas.microsoft.com/office/drawing/2014/main" id="{073FAF60-A391-9940-801F-8980BB417EFB}"/>
                </a:ext>
              </a:extLst>
            </p:cNvPr>
            <p:cNvSpPr/>
            <p:nvPr/>
          </p:nvSpPr>
          <p:spPr bwMode="auto">
            <a:xfrm>
              <a:off x="2721477" y="5817904"/>
              <a:ext cx="209550" cy="209550"/>
            </a:xfrm>
            <a:prstGeom prst="ellipse">
              <a:avLst/>
            </a:prstGeom>
            <a:solidFill>
              <a:schemeClr val="bg1"/>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D9A3F103-9B57-BA4B-927D-56D0A0B50067}"/>
                </a:ext>
              </a:extLst>
            </p:cNvPr>
            <p:cNvSpPr/>
            <p:nvPr/>
          </p:nvSpPr>
          <p:spPr bwMode="auto">
            <a:xfrm>
              <a:off x="3137107" y="5817904"/>
              <a:ext cx="209550" cy="209550"/>
            </a:xfrm>
            <a:prstGeom prst="ellipse">
              <a:avLst/>
            </a:prstGeom>
            <a:solidFill>
              <a:srgbClr val="0F3364"/>
            </a:solidFill>
            <a:ln w="9525">
              <a:solidFill>
                <a:srgbClr val="BFBFBF"/>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009642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dirty="0"/>
              <a:t>Problem and Solution</a:t>
            </a:r>
            <a:br>
              <a:rPr lang="en-US" sz="1600" b="1"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b="1" dirty="0"/>
              <a:t>Contact Information</a:t>
            </a:r>
            <a:br>
              <a:rPr lang="en-US" sz="1600" b="1"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FA015BA0-C0B3-B747-A909-63E52940048D}"/>
              </a:ext>
            </a:extLst>
          </p:cNvPr>
          <p:cNvSpPr>
            <a:spLocks noGrp="1"/>
          </p:cNvSpPr>
          <p:nvPr>
            <p:ph type="sldNum" sz="quarter" idx="4"/>
          </p:nvPr>
        </p:nvSpPr>
        <p:spPr/>
        <p:txBody>
          <a:bodyPr/>
          <a:lstStyle/>
          <a:p>
            <a:r>
              <a:rPr lang="en-US"/>
              <a:t>BRIC and FMA NOI  |  </a:t>
            </a:r>
            <a:fld id="{18FD47A2-EF8B-0240-AD90-9B51A2DFE8C1}" type="slidenum">
              <a:rPr lang="en-US" smtClean="0"/>
              <a:pPr/>
              <a:t>45</a:t>
            </a:fld>
            <a:endParaRPr lang="en-US" dirty="0"/>
          </a:p>
        </p:txBody>
      </p:sp>
    </p:spTree>
    <p:extLst>
      <p:ext uri="{BB962C8B-B14F-4D97-AF65-F5344CB8AC3E}">
        <p14:creationId xmlns:p14="http://schemas.microsoft.com/office/powerpoint/2010/main" val="4010403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a:xfrm>
            <a:off x="406400" y="259491"/>
            <a:ext cx="11369040" cy="765157"/>
          </a:xfrm>
        </p:spPr>
        <p:txBody>
          <a:bodyPr/>
          <a:lstStyle/>
          <a:p>
            <a:r>
              <a:rPr lang="en-US" dirty="0"/>
              <a:t>BRIC Contact Information Section: Project and C&amp;CB</a:t>
            </a:r>
          </a:p>
        </p:txBody>
      </p:sp>
      <p:sp>
        <p:nvSpPr>
          <p:cNvPr id="4" name="Text Placeholder 3">
            <a:extLst>
              <a:ext uri="{FF2B5EF4-FFF2-40B4-BE49-F238E27FC236}">
                <a16:creationId xmlns:a16="http://schemas.microsoft.com/office/drawing/2014/main" id="{6A9CD9AA-2FDB-6C4E-B8D1-14DABA5396F9}"/>
              </a:ext>
            </a:extLst>
          </p:cNvPr>
          <p:cNvSpPr>
            <a:spLocks noGrp="1"/>
          </p:cNvSpPr>
          <p:nvPr>
            <p:ph type="body" sz="quarter" idx="10"/>
          </p:nvPr>
        </p:nvSpPr>
        <p:spPr>
          <a:xfrm>
            <a:off x="406400" y="1095983"/>
            <a:ext cx="11369040" cy="5015894"/>
          </a:xfrm>
        </p:spPr>
        <p:txBody>
          <a:bodyPr/>
          <a:lstStyle/>
          <a:p>
            <a:pPr lvl="1"/>
            <a:r>
              <a:rPr lang="en-US" dirty="0"/>
              <a:t>Need to add second Point of Contact</a:t>
            </a:r>
          </a:p>
          <a:p>
            <a:pPr lvl="1"/>
            <a:r>
              <a:rPr lang="en-US" dirty="0"/>
              <a:t>Must be at least two POCs on the NOI (one should be the responsible rep)  </a:t>
            </a:r>
          </a:p>
          <a:p>
            <a:endParaRPr lang="en-US" dirty="0"/>
          </a:p>
        </p:txBody>
      </p:sp>
      <p:grpSp>
        <p:nvGrpSpPr>
          <p:cNvPr id="17" name="Group 16">
            <a:extLst>
              <a:ext uri="{FF2B5EF4-FFF2-40B4-BE49-F238E27FC236}">
                <a16:creationId xmlns:a16="http://schemas.microsoft.com/office/drawing/2014/main" id="{17A7520B-A4EE-6A4B-B0EF-A40DB8880595}"/>
              </a:ext>
            </a:extLst>
          </p:cNvPr>
          <p:cNvGrpSpPr/>
          <p:nvPr/>
        </p:nvGrpSpPr>
        <p:grpSpPr>
          <a:xfrm>
            <a:off x="1121229" y="2340429"/>
            <a:ext cx="9666514" cy="3124200"/>
            <a:chOff x="1121229" y="2340429"/>
            <a:chExt cx="9666514" cy="3124200"/>
          </a:xfrm>
        </p:grpSpPr>
        <p:pic>
          <p:nvPicPr>
            <p:cNvPr id="8" name="Picture 7" descr="A picture containing graphical user interface&#10;&#10;Description automatically generated">
              <a:extLst>
                <a:ext uri="{FF2B5EF4-FFF2-40B4-BE49-F238E27FC236}">
                  <a16:creationId xmlns:a16="http://schemas.microsoft.com/office/drawing/2014/main" id="{7ABB7485-2AE9-4489-83F7-92D542A0EF2B}"/>
                </a:ext>
              </a:extLst>
            </p:cNvPr>
            <p:cNvPicPr>
              <a:picLocks noChangeAspect="1"/>
            </p:cNvPicPr>
            <p:nvPr/>
          </p:nvPicPr>
          <p:blipFill rotWithShape="1">
            <a:blip r:embed="rId2"/>
            <a:srcRect l="4886" t="2539" r="7368" b="3866"/>
            <a:stretch/>
          </p:blipFill>
          <p:spPr>
            <a:xfrm>
              <a:off x="1121229" y="2340429"/>
              <a:ext cx="9666514" cy="3124200"/>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3" name="Rectangle 2">
              <a:extLst>
                <a:ext uri="{FF2B5EF4-FFF2-40B4-BE49-F238E27FC236}">
                  <a16:creationId xmlns:a16="http://schemas.microsoft.com/office/drawing/2014/main" id="{6A46C5E1-0A83-45DE-912D-6981FCAEC454}"/>
                </a:ext>
              </a:extLst>
            </p:cNvPr>
            <p:cNvSpPr/>
            <p:nvPr/>
          </p:nvSpPr>
          <p:spPr bwMode="auto">
            <a:xfrm>
              <a:off x="5965372" y="4197533"/>
              <a:ext cx="836026" cy="20029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71E9EA1-E866-4F80-A9D3-444B1BE53689}"/>
                </a:ext>
              </a:extLst>
            </p:cNvPr>
            <p:cNvSpPr/>
            <p:nvPr/>
          </p:nvSpPr>
          <p:spPr bwMode="auto">
            <a:xfrm>
              <a:off x="5394961" y="4190534"/>
              <a:ext cx="836026" cy="20029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8DFD7A5F-8DDC-4122-B2ED-0C444337332E}"/>
                </a:ext>
              </a:extLst>
            </p:cNvPr>
            <p:cNvSpPr/>
            <p:nvPr/>
          </p:nvSpPr>
          <p:spPr bwMode="auto">
            <a:xfrm>
              <a:off x="1404258" y="4749112"/>
              <a:ext cx="5510518" cy="20029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9B37F0C3-3036-D443-804E-28E88A5D70BB}"/>
                </a:ext>
              </a:extLst>
            </p:cNvPr>
            <p:cNvSpPr/>
            <p:nvPr/>
          </p:nvSpPr>
          <p:spPr bwMode="auto">
            <a:xfrm>
              <a:off x="1404258" y="5100395"/>
              <a:ext cx="5510518" cy="20029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19" name="Slide Number Placeholder 18">
            <a:extLst>
              <a:ext uri="{FF2B5EF4-FFF2-40B4-BE49-F238E27FC236}">
                <a16:creationId xmlns:a16="http://schemas.microsoft.com/office/drawing/2014/main" id="{332E8C60-9064-F643-9B61-3DA2BC3EF8A6}"/>
              </a:ext>
            </a:extLst>
          </p:cNvPr>
          <p:cNvSpPr>
            <a:spLocks noGrp="1"/>
          </p:cNvSpPr>
          <p:nvPr>
            <p:ph type="sldNum" sz="quarter" idx="4"/>
          </p:nvPr>
        </p:nvSpPr>
        <p:spPr/>
        <p:txBody>
          <a:bodyPr/>
          <a:lstStyle/>
          <a:p>
            <a:r>
              <a:rPr lang="en-US" dirty="0"/>
              <a:t>BRIC and FMA NOI  |  </a:t>
            </a:r>
            <a:fld id="{18FD47A2-EF8B-0240-AD90-9B51A2DFE8C1}" type="slidenum">
              <a:rPr lang="en-US" b="1" smtClean="0"/>
              <a:pPr/>
              <a:t>46</a:t>
            </a:fld>
            <a:endParaRPr lang="en-US" b="1" dirty="0"/>
          </a:p>
        </p:txBody>
      </p:sp>
    </p:spTree>
    <p:extLst>
      <p:ext uri="{BB962C8B-B14F-4D97-AF65-F5344CB8AC3E}">
        <p14:creationId xmlns:p14="http://schemas.microsoft.com/office/powerpoint/2010/main" val="3050099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BRIC NOI Form </a:t>
            </a:r>
          </a:p>
        </p:txBody>
      </p:sp>
      <p:pic>
        <p:nvPicPr>
          <p:cNvPr id="5" name="Picture 4" descr="Graphical user interface, application&#10;&#10;Description automatically generated">
            <a:extLst>
              <a:ext uri="{FF2B5EF4-FFF2-40B4-BE49-F238E27FC236}">
                <a16:creationId xmlns:a16="http://schemas.microsoft.com/office/drawing/2014/main" id="{75074D57-4DA2-4D40-B0D3-122D7A1CEFDF}"/>
              </a:ext>
            </a:extLst>
          </p:cNvPr>
          <p:cNvPicPr>
            <a:picLocks noChangeAspect="1"/>
          </p:cNvPicPr>
          <p:nvPr/>
        </p:nvPicPr>
        <p:blipFill>
          <a:blip r:embed="rId2"/>
          <a:stretch>
            <a:fillRect/>
          </a:stretch>
        </p:blipFill>
        <p:spPr>
          <a:xfrm>
            <a:off x="4267063" y="914894"/>
            <a:ext cx="3940765" cy="5338088"/>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9" name="Slide Number Placeholder 8">
            <a:extLst>
              <a:ext uri="{FF2B5EF4-FFF2-40B4-BE49-F238E27FC236}">
                <a16:creationId xmlns:a16="http://schemas.microsoft.com/office/drawing/2014/main" id="{240FFBDA-2F02-9245-85DB-75C62B06F26B}"/>
              </a:ext>
            </a:extLst>
          </p:cNvPr>
          <p:cNvSpPr>
            <a:spLocks noGrp="1"/>
          </p:cNvSpPr>
          <p:nvPr>
            <p:ph type="sldNum" sz="quarter" idx="4"/>
          </p:nvPr>
        </p:nvSpPr>
        <p:spPr/>
        <p:txBody>
          <a:bodyPr/>
          <a:lstStyle/>
          <a:p>
            <a:r>
              <a:rPr lang="en-US" dirty="0"/>
              <a:t>BRIC and FMA NOI  |  </a:t>
            </a:r>
            <a:fld id="{18FD47A2-EF8B-0240-AD90-9B51A2DFE8C1}" type="slidenum">
              <a:rPr lang="en-US" b="1" smtClean="0"/>
              <a:pPr/>
              <a:t>47</a:t>
            </a:fld>
            <a:endParaRPr lang="en-US" b="1" dirty="0"/>
          </a:p>
        </p:txBody>
      </p:sp>
    </p:spTree>
    <p:extLst>
      <p:ext uri="{BB962C8B-B14F-4D97-AF65-F5344CB8AC3E}">
        <p14:creationId xmlns:p14="http://schemas.microsoft.com/office/powerpoint/2010/main" val="1807244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Click Submit, and… </a:t>
            </a:r>
          </a:p>
        </p:txBody>
      </p:sp>
      <p:pic>
        <p:nvPicPr>
          <p:cNvPr id="6" name="Picture 5" descr="A computer screen shot&#10;&#10;Description automatically generated with low confidence">
            <a:extLst>
              <a:ext uri="{FF2B5EF4-FFF2-40B4-BE49-F238E27FC236}">
                <a16:creationId xmlns:a16="http://schemas.microsoft.com/office/drawing/2014/main" id="{A1C33231-1169-5A45-86E5-FAD4DE5DD73F}"/>
              </a:ext>
            </a:extLst>
          </p:cNvPr>
          <p:cNvPicPr>
            <a:picLocks noChangeAspect="1"/>
          </p:cNvPicPr>
          <p:nvPr/>
        </p:nvPicPr>
        <p:blipFill>
          <a:blip r:embed="rId2"/>
          <a:stretch>
            <a:fillRect/>
          </a:stretch>
        </p:blipFill>
        <p:spPr>
          <a:xfrm>
            <a:off x="1297230" y="893370"/>
            <a:ext cx="9587379" cy="5071259"/>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5" name="Slide Number Placeholder 4">
            <a:extLst>
              <a:ext uri="{FF2B5EF4-FFF2-40B4-BE49-F238E27FC236}">
                <a16:creationId xmlns:a16="http://schemas.microsoft.com/office/drawing/2014/main" id="{B46BFA1E-3EA1-BF4E-B021-E65635514B6E}"/>
              </a:ext>
            </a:extLst>
          </p:cNvPr>
          <p:cNvSpPr>
            <a:spLocks noGrp="1"/>
          </p:cNvSpPr>
          <p:nvPr>
            <p:ph type="sldNum" sz="quarter" idx="4"/>
          </p:nvPr>
        </p:nvSpPr>
        <p:spPr/>
        <p:txBody>
          <a:bodyPr/>
          <a:lstStyle/>
          <a:p>
            <a:r>
              <a:rPr lang="en-US" dirty="0"/>
              <a:t>BRIC and FMA NOI  |  </a:t>
            </a:r>
            <a:fld id="{18FD47A2-EF8B-0240-AD90-9B51A2DFE8C1}" type="slidenum">
              <a:rPr lang="en-US" b="1" smtClean="0"/>
              <a:pPr/>
              <a:t>48</a:t>
            </a:fld>
            <a:endParaRPr lang="en-US" b="1" dirty="0"/>
          </a:p>
        </p:txBody>
      </p:sp>
    </p:spTree>
    <p:extLst>
      <p:ext uri="{BB962C8B-B14F-4D97-AF65-F5344CB8AC3E}">
        <p14:creationId xmlns:p14="http://schemas.microsoft.com/office/powerpoint/2010/main" val="289636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dirty="0"/>
              <a:t>Problem and Solution</a:t>
            </a:r>
            <a:br>
              <a:rPr lang="en-US" sz="1600" b="1"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b="1"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C8A16C96-F142-FB4F-BB40-7F85F3334DE0}"/>
              </a:ext>
            </a:extLst>
          </p:cNvPr>
          <p:cNvSpPr>
            <a:spLocks noGrp="1"/>
          </p:cNvSpPr>
          <p:nvPr>
            <p:ph type="sldNum" sz="quarter" idx="4"/>
          </p:nvPr>
        </p:nvSpPr>
        <p:spPr/>
        <p:txBody>
          <a:bodyPr/>
          <a:lstStyle/>
          <a:p>
            <a:r>
              <a:rPr lang="en-US" dirty="0"/>
              <a:t>BRIC and FMA NOI  |  </a:t>
            </a:r>
            <a:fld id="{18FD47A2-EF8B-0240-AD90-9B51A2DFE8C1}" type="slidenum">
              <a:rPr lang="en-US" b="1" smtClean="0"/>
              <a:pPr/>
              <a:t>49</a:t>
            </a:fld>
            <a:endParaRPr lang="en-US" b="1" dirty="0"/>
          </a:p>
        </p:txBody>
      </p:sp>
    </p:spTree>
    <p:extLst>
      <p:ext uri="{BB962C8B-B14F-4D97-AF65-F5344CB8AC3E}">
        <p14:creationId xmlns:p14="http://schemas.microsoft.com/office/powerpoint/2010/main" val="233037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B630-A3D1-B34F-88E7-B4E4B5180CB1}"/>
              </a:ext>
            </a:extLst>
          </p:cNvPr>
          <p:cNvSpPr>
            <a:spLocks noGrp="1"/>
          </p:cNvSpPr>
          <p:nvPr>
            <p:ph type="title"/>
          </p:nvPr>
        </p:nvSpPr>
        <p:spPr/>
        <p:txBody>
          <a:bodyPr/>
          <a:lstStyle/>
          <a:p>
            <a:r>
              <a:rPr lang="en-US" dirty="0"/>
              <a:t>Hazard Mitigation Assistance (HMA) Grants </a:t>
            </a:r>
          </a:p>
        </p:txBody>
      </p:sp>
      <p:sp>
        <p:nvSpPr>
          <p:cNvPr id="4" name="Text Placeholder 3">
            <a:extLst>
              <a:ext uri="{FF2B5EF4-FFF2-40B4-BE49-F238E27FC236}">
                <a16:creationId xmlns:a16="http://schemas.microsoft.com/office/drawing/2014/main" id="{8D2C6F6C-24D5-5544-A256-A48B28FB5588}"/>
              </a:ext>
            </a:extLst>
          </p:cNvPr>
          <p:cNvSpPr>
            <a:spLocks noGrp="1"/>
          </p:cNvSpPr>
          <p:nvPr>
            <p:ph type="body" sz="quarter" idx="10"/>
          </p:nvPr>
        </p:nvSpPr>
        <p:spPr>
          <a:xfrm>
            <a:off x="406400" y="928255"/>
            <a:ext cx="11369040" cy="5197477"/>
          </a:xfrm>
        </p:spPr>
        <p:txBody>
          <a:bodyPr/>
          <a:lstStyle/>
          <a:p>
            <a:r>
              <a:rPr lang="en-US" dirty="0"/>
              <a:t>BRIC and FMA funding:</a:t>
            </a:r>
          </a:p>
        </p:txBody>
      </p:sp>
      <p:grpSp>
        <p:nvGrpSpPr>
          <p:cNvPr id="5" name="Group 4">
            <a:extLst>
              <a:ext uri="{FF2B5EF4-FFF2-40B4-BE49-F238E27FC236}">
                <a16:creationId xmlns:a16="http://schemas.microsoft.com/office/drawing/2014/main" id="{82CD34B2-21C6-EC47-A143-30F311D905AD}"/>
              </a:ext>
            </a:extLst>
          </p:cNvPr>
          <p:cNvGrpSpPr/>
          <p:nvPr/>
        </p:nvGrpSpPr>
        <p:grpSpPr>
          <a:xfrm>
            <a:off x="406399" y="1615234"/>
            <a:ext cx="11369040" cy="4254622"/>
            <a:chOff x="406399" y="1387509"/>
            <a:chExt cx="10627149" cy="4560803"/>
          </a:xfrm>
        </p:grpSpPr>
        <p:sp>
          <p:nvSpPr>
            <p:cNvPr id="6" name="Rounded Rectangle 5">
              <a:extLst>
                <a:ext uri="{FF2B5EF4-FFF2-40B4-BE49-F238E27FC236}">
                  <a16:creationId xmlns:a16="http://schemas.microsoft.com/office/drawing/2014/main" id="{9B5BF799-DD26-3047-9A00-E210A03F1624}"/>
                </a:ext>
              </a:extLst>
            </p:cNvPr>
            <p:cNvSpPr/>
            <p:nvPr/>
          </p:nvSpPr>
          <p:spPr bwMode="auto">
            <a:xfrm>
              <a:off x="406399" y="1387509"/>
              <a:ext cx="3346515" cy="4560803"/>
            </a:xfrm>
            <a:prstGeom prst="roundRect">
              <a:avLst>
                <a:gd name="adj" fmla="val 5314"/>
              </a:avLst>
            </a:prstGeom>
            <a:gradFill>
              <a:gsLst>
                <a:gs pos="0">
                  <a:schemeClr val="bg1"/>
                </a:gs>
                <a:gs pos="100000">
                  <a:schemeClr val="bg1"/>
                </a:gs>
              </a:gsLst>
              <a:lin ang="5400000" scaled="1"/>
            </a:gradFill>
            <a:ln w="15875">
              <a:solidFill>
                <a:srgbClr val="013365"/>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82880" tIns="182880" rIns="182880" bIns="18288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p:txBody>
        </p:sp>
        <p:sp>
          <p:nvSpPr>
            <p:cNvPr id="7" name="Rounded Rectangle 6">
              <a:extLst>
                <a:ext uri="{FF2B5EF4-FFF2-40B4-BE49-F238E27FC236}">
                  <a16:creationId xmlns:a16="http://schemas.microsoft.com/office/drawing/2014/main" id="{9D5E6076-1884-3841-B3C2-FA812955C203}"/>
                </a:ext>
              </a:extLst>
            </p:cNvPr>
            <p:cNvSpPr/>
            <p:nvPr/>
          </p:nvSpPr>
          <p:spPr bwMode="auto">
            <a:xfrm>
              <a:off x="4046716" y="1387509"/>
              <a:ext cx="3346515" cy="4560803"/>
            </a:xfrm>
            <a:prstGeom prst="roundRect">
              <a:avLst>
                <a:gd name="adj" fmla="val 5314"/>
              </a:avLst>
            </a:prstGeom>
            <a:gradFill>
              <a:gsLst>
                <a:gs pos="0">
                  <a:schemeClr val="bg1"/>
                </a:gs>
                <a:gs pos="100000">
                  <a:schemeClr val="bg1"/>
                </a:gs>
              </a:gsLst>
              <a:lin ang="5400000" scaled="1"/>
            </a:gradFill>
            <a:ln w="15875">
              <a:solidFill>
                <a:srgbClr val="013365"/>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82880" tIns="182880" rIns="182880" bIns="18288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p:txBody>
        </p:sp>
        <p:sp>
          <p:nvSpPr>
            <p:cNvPr id="8" name="Rounded Rectangle 7">
              <a:extLst>
                <a:ext uri="{FF2B5EF4-FFF2-40B4-BE49-F238E27FC236}">
                  <a16:creationId xmlns:a16="http://schemas.microsoft.com/office/drawing/2014/main" id="{CF8CAC88-7160-3242-B8E1-FD0A89E7E1B2}"/>
                </a:ext>
              </a:extLst>
            </p:cNvPr>
            <p:cNvSpPr/>
            <p:nvPr/>
          </p:nvSpPr>
          <p:spPr bwMode="auto">
            <a:xfrm>
              <a:off x="7687033" y="1387509"/>
              <a:ext cx="3346515" cy="4560803"/>
            </a:xfrm>
            <a:prstGeom prst="roundRect">
              <a:avLst>
                <a:gd name="adj" fmla="val 5314"/>
              </a:avLst>
            </a:prstGeom>
            <a:gradFill>
              <a:gsLst>
                <a:gs pos="0">
                  <a:schemeClr val="bg1"/>
                </a:gs>
                <a:gs pos="100000">
                  <a:schemeClr val="bg1"/>
                </a:gs>
              </a:gsLst>
              <a:lin ang="5400000" scaled="1"/>
            </a:gradFill>
            <a:ln>
              <a:solidFill>
                <a:srgbClr val="E6E6E6"/>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82880" tIns="182880" rIns="182880" bIns="18288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p:txBody>
        </p:sp>
      </p:grpSp>
      <p:graphicFrame>
        <p:nvGraphicFramePr>
          <p:cNvPr id="9" name="Table 39">
            <a:extLst>
              <a:ext uri="{FF2B5EF4-FFF2-40B4-BE49-F238E27FC236}">
                <a16:creationId xmlns:a16="http://schemas.microsoft.com/office/drawing/2014/main" id="{61CE45E8-FB10-364F-A6C0-957DC9ECC025}"/>
              </a:ext>
            </a:extLst>
          </p:cNvPr>
          <p:cNvGraphicFramePr>
            <a:graphicFrameLocks noGrp="1"/>
          </p:cNvGraphicFramePr>
          <p:nvPr>
            <p:extLst>
              <p:ext uri="{D42A27DB-BD31-4B8C-83A1-F6EECF244321}">
                <p14:modId xmlns:p14="http://schemas.microsoft.com/office/powerpoint/2010/main" val="4138935417"/>
              </p:ext>
            </p:extLst>
          </p:nvPr>
        </p:nvGraphicFramePr>
        <p:xfrm>
          <a:off x="416561" y="1602764"/>
          <a:ext cx="3569976" cy="3440785"/>
        </p:xfrm>
        <a:graphic>
          <a:graphicData uri="http://schemas.openxmlformats.org/drawingml/2006/table">
            <a:tbl>
              <a:tblPr firstRow="1" bandRow="1">
                <a:tableStyleId>{2D5ABB26-0587-4C30-8999-92F81FD0307C}</a:tableStyleId>
              </a:tblPr>
              <a:tblGrid>
                <a:gridCol w="3569976">
                  <a:extLst>
                    <a:ext uri="{9D8B030D-6E8A-4147-A177-3AD203B41FA5}">
                      <a16:colId xmlns:a16="http://schemas.microsoft.com/office/drawing/2014/main" val="2058132383"/>
                    </a:ext>
                  </a:extLst>
                </a:gridCol>
              </a:tblGrid>
              <a:tr h="904311">
                <a:tc>
                  <a:txBody>
                    <a:bodyPr/>
                    <a:lstStyle/>
                    <a:p>
                      <a:r>
                        <a:rPr lang="en-US" sz="1400" b="1" i="0" dirty="0">
                          <a:solidFill>
                            <a:srgbClr val="013365"/>
                          </a:solidFill>
                          <a:latin typeface="Century Gothic" panose="020B0502020202020204" pitchFamily="34" charset="0"/>
                        </a:rPr>
                        <a:t>FLOOD MITIGATION ASSISTANCE (FMA)</a:t>
                      </a:r>
                    </a:p>
                  </a:txBody>
                  <a:tcPr marL="228600" marR="228600" marT="0" marB="0" anchor="ctr"/>
                </a:tc>
                <a:extLst>
                  <a:ext uri="{0D108BD9-81ED-4DB2-BD59-A6C34878D82A}">
                    <a16:rowId xmlns:a16="http://schemas.microsoft.com/office/drawing/2014/main" val="3370543382"/>
                  </a:ext>
                </a:extLst>
              </a:tr>
              <a:tr h="2536474">
                <a:tc>
                  <a:txBody>
                    <a:bodyPr/>
                    <a:lstStyle/>
                    <a:p>
                      <a:pPr marL="0" marR="0" lvl="0" indent="0" algn="l" defTabSz="914400" rtl="0" eaLnBrk="1" fontAlgn="auto" latinLnBrk="0" hangingPunct="1">
                        <a:lnSpc>
                          <a:spcPct val="114000"/>
                        </a:lnSpc>
                        <a:spcBef>
                          <a:spcPts val="300"/>
                        </a:spcBef>
                        <a:spcAft>
                          <a:spcPts val="300"/>
                        </a:spcAft>
                        <a:buClrTx/>
                        <a:buSzTx/>
                        <a:buFont typeface="Arial" panose="020B0604020202020204" pitchFamily="34" charset="0"/>
                        <a:buNone/>
                        <a:tabLst/>
                        <a:defRPr/>
                      </a:pPr>
                      <a:r>
                        <a:rPr lang="en-US" sz="1400" b="1" i="0" dirty="0">
                          <a:solidFill>
                            <a:srgbClr val="013365"/>
                          </a:solidFill>
                          <a:latin typeface="Century Gothic" panose="020B0502020202020204" pitchFamily="34" charset="0"/>
                        </a:rPr>
                        <a:t>Purpose: </a:t>
                      </a:r>
                      <a:r>
                        <a:rPr lang="en-US" sz="1400" b="0" i="0" dirty="0">
                          <a:solidFill>
                            <a:srgbClr val="013365"/>
                          </a:solidFill>
                          <a:latin typeface="Century Gothic" panose="020B0502020202020204" pitchFamily="34" charset="0"/>
                        </a:rPr>
                        <a:t>FEMA funded, State administered program and not directly tied to a disaster declaration; reduce </a:t>
                      </a:r>
                      <a:r>
                        <a:rPr lang="en-US" sz="1400" b="1" i="0" u="sng" dirty="0">
                          <a:solidFill>
                            <a:srgbClr val="013365"/>
                          </a:solidFill>
                          <a:latin typeface="Century Gothic" panose="020B0502020202020204" pitchFamily="34" charset="0"/>
                        </a:rPr>
                        <a:t>NFIP</a:t>
                      </a:r>
                      <a:r>
                        <a:rPr lang="en-US" sz="1400" b="0" i="0" dirty="0">
                          <a:solidFill>
                            <a:srgbClr val="013365"/>
                          </a:solidFill>
                          <a:latin typeface="Century Gothic" panose="020B0502020202020204" pitchFamily="34" charset="0"/>
                        </a:rPr>
                        <a:t> claims</a:t>
                      </a:r>
                    </a:p>
                    <a:p>
                      <a:pPr marL="0" indent="0">
                        <a:lnSpc>
                          <a:spcPct val="114000"/>
                        </a:lnSpc>
                        <a:spcBef>
                          <a:spcPts val="300"/>
                        </a:spcBef>
                        <a:spcAft>
                          <a:spcPts val="300"/>
                        </a:spcAft>
                        <a:buFont typeface="Arial" panose="020B0604020202020204" pitchFamily="34" charset="0"/>
                        <a:buNone/>
                        <a:tabLst/>
                      </a:pPr>
                      <a:r>
                        <a:rPr lang="en-US" sz="1400" b="1" i="0" dirty="0">
                          <a:solidFill>
                            <a:srgbClr val="013365"/>
                          </a:solidFill>
                          <a:latin typeface="Century Gothic" panose="020B0502020202020204" pitchFamily="34" charset="0"/>
                        </a:rPr>
                        <a:t>Cycle: </a:t>
                      </a:r>
                      <a:r>
                        <a:rPr lang="en-US" sz="1400" b="0" i="0" dirty="0">
                          <a:solidFill>
                            <a:srgbClr val="013365"/>
                          </a:solidFill>
                          <a:latin typeface="Century Gothic" panose="020B0502020202020204" pitchFamily="34" charset="0"/>
                        </a:rPr>
                        <a:t>Annual</a:t>
                      </a:r>
                    </a:p>
                    <a:p>
                      <a:pPr marL="0" marR="0" lvl="0" indent="0" algn="l" defTabSz="914400" rtl="0" eaLnBrk="1" fontAlgn="auto" latinLnBrk="0" hangingPunct="1">
                        <a:lnSpc>
                          <a:spcPct val="114000"/>
                        </a:lnSpc>
                        <a:spcBef>
                          <a:spcPts val="300"/>
                        </a:spcBef>
                        <a:spcAft>
                          <a:spcPts val="300"/>
                        </a:spcAft>
                        <a:buClrTx/>
                        <a:buSzTx/>
                        <a:buFont typeface="Arial" panose="020B0604020202020204" pitchFamily="34" charset="0"/>
                        <a:buNone/>
                        <a:tabLst/>
                        <a:defRPr/>
                      </a:pPr>
                      <a:r>
                        <a:rPr lang="en-US" sz="1400" b="1" i="0" dirty="0">
                          <a:solidFill>
                            <a:srgbClr val="013365"/>
                          </a:solidFill>
                          <a:latin typeface="Century Gothic" panose="020B0502020202020204" pitchFamily="34" charset="0"/>
                        </a:rPr>
                        <a:t>Local Match: </a:t>
                      </a:r>
                      <a:r>
                        <a:rPr lang="en-US" sz="1400" b="0" i="0" dirty="0">
                          <a:solidFill>
                            <a:srgbClr val="013365"/>
                          </a:solidFill>
                          <a:latin typeface="Century Gothic" panose="020B0502020202020204" pitchFamily="34" charset="0"/>
                        </a:rPr>
                        <a:t>0%, 10%, or 25%</a:t>
                      </a:r>
                    </a:p>
                    <a:p>
                      <a:pPr marL="0" indent="0">
                        <a:lnSpc>
                          <a:spcPct val="114000"/>
                        </a:lnSpc>
                        <a:spcBef>
                          <a:spcPts val="300"/>
                        </a:spcBef>
                        <a:spcAft>
                          <a:spcPts val="300"/>
                        </a:spcAft>
                        <a:buFont typeface="Arial" panose="020B0604020202020204" pitchFamily="34" charset="0"/>
                        <a:buNone/>
                        <a:tabLst/>
                      </a:pPr>
                      <a:r>
                        <a:rPr lang="en-US" sz="1400" b="1" i="0" dirty="0">
                          <a:solidFill>
                            <a:srgbClr val="013365"/>
                          </a:solidFill>
                          <a:latin typeface="Century Gothic" panose="020B0502020202020204" pitchFamily="34" charset="0"/>
                        </a:rPr>
                        <a:t>FY 2022 Funding*: </a:t>
                      </a:r>
                      <a:r>
                        <a:rPr lang="en-US" sz="1400" b="0" i="0" dirty="0">
                          <a:solidFill>
                            <a:srgbClr val="013365"/>
                          </a:solidFill>
                          <a:latin typeface="Century Gothic" panose="020B0502020202020204" pitchFamily="34" charset="0"/>
                        </a:rPr>
                        <a:t>$800M - nationally competitive program </a:t>
                      </a:r>
                    </a:p>
                  </a:txBody>
                  <a:tcPr marL="228600" marR="228600" marT="0" marB="0"/>
                </a:tc>
                <a:extLst>
                  <a:ext uri="{0D108BD9-81ED-4DB2-BD59-A6C34878D82A}">
                    <a16:rowId xmlns:a16="http://schemas.microsoft.com/office/drawing/2014/main" val="3704519982"/>
                  </a:ext>
                </a:extLst>
              </a:tr>
            </a:tbl>
          </a:graphicData>
        </a:graphic>
      </p:graphicFrame>
      <p:graphicFrame>
        <p:nvGraphicFramePr>
          <p:cNvPr id="10" name="Table 39">
            <a:extLst>
              <a:ext uri="{FF2B5EF4-FFF2-40B4-BE49-F238E27FC236}">
                <a16:creationId xmlns:a16="http://schemas.microsoft.com/office/drawing/2014/main" id="{31260A2B-370E-7147-AC10-DF1F12BBF9F4}"/>
              </a:ext>
            </a:extLst>
          </p:cNvPr>
          <p:cNvGraphicFramePr>
            <a:graphicFrameLocks noGrp="1"/>
          </p:cNvGraphicFramePr>
          <p:nvPr>
            <p:extLst>
              <p:ext uri="{D42A27DB-BD31-4B8C-83A1-F6EECF244321}">
                <p14:modId xmlns:p14="http://schemas.microsoft.com/office/powerpoint/2010/main" val="2389367870"/>
              </p:ext>
            </p:extLst>
          </p:nvPr>
        </p:nvGraphicFramePr>
        <p:xfrm>
          <a:off x="4311012" y="1602764"/>
          <a:ext cx="3569976" cy="3803586"/>
        </p:xfrm>
        <a:graphic>
          <a:graphicData uri="http://schemas.openxmlformats.org/drawingml/2006/table">
            <a:tbl>
              <a:tblPr firstRow="1" bandRow="1">
                <a:tableStyleId>{2D5ABB26-0587-4C30-8999-92F81FD0307C}</a:tableStyleId>
              </a:tblPr>
              <a:tblGrid>
                <a:gridCol w="3569976">
                  <a:extLst>
                    <a:ext uri="{9D8B030D-6E8A-4147-A177-3AD203B41FA5}">
                      <a16:colId xmlns:a16="http://schemas.microsoft.com/office/drawing/2014/main" val="2058132383"/>
                    </a:ext>
                  </a:extLst>
                </a:gridCol>
              </a:tblGrid>
              <a:tr h="904311">
                <a:tc>
                  <a:txBody>
                    <a:bodyPr/>
                    <a:lstStyle/>
                    <a:p>
                      <a:r>
                        <a:rPr lang="en-US" sz="1400" b="1" i="0" dirty="0">
                          <a:solidFill>
                            <a:srgbClr val="013365"/>
                          </a:solidFill>
                          <a:latin typeface="Century Gothic" panose="020B0502020202020204" pitchFamily="34" charset="0"/>
                        </a:rPr>
                        <a:t>BUILDING RESILIENT INFRASTRUCTURE AND COMMUNITIES (BRIC)</a:t>
                      </a:r>
                    </a:p>
                  </a:txBody>
                  <a:tcPr marL="228600" marR="228600" marT="0" marB="0" anchor="ctr"/>
                </a:tc>
                <a:extLst>
                  <a:ext uri="{0D108BD9-81ED-4DB2-BD59-A6C34878D82A}">
                    <a16:rowId xmlns:a16="http://schemas.microsoft.com/office/drawing/2014/main" val="3370543382"/>
                  </a:ext>
                </a:extLst>
              </a:tr>
              <a:tr h="2899275">
                <a:tc>
                  <a:txBody>
                    <a:bodyPr/>
                    <a:lstStyle/>
                    <a:p>
                      <a:pPr marL="0" indent="0">
                        <a:lnSpc>
                          <a:spcPct val="114000"/>
                        </a:lnSpc>
                        <a:spcBef>
                          <a:spcPts val="300"/>
                        </a:spcBef>
                        <a:spcAft>
                          <a:spcPts val="300"/>
                        </a:spcAft>
                        <a:buFont typeface="Arial" panose="020B0604020202020204" pitchFamily="34" charset="0"/>
                        <a:buNone/>
                        <a:tabLst/>
                      </a:pPr>
                      <a:r>
                        <a:rPr lang="en-US" sz="1400" b="1" i="0" dirty="0">
                          <a:solidFill>
                            <a:srgbClr val="013365"/>
                          </a:solidFill>
                          <a:latin typeface="Century Gothic" panose="020B0502020202020204" pitchFamily="34" charset="0"/>
                        </a:rPr>
                        <a:t>Purpose: </a:t>
                      </a:r>
                      <a:r>
                        <a:rPr lang="en-US" sz="1400" b="0" i="0" dirty="0">
                          <a:solidFill>
                            <a:srgbClr val="013365"/>
                          </a:solidFill>
                          <a:latin typeface="Century Gothic" panose="020B0502020202020204" pitchFamily="34" charset="0"/>
                        </a:rPr>
                        <a:t>FEMA funded, State administered program and </a:t>
                      </a:r>
                      <a:r>
                        <a:rPr lang="en-US" sz="1400" b="1" i="0" dirty="0">
                          <a:solidFill>
                            <a:srgbClr val="013365"/>
                          </a:solidFill>
                          <a:latin typeface="Century Gothic" panose="020B0502020202020204" pitchFamily="34" charset="0"/>
                        </a:rPr>
                        <a:t>not</a:t>
                      </a:r>
                      <a:r>
                        <a:rPr lang="en-US" sz="1400" b="0" i="0" dirty="0">
                          <a:solidFill>
                            <a:srgbClr val="013365"/>
                          </a:solidFill>
                          <a:latin typeface="Century Gothic" panose="020B0502020202020204" pitchFamily="34" charset="0"/>
                        </a:rPr>
                        <a:t> directly tied to a disaster declaration; </a:t>
                      </a:r>
                      <a:r>
                        <a:rPr lang="en-US" sz="1400" b="1" i="0" u="sng" dirty="0">
                          <a:solidFill>
                            <a:srgbClr val="013365"/>
                          </a:solidFill>
                          <a:latin typeface="Century Gothic" panose="020B0502020202020204" pitchFamily="34" charset="0"/>
                        </a:rPr>
                        <a:t>high-impact, neighborhood scale projects</a:t>
                      </a:r>
                    </a:p>
                    <a:p>
                      <a:pPr marL="0" indent="0">
                        <a:lnSpc>
                          <a:spcPct val="114000"/>
                        </a:lnSpc>
                        <a:spcBef>
                          <a:spcPts val="300"/>
                        </a:spcBef>
                        <a:spcAft>
                          <a:spcPts val="300"/>
                        </a:spcAft>
                        <a:buFont typeface="Arial" panose="020B0604020202020204" pitchFamily="34" charset="0"/>
                        <a:buNone/>
                        <a:tabLst/>
                      </a:pPr>
                      <a:r>
                        <a:rPr lang="en-US" sz="1400" b="1" i="0" dirty="0">
                          <a:solidFill>
                            <a:srgbClr val="013365"/>
                          </a:solidFill>
                          <a:latin typeface="Century Gothic" panose="020B0502020202020204" pitchFamily="34" charset="0"/>
                        </a:rPr>
                        <a:t>Cycle: </a:t>
                      </a:r>
                      <a:r>
                        <a:rPr lang="en-US" sz="1400" b="0" i="0" dirty="0">
                          <a:solidFill>
                            <a:srgbClr val="013365"/>
                          </a:solidFill>
                          <a:latin typeface="Century Gothic" panose="020B0502020202020204" pitchFamily="34" charset="0"/>
                        </a:rPr>
                        <a:t>Annual</a:t>
                      </a:r>
                    </a:p>
                    <a:p>
                      <a:pPr marL="0" marR="0" lvl="0" indent="0" algn="l" defTabSz="914400" rtl="0" eaLnBrk="1" fontAlgn="auto" latinLnBrk="0" hangingPunct="1">
                        <a:lnSpc>
                          <a:spcPct val="114000"/>
                        </a:lnSpc>
                        <a:spcBef>
                          <a:spcPts val="300"/>
                        </a:spcBef>
                        <a:spcAft>
                          <a:spcPts val="300"/>
                        </a:spcAft>
                        <a:buClrTx/>
                        <a:buSzTx/>
                        <a:buFont typeface="Arial" panose="020B0604020202020204" pitchFamily="34" charset="0"/>
                        <a:buNone/>
                        <a:tabLst/>
                        <a:defRPr/>
                      </a:pPr>
                      <a:r>
                        <a:rPr lang="en-US" sz="1400" b="1" i="0" dirty="0">
                          <a:solidFill>
                            <a:srgbClr val="013365"/>
                          </a:solidFill>
                          <a:latin typeface="Century Gothic" panose="020B0502020202020204" pitchFamily="34" charset="0"/>
                        </a:rPr>
                        <a:t>Local Match: </a:t>
                      </a:r>
                      <a:r>
                        <a:rPr lang="en-US" sz="1400" b="0" i="0" dirty="0">
                          <a:solidFill>
                            <a:srgbClr val="013365"/>
                          </a:solidFill>
                          <a:latin typeface="Century Gothic" panose="020B0502020202020204" pitchFamily="34" charset="0"/>
                        </a:rPr>
                        <a:t>At least 25% or 10% for economically disadvantaged rural communities (EDRC)</a:t>
                      </a:r>
                    </a:p>
                    <a:p>
                      <a:pPr marL="0" marR="0" lvl="0" indent="0" algn="l" defTabSz="914400" rtl="0" eaLnBrk="1" fontAlgn="auto" latinLnBrk="0" hangingPunct="1">
                        <a:lnSpc>
                          <a:spcPct val="114000"/>
                        </a:lnSpc>
                        <a:spcBef>
                          <a:spcPts val="300"/>
                        </a:spcBef>
                        <a:spcAft>
                          <a:spcPts val="300"/>
                        </a:spcAft>
                        <a:buClrTx/>
                        <a:buSzTx/>
                        <a:buFont typeface="Arial" panose="020B0604020202020204" pitchFamily="34" charset="0"/>
                        <a:buNone/>
                        <a:tabLst/>
                        <a:defRPr/>
                      </a:pPr>
                      <a:r>
                        <a:rPr lang="en-US" sz="1400" b="1" i="0" dirty="0">
                          <a:solidFill>
                            <a:srgbClr val="013365"/>
                          </a:solidFill>
                          <a:latin typeface="Century Gothic" panose="020B0502020202020204" pitchFamily="34" charset="0"/>
                        </a:rPr>
                        <a:t>FY 2022 Funding*: ~</a:t>
                      </a:r>
                      <a:r>
                        <a:rPr lang="en-US" sz="1400" b="0" i="0" dirty="0">
                          <a:solidFill>
                            <a:srgbClr val="013365"/>
                          </a:solidFill>
                          <a:latin typeface="Century Gothic" panose="020B0502020202020204" pitchFamily="34" charset="0"/>
                        </a:rPr>
                        <a:t>$2.3B - nationally competitive program</a:t>
                      </a:r>
                    </a:p>
                  </a:txBody>
                  <a:tcPr marL="228600" marR="228600" marT="0" marB="0"/>
                </a:tc>
                <a:extLst>
                  <a:ext uri="{0D108BD9-81ED-4DB2-BD59-A6C34878D82A}">
                    <a16:rowId xmlns:a16="http://schemas.microsoft.com/office/drawing/2014/main" val="3704519982"/>
                  </a:ext>
                </a:extLst>
              </a:tr>
            </a:tbl>
          </a:graphicData>
        </a:graphic>
      </p:graphicFrame>
      <p:graphicFrame>
        <p:nvGraphicFramePr>
          <p:cNvPr id="11" name="Table 39">
            <a:extLst>
              <a:ext uri="{FF2B5EF4-FFF2-40B4-BE49-F238E27FC236}">
                <a16:creationId xmlns:a16="http://schemas.microsoft.com/office/drawing/2014/main" id="{E4B79DA7-6ED5-E94C-97E2-70148109008B}"/>
              </a:ext>
            </a:extLst>
          </p:cNvPr>
          <p:cNvGraphicFramePr>
            <a:graphicFrameLocks noGrp="1"/>
          </p:cNvGraphicFramePr>
          <p:nvPr/>
        </p:nvGraphicFramePr>
        <p:xfrm>
          <a:off x="8220708" y="1615234"/>
          <a:ext cx="3569976" cy="3443850"/>
        </p:xfrm>
        <a:graphic>
          <a:graphicData uri="http://schemas.openxmlformats.org/drawingml/2006/table">
            <a:tbl>
              <a:tblPr firstRow="1" bandRow="1">
                <a:tableStyleId>{2D5ABB26-0587-4C30-8999-92F81FD0307C}</a:tableStyleId>
              </a:tblPr>
              <a:tblGrid>
                <a:gridCol w="3569976">
                  <a:extLst>
                    <a:ext uri="{9D8B030D-6E8A-4147-A177-3AD203B41FA5}">
                      <a16:colId xmlns:a16="http://schemas.microsoft.com/office/drawing/2014/main" val="2058132383"/>
                    </a:ext>
                  </a:extLst>
                </a:gridCol>
              </a:tblGrid>
              <a:tr h="893352">
                <a:tc>
                  <a:txBody>
                    <a:bodyPr/>
                    <a:lstStyle/>
                    <a:p>
                      <a:r>
                        <a:rPr lang="en-US" sz="1400" b="1" i="0" dirty="0">
                          <a:solidFill>
                            <a:schemeClr val="bg1">
                              <a:lumMod val="65000"/>
                            </a:schemeClr>
                          </a:solidFill>
                          <a:latin typeface="Century Gothic" panose="020B0502020202020204" pitchFamily="34" charset="0"/>
                        </a:rPr>
                        <a:t>HAZARD MITIGATION GRANT PROGRAM (HMGP)</a:t>
                      </a:r>
                    </a:p>
                  </a:txBody>
                  <a:tcPr marL="228600" marR="228600" marT="0" marB="0" anchor="ctr"/>
                </a:tc>
                <a:extLst>
                  <a:ext uri="{0D108BD9-81ED-4DB2-BD59-A6C34878D82A}">
                    <a16:rowId xmlns:a16="http://schemas.microsoft.com/office/drawing/2014/main" val="3370543382"/>
                  </a:ext>
                </a:extLst>
              </a:tr>
              <a:tr h="2550498">
                <a:tc>
                  <a:txBody>
                    <a:bodyPr/>
                    <a:lstStyle/>
                    <a:p>
                      <a:pPr marL="0" marR="0" lvl="0" indent="0" algn="l" defTabSz="914400" rtl="0" eaLnBrk="1" fontAlgn="auto" latinLnBrk="0" hangingPunct="1">
                        <a:lnSpc>
                          <a:spcPct val="114000"/>
                        </a:lnSpc>
                        <a:spcBef>
                          <a:spcPts val="300"/>
                        </a:spcBef>
                        <a:spcAft>
                          <a:spcPts val="300"/>
                        </a:spcAft>
                        <a:buClrTx/>
                        <a:buSzTx/>
                        <a:buFont typeface="Arial" panose="020B0604020202020204" pitchFamily="34" charset="0"/>
                        <a:buNone/>
                        <a:tabLst/>
                        <a:defRPr/>
                      </a:pPr>
                      <a:r>
                        <a:rPr lang="en-US" sz="1400" b="1" i="0" dirty="0">
                          <a:solidFill>
                            <a:schemeClr val="bg1">
                              <a:lumMod val="65000"/>
                            </a:schemeClr>
                          </a:solidFill>
                          <a:latin typeface="Century Gothic" panose="020B0502020202020204" pitchFamily="34" charset="0"/>
                        </a:rPr>
                        <a:t>Purpose: </a:t>
                      </a:r>
                      <a:r>
                        <a:rPr lang="en-US" sz="1400" b="0" i="0" dirty="0">
                          <a:solidFill>
                            <a:schemeClr val="bg1">
                              <a:lumMod val="65000"/>
                            </a:schemeClr>
                          </a:solidFill>
                          <a:latin typeface="Century Gothic" panose="020B0502020202020204" pitchFamily="34" charset="0"/>
                        </a:rPr>
                        <a:t>FEMA funded, State administered program and directly tied to a disaster declaration; break cycle of repetitive losses</a:t>
                      </a:r>
                    </a:p>
                    <a:p>
                      <a:pPr marL="0" indent="0">
                        <a:lnSpc>
                          <a:spcPct val="114000"/>
                        </a:lnSpc>
                        <a:spcBef>
                          <a:spcPts val="300"/>
                        </a:spcBef>
                        <a:spcAft>
                          <a:spcPts val="300"/>
                        </a:spcAft>
                        <a:buFont typeface="Arial" panose="020B0604020202020204" pitchFamily="34" charset="0"/>
                        <a:buNone/>
                        <a:tabLst/>
                      </a:pPr>
                      <a:r>
                        <a:rPr lang="en-US" sz="1400" b="1" i="0" dirty="0">
                          <a:solidFill>
                            <a:schemeClr val="bg1">
                              <a:lumMod val="65000"/>
                            </a:schemeClr>
                          </a:solidFill>
                          <a:latin typeface="Century Gothic" panose="020B0502020202020204" pitchFamily="34" charset="0"/>
                        </a:rPr>
                        <a:t>Cycle: </a:t>
                      </a:r>
                      <a:r>
                        <a:rPr lang="en-US" sz="1400" b="0" i="0" dirty="0">
                          <a:solidFill>
                            <a:schemeClr val="bg1">
                              <a:lumMod val="65000"/>
                            </a:schemeClr>
                          </a:solidFill>
                          <a:latin typeface="Century Gothic" panose="020B0502020202020204" pitchFamily="34" charset="0"/>
                        </a:rPr>
                        <a:t>Post-Disaster</a:t>
                      </a:r>
                    </a:p>
                    <a:p>
                      <a:pPr marL="0" indent="0">
                        <a:lnSpc>
                          <a:spcPct val="114000"/>
                        </a:lnSpc>
                        <a:spcBef>
                          <a:spcPts val="300"/>
                        </a:spcBef>
                        <a:spcAft>
                          <a:spcPts val="300"/>
                        </a:spcAft>
                        <a:buFont typeface="Arial" panose="020B0604020202020204" pitchFamily="34" charset="0"/>
                        <a:buNone/>
                        <a:tabLst/>
                      </a:pPr>
                      <a:r>
                        <a:rPr lang="en-US" sz="1400" b="1" i="0" dirty="0">
                          <a:solidFill>
                            <a:schemeClr val="bg1">
                              <a:lumMod val="65000"/>
                            </a:schemeClr>
                          </a:solidFill>
                          <a:latin typeface="Century Gothic" panose="020B0502020202020204" pitchFamily="34" charset="0"/>
                        </a:rPr>
                        <a:t>Local Match: </a:t>
                      </a:r>
                      <a:r>
                        <a:rPr lang="en-US" sz="1400" b="0" i="0" dirty="0">
                          <a:solidFill>
                            <a:schemeClr val="bg1">
                              <a:lumMod val="65000"/>
                            </a:schemeClr>
                          </a:solidFill>
                          <a:latin typeface="Century Gothic" panose="020B0502020202020204" pitchFamily="34" charset="0"/>
                        </a:rPr>
                        <a:t>25%</a:t>
                      </a:r>
                    </a:p>
                    <a:p>
                      <a:pPr marL="0" indent="0">
                        <a:lnSpc>
                          <a:spcPct val="114000"/>
                        </a:lnSpc>
                        <a:spcBef>
                          <a:spcPts val="300"/>
                        </a:spcBef>
                        <a:spcAft>
                          <a:spcPts val="300"/>
                        </a:spcAft>
                        <a:buFont typeface="Arial" panose="020B0604020202020204" pitchFamily="34" charset="0"/>
                        <a:buNone/>
                        <a:tabLst/>
                      </a:pPr>
                      <a:r>
                        <a:rPr lang="en-US" sz="1400" b="1" i="0" dirty="0">
                          <a:solidFill>
                            <a:schemeClr val="bg1">
                              <a:lumMod val="65000"/>
                            </a:schemeClr>
                          </a:solidFill>
                          <a:latin typeface="Century Gothic" panose="020B0502020202020204" pitchFamily="34" charset="0"/>
                        </a:rPr>
                        <a:t>FY 2022 Funding*: </a:t>
                      </a:r>
                      <a:r>
                        <a:rPr lang="en-US" sz="1400" b="0" i="0" dirty="0">
                          <a:solidFill>
                            <a:schemeClr val="bg1">
                              <a:lumMod val="65000"/>
                            </a:schemeClr>
                          </a:solidFill>
                          <a:latin typeface="Century Gothic" panose="020B0502020202020204" pitchFamily="34" charset="0"/>
                        </a:rPr>
                        <a:t>Varies year to year - competitive within each state</a:t>
                      </a:r>
                    </a:p>
                  </a:txBody>
                  <a:tcPr marL="228600" marR="228600" marT="0" marB="0"/>
                </a:tc>
                <a:extLst>
                  <a:ext uri="{0D108BD9-81ED-4DB2-BD59-A6C34878D82A}">
                    <a16:rowId xmlns:a16="http://schemas.microsoft.com/office/drawing/2014/main" val="3704519982"/>
                  </a:ext>
                </a:extLst>
              </a:tr>
            </a:tbl>
          </a:graphicData>
        </a:graphic>
      </p:graphicFrame>
      <p:sp>
        <p:nvSpPr>
          <p:cNvPr id="19" name="Content Placeholder 2">
            <a:extLst>
              <a:ext uri="{FF2B5EF4-FFF2-40B4-BE49-F238E27FC236}">
                <a16:creationId xmlns:a16="http://schemas.microsoft.com/office/drawing/2014/main" id="{71063456-F8D2-E44A-8555-44997CC9321C}"/>
              </a:ext>
            </a:extLst>
          </p:cNvPr>
          <p:cNvSpPr txBox="1">
            <a:spLocks/>
          </p:cNvSpPr>
          <p:nvPr/>
        </p:nvSpPr>
        <p:spPr>
          <a:xfrm>
            <a:off x="10307751" y="5884303"/>
            <a:ext cx="4149333" cy="316369"/>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14000"/>
              </a:lnSpc>
              <a:spcBef>
                <a:spcPts val="300"/>
              </a:spcBef>
              <a:spcAft>
                <a:spcPts val="300"/>
              </a:spcAft>
              <a:buClr>
                <a:srgbClr val="595959"/>
              </a:buClr>
              <a:buSzPct val="85000"/>
              <a:buFont typeface="Arial" panose="020B0604020202020204" pitchFamily="34" charset="0"/>
              <a:buNone/>
              <a:tabLst/>
              <a:defRPr/>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Times New Roman" panose="02020603050405020304" pitchFamily="18" charset="0"/>
              </a:rPr>
              <a:t>* Federal Share</a:t>
            </a:r>
          </a:p>
        </p:txBody>
      </p:sp>
      <p:sp>
        <p:nvSpPr>
          <p:cNvPr id="21" name="Rounded Rectangle 20">
            <a:extLst>
              <a:ext uri="{FF2B5EF4-FFF2-40B4-BE49-F238E27FC236}">
                <a16:creationId xmlns:a16="http://schemas.microsoft.com/office/drawing/2014/main" id="{446761B7-D398-8C41-8750-888FA72DD865}"/>
              </a:ext>
            </a:extLst>
          </p:cNvPr>
          <p:cNvSpPr/>
          <p:nvPr/>
        </p:nvSpPr>
        <p:spPr bwMode="auto">
          <a:xfrm>
            <a:off x="8202924" y="1615234"/>
            <a:ext cx="3580138" cy="4254622"/>
          </a:xfrm>
          <a:prstGeom prst="roundRect">
            <a:avLst>
              <a:gd name="adj" fmla="val 5314"/>
            </a:avLst>
          </a:prstGeom>
          <a:solidFill>
            <a:srgbClr val="F2F2F2">
              <a:alpha val="38000"/>
            </a:srgbClr>
          </a:solidFill>
          <a:ln>
            <a:solidFill>
              <a:srgbClr val="E6E6E6"/>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82880" tIns="182880" rIns="182880" bIns="18288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p:txBody>
      </p:sp>
      <p:sp>
        <p:nvSpPr>
          <p:cNvPr id="22" name="Slide Number Placeholder 21">
            <a:extLst>
              <a:ext uri="{FF2B5EF4-FFF2-40B4-BE49-F238E27FC236}">
                <a16:creationId xmlns:a16="http://schemas.microsoft.com/office/drawing/2014/main" id="{CCF7F87F-CC13-D645-9D49-C97A400DD94B}"/>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40" normalizeH="0" baseline="0" noProof="0" dirty="0">
                <a:ln>
                  <a:noFill/>
                </a:ln>
                <a:solidFill>
                  <a:srgbClr val="7F7F7F"/>
                </a:solidFill>
                <a:effectLst/>
                <a:uLnTx/>
                <a:uFillTx/>
                <a:latin typeface="Century Gothic" panose="020B0502020202020204" pitchFamily="34" charset="0"/>
                <a:ea typeface="+mn-ea"/>
                <a:cs typeface="Arial" panose="020B0604020202020204" pitchFamily="34" charset="0"/>
              </a:rPr>
              <a:t>BRIC and FMA NOI |  </a:t>
            </a:r>
            <a:fld id="{18FD47A2-EF8B-0240-AD90-9B51A2DFE8C1}" type="slidenum">
              <a:rPr kumimoji="0" lang="en-US" sz="1000" b="1" i="0" u="none" strike="noStrike" kern="1200" cap="none" spc="40" normalizeH="0" baseline="0" noProof="0" smtClean="0">
                <a:ln>
                  <a:noFill/>
                </a:ln>
                <a:solidFill>
                  <a:srgbClr val="7F7F7F"/>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000" b="1" i="0" u="none" strike="noStrike" kern="1200" cap="none" spc="40" normalizeH="0" baseline="0" noProof="0" dirty="0">
              <a:ln>
                <a:noFill/>
              </a:ln>
              <a:solidFill>
                <a:srgbClr val="7F7F7F"/>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9090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1C17-B51D-4134-8759-F0E9937489A3}"/>
              </a:ext>
            </a:extLst>
          </p:cNvPr>
          <p:cNvSpPr>
            <a:spLocks noGrp="1"/>
          </p:cNvSpPr>
          <p:nvPr>
            <p:ph type="title"/>
          </p:nvPr>
        </p:nvSpPr>
        <p:spPr>
          <a:xfrm>
            <a:off x="406400" y="108374"/>
            <a:ext cx="11369040" cy="516126"/>
          </a:xfrm>
        </p:spPr>
        <p:txBody>
          <a:bodyPr/>
          <a:lstStyle/>
          <a:p>
            <a:r>
              <a:rPr lang="en-US" dirty="0"/>
              <a:t>Changes for the FMA NOI</a:t>
            </a:r>
          </a:p>
        </p:txBody>
      </p:sp>
      <p:sp>
        <p:nvSpPr>
          <p:cNvPr id="5" name="Text Placeholder 4">
            <a:extLst>
              <a:ext uri="{FF2B5EF4-FFF2-40B4-BE49-F238E27FC236}">
                <a16:creationId xmlns:a16="http://schemas.microsoft.com/office/drawing/2014/main" id="{C79FC984-DFA8-7047-A8EC-6B80DD4BF620}"/>
              </a:ext>
            </a:extLst>
          </p:cNvPr>
          <p:cNvSpPr>
            <a:spLocks noGrp="1"/>
          </p:cNvSpPr>
          <p:nvPr>
            <p:ph type="body" sz="quarter" idx="10"/>
          </p:nvPr>
        </p:nvSpPr>
        <p:spPr>
          <a:xfrm>
            <a:off x="406400" y="624500"/>
            <a:ext cx="11369040" cy="1922312"/>
          </a:xfrm>
        </p:spPr>
        <p:txBody>
          <a:bodyPr/>
          <a:lstStyle/>
          <a:p>
            <a:pPr lvl="1"/>
            <a:r>
              <a:rPr lang="en-US" dirty="0">
                <a:solidFill>
                  <a:srgbClr val="FF0000"/>
                </a:solidFill>
              </a:rPr>
              <a:t>The FY 2022 FMA program had many new changes including new eligible project types</a:t>
            </a:r>
          </a:p>
          <a:p>
            <a:pPr lvl="1"/>
            <a:r>
              <a:rPr lang="en-US" dirty="0">
                <a:solidFill>
                  <a:srgbClr val="FF0000"/>
                </a:solidFill>
              </a:rPr>
              <a:t>Cal OES is updating the FMA NOI form and subapplicants should be able to log on to complete a FMA NOI by 9/2 or early next week</a:t>
            </a:r>
          </a:p>
          <a:p>
            <a:pPr lvl="1"/>
            <a:r>
              <a:rPr lang="en-US" dirty="0"/>
              <a:t>Community flood mitigation project is now localized flood risk reduction project</a:t>
            </a:r>
          </a:p>
          <a:p>
            <a:pPr lvl="1"/>
            <a:r>
              <a:rPr lang="en-US" dirty="0"/>
              <a:t>Flood hazard mitigation planning is now multi-hazard mitigation plans ($25K fed share)</a:t>
            </a:r>
          </a:p>
          <a:p>
            <a:pPr lvl="1"/>
            <a:r>
              <a:rPr lang="en-US" dirty="0"/>
              <a:t>Other activities should select project scoping (SRL /RL strategy plan, partnership, etc.)</a:t>
            </a:r>
          </a:p>
          <a:p>
            <a:pPr lvl="1"/>
            <a:r>
              <a:rPr lang="en-US" dirty="0"/>
              <a:t>Project scoping (C&amp;CB) and individual flood mitigation project </a:t>
            </a:r>
          </a:p>
          <a:p>
            <a:pPr lvl="1"/>
            <a:r>
              <a:rPr lang="en-US" dirty="0"/>
              <a:t>NOI will not ask about small impoverished community / EDRC status</a:t>
            </a:r>
          </a:p>
          <a:p>
            <a:pPr lvl="1"/>
            <a:r>
              <a:rPr lang="en-US" dirty="0"/>
              <a:t>Depending on the subapplication information selected, the project types will differ</a:t>
            </a:r>
          </a:p>
          <a:p>
            <a:pPr marL="7937" lvl="1" indent="0">
              <a:buNone/>
            </a:pPr>
            <a:endParaRPr lang="en-US" dirty="0"/>
          </a:p>
          <a:p>
            <a:pPr lvl="1"/>
            <a:endParaRPr lang="en-US" dirty="0"/>
          </a:p>
        </p:txBody>
      </p:sp>
      <p:sp>
        <p:nvSpPr>
          <p:cNvPr id="8" name="Slide Number Placeholder 7">
            <a:extLst>
              <a:ext uri="{FF2B5EF4-FFF2-40B4-BE49-F238E27FC236}">
                <a16:creationId xmlns:a16="http://schemas.microsoft.com/office/drawing/2014/main" id="{D10C32A9-BF02-DE4C-9714-E540D6A49D8B}"/>
              </a:ext>
            </a:extLst>
          </p:cNvPr>
          <p:cNvSpPr>
            <a:spLocks noGrp="1"/>
          </p:cNvSpPr>
          <p:nvPr>
            <p:ph type="sldNum" sz="quarter" idx="4"/>
          </p:nvPr>
        </p:nvSpPr>
        <p:spPr/>
        <p:txBody>
          <a:bodyPr/>
          <a:lstStyle/>
          <a:p>
            <a:r>
              <a:rPr lang="en-US" dirty="0"/>
              <a:t>BRIC and FMA NOI  |  </a:t>
            </a:r>
            <a:fld id="{18FD47A2-EF8B-0240-AD90-9B51A2DFE8C1}" type="slidenum">
              <a:rPr lang="en-US" b="1" smtClean="0"/>
              <a:pPr/>
              <a:t>50</a:t>
            </a:fld>
            <a:endParaRPr lang="en-US" b="1" dirty="0"/>
          </a:p>
        </p:txBody>
      </p:sp>
      <p:pic>
        <p:nvPicPr>
          <p:cNvPr id="3" name="Picture 2" descr="Graphical user interface, text, application, email&#10;&#10;Description automatically generated">
            <a:extLst>
              <a:ext uri="{FF2B5EF4-FFF2-40B4-BE49-F238E27FC236}">
                <a16:creationId xmlns:a16="http://schemas.microsoft.com/office/drawing/2014/main" id="{4DF7ABF0-F672-EDB2-D2E3-118C0BD2E871}"/>
              </a:ext>
            </a:extLst>
          </p:cNvPr>
          <p:cNvPicPr>
            <a:picLocks noChangeAspect="1"/>
          </p:cNvPicPr>
          <p:nvPr/>
        </p:nvPicPr>
        <p:blipFill rotWithShape="1">
          <a:blip r:embed="rId2"/>
          <a:srcRect l="3472" t="3689" r="6036"/>
          <a:stretch/>
        </p:blipFill>
        <p:spPr>
          <a:xfrm>
            <a:off x="2831606" y="4416357"/>
            <a:ext cx="6089757" cy="2333269"/>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Tree>
    <p:extLst>
      <p:ext uri="{BB962C8B-B14F-4D97-AF65-F5344CB8AC3E}">
        <p14:creationId xmlns:p14="http://schemas.microsoft.com/office/powerpoint/2010/main" val="255035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1C17-B51D-4134-8759-F0E9937489A3}"/>
              </a:ext>
            </a:extLst>
          </p:cNvPr>
          <p:cNvSpPr>
            <a:spLocks noGrp="1"/>
          </p:cNvSpPr>
          <p:nvPr>
            <p:ph type="title"/>
          </p:nvPr>
        </p:nvSpPr>
        <p:spPr/>
        <p:txBody>
          <a:bodyPr/>
          <a:lstStyle/>
          <a:p>
            <a:r>
              <a:rPr lang="en-US" dirty="0"/>
              <a:t>Differences for FMA</a:t>
            </a:r>
          </a:p>
        </p:txBody>
      </p:sp>
      <p:sp>
        <p:nvSpPr>
          <p:cNvPr id="3" name="Content Placeholder 2">
            <a:extLst>
              <a:ext uri="{FF2B5EF4-FFF2-40B4-BE49-F238E27FC236}">
                <a16:creationId xmlns:a16="http://schemas.microsoft.com/office/drawing/2014/main" id="{2D71FDC7-C8D2-405C-B4F5-94C9E9C75054}"/>
              </a:ext>
            </a:extLst>
          </p:cNvPr>
          <p:cNvSpPr>
            <a:spLocks noGrp="1"/>
          </p:cNvSpPr>
          <p:nvPr>
            <p:ph type="body" sz="quarter" idx="10"/>
          </p:nvPr>
        </p:nvSpPr>
        <p:spPr/>
        <p:txBody>
          <a:bodyPr/>
          <a:lstStyle/>
          <a:p>
            <a:pPr lvl="1"/>
            <a:r>
              <a:rPr lang="en-US" dirty="0"/>
              <a:t>Project information will have a few different questions </a:t>
            </a:r>
          </a:p>
        </p:txBody>
      </p:sp>
      <p:graphicFrame>
        <p:nvGraphicFramePr>
          <p:cNvPr id="9" name="Table 3">
            <a:extLst>
              <a:ext uri="{FF2B5EF4-FFF2-40B4-BE49-F238E27FC236}">
                <a16:creationId xmlns:a16="http://schemas.microsoft.com/office/drawing/2014/main" id="{D2FE2926-ED90-4AD6-91E4-099F950548F5}"/>
              </a:ext>
            </a:extLst>
          </p:cNvPr>
          <p:cNvGraphicFramePr>
            <a:graphicFrameLocks noGrp="1"/>
          </p:cNvGraphicFramePr>
          <p:nvPr>
            <p:extLst>
              <p:ext uri="{D42A27DB-BD31-4B8C-83A1-F6EECF244321}">
                <p14:modId xmlns:p14="http://schemas.microsoft.com/office/powerpoint/2010/main" val="651838972"/>
              </p:ext>
            </p:extLst>
          </p:nvPr>
        </p:nvGraphicFramePr>
        <p:xfrm>
          <a:off x="406400" y="1730829"/>
          <a:ext cx="11369039" cy="4031187"/>
        </p:xfrm>
        <a:graphic>
          <a:graphicData uri="http://schemas.openxmlformats.org/drawingml/2006/table">
            <a:tbl>
              <a:tblPr firstRow="1" bandRow="1">
                <a:tableStyleId>{5C22544A-7EE6-4342-B048-85BDC9FD1C3A}</a:tableStyleId>
              </a:tblPr>
              <a:tblGrid>
                <a:gridCol w="2842260">
                  <a:extLst>
                    <a:ext uri="{9D8B030D-6E8A-4147-A177-3AD203B41FA5}">
                      <a16:colId xmlns:a16="http://schemas.microsoft.com/office/drawing/2014/main" val="3728372760"/>
                    </a:ext>
                  </a:extLst>
                </a:gridCol>
                <a:gridCol w="1373130">
                  <a:extLst>
                    <a:ext uri="{9D8B030D-6E8A-4147-A177-3AD203B41FA5}">
                      <a16:colId xmlns:a16="http://schemas.microsoft.com/office/drawing/2014/main" val="3781878850"/>
                    </a:ext>
                  </a:extLst>
                </a:gridCol>
                <a:gridCol w="1415585">
                  <a:extLst>
                    <a:ext uri="{9D8B030D-6E8A-4147-A177-3AD203B41FA5}">
                      <a16:colId xmlns:a16="http://schemas.microsoft.com/office/drawing/2014/main" val="911075794"/>
                    </a:ext>
                  </a:extLst>
                </a:gridCol>
                <a:gridCol w="5738064">
                  <a:extLst>
                    <a:ext uri="{9D8B030D-6E8A-4147-A177-3AD203B41FA5}">
                      <a16:colId xmlns:a16="http://schemas.microsoft.com/office/drawing/2014/main" val="744783074"/>
                    </a:ext>
                  </a:extLst>
                </a:gridCol>
              </a:tblGrid>
              <a:tr h="781877">
                <a:tc>
                  <a:txBody>
                    <a:bodyPr/>
                    <a:lstStyle/>
                    <a:p>
                      <a:pPr algn="ctr"/>
                      <a:r>
                        <a:rPr lang="en-US" sz="1600" b="1" dirty="0"/>
                        <a:t>Field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0F3364"/>
                    </a:solidFill>
                  </a:tcPr>
                </a:tc>
                <a:tc>
                  <a:txBody>
                    <a:bodyPr/>
                    <a:lstStyle/>
                    <a:p>
                      <a:pPr algn="ctr"/>
                      <a:r>
                        <a:rPr lang="en-US" sz="1600" dirty="0"/>
                        <a:t>Hover Tip?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0F3364"/>
                    </a:solidFill>
                  </a:tcPr>
                </a:tc>
                <a:tc>
                  <a:txBody>
                    <a:bodyPr/>
                    <a:lstStyle/>
                    <a:p>
                      <a:pPr algn="ctr"/>
                      <a:r>
                        <a:rPr lang="en-US" sz="1600" dirty="0"/>
                        <a:t>Mandatory or Optional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0F3364"/>
                    </a:solidFill>
                  </a:tcPr>
                </a:tc>
                <a:tc>
                  <a:txBody>
                    <a:bodyPr/>
                    <a:lstStyle/>
                    <a:p>
                      <a:pPr algn="ctr"/>
                      <a:r>
                        <a:rPr lang="en-US" sz="1600" dirty="0"/>
                        <a:t>Tips for Subapplicant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0F3364"/>
                    </a:solidFill>
                  </a:tcPr>
                </a:tc>
                <a:extLst>
                  <a:ext uri="{0D108BD9-81ED-4DB2-BD59-A6C34878D82A}">
                    <a16:rowId xmlns:a16="http://schemas.microsoft.com/office/drawing/2014/main" val="1600205855"/>
                  </a:ext>
                </a:extLst>
              </a:tr>
              <a:tr h="827744">
                <a:tc>
                  <a:txBody>
                    <a:bodyPr/>
                    <a:lstStyle/>
                    <a:p>
                      <a:r>
                        <a:rPr lang="en-US" sz="1600" b="1" dirty="0"/>
                        <a:t>Good standing with NFIP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685800" rtl="0" eaLnBrk="1" latinLnBrk="0" hangingPunct="1">
                        <a:buClr>
                          <a:srgbClr val="003364"/>
                        </a:buClr>
                        <a:buFont typeface="Wingdings" panose="05000000000000000000" pitchFamily="2" charset="2"/>
                        <a:buNone/>
                      </a:pPr>
                      <a:r>
                        <a:rPr lang="en-US" sz="1600" kern="1200" dirty="0">
                          <a:solidFill>
                            <a:schemeClr val="dk1"/>
                          </a:solidFill>
                          <a:latin typeface="+mn-lt"/>
                          <a:ea typeface="+mn-ea"/>
                          <a:cs typeface="+mn-cs"/>
                        </a:rPr>
                        <a:t>If SA answers no, the project may not be eligible</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91331"/>
                  </a:ext>
                </a:extLst>
              </a:tr>
              <a:tr h="528600">
                <a:tc>
                  <a:txBody>
                    <a:bodyPr/>
                    <a:lstStyle/>
                    <a:p>
                      <a:r>
                        <a:rPr lang="en-US" sz="1600" b="1" dirty="0"/>
                        <a:t>NFIP community number</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685800" rtl="0" eaLnBrk="1" latinLnBrk="0" hangingPunct="1">
                        <a:buClr>
                          <a:srgbClr val="003364"/>
                        </a:buClr>
                        <a:buFont typeface="Wingdings" panose="05000000000000000000" pitchFamily="2" charset="2"/>
                        <a:buNone/>
                      </a:pPr>
                      <a:r>
                        <a:rPr lang="en-US" sz="1600" kern="1200" dirty="0">
                          <a:solidFill>
                            <a:schemeClr val="dk1"/>
                          </a:solidFill>
                          <a:latin typeface="+mn-lt"/>
                          <a:ea typeface="+mn-ea"/>
                          <a:cs typeface="+mn-cs"/>
                        </a:rPr>
                        <a:t>Hover tips explains what the six digit NFIP number is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0868896"/>
                  </a:ext>
                </a:extLst>
              </a:tr>
              <a:tr h="781877">
                <a:tc>
                  <a:txBody>
                    <a:bodyPr/>
                    <a:lstStyle/>
                    <a:p>
                      <a:r>
                        <a:rPr lang="en-US" sz="1600" b="1" dirty="0"/>
                        <a:t>Are structures insured under NFIP?</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t>If SA answers no, the project may not be eligible </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123324"/>
                  </a:ext>
                </a:extLst>
              </a:tr>
              <a:tr h="1111089">
                <a:tc>
                  <a:txBody>
                    <a:bodyPr/>
                    <a:lstStyle/>
                    <a:p>
                      <a:r>
                        <a:rPr lang="en-US" sz="1600" b="1" dirty="0"/>
                        <a:t>Does project mitigate SRL and RL?</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Yes</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Mandatory</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Answers are RL, SRL, both, or no</a:t>
                      </a:r>
                    </a:p>
                    <a:p>
                      <a:pPr marL="285750" indent="-285750" algn="l" defTabSz="685800" rtl="0" eaLnBrk="1" latinLnBrk="0" hangingPunct="1">
                        <a:buClr>
                          <a:srgbClr val="003364"/>
                        </a:buClr>
                        <a:buFont typeface="Wingdings" panose="05000000000000000000" pitchFamily="2" charset="2"/>
                        <a:buChar char="§"/>
                      </a:pPr>
                      <a:r>
                        <a:rPr lang="en-US" sz="1600" kern="1200" dirty="0">
                          <a:solidFill>
                            <a:schemeClr val="dk1"/>
                          </a:solidFill>
                          <a:latin typeface="+mn-lt"/>
                          <a:ea typeface="+mn-ea"/>
                          <a:cs typeface="+mn-cs"/>
                        </a:rPr>
                        <a:t>If a no answer, the project is likely not competitive in FMA</a:t>
                      </a:r>
                    </a:p>
                  </a:txBody>
                  <a:tcPr anchor="ctr">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5795105"/>
                  </a:ext>
                </a:extLst>
              </a:tr>
            </a:tbl>
          </a:graphicData>
        </a:graphic>
      </p:graphicFrame>
      <p:sp>
        <p:nvSpPr>
          <p:cNvPr id="11" name="Slide Number Placeholder 10">
            <a:extLst>
              <a:ext uri="{FF2B5EF4-FFF2-40B4-BE49-F238E27FC236}">
                <a16:creationId xmlns:a16="http://schemas.microsoft.com/office/drawing/2014/main" id="{490FB1F5-7BC6-2840-96FA-17B4BE278DF5}"/>
              </a:ext>
            </a:extLst>
          </p:cNvPr>
          <p:cNvSpPr>
            <a:spLocks noGrp="1"/>
          </p:cNvSpPr>
          <p:nvPr>
            <p:ph type="sldNum" sz="quarter" idx="4"/>
          </p:nvPr>
        </p:nvSpPr>
        <p:spPr/>
        <p:txBody>
          <a:bodyPr/>
          <a:lstStyle/>
          <a:p>
            <a:r>
              <a:rPr lang="en-US"/>
              <a:t>BRIC and FMA NOI  |  </a:t>
            </a:r>
            <a:fld id="{18FD47A2-EF8B-0240-AD90-9B51A2DFE8C1}" type="slidenum">
              <a:rPr lang="en-US" smtClean="0"/>
              <a:pPr/>
              <a:t>51</a:t>
            </a:fld>
            <a:endParaRPr lang="en-US" dirty="0"/>
          </a:p>
        </p:txBody>
      </p:sp>
    </p:spTree>
    <p:extLst>
      <p:ext uri="{BB962C8B-B14F-4D97-AF65-F5344CB8AC3E}">
        <p14:creationId xmlns:p14="http://schemas.microsoft.com/office/powerpoint/2010/main" val="2342685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1C17-B51D-4134-8759-F0E9937489A3}"/>
              </a:ext>
            </a:extLst>
          </p:cNvPr>
          <p:cNvSpPr>
            <a:spLocks noGrp="1"/>
          </p:cNvSpPr>
          <p:nvPr>
            <p:ph type="title"/>
          </p:nvPr>
        </p:nvSpPr>
        <p:spPr>
          <a:xfrm>
            <a:off x="406400" y="44544"/>
            <a:ext cx="10287620" cy="526073"/>
          </a:xfrm>
        </p:spPr>
        <p:txBody>
          <a:bodyPr/>
          <a:lstStyle/>
          <a:p>
            <a:r>
              <a:rPr lang="en-US" dirty="0"/>
              <a:t>Differences for FMA</a:t>
            </a:r>
          </a:p>
        </p:txBody>
      </p:sp>
      <p:sp>
        <p:nvSpPr>
          <p:cNvPr id="3" name="Content Placeholder 2">
            <a:extLst>
              <a:ext uri="{FF2B5EF4-FFF2-40B4-BE49-F238E27FC236}">
                <a16:creationId xmlns:a16="http://schemas.microsoft.com/office/drawing/2014/main" id="{2D71FDC7-C8D2-405C-B4F5-94C9E9C75054}"/>
              </a:ext>
            </a:extLst>
          </p:cNvPr>
          <p:cNvSpPr>
            <a:spLocks noGrp="1"/>
          </p:cNvSpPr>
          <p:nvPr>
            <p:ph type="body" sz="quarter" idx="10"/>
          </p:nvPr>
        </p:nvSpPr>
        <p:spPr>
          <a:xfrm>
            <a:off x="309123" y="570617"/>
            <a:ext cx="11369040" cy="428017"/>
          </a:xfrm>
        </p:spPr>
        <p:txBody>
          <a:bodyPr/>
          <a:lstStyle/>
          <a:p>
            <a:pPr lvl="1"/>
            <a:r>
              <a:rPr lang="en-US" dirty="0"/>
              <a:t>The activity costs will differ </a:t>
            </a:r>
          </a:p>
          <a:p>
            <a:pPr lvl="1"/>
            <a:r>
              <a:rPr lang="en-US" dirty="0">
                <a:solidFill>
                  <a:srgbClr val="FF0000"/>
                </a:solidFill>
              </a:rPr>
              <a:t>Select RL if applying as a disadvantaged community (CDC SVI 0.5001 or above)  </a:t>
            </a:r>
          </a:p>
          <a:p>
            <a:pPr lvl="1"/>
            <a:endParaRPr lang="en-US" dirty="0">
              <a:solidFill>
                <a:srgbClr val="FF0000"/>
              </a:solidFill>
            </a:endParaRPr>
          </a:p>
        </p:txBody>
      </p:sp>
      <p:pic>
        <p:nvPicPr>
          <p:cNvPr id="7" name="Picture 6" descr="Graphical user interface, text, application, email&#10;&#10;Description automatically generated">
            <a:extLst>
              <a:ext uri="{FF2B5EF4-FFF2-40B4-BE49-F238E27FC236}">
                <a16:creationId xmlns:a16="http://schemas.microsoft.com/office/drawing/2014/main" id="{4C71E736-5ED4-448B-8EFD-94290B789D58}"/>
              </a:ext>
            </a:extLst>
          </p:cNvPr>
          <p:cNvPicPr>
            <a:picLocks noChangeAspect="1"/>
          </p:cNvPicPr>
          <p:nvPr/>
        </p:nvPicPr>
        <p:blipFill rotWithShape="1">
          <a:blip r:embed="rId2"/>
          <a:srcRect l="3787" t="2375" r="3940" b="3037"/>
          <a:stretch/>
        </p:blipFill>
        <p:spPr>
          <a:xfrm>
            <a:off x="2585719" y="2475517"/>
            <a:ext cx="7010400" cy="4223658"/>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6" name="Slide Number Placeholder 5">
            <a:extLst>
              <a:ext uri="{FF2B5EF4-FFF2-40B4-BE49-F238E27FC236}">
                <a16:creationId xmlns:a16="http://schemas.microsoft.com/office/drawing/2014/main" id="{CD081E37-4EB9-454B-869E-AFB8A8956B4C}"/>
              </a:ext>
            </a:extLst>
          </p:cNvPr>
          <p:cNvSpPr>
            <a:spLocks noGrp="1"/>
          </p:cNvSpPr>
          <p:nvPr>
            <p:ph type="sldNum" sz="quarter" idx="4"/>
          </p:nvPr>
        </p:nvSpPr>
        <p:spPr/>
        <p:txBody>
          <a:bodyPr/>
          <a:lstStyle/>
          <a:p>
            <a:r>
              <a:rPr lang="en-US"/>
              <a:t>BRIC and FMA NOI  |  </a:t>
            </a:r>
            <a:fld id="{18FD47A2-EF8B-0240-AD90-9B51A2DFE8C1}" type="slidenum">
              <a:rPr lang="en-US" smtClean="0"/>
              <a:pPr/>
              <a:t>52</a:t>
            </a:fld>
            <a:endParaRPr lang="en-US" dirty="0"/>
          </a:p>
        </p:txBody>
      </p:sp>
      <p:pic>
        <p:nvPicPr>
          <p:cNvPr id="5" name="Picture 4">
            <a:extLst>
              <a:ext uri="{FF2B5EF4-FFF2-40B4-BE49-F238E27FC236}">
                <a16:creationId xmlns:a16="http://schemas.microsoft.com/office/drawing/2014/main" id="{A7AE5925-DF48-8263-7388-66194F98F2E0}"/>
              </a:ext>
            </a:extLst>
          </p:cNvPr>
          <p:cNvPicPr>
            <a:picLocks noChangeAspect="1"/>
          </p:cNvPicPr>
          <p:nvPr/>
        </p:nvPicPr>
        <p:blipFill>
          <a:blip r:embed="rId3"/>
          <a:stretch>
            <a:fillRect/>
          </a:stretch>
        </p:blipFill>
        <p:spPr>
          <a:xfrm>
            <a:off x="5096101" y="1363482"/>
            <a:ext cx="6679341" cy="1041613"/>
          </a:xfrm>
          <a:prstGeom prst="rect">
            <a:avLst/>
          </a:prstGeom>
        </p:spPr>
      </p:pic>
    </p:spTree>
    <p:extLst>
      <p:ext uri="{BB962C8B-B14F-4D97-AF65-F5344CB8AC3E}">
        <p14:creationId xmlns:p14="http://schemas.microsoft.com/office/powerpoint/2010/main" val="1095182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dirty="0"/>
              <a:t>General Information</a:t>
            </a:r>
            <a:br>
              <a:rPr lang="en-US" sz="1600" dirty="0"/>
            </a:br>
            <a:r>
              <a:rPr lang="en-US" sz="1600" dirty="0"/>
              <a:t>Subapplication Information</a:t>
            </a:r>
            <a:br>
              <a:rPr lang="en-US" sz="1600" dirty="0"/>
            </a:br>
            <a:r>
              <a:rPr lang="en-US" sz="1600" dirty="0"/>
              <a:t>Project Information</a:t>
            </a:r>
            <a:br>
              <a:rPr lang="en-US" sz="1600" b="1" dirty="0"/>
            </a:br>
            <a:r>
              <a:rPr lang="en-US" sz="1600" dirty="0"/>
              <a:t>Problem and Solution</a:t>
            </a:r>
            <a:br>
              <a:rPr lang="en-US" sz="1600" b="1"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b="1" dirty="0"/>
              <a:t>Eligibility and Follow-Up</a:t>
            </a:r>
          </a:p>
        </p:txBody>
      </p:sp>
      <p:sp>
        <p:nvSpPr>
          <p:cNvPr id="3" name="Slide Number Placeholder 2">
            <a:extLst>
              <a:ext uri="{FF2B5EF4-FFF2-40B4-BE49-F238E27FC236}">
                <a16:creationId xmlns:a16="http://schemas.microsoft.com/office/drawing/2014/main" id="{50A2DC33-39C6-F946-82B7-6C879099DB5A}"/>
              </a:ext>
            </a:extLst>
          </p:cNvPr>
          <p:cNvSpPr>
            <a:spLocks noGrp="1"/>
          </p:cNvSpPr>
          <p:nvPr>
            <p:ph type="sldNum" sz="quarter" idx="4"/>
          </p:nvPr>
        </p:nvSpPr>
        <p:spPr/>
        <p:txBody>
          <a:bodyPr/>
          <a:lstStyle/>
          <a:p>
            <a:r>
              <a:rPr lang="en-US"/>
              <a:t>BRIC and FMA NOI  |  </a:t>
            </a:r>
            <a:fld id="{18FD47A2-EF8B-0240-AD90-9B51A2DFE8C1}" type="slidenum">
              <a:rPr lang="en-US" smtClean="0"/>
              <a:pPr/>
              <a:t>53</a:t>
            </a:fld>
            <a:endParaRPr lang="en-US" dirty="0"/>
          </a:p>
        </p:txBody>
      </p:sp>
    </p:spTree>
    <p:extLst>
      <p:ext uri="{BB962C8B-B14F-4D97-AF65-F5344CB8AC3E}">
        <p14:creationId xmlns:p14="http://schemas.microsoft.com/office/powerpoint/2010/main" val="3031683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Eligibility and Common Reasons for Follow-Up </a:t>
            </a:r>
          </a:p>
        </p:txBody>
      </p:sp>
      <p:sp>
        <p:nvSpPr>
          <p:cNvPr id="3" name="Text Placeholder 2">
            <a:extLst>
              <a:ext uri="{FF2B5EF4-FFF2-40B4-BE49-F238E27FC236}">
                <a16:creationId xmlns:a16="http://schemas.microsoft.com/office/drawing/2014/main" id="{CC1394A8-C890-6749-971B-0623EDCD1F6B}"/>
              </a:ext>
            </a:extLst>
          </p:cNvPr>
          <p:cNvSpPr>
            <a:spLocks noGrp="1"/>
          </p:cNvSpPr>
          <p:nvPr>
            <p:ph type="body" sz="quarter" idx="10"/>
          </p:nvPr>
        </p:nvSpPr>
        <p:spPr/>
        <p:txBody>
          <a:bodyPr/>
          <a:lstStyle/>
          <a:p>
            <a:pPr lvl="1"/>
            <a:r>
              <a:rPr lang="en-US" dirty="0" err="1"/>
              <a:t>Subapplication</a:t>
            </a:r>
            <a:r>
              <a:rPr lang="en-US" dirty="0"/>
              <a:t> type is incorrect</a:t>
            </a:r>
          </a:p>
          <a:p>
            <a:pPr lvl="1"/>
            <a:r>
              <a:rPr lang="en-US" dirty="0"/>
              <a:t>Project and hazard do not match</a:t>
            </a:r>
          </a:p>
          <a:p>
            <a:pPr lvl="1"/>
            <a:r>
              <a:rPr lang="en-US" dirty="0"/>
              <a:t>Project title is ineligible</a:t>
            </a:r>
          </a:p>
          <a:p>
            <a:pPr lvl="1"/>
            <a:r>
              <a:rPr lang="en-US" dirty="0"/>
              <a:t>POP is missing grant closeout</a:t>
            </a:r>
          </a:p>
          <a:p>
            <a:pPr lvl="1"/>
            <a:r>
              <a:rPr lang="en-US" dirty="0"/>
              <a:t>There is a DOP</a:t>
            </a:r>
          </a:p>
          <a:p>
            <a:pPr lvl="1"/>
            <a:r>
              <a:rPr lang="en-US" dirty="0"/>
              <a:t>Work has started</a:t>
            </a:r>
          </a:p>
          <a:p>
            <a:pPr lvl="1"/>
            <a:r>
              <a:rPr lang="en-US" dirty="0"/>
              <a:t>SA is not responsible for O &amp; M</a:t>
            </a:r>
          </a:p>
          <a:p>
            <a:pPr lvl="1"/>
            <a:r>
              <a:rPr lang="en-US" dirty="0"/>
              <a:t>Not an independent mitigation solution</a:t>
            </a:r>
          </a:p>
          <a:p>
            <a:pPr lvl="1"/>
            <a:r>
              <a:rPr lang="en-US" dirty="0"/>
              <a:t>Based on information in the NOI, the project needs to be phased </a:t>
            </a:r>
          </a:p>
          <a:p>
            <a:pPr lvl="1"/>
            <a:r>
              <a:rPr lang="en-US" dirty="0"/>
              <a:t>Lacks a level of protection increase</a:t>
            </a:r>
          </a:p>
        </p:txBody>
      </p:sp>
      <p:sp>
        <p:nvSpPr>
          <p:cNvPr id="5" name="Text Placeholder 4">
            <a:extLst>
              <a:ext uri="{FF2B5EF4-FFF2-40B4-BE49-F238E27FC236}">
                <a16:creationId xmlns:a16="http://schemas.microsoft.com/office/drawing/2014/main" id="{16908C33-679F-8943-9746-86D6EAE3EB76}"/>
              </a:ext>
            </a:extLst>
          </p:cNvPr>
          <p:cNvSpPr>
            <a:spLocks noGrp="1"/>
          </p:cNvSpPr>
          <p:nvPr>
            <p:ph type="body" sz="quarter" idx="11"/>
          </p:nvPr>
        </p:nvSpPr>
        <p:spPr/>
        <p:txBody>
          <a:bodyPr/>
          <a:lstStyle/>
          <a:p>
            <a:pPr lvl="1"/>
            <a:r>
              <a:rPr lang="en-US" dirty="0"/>
              <a:t>Does not mitigate a natural hazard</a:t>
            </a:r>
          </a:p>
          <a:p>
            <a:pPr lvl="1"/>
            <a:r>
              <a:rPr lang="en-US" dirty="0"/>
              <a:t>Project is not compliant with code</a:t>
            </a:r>
          </a:p>
          <a:p>
            <a:pPr lvl="1"/>
            <a:r>
              <a:rPr lang="en-US" dirty="0"/>
              <a:t>Project is in the SFHA</a:t>
            </a:r>
          </a:p>
          <a:p>
            <a:pPr lvl="1"/>
            <a:r>
              <a:rPr lang="en-US" dirty="0"/>
              <a:t>The problem and mitigation solution are not aligned</a:t>
            </a:r>
          </a:p>
          <a:p>
            <a:pPr lvl="1"/>
            <a:r>
              <a:rPr lang="en-US" dirty="0"/>
              <a:t>The mitigation scope is vague or missing  </a:t>
            </a:r>
          </a:p>
          <a:p>
            <a:pPr lvl="1"/>
            <a:r>
              <a:rPr lang="en-US" dirty="0"/>
              <a:t>NOI contains ineligible HMA language or ineligible activities </a:t>
            </a:r>
          </a:p>
          <a:p>
            <a:pPr lvl="1"/>
            <a:r>
              <a:rPr lang="en-US" dirty="0"/>
              <a:t>Local match amount is incorrect or local match source is not eligible</a:t>
            </a:r>
          </a:p>
          <a:p>
            <a:pPr lvl="1"/>
            <a:r>
              <a:rPr lang="en-US" dirty="0"/>
              <a:t>LHMP is expired or near expiring  </a:t>
            </a:r>
          </a:p>
        </p:txBody>
      </p:sp>
      <p:sp>
        <p:nvSpPr>
          <p:cNvPr id="6" name="Slide Number Placeholder 5">
            <a:extLst>
              <a:ext uri="{FF2B5EF4-FFF2-40B4-BE49-F238E27FC236}">
                <a16:creationId xmlns:a16="http://schemas.microsoft.com/office/drawing/2014/main" id="{9F824C05-9915-B74F-970A-7E521A7A5A44}"/>
              </a:ext>
            </a:extLst>
          </p:cNvPr>
          <p:cNvSpPr>
            <a:spLocks noGrp="1"/>
          </p:cNvSpPr>
          <p:nvPr>
            <p:ph type="sldNum" sz="quarter" idx="4"/>
          </p:nvPr>
        </p:nvSpPr>
        <p:spPr/>
        <p:txBody>
          <a:bodyPr/>
          <a:lstStyle/>
          <a:p>
            <a:r>
              <a:rPr lang="en-US"/>
              <a:t>BRIC and FMA NOI  |  </a:t>
            </a:r>
            <a:fld id="{18FD47A2-EF8B-0240-AD90-9B51A2DFE8C1}" type="slidenum">
              <a:rPr lang="en-US" smtClean="0"/>
              <a:pPr/>
              <a:t>54</a:t>
            </a:fld>
            <a:endParaRPr lang="en-US" dirty="0"/>
          </a:p>
        </p:txBody>
      </p:sp>
    </p:spTree>
    <p:extLst>
      <p:ext uri="{BB962C8B-B14F-4D97-AF65-F5344CB8AC3E}">
        <p14:creationId xmlns:p14="http://schemas.microsoft.com/office/powerpoint/2010/main" val="4010892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B0F7-FC8D-48F5-A9E1-DA3071D63FE0}"/>
              </a:ext>
            </a:extLst>
          </p:cNvPr>
          <p:cNvSpPr>
            <a:spLocks noGrp="1"/>
          </p:cNvSpPr>
          <p:nvPr>
            <p:ph type="title"/>
          </p:nvPr>
        </p:nvSpPr>
        <p:spPr/>
        <p:txBody>
          <a:bodyPr/>
          <a:lstStyle/>
          <a:p>
            <a:r>
              <a:rPr lang="en-US" dirty="0"/>
              <a:t>NOIs are Triaging Tools </a:t>
            </a:r>
          </a:p>
        </p:txBody>
      </p:sp>
      <p:sp>
        <p:nvSpPr>
          <p:cNvPr id="3" name="Text Placeholder 2">
            <a:extLst>
              <a:ext uri="{FF2B5EF4-FFF2-40B4-BE49-F238E27FC236}">
                <a16:creationId xmlns:a16="http://schemas.microsoft.com/office/drawing/2014/main" id="{D86427DD-0574-1F44-8BFF-98E3573E8D62}"/>
              </a:ext>
            </a:extLst>
          </p:cNvPr>
          <p:cNvSpPr>
            <a:spLocks noGrp="1"/>
          </p:cNvSpPr>
          <p:nvPr>
            <p:ph type="body" sz="quarter" idx="10"/>
          </p:nvPr>
        </p:nvSpPr>
        <p:spPr>
          <a:xfrm>
            <a:off x="406400" y="1095983"/>
            <a:ext cx="4949371" cy="5015894"/>
          </a:xfrm>
        </p:spPr>
        <p:txBody>
          <a:bodyPr/>
          <a:lstStyle/>
          <a:p>
            <a:r>
              <a:rPr lang="en-US" dirty="0"/>
              <a:t>Not meant to be full eligibility, feasibility, and cost-effectiveness screening but meant to help the subapplicant determine if the project meets the minimum eligibility criteria and raise potential issues EARLY in the process (rather than after subapplication development and subapplication submission)</a:t>
            </a:r>
          </a:p>
        </p:txBody>
      </p:sp>
      <p:pic>
        <p:nvPicPr>
          <p:cNvPr id="5" name="Picture 4" descr="Chart&#10;&#10;Description automatically generated">
            <a:extLst>
              <a:ext uri="{FF2B5EF4-FFF2-40B4-BE49-F238E27FC236}">
                <a16:creationId xmlns:a16="http://schemas.microsoft.com/office/drawing/2014/main" id="{E7F0881C-8211-4F1B-BB41-8200D709F567}"/>
              </a:ext>
            </a:extLst>
          </p:cNvPr>
          <p:cNvPicPr>
            <a:picLocks noChangeAspect="1"/>
          </p:cNvPicPr>
          <p:nvPr/>
        </p:nvPicPr>
        <p:blipFill>
          <a:blip r:embed="rId2"/>
          <a:stretch>
            <a:fillRect/>
          </a:stretch>
        </p:blipFill>
        <p:spPr>
          <a:xfrm>
            <a:off x="5915608" y="1095983"/>
            <a:ext cx="5727358" cy="4832092"/>
          </a:xfrm>
          <a:prstGeom prst="rect">
            <a:avLst/>
          </a:prstGeom>
          <a:ln>
            <a:solidFill>
              <a:schemeClr val="bg1">
                <a:lumMod val="85000"/>
              </a:schemeClr>
            </a:solidFill>
          </a:ln>
          <a:effectLst>
            <a:outerShdw blurRad="240758" dist="38100" dir="2700000" algn="tl" rotWithShape="0">
              <a:schemeClr val="bg1">
                <a:lumMod val="75000"/>
                <a:alpha val="40000"/>
              </a:schemeClr>
            </a:outerShdw>
            <a:reflection blurRad="6350" stA="23000" endPos="35000" dir="5400000" sy="-100000" algn="bl" rotWithShape="0"/>
          </a:effectLst>
        </p:spPr>
      </p:pic>
      <p:sp>
        <p:nvSpPr>
          <p:cNvPr id="6" name="Slide Number Placeholder 5">
            <a:extLst>
              <a:ext uri="{FF2B5EF4-FFF2-40B4-BE49-F238E27FC236}">
                <a16:creationId xmlns:a16="http://schemas.microsoft.com/office/drawing/2014/main" id="{E54876B2-1C1E-BB44-9023-24B50D2C1677}"/>
              </a:ext>
            </a:extLst>
          </p:cNvPr>
          <p:cNvSpPr>
            <a:spLocks noGrp="1"/>
          </p:cNvSpPr>
          <p:nvPr>
            <p:ph type="sldNum" sz="quarter" idx="4"/>
          </p:nvPr>
        </p:nvSpPr>
        <p:spPr/>
        <p:txBody>
          <a:bodyPr/>
          <a:lstStyle/>
          <a:p>
            <a:r>
              <a:rPr lang="en-US"/>
              <a:t>BRIC and FMA NOI  |  </a:t>
            </a:r>
            <a:fld id="{18FD47A2-EF8B-0240-AD90-9B51A2DFE8C1}" type="slidenum">
              <a:rPr lang="en-US" smtClean="0"/>
              <a:pPr/>
              <a:t>55</a:t>
            </a:fld>
            <a:endParaRPr lang="en-US" dirty="0"/>
          </a:p>
        </p:txBody>
      </p:sp>
    </p:spTree>
    <p:extLst>
      <p:ext uri="{BB962C8B-B14F-4D97-AF65-F5344CB8AC3E}">
        <p14:creationId xmlns:p14="http://schemas.microsoft.com/office/powerpoint/2010/main" val="4229227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1E78-17A9-E166-F3F9-D342F1FDAE23}"/>
              </a:ext>
            </a:extLst>
          </p:cNvPr>
          <p:cNvSpPr>
            <a:spLocks noGrp="1"/>
          </p:cNvSpPr>
          <p:nvPr>
            <p:ph type="title"/>
          </p:nvPr>
        </p:nvSpPr>
        <p:spPr/>
        <p:txBody>
          <a:bodyPr/>
          <a:lstStyle/>
          <a:p>
            <a:r>
              <a:rPr lang="en-US" dirty="0"/>
              <a:t>BRIC and FMA Timeline 2022-2023</a:t>
            </a:r>
          </a:p>
        </p:txBody>
      </p:sp>
      <p:graphicFrame>
        <p:nvGraphicFramePr>
          <p:cNvPr id="4" name="Table 39">
            <a:extLst>
              <a:ext uri="{FF2B5EF4-FFF2-40B4-BE49-F238E27FC236}">
                <a16:creationId xmlns:a16="http://schemas.microsoft.com/office/drawing/2014/main" id="{CA5C7890-7CBF-6FEC-45DB-E71666E8A9E4}"/>
              </a:ext>
            </a:extLst>
          </p:cNvPr>
          <p:cNvGraphicFramePr>
            <a:graphicFrameLocks noGrp="1"/>
          </p:cNvGraphicFramePr>
          <p:nvPr>
            <p:extLst>
              <p:ext uri="{D42A27DB-BD31-4B8C-83A1-F6EECF244321}">
                <p14:modId xmlns:p14="http://schemas.microsoft.com/office/powerpoint/2010/main" val="74975929"/>
              </p:ext>
            </p:extLst>
          </p:nvPr>
        </p:nvGraphicFramePr>
        <p:xfrm>
          <a:off x="915048" y="1705670"/>
          <a:ext cx="11296276" cy="4392257"/>
        </p:xfrm>
        <a:graphic>
          <a:graphicData uri="http://schemas.openxmlformats.org/drawingml/2006/table">
            <a:tbl>
              <a:tblPr firstRow="1" bandRow="1">
                <a:effectLst/>
                <a:tableStyleId>{2D5ABB26-0587-4C30-8999-92F81FD0307C}</a:tableStyleId>
              </a:tblPr>
              <a:tblGrid>
                <a:gridCol w="1903445">
                  <a:extLst>
                    <a:ext uri="{9D8B030D-6E8A-4147-A177-3AD203B41FA5}">
                      <a16:colId xmlns:a16="http://schemas.microsoft.com/office/drawing/2014/main" val="1063621093"/>
                    </a:ext>
                  </a:extLst>
                </a:gridCol>
                <a:gridCol w="1976023">
                  <a:extLst>
                    <a:ext uri="{9D8B030D-6E8A-4147-A177-3AD203B41FA5}">
                      <a16:colId xmlns:a16="http://schemas.microsoft.com/office/drawing/2014/main" val="3272630498"/>
                    </a:ext>
                  </a:extLst>
                </a:gridCol>
                <a:gridCol w="1854202">
                  <a:extLst>
                    <a:ext uri="{9D8B030D-6E8A-4147-A177-3AD203B41FA5}">
                      <a16:colId xmlns:a16="http://schemas.microsoft.com/office/drawing/2014/main" val="140957112"/>
                    </a:ext>
                  </a:extLst>
                </a:gridCol>
                <a:gridCol w="1854202">
                  <a:extLst>
                    <a:ext uri="{9D8B030D-6E8A-4147-A177-3AD203B41FA5}">
                      <a16:colId xmlns:a16="http://schemas.microsoft.com/office/drawing/2014/main" val="2909720366"/>
                    </a:ext>
                  </a:extLst>
                </a:gridCol>
                <a:gridCol w="1854202">
                  <a:extLst>
                    <a:ext uri="{9D8B030D-6E8A-4147-A177-3AD203B41FA5}">
                      <a16:colId xmlns:a16="http://schemas.microsoft.com/office/drawing/2014/main" val="399166112"/>
                    </a:ext>
                  </a:extLst>
                </a:gridCol>
                <a:gridCol w="1854202">
                  <a:extLst>
                    <a:ext uri="{9D8B030D-6E8A-4147-A177-3AD203B41FA5}">
                      <a16:colId xmlns:a16="http://schemas.microsoft.com/office/drawing/2014/main" val="437333720"/>
                    </a:ext>
                  </a:extLst>
                </a:gridCol>
              </a:tblGrid>
              <a:tr h="536918">
                <a:tc>
                  <a:txBody>
                    <a:bodyPr/>
                    <a:lstStyle/>
                    <a:p>
                      <a:pPr lvl="0"/>
                      <a:r>
                        <a:rPr lang="en-US" sz="1600" b="1" i="0" dirty="0">
                          <a:solidFill>
                            <a:srgbClr val="002060"/>
                          </a:solidFill>
                          <a:latin typeface="Century Gothic" pitchFamily="34"/>
                        </a:rPr>
                        <a:t>AUGUST</a:t>
                      </a:r>
                    </a:p>
                  </a:txBody>
                  <a:tcPr marL="0" marR="1828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lvl="0"/>
                      <a:r>
                        <a:rPr lang="en-US" sz="1600" b="1" i="0" dirty="0">
                          <a:solidFill>
                            <a:srgbClr val="002060"/>
                          </a:solidFill>
                          <a:latin typeface="Century Gothic" pitchFamily="34"/>
                        </a:rPr>
                        <a:t>SEPTEMBER</a:t>
                      </a:r>
                    </a:p>
                  </a:txBody>
                  <a:tcPr marL="0" marR="1828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lvl="0"/>
                      <a:r>
                        <a:rPr lang="en-US" sz="1600" b="1" i="0" dirty="0">
                          <a:solidFill>
                            <a:srgbClr val="002060"/>
                          </a:solidFill>
                          <a:latin typeface="Century Gothic" pitchFamily="34"/>
                        </a:rPr>
                        <a:t>OCTOBER -DECEMBER</a:t>
                      </a:r>
                    </a:p>
                  </a:txBody>
                  <a:tcPr marL="0" marR="1828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lvl="0"/>
                      <a:r>
                        <a:rPr lang="en-US" sz="1600" b="1" i="0" dirty="0">
                          <a:solidFill>
                            <a:srgbClr val="002060"/>
                          </a:solidFill>
                          <a:latin typeface="Century Gothic" pitchFamily="34"/>
                        </a:rPr>
                        <a:t>JANUARY</a:t>
                      </a:r>
                    </a:p>
                  </a:txBody>
                  <a:tcPr marL="0" marR="1828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lvl="0"/>
                      <a:r>
                        <a:rPr lang="en-US" sz="1600" b="1" i="0" dirty="0">
                          <a:solidFill>
                            <a:srgbClr val="002060"/>
                          </a:solidFill>
                          <a:latin typeface="Century Gothic" pitchFamily="34"/>
                        </a:rPr>
                        <a:t>MARCH -</a:t>
                      </a:r>
                    </a:p>
                    <a:p>
                      <a:pPr lvl="0"/>
                      <a:r>
                        <a:rPr lang="en-US" sz="1600" b="1" i="0" dirty="0">
                          <a:solidFill>
                            <a:srgbClr val="002060"/>
                          </a:solidFill>
                          <a:latin typeface="Century Gothic" pitchFamily="34"/>
                        </a:rPr>
                        <a:t>MAY</a:t>
                      </a:r>
                    </a:p>
                  </a:txBody>
                  <a:tcPr marL="0" marR="1828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lvl="0"/>
                      <a:r>
                        <a:rPr lang="en-US" sz="1600" b="1" i="0" dirty="0">
                          <a:solidFill>
                            <a:srgbClr val="002060"/>
                          </a:solidFill>
                          <a:latin typeface="Century Gothic" pitchFamily="34"/>
                        </a:rPr>
                        <a:t>AUGUST </a:t>
                      </a:r>
                    </a:p>
                  </a:txBody>
                  <a:tcPr marL="0" marR="1828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81200907"/>
                  </a:ext>
                </a:extLst>
              </a:tr>
              <a:tr h="2722072">
                <a:tc>
                  <a:txBody>
                    <a:bodyPr/>
                    <a:lstStyle/>
                    <a:p>
                      <a:pPr marL="285750" lvl="0" indent="-285750">
                        <a:lnSpc>
                          <a:spcPct val="114000"/>
                        </a:lnSpc>
                        <a:spcBef>
                          <a:spcPts val="300"/>
                        </a:spcBef>
                        <a:spcAft>
                          <a:spcPts val="300"/>
                        </a:spcAft>
                        <a:buSzPct val="100000"/>
                        <a:buFont typeface="Arial" panose="020B0604020202020204" pitchFamily="34" charset="0"/>
                        <a:buChar char="•"/>
                      </a:pPr>
                      <a:r>
                        <a:rPr lang="en-US" sz="1400" b="0" i="0" dirty="0">
                          <a:solidFill>
                            <a:srgbClr val="000000"/>
                          </a:solidFill>
                          <a:latin typeface="Century Gothic"/>
                        </a:rPr>
                        <a:t>FY 2021 competitive project selections are announced</a:t>
                      </a:r>
                    </a:p>
                    <a:p>
                      <a:pPr marL="285750" lvl="0" indent="-285750">
                        <a:lnSpc>
                          <a:spcPct val="114000"/>
                        </a:lnSpc>
                        <a:spcBef>
                          <a:spcPts val="300"/>
                        </a:spcBef>
                        <a:spcAft>
                          <a:spcPts val="300"/>
                        </a:spcAft>
                        <a:buSzPct val="100000"/>
                        <a:buFont typeface="Arial" panose="020B0604020202020204" pitchFamily="34" charset="0"/>
                        <a:buChar char="•"/>
                      </a:pPr>
                      <a:r>
                        <a:rPr lang="en-US" sz="1400" b="0" i="0" dirty="0">
                          <a:solidFill>
                            <a:srgbClr val="000000"/>
                          </a:solidFill>
                          <a:latin typeface="Century Gothic"/>
                        </a:rPr>
                        <a:t>FEMA NOFOs </a:t>
                      </a:r>
                      <a:r>
                        <a:rPr lang="en-US" sz="1400" b="1" i="0" dirty="0">
                          <a:solidFill>
                            <a:srgbClr val="003364"/>
                          </a:solidFill>
                          <a:latin typeface="Century Gothic"/>
                        </a:rPr>
                        <a:t>8/12/2022</a:t>
                      </a:r>
                    </a:p>
                    <a:p>
                      <a:pPr marL="285750" lvl="0" indent="-285750">
                        <a:lnSpc>
                          <a:spcPct val="114000"/>
                        </a:lnSpc>
                        <a:spcBef>
                          <a:spcPts val="300"/>
                        </a:spcBef>
                        <a:spcAft>
                          <a:spcPts val="300"/>
                        </a:spcAft>
                        <a:buSzPct val="100000"/>
                        <a:buFont typeface="Arial" panose="020B0604020202020204" pitchFamily="34" charset="0"/>
                        <a:buChar char="•"/>
                      </a:pPr>
                      <a:r>
                        <a:rPr lang="en-US" sz="1400" b="0" i="0" dirty="0">
                          <a:solidFill>
                            <a:srgbClr val="000000"/>
                          </a:solidFill>
                          <a:latin typeface="Century Gothic"/>
                        </a:rPr>
                        <a:t>Issue 2 CFR 200 compliant RFPs for subapplication support if needed </a:t>
                      </a:r>
                    </a:p>
                  </a:txBody>
                  <a:tcPr marL="0" marR="182880" marT="0" marB="0">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22236" lvl="0" indent="-122236">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Cal OES NOI period opens from </a:t>
                      </a:r>
                      <a:r>
                        <a:rPr lang="en-US" sz="1400" b="1" i="0" dirty="0">
                          <a:solidFill>
                            <a:srgbClr val="003364"/>
                          </a:solidFill>
                          <a:latin typeface="Century Gothic" pitchFamily="34"/>
                        </a:rPr>
                        <a:t>9/1/2022 to 9/16/2022</a:t>
                      </a:r>
                    </a:p>
                    <a:p>
                      <a:pPr marL="122236" lvl="0" indent="-122236">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FEMA GO opens </a:t>
                      </a:r>
                      <a:r>
                        <a:rPr lang="en-US" sz="1400" b="1" i="0" dirty="0">
                          <a:solidFill>
                            <a:srgbClr val="003364"/>
                          </a:solidFill>
                          <a:latin typeface="Century Gothic" pitchFamily="34"/>
                        </a:rPr>
                        <a:t>9/30/2022</a:t>
                      </a:r>
                      <a:r>
                        <a:rPr lang="en-US" sz="1400" b="1" i="0" dirty="0">
                          <a:solidFill>
                            <a:schemeClr val="accent1">
                              <a:lumMod val="50000"/>
                            </a:schemeClr>
                          </a:solidFill>
                          <a:latin typeface="Century Gothic" pitchFamily="34"/>
                        </a:rPr>
                        <a:t> </a:t>
                      </a:r>
                    </a:p>
                  </a:txBody>
                  <a:tcPr marL="0" marR="1828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Cal OES provides technical assistance and webinars to subapplicants with approved NOIs</a:t>
                      </a:r>
                    </a:p>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Develop subapplications </a:t>
                      </a:r>
                      <a:r>
                        <a:rPr lang="en-US" sz="1400" b="1" i="0" dirty="0">
                          <a:solidFill>
                            <a:srgbClr val="003364"/>
                          </a:solidFill>
                          <a:latin typeface="Century Gothic" pitchFamily="34"/>
                        </a:rPr>
                        <a:t>(due to OES on December 2, 2022</a:t>
                      </a:r>
                      <a:r>
                        <a:rPr lang="en-US" sz="1400" b="1" i="0" dirty="0">
                          <a:solidFill>
                            <a:srgbClr val="000000"/>
                          </a:solidFill>
                          <a:latin typeface="Century Gothic" pitchFamily="34"/>
                        </a:rPr>
                        <a:t>)</a:t>
                      </a:r>
                    </a:p>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Respond to Cal OES RFIs as needed</a:t>
                      </a:r>
                    </a:p>
                  </a:txBody>
                  <a:tcPr marL="0" marR="1828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Cal OES finalizes subapplications to be submitted to FEMA by </a:t>
                      </a:r>
                      <a:r>
                        <a:rPr lang="en-US" sz="1400" b="1" i="0" dirty="0">
                          <a:solidFill>
                            <a:srgbClr val="003364"/>
                          </a:solidFill>
                          <a:latin typeface="Century Gothic" pitchFamily="34"/>
                        </a:rPr>
                        <a:t>January 25, 2023</a:t>
                      </a:r>
                    </a:p>
                  </a:txBody>
                  <a:tcPr marL="0" marR="1828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21916" marR="0" lvl="0" indent="-12191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C&amp;CB Rd I announced</a:t>
                      </a:r>
                    </a:p>
                    <a:p>
                      <a:pPr marL="121916" marR="0" lvl="0" indent="-12191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FEMA reviews subapplications for eligibility / technical scoring criteria</a:t>
                      </a:r>
                    </a:p>
                    <a:p>
                      <a:pPr marL="121916" marR="0" lvl="0" indent="-12191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National Technical Review (NTR) reviews competitive subapplications</a:t>
                      </a:r>
                    </a:p>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Qualitative review panels are convened</a:t>
                      </a:r>
                    </a:p>
                  </a:txBody>
                  <a:tcPr marL="0" marR="1828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2022 competitive projects adjudicated, and selections are announced </a:t>
                      </a:r>
                    </a:p>
                    <a:p>
                      <a:pPr marL="122236" marR="0" lvl="0" indent="-122236" defTabSz="914400" fontAlgn="auto" hangingPunct="1">
                        <a:lnSpc>
                          <a:spcPct val="114000"/>
                        </a:lnSpc>
                        <a:spcBef>
                          <a:spcPts val="300"/>
                        </a:spcBef>
                        <a:spcAft>
                          <a:spcPts val="300"/>
                        </a:spcAft>
                        <a:buSzPct val="100000"/>
                        <a:buFont typeface="Arial" pitchFamily="34"/>
                        <a:buChar char="•"/>
                        <a:tabLst/>
                      </a:pPr>
                      <a:r>
                        <a:rPr lang="en-US" sz="1400" b="0" i="0" dirty="0">
                          <a:solidFill>
                            <a:srgbClr val="000000"/>
                          </a:solidFill>
                          <a:latin typeface="Century Gothic" pitchFamily="34"/>
                        </a:rPr>
                        <a:t>FEMA NOFO for BRIC and FMA 2023 expected in </a:t>
                      </a:r>
                      <a:r>
                        <a:rPr lang="en-US" sz="1400" b="1" i="0" dirty="0">
                          <a:solidFill>
                            <a:srgbClr val="003364"/>
                          </a:solidFill>
                          <a:latin typeface="Century Gothic" pitchFamily="34"/>
                        </a:rPr>
                        <a:t>mid-August</a:t>
                      </a:r>
                      <a:r>
                        <a:rPr lang="en-US" sz="1400" b="1" i="0" dirty="0">
                          <a:solidFill>
                            <a:schemeClr val="accent1">
                              <a:lumMod val="50000"/>
                            </a:schemeClr>
                          </a:solidFill>
                          <a:latin typeface="Century Gothic" pitchFamily="34"/>
                        </a:rPr>
                        <a:t> </a:t>
                      </a:r>
                    </a:p>
                  </a:txBody>
                  <a:tcPr marL="0" marR="182880" marT="0" marB="0">
                    <a:lnL w="1270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92042807"/>
                  </a:ext>
                </a:extLst>
              </a:tr>
            </a:tbl>
          </a:graphicData>
        </a:graphic>
      </p:graphicFrame>
      <p:cxnSp>
        <p:nvCxnSpPr>
          <p:cNvPr id="5" name="Straight Connector 10">
            <a:extLst>
              <a:ext uri="{FF2B5EF4-FFF2-40B4-BE49-F238E27FC236}">
                <a16:creationId xmlns:a16="http://schemas.microsoft.com/office/drawing/2014/main" id="{853CB3F1-3305-63AB-ADEC-6935EA69178C}"/>
              </a:ext>
            </a:extLst>
          </p:cNvPr>
          <p:cNvCxnSpPr/>
          <p:nvPr/>
        </p:nvCxnSpPr>
        <p:spPr>
          <a:xfrm>
            <a:off x="0" y="1402205"/>
            <a:ext cx="12191996" cy="0"/>
          </a:xfrm>
          <a:prstGeom prst="straightConnector1">
            <a:avLst/>
          </a:prstGeom>
          <a:noFill/>
          <a:ln w="19046" cap="flat">
            <a:solidFill>
              <a:srgbClr val="013365"/>
            </a:solidFill>
            <a:prstDash val="solid"/>
            <a:miter/>
            <a:tailEnd type="arrow"/>
          </a:ln>
        </p:spPr>
      </p:cxnSp>
      <p:sp>
        <p:nvSpPr>
          <p:cNvPr id="6" name="Oval 11">
            <a:extLst>
              <a:ext uri="{FF2B5EF4-FFF2-40B4-BE49-F238E27FC236}">
                <a16:creationId xmlns:a16="http://schemas.microsoft.com/office/drawing/2014/main" id="{F31F70A4-552F-4F76-C802-5C8F37FEA1BD}"/>
              </a:ext>
            </a:extLst>
          </p:cNvPr>
          <p:cNvSpPr/>
          <p:nvPr/>
        </p:nvSpPr>
        <p:spPr>
          <a:xfrm>
            <a:off x="1053417" y="1268897"/>
            <a:ext cx="261244" cy="2639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13365"/>
          </a:solidFill>
          <a:ln w="19046" cap="flat">
            <a:solidFill>
              <a:srgbClr val="CACACA"/>
            </a:solidFill>
            <a:prstDash val="solid"/>
            <a:miter/>
          </a:ln>
          <a:effectLst>
            <a:outerShdw dir="16200000" algn="tl">
              <a:srgbClr val="005D90">
                <a:alpha val="40000"/>
              </a:srgbClr>
            </a:outerShdw>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464041"/>
              </a:solidFill>
              <a:uFillTx/>
              <a:latin typeface="Arial"/>
            </a:endParaRPr>
          </a:p>
        </p:txBody>
      </p:sp>
      <p:sp>
        <p:nvSpPr>
          <p:cNvPr id="7" name="Oval 13">
            <a:extLst>
              <a:ext uri="{FF2B5EF4-FFF2-40B4-BE49-F238E27FC236}">
                <a16:creationId xmlns:a16="http://schemas.microsoft.com/office/drawing/2014/main" id="{4899A536-C92E-21D9-0040-2EA70613F9F6}"/>
              </a:ext>
            </a:extLst>
          </p:cNvPr>
          <p:cNvSpPr/>
          <p:nvPr/>
        </p:nvSpPr>
        <p:spPr>
          <a:xfrm>
            <a:off x="3075803" y="1265222"/>
            <a:ext cx="261244" cy="2639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9046" cap="flat">
            <a:solidFill>
              <a:srgbClr val="CACACA"/>
            </a:solidFill>
            <a:prstDash val="solid"/>
            <a:miter/>
          </a:ln>
          <a:effectLst>
            <a:outerShdw dir="16200000" algn="tl">
              <a:srgbClr val="005D90">
                <a:alpha val="40000"/>
              </a:srgbClr>
            </a:outerShdw>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464041"/>
              </a:solidFill>
              <a:uFillTx/>
              <a:latin typeface="Arial"/>
            </a:endParaRPr>
          </a:p>
        </p:txBody>
      </p:sp>
      <p:sp>
        <p:nvSpPr>
          <p:cNvPr id="8" name="Oval 14">
            <a:extLst>
              <a:ext uri="{FF2B5EF4-FFF2-40B4-BE49-F238E27FC236}">
                <a16:creationId xmlns:a16="http://schemas.microsoft.com/office/drawing/2014/main" id="{FE1C028B-FD43-9869-7BA0-B858D2D43200}"/>
              </a:ext>
            </a:extLst>
          </p:cNvPr>
          <p:cNvSpPr/>
          <p:nvPr/>
        </p:nvSpPr>
        <p:spPr>
          <a:xfrm>
            <a:off x="5031293" y="1264071"/>
            <a:ext cx="261244" cy="2639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9046" cap="flat">
            <a:solidFill>
              <a:srgbClr val="CACACA"/>
            </a:solidFill>
            <a:prstDash val="solid"/>
            <a:miter/>
          </a:ln>
          <a:effectLst>
            <a:outerShdw dir="16200000" algn="tl">
              <a:srgbClr val="005D90">
                <a:alpha val="40000"/>
              </a:srgbClr>
            </a:outerShdw>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464041"/>
              </a:solidFill>
              <a:uFillTx/>
              <a:latin typeface="Arial"/>
            </a:endParaRPr>
          </a:p>
        </p:txBody>
      </p:sp>
      <p:sp>
        <p:nvSpPr>
          <p:cNvPr id="9" name="Oval 15">
            <a:extLst>
              <a:ext uri="{FF2B5EF4-FFF2-40B4-BE49-F238E27FC236}">
                <a16:creationId xmlns:a16="http://schemas.microsoft.com/office/drawing/2014/main" id="{72201BDB-769A-6F0F-4631-664BFFBBCAD4}"/>
              </a:ext>
            </a:extLst>
          </p:cNvPr>
          <p:cNvSpPr/>
          <p:nvPr/>
        </p:nvSpPr>
        <p:spPr>
          <a:xfrm>
            <a:off x="8744516" y="1264833"/>
            <a:ext cx="261244" cy="2639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9046" cap="flat">
            <a:solidFill>
              <a:srgbClr val="CACACA"/>
            </a:solidFill>
            <a:prstDash val="solid"/>
            <a:miter/>
          </a:ln>
          <a:effectLst>
            <a:outerShdw dir="16200000" algn="tl">
              <a:srgbClr val="005D90">
                <a:alpha val="40000"/>
              </a:srgbClr>
            </a:outerShdw>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464041"/>
              </a:solidFill>
              <a:uFillTx/>
              <a:latin typeface="Arial"/>
            </a:endParaRPr>
          </a:p>
        </p:txBody>
      </p:sp>
      <p:sp>
        <p:nvSpPr>
          <p:cNvPr id="10" name="Oval 16">
            <a:extLst>
              <a:ext uri="{FF2B5EF4-FFF2-40B4-BE49-F238E27FC236}">
                <a16:creationId xmlns:a16="http://schemas.microsoft.com/office/drawing/2014/main" id="{1ACE2B4B-5B6E-D1B1-B142-7674E565D697}"/>
              </a:ext>
            </a:extLst>
          </p:cNvPr>
          <p:cNvSpPr/>
          <p:nvPr/>
        </p:nvSpPr>
        <p:spPr>
          <a:xfrm>
            <a:off x="10640964" y="1272816"/>
            <a:ext cx="261244" cy="2639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9046" cap="flat">
            <a:solidFill>
              <a:srgbClr val="CACACA"/>
            </a:solidFill>
            <a:prstDash val="solid"/>
            <a:miter/>
          </a:ln>
          <a:effectLst>
            <a:outerShdw dir="16200000" algn="tl">
              <a:srgbClr val="005D90">
                <a:alpha val="40000"/>
              </a:srgbClr>
            </a:outerShdw>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464041"/>
              </a:solidFill>
              <a:uFillTx/>
              <a:latin typeface="Arial"/>
            </a:endParaRPr>
          </a:p>
        </p:txBody>
      </p:sp>
      <p:sp>
        <p:nvSpPr>
          <p:cNvPr id="11" name="Rectangle 12">
            <a:extLst>
              <a:ext uri="{FF2B5EF4-FFF2-40B4-BE49-F238E27FC236}">
                <a16:creationId xmlns:a16="http://schemas.microsoft.com/office/drawing/2014/main" id="{60655644-1D63-6E52-3784-1C2C4364A86C}"/>
              </a:ext>
            </a:extLst>
          </p:cNvPr>
          <p:cNvSpPr/>
          <p:nvPr/>
        </p:nvSpPr>
        <p:spPr>
          <a:xfrm>
            <a:off x="6108667" y="1268504"/>
            <a:ext cx="680359" cy="307777"/>
          </a:xfrm>
          <a:prstGeom prst="rect">
            <a:avLst/>
          </a:prstGeom>
          <a:solidFill>
            <a:srgbClr val="013365"/>
          </a:solidFill>
          <a:ln cap="flat">
            <a:noFill/>
            <a:prstDash val="solid"/>
          </a:ln>
        </p:spPr>
        <p:txBody>
          <a:bodyPr vert="horz" wrap="square" lIns="91440" tIns="45720" rIns="91440" bIns="45720" anchor="t" anchorCtr="1" compatLnSpc="1">
            <a:spAutoFit/>
          </a:bodyPr>
          <a:lstStyle/>
          <a:p>
            <a:pPr marL="7936"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all" spc="60" baseline="0" dirty="0">
                <a:solidFill>
                  <a:srgbClr val="FFFFFF"/>
                </a:solidFill>
                <a:uFillTx/>
                <a:latin typeface="Arial Nova Cond" pitchFamily="34"/>
                <a:cs typeface="Arial"/>
              </a:rPr>
              <a:t>2023</a:t>
            </a:r>
            <a:endParaRPr lang="en-US" sz="1600" b="0" i="0" u="none" strike="noStrike" kern="1200" cap="all" spc="0" baseline="0" dirty="0">
              <a:solidFill>
                <a:srgbClr val="FFFFFF"/>
              </a:solidFill>
              <a:uFillTx/>
              <a:latin typeface="Arial Nova Cond" pitchFamily="34"/>
            </a:endParaRPr>
          </a:p>
        </p:txBody>
      </p:sp>
      <p:sp>
        <p:nvSpPr>
          <p:cNvPr id="12" name="Rectangle 17">
            <a:extLst>
              <a:ext uri="{FF2B5EF4-FFF2-40B4-BE49-F238E27FC236}">
                <a16:creationId xmlns:a16="http://schemas.microsoft.com/office/drawing/2014/main" id="{BDBEBAE2-08D6-070A-1BE8-0D19C6C7E58D}"/>
              </a:ext>
            </a:extLst>
          </p:cNvPr>
          <p:cNvSpPr/>
          <p:nvPr/>
        </p:nvSpPr>
        <p:spPr>
          <a:xfrm>
            <a:off x="234689" y="1245414"/>
            <a:ext cx="680359" cy="307777"/>
          </a:xfrm>
          <a:prstGeom prst="rect">
            <a:avLst/>
          </a:prstGeom>
          <a:solidFill>
            <a:srgbClr val="013365"/>
          </a:solidFill>
          <a:ln cap="flat">
            <a:noFill/>
            <a:prstDash val="solid"/>
          </a:ln>
        </p:spPr>
        <p:txBody>
          <a:bodyPr vert="horz" wrap="square" lIns="91440" tIns="45720" rIns="91440" bIns="45720" anchor="t" anchorCtr="1" compatLnSpc="1">
            <a:spAutoFit/>
          </a:bodyPr>
          <a:lstStyle/>
          <a:p>
            <a:pPr marL="7936"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all" spc="60" baseline="0">
                <a:solidFill>
                  <a:srgbClr val="FFFFFF"/>
                </a:solidFill>
                <a:uFillTx/>
                <a:latin typeface="Arial Nova Cond" pitchFamily="34"/>
                <a:cs typeface="Arial"/>
              </a:rPr>
              <a:t>2022</a:t>
            </a:r>
            <a:endParaRPr lang="en-US" sz="1600" b="0" i="0" u="none" strike="noStrike" kern="1200" cap="all" spc="0" baseline="0">
              <a:solidFill>
                <a:srgbClr val="FFFFFF"/>
              </a:solidFill>
              <a:uFillTx/>
              <a:latin typeface="Arial Nova Cond" pitchFamily="34"/>
            </a:endParaRPr>
          </a:p>
        </p:txBody>
      </p:sp>
      <p:sp>
        <p:nvSpPr>
          <p:cNvPr id="13" name="Oval 18">
            <a:extLst>
              <a:ext uri="{FF2B5EF4-FFF2-40B4-BE49-F238E27FC236}">
                <a16:creationId xmlns:a16="http://schemas.microsoft.com/office/drawing/2014/main" id="{08E8D1B2-8A8C-74A9-B400-21D82F80DCF3}"/>
              </a:ext>
            </a:extLst>
          </p:cNvPr>
          <p:cNvSpPr/>
          <p:nvPr/>
        </p:nvSpPr>
        <p:spPr>
          <a:xfrm>
            <a:off x="6856152" y="1265278"/>
            <a:ext cx="261244" cy="26398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9046" cap="flat">
            <a:solidFill>
              <a:srgbClr val="CACACA"/>
            </a:solidFill>
            <a:prstDash val="solid"/>
            <a:miter/>
          </a:ln>
          <a:effectLst>
            <a:outerShdw dir="16200000" algn="tl">
              <a:srgbClr val="005D90">
                <a:alpha val="40000"/>
              </a:srgbClr>
            </a:outerShdw>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464041"/>
              </a:solidFill>
              <a:uFillTx/>
              <a:latin typeface="Arial"/>
            </a:endParaRPr>
          </a:p>
        </p:txBody>
      </p:sp>
      <p:sp>
        <p:nvSpPr>
          <p:cNvPr id="3" name="Slide Number Placeholder 2">
            <a:extLst>
              <a:ext uri="{FF2B5EF4-FFF2-40B4-BE49-F238E27FC236}">
                <a16:creationId xmlns:a16="http://schemas.microsoft.com/office/drawing/2014/main" id="{63AD5309-25E2-F364-5922-7E65D926A309}"/>
              </a:ext>
            </a:extLst>
          </p:cNvPr>
          <p:cNvSpPr>
            <a:spLocks noGrp="1"/>
          </p:cNvSpPr>
          <p:nvPr>
            <p:ph type="sldNum" sz="quarter" idx="4"/>
          </p:nvPr>
        </p:nvSpPr>
        <p:spPr/>
        <p:txBody>
          <a:bodyPr/>
          <a:lstStyle/>
          <a:p>
            <a:r>
              <a:rPr lang="en-US" dirty="0"/>
              <a:t>BRIC and FMA NOI |  </a:t>
            </a:r>
            <a:fld id="{18FD47A2-EF8B-0240-AD90-9B51A2DFE8C1}" type="slidenum">
              <a:rPr lang="en-US" b="1" smtClean="0"/>
              <a:pPr/>
              <a:t>56</a:t>
            </a:fld>
            <a:endParaRPr lang="en-US" b="1" dirty="0"/>
          </a:p>
        </p:txBody>
      </p:sp>
    </p:spTree>
    <p:extLst>
      <p:ext uri="{BB962C8B-B14F-4D97-AF65-F5344CB8AC3E}">
        <p14:creationId xmlns:p14="http://schemas.microsoft.com/office/powerpoint/2010/main" val="1870224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5D7F-9FCB-D047-83FD-D2E42ADBED5C}"/>
              </a:ext>
            </a:extLst>
          </p:cNvPr>
          <p:cNvSpPr>
            <a:spLocks noGrp="1"/>
          </p:cNvSpPr>
          <p:nvPr>
            <p:ph type="title"/>
          </p:nvPr>
        </p:nvSpPr>
        <p:spPr/>
        <p:txBody>
          <a:bodyPr/>
          <a:lstStyle/>
          <a:p>
            <a:r>
              <a:rPr lang="en-US" dirty="0"/>
              <a:t>Q &amp; A</a:t>
            </a:r>
          </a:p>
        </p:txBody>
      </p:sp>
      <p:sp>
        <p:nvSpPr>
          <p:cNvPr id="3" name="Text Placeholder 2">
            <a:extLst>
              <a:ext uri="{FF2B5EF4-FFF2-40B4-BE49-F238E27FC236}">
                <a16:creationId xmlns:a16="http://schemas.microsoft.com/office/drawing/2014/main" id="{CE9B4AEA-ECE9-CA47-BD09-8F4089754B30}"/>
              </a:ext>
            </a:extLst>
          </p:cNvPr>
          <p:cNvSpPr>
            <a:spLocks noGrp="1"/>
          </p:cNvSpPr>
          <p:nvPr>
            <p:ph type="body" sz="quarter" idx="11"/>
          </p:nvPr>
        </p:nvSpPr>
        <p:spPr/>
        <p:txBody>
          <a:bodyPr/>
          <a:lstStyle/>
          <a:p>
            <a:r>
              <a:rPr lang="en-US" dirty="0"/>
              <a:t>Send all additional project scoping, TA, and other questions to Cal OES Hazard Mitigation Assistance at:  </a:t>
            </a:r>
            <a:r>
              <a:rPr lang="en-US" b="1" dirty="0" err="1">
                <a:hlinkClick r:id="rId2">
                  <a:extLst>
                    <a:ext uri="{A12FA001-AC4F-418D-AE19-62706E023703}">
                      <ahyp:hlinkClr xmlns:ahyp="http://schemas.microsoft.com/office/drawing/2018/hyperlinkcolor" val="tx"/>
                    </a:ext>
                  </a:extLst>
                </a:hlinkClick>
              </a:rPr>
              <a:t>HMA@caloes.ca.gov</a:t>
            </a:r>
            <a:endParaRPr lang="en-US" b="1" dirty="0"/>
          </a:p>
        </p:txBody>
      </p:sp>
      <p:sp>
        <p:nvSpPr>
          <p:cNvPr id="5" name="Text Placeholder 4">
            <a:extLst>
              <a:ext uri="{FF2B5EF4-FFF2-40B4-BE49-F238E27FC236}">
                <a16:creationId xmlns:a16="http://schemas.microsoft.com/office/drawing/2014/main" id="{35C01334-AC59-2146-B605-6F78CFB93058}"/>
              </a:ext>
            </a:extLst>
          </p:cNvPr>
          <p:cNvSpPr>
            <a:spLocks noGrp="1"/>
          </p:cNvSpPr>
          <p:nvPr>
            <p:ph type="body" sz="quarter" idx="14"/>
          </p:nvPr>
        </p:nvSpPr>
        <p:spPr/>
        <p:txBody>
          <a:bodyPr/>
          <a:lstStyle/>
          <a:p>
            <a:r>
              <a:rPr lang="en-US" dirty="0" err="1"/>
              <a:t>www.caloes.gov</a:t>
            </a:r>
            <a:endParaRPr lang="en-US" dirty="0"/>
          </a:p>
        </p:txBody>
      </p:sp>
    </p:spTree>
    <p:extLst>
      <p:ext uri="{BB962C8B-B14F-4D97-AF65-F5344CB8AC3E}">
        <p14:creationId xmlns:p14="http://schemas.microsoft.com/office/powerpoint/2010/main" val="464285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67FA-4796-5F43-8B17-7193E49BCD67}"/>
              </a:ext>
            </a:extLst>
          </p:cNvPr>
          <p:cNvSpPr>
            <a:spLocks noGrp="1"/>
          </p:cNvSpPr>
          <p:nvPr>
            <p:ph type="title"/>
          </p:nvPr>
        </p:nvSpPr>
        <p:spPr/>
        <p:txBody>
          <a:bodyPr/>
          <a:lstStyle/>
          <a:p>
            <a:r>
              <a:rPr lang="en-US" dirty="0"/>
              <a:t>Goals of NOI Submission</a:t>
            </a:r>
          </a:p>
        </p:txBody>
      </p:sp>
      <p:sp>
        <p:nvSpPr>
          <p:cNvPr id="4" name="Text Placeholder 3">
            <a:extLst>
              <a:ext uri="{FF2B5EF4-FFF2-40B4-BE49-F238E27FC236}">
                <a16:creationId xmlns:a16="http://schemas.microsoft.com/office/drawing/2014/main" id="{CF9AE720-B0BF-A44F-BB48-F02206796FA8}"/>
              </a:ext>
            </a:extLst>
          </p:cNvPr>
          <p:cNvSpPr>
            <a:spLocks noGrp="1"/>
          </p:cNvSpPr>
          <p:nvPr>
            <p:ph type="body" sz="quarter" idx="10"/>
          </p:nvPr>
        </p:nvSpPr>
        <p:spPr>
          <a:xfrm>
            <a:off x="406400" y="804432"/>
            <a:ext cx="11369040" cy="5015894"/>
          </a:xfrm>
        </p:spPr>
        <p:txBody>
          <a:bodyPr/>
          <a:lstStyle/>
          <a:p>
            <a:pPr lvl="1"/>
            <a:r>
              <a:rPr lang="en-US" dirty="0"/>
              <a:t>Time and resource management</a:t>
            </a:r>
          </a:p>
          <a:p>
            <a:pPr lvl="1"/>
            <a:r>
              <a:rPr lang="en-US" dirty="0"/>
              <a:t>Quick screening tool for eligibility and competitiveness </a:t>
            </a:r>
          </a:p>
          <a:p>
            <a:pPr lvl="1"/>
            <a:r>
              <a:rPr lang="en-US" dirty="0"/>
              <a:t>Early intervention to flag potential issues</a:t>
            </a:r>
          </a:p>
          <a:p>
            <a:pPr lvl="1"/>
            <a:r>
              <a:rPr lang="en-US" dirty="0"/>
              <a:t>Determine if potential projects are aligned with FEMA and State funding priorities for mitigation</a:t>
            </a:r>
          </a:p>
          <a:p>
            <a:pPr lvl="1"/>
            <a:r>
              <a:rPr lang="en-US" b="1" dirty="0"/>
              <a:t>Steps 1 and 2 are in Salesforce </a:t>
            </a:r>
          </a:p>
          <a:p>
            <a:pPr lvl="1"/>
            <a:r>
              <a:rPr lang="en-US" b="1" dirty="0"/>
              <a:t>Steps 3 and 4 are in FEMA GO</a:t>
            </a:r>
          </a:p>
        </p:txBody>
      </p:sp>
      <p:graphicFrame>
        <p:nvGraphicFramePr>
          <p:cNvPr id="5" name="Table 4">
            <a:extLst>
              <a:ext uri="{FF2B5EF4-FFF2-40B4-BE49-F238E27FC236}">
                <a16:creationId xmlns:a16="http://schemas.microsoft.com/office/drawing/2014/main" id="{0659EB62-AB1D-6A4E-941B-4B0B0CF42D73}"/>
              </a:ext>
            </a:extLst>
          </p:cNvPr>
          <p:cNvGraphicFramePr>
            <a:graphicFrameLocks noGrp="1"/>
          </p:cNvGraphicFramePr>
          <p:nvPr>
            <p:extLst>
              <p:ext uri="{D42A27DB-BD31-4B8C-83A1-F6EECF244321}">
                <p14:modId xmlns:p14="http://schemas.microsoft.com/office/powerpoint/2010/main" val="89383801"/>
              </p:ext>
            </p:extLst>
          </p:nvPr>
        </p:nvGraphicFramePr>
        <p:xfrm>
          <a:off x="406400" y="4467574"/>
          <a:ext cx="11369040" cy="885695"/>
        </p:xfrm>
        <a:graphic>
          <a:graphicData uri="http://schemas.openxmlformats.org/drawingml/2006/table">
            <a:tbl>
              <a:tblPr firstRow="1" bandRow="1">
                <a:tableStyleId>{2D5ABB26-0587-4C30-8999-92F81FD0307C}</a:tableStyleId>
              </a:tblPr>
              <a:tblGrid>
                <a:gridCol w="2818911">
                  <a:extLst>
                    <a:ext uri="{9D8B030D-6E8A-4147-A177-3AD203B41FA5}">
                      <a16:colId xmlns:a16="http://schemas.microsoft.com/office/drawing/2014/main" val="2172461635"/>
                    </a:ext>
                  </a:extLst>
                </a:gridCol>
                <a:gridCol w="2850043">
                  <a:extLst>
                    <a:ext uri="{9D8B030D-6E8A-4147-A177-3AD203B41FA5}">
                      <a16:colId xmlns:a16="http://schemas.microsoft.com/office/drawing/2014/main" val="2037778199"/>
                    </a:ext>
                  </a:extLst>
                </a:gridCol>
                <a:gridCol w="2850043">
                  <a:extLst>
                    <a:ext uri="{9D8B030D-6E8A-4147-A177-3AD203B41FA5}">
                      <a16:colId xmlns:a16="http://schemas.microsoft.com/office/drawing/2014/main" val="833059786"/>
                    </a:ext>
                  </a:extLst>
                </a:gridCol>
                <a:gridCol w="2850043">
                  <a:extLst>
                    <a:ext uri="{9D8B030D-6E8A-4147-A177-3AD203B41FA5}">
                      <a16:colId xmlns:a16="http://schemas.microsoft.com/office/drawing/2014/main" val="1645056966"/>
                    </a:ext>
                  </a:extLst>
                </a:gridCol>
              </a:tblGrid>
              <a:tr h="885695">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NOI Submission</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NOI Approval</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Subapplication Development</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Subapplication Submission</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125354"/>
                  </a:ext>
                </a:extLst>
              </a:tr>
            </a:tbl>
          </a:graphicData>
        </a:graphic>
      </p:graphicFrame>
      <p:cxnSp>
        <p:nvCxnSpPr>
          <p:cNvPr id="6" name="Straight Connector 5">
            <a:extLst>
              <a:ext uri="{FF2B5EF4-FFF2-40B4-BE49-F238E27FC236}">
                <a16:creationId xmlns:a16="http://schemas.microsoft.com/office/drawing/2014/main" id="{91782553-5325-6E45-81C5-7070AD30D05C}"/>
              </a:ext>
            </a:extLst>
          </p:cNvPr>
          <p:cNvCxnSpPr>
            <a:cxnSpLocks/>
          </p:cNvCxnSpPr>
          <p:nvPr/>
        </p:nvCxnSpPr>
        <p:spPr>
          <a:xfrm>
            <a:off x="0" y="3847316"/>
            <a:ext cx="12192000" cy="0"/>
          </a:xfrm>
          <a:prstGeom prst="line">
            <a:avLst/>
          </a:prstGeom>
          <a:ln w="19050">
            <a:solidFill>
              <a:srgbClr val="013365"/>
            </a:solidFill>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AFBC63B-7BC0-DA4D-8E4F-6D9A12ADD9AC}"/>
              </a:ext>
            </a:extLst>
          </p:cNvPr>
          <p:cNvGrpSpPr/>
          <p:nvPr/>
        </p:nvGrpSpPr>
        <p:grpSpPr>
          <a:xfrm>
            <a:off x="1370328" y="3476466"/>
            <a:ext cx="733999" cy="741699"/>
            <a:chOff x="1533108" y="1159875"/>
            <a:chExt cx="1050109" cy="1061127"/>
          </a:xfrm>
        </p:grpSpPr>
        <p:sp>
          <p:nvSpPr>
            <p:cNvPr id="19" name="Oval 18">
              <a:extLst>
                <a:ext uri="{FF2B5EF4-FFF2-40B4-BE49-F238E27FC236}">
                  <a16:creationId xmlns:a16="http://schemas.microsoft.com/office/drawing/2014/main" id="{0D6C3D29-A206-DC48-B2AA-C70C5040AD66}"/>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20" name="Content Placeholder 2">
              <a:extLst>
                <a:ext uri="{FF2B5EF4-FFF2-40B4-BE49-F238E27FC236}">
                  <a16:creationId xmlns:a16="http://schemas.microsoft.com/office/drawing/2014/main" id="{D7436583-B8A1-1745-96B4-485626CEB33C}"/>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1</a:t>
              </a:r>
            </a:p>
          </p:txBody>
        </p:sp>
      </p:grpSp>
      <p:grpSp>
        <p:nvGrpSpPr>
          <p:cNvPr id="21" name="Group 20">
            <a:extLst>
              <a:ext uri="{FF2B5EF4-FFF2-40B4-BE49-F238E27FC236}">
                <a16:creationId xmlns:a16="http://schemas.microsoft.com/office/drawing/2014/main" id="{DA45E4E1-9C4D-6C44-A4D7-F983B965B95A}"/>
              </a:ext>
            </a:extLst>
          </p:cNvPr>
          <p:cNvGrpSpPr/>
          <p:nvPr/>
        </p:nvGrpSpPr>
        <p:grpSpPr>
          <a:xfrm>
            <a:off x="4222385" y="3476466"/>
            <a:ext cx="733999" cy="741699"/>
            <a:chOff x="1533108" y="1159875"/>
            <a:chExt cx="1050109" cy="1061127"/>
          </a:xfrm>
        </p:grpSpPr>
        <p:sp>
          <p:nvSpPr>
            <p:cNvPr id="22" name="Oval 21">
              <a:extLst>
                <a:ext uri="{FF2B5EF4-FFF2-40B4-BE49-F238E27FC236}">
                  <a16:creationId xmlns:a16="http://schemas.microsoft.com/office/drawing/2014/main" id="{D6430970-1ED9-0F41-B922-2129E7B2A109}"/>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23" name="Content Placeholder 2">
              <a:extLst>
                <a:ext uri="{FF2B5EF4-FFF2-40B4-BE49-F238E27FC236}">
                  <a16:creationId xmlns:a16="http://schemas.microsoft.com/office/drawing/2014/main" id="{0B7997C0-CE87-C748-8AF1-3FA05F530012}"/>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2</a:t>
              </a:r>
            </a:p>
          </p:txBody>
        </p:sp>
      </p:grpSp>
      <p:grpSp>
        <p:nvGrpSpPr>
          <p:cNvPr id="24" name="Group 23">
            <a:extLst>
              <a:ext uri="{FF2B5EF4-FFF2-40B4-BE49-F238E27FC236}">
                <a16:creationId xmlns:a16="http://schemas.microsoft.com/office/drawing/2014/main" id="{7447E05E-CF22-DA4C-A5AE-ADE0A12D618D}"/>
              </a:ext>
            </a:extLst>
          </p:cNvPr>
          <p:cNvGrpSpPr/>
          <p:nvPr/>
        </p:nvGrpSpPr>
        <p:grpSpPr>
          <a:xfrm>
            <a:off x="7115519" y="3476466"/>
            <a:ext cx="733999" cy="741699"/>
            <a:chOff x="1533108" y="1159875"/>
            <a:chExt cx="1050109" cy="1061127"/>
          </a:xfrm>
        </p:grpSpPr>
        <p:sp>
          <p:nvSpPr>
            <p:cNvPr id="25" name="Oval 24">
              <a:extLst>
                <a:ext uri="{FF2B5EF4-FFF2-40B4-BE49-F238E27FC236}">
                  <a16:creationId xmlns:a16="http://schemas.microsoft.com/office/drawing/2014/main" id="{C92409AC-6247-9B45-AAF1-843AD24A8A92}"/>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26" name="Content Placeholder 2">
              <a:extLst>
                <a:ext uri="{FF2B5EF4-FFF2-40B4-BE49-F238E27FC236}">
                  <a16:creationId xmlns:a16="http://schemas.microsoft.com/office/drawing/2014/main" id="{EBB4D418-8F3D-5F47-BE14-71E9044B390E}"/>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3</a:t>
              </a:r>
            </a:p>
          </p:txBody>
        </p:sp>
      </p:grpSp>
      <p:grpSp>
        <p:nvGrpSpPr>
          <p:cNvPr id="27" name="Group 26">
            <a:extLst>
              <a:ext uri="{FF2B5EF4-FFF2-40B4-BE49-F238E27FC236}">
                <a16:creationId xmlns:a16="http://schemas.microsoft.com/office/drawing/2014/main" id="{D3F9E734-5169-234A-970B-788F530AE125}"/>
              </a:ext>
            </a:extLst>
          </p:cNvPr>
          <p:cNvGrpSpPr/>
          <p:nvPr/>
        </p:nvGrpSpPr>
        <p:grpSpPr>
          <a:xfrm>
            <a:off x="10004429" y="3476466"/>
            <a:ext cx="733999" cy="741699"/>
            <a:chOff x="1533108" y="1159875"/>
            <a:chExt cx="1050109" cy="1061127"/>
          </a:xfrm>
        </p:grpSpPr>
        <p:sp>
          <p:nvSpPr>
            <p:cNvPr id="28" name="Oval 27">
              <a:extLst>
                <a:ext uri="{FF2B5EF4-FFF2-40B4-BE49-F238E27FC236}">
                  <a16:creationId xmlns:a16="http://schemas.microsoft.com/office/drawing/2014/main" id="{C64B2036-840D-7641-BCFE-F8952AE6534A}"/>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29" name="Content Placeholder 2">
              <a:extLst>
                <a:ext uri="{FF2B5EF4-FFF2-40B4-BE49-F238E27FC236}">
                  <a16:creationId xmlns:a16="http://schemas.microsoft.com/office/drawing/2014/main" id="{72315E70-2986-F140-A804-7D19B5E18D3F}"/>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4</a:t>
              </a:r>
            </a:p>
          </p:txBody>
        </p:sp>
      </p:grpSp>
      <p:sp>
        <p:nvSpPr>
          <p:cNvPr id="30" name="Slide Number Placeholder 29">
            <a:extLst>
              <a:ext uri="{FF2B5EF4-FFF2-40B4-BE49-F238E27FC236}">
                <a16:creationId xmlns:a16="http://schemas.microsoft.com/office/drawing/2014/main" id="{F7D22FFC-8745-004B-81E8-4169DB4078DA}"/>
              </a:ext>
            </a:extLst>
          </p:cNvPr>
          <p:cNvSpPr>
            <a:spLocks noGrp="1"/>
          </p:cNvSpPr>
          <p:nvPr>
            <p:ph type="sldNum" sz="quarter" idx="4"/>
          </p:nvPr>
        </p:nvSpPr>
        <p:spPr/>
        <p:txBody>
          <a:bodyPr/>
          <a:lstStyle/>
          <a:p>
            <a:r>
              <a:rPr lang="en-US" dirty="0"/>
              <a:t>BRIC and FMA NOI  |  </a:t>
            </a:r>
            <a:fld id="{18FD47A2-EF8B-0240-AD90-9B51A2DFE8C1}" type="slidenum">
              <a:rPr lang="en-US" b="1" smtClean="0"/>
              <a:pPr/>
              <a:t>6</a:t>
            </a:fld>
            <a:endParaRPr lang="en-US" b="1" dirty="0"/>
          </a:p>
        </p:txBody>
      </p:sp>
    </p:spTree>
    <p:extLst>
      <p:ext uri="{BB962C8B-B14F-4D97-AF65-F5344CB8AC3E}">
        <p14:creationId xmlns:p14="http://schemas.microsoft.com/office/powerpoint/2010/main" val="333059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49C4-4AD4-044E-B5B9-250B3C72892B}"/>
              </a:ext>
            </a:extLst>
          </p:cNvPr>
          <p:cNvSpPr>
            <a:spLocks noGrp="1"/>
          </p:cNvSpPr>
          <p:nvPr>
            <p:ph type="title"/>
          </p:nvPr>
        </p:nvSpPr>
        <p:spPr/>
        <p:txBody>
          <a:bodyPr/>
          <a:lstStyle/>
          <a:p>
            <a:r>
              <a:rPr lang="en-US" dirty="0"/>
              <a:t>Notice of Interest (NOI)</a:t>
            </a:r>
          </a:p>
        </p:txBody>
      </p:sp>
      <p:grpSp>
        <p:nvGrpSpPr>
          <p:cNvPr id="10" name="Group 9">
            <a:extLst>
              <a:ext uri="{FF2B5EF4-FFF2-40B4-BE49-F238E27FC236}">
                <a16:creationId xmlns:a16="http://schemas.microsoft.com/office/drawing/2014/main" id="{909EC2F0-2EC4-754F-B0AA-B0EEF176E99E}"/>
              </a:ext>
            </a:extLst>
          </p:cNvPr>
          <p:cNvGrpSpPr/>
          <p:nvPr/>
        </p:nvGrpSpPr>
        <p:grpSpPr>
          <a:xfrm>
            <a:off x="2187604" y="688060"/>
            <a:ext cx="7806631" cy="6169940"/>
            <a:chOff x="2947092" y="840460"/>
            <a:chExt cx="7806631" cy="6169940"/>
          </a:xfrm>
        </p:grpSpPr>
        <p:grpSp>
          <p:nvGrpSpPr>
            <p:cNvPr id="6" name="Group 5">
              <a:extLst>
                <a:ext uri="{FF2B5EF4-FFF2-40B4-BE49-F238E27FC236}">
                  <a16:creationId xmlns:a16="http://schemas.microsoft.com/office/drawing/2014/main" id="{513F3168-1E7F-9947-885B-E1D5DEB411EB}"/>
                </a:ext>
              </a:extLst>
            </p:cNvPr>
            <p:cNvGrpSpPr/>
            <p:nvPr/>
          </p:nvGrpSpPr>
          <p:grpSpPr>
            <a:xfrm>
              <a:off x="2947092" y="840460"/>
              <a:ext cx="7806631" cy="6169940"/>
              <a:chOff x="5384752" y="2125330"/>
              <a:chExt cx="3606848" cy="2838380"/>
            </a:xfrm>
          </p:grpSpPr>
          <p:pic>
            <p:nvPicPr>
              <p:cNvPr id="8" name="Picture 7" descr="A screenshot of a cell phone&#10;&#10;Description automatically generated">
                <a:extLst>
                  <a:ext uri="{FF2B5EF4-FFF2-40B4-BE49-F238E27FC236}">
                    <a16:creationId xmlns:a16="http://schemas.microsoft.com/office/drawing/2014/main" id="{63F39AEF-85B5-404E-BE13-0DEE966137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122"/>
              <a:stretch/>
            </p:blipFill>
            <p:spPr>
              <a:xfrm>
                <a:off x="5847075" y="2445853"/>
                <a:ext cx="2719024" cy="1526301"/>
              </a:xfrm>
              <a:prstGeom prst="rect">
                <a:avLst/>
              </a:prstGeom>
              <a:effectLst>
                <a:innerShdw blurRad="63500" dist="50800" dir="13500000">
                  <a:prstClr val="black">
                    <a:alpha val="50000"/>
                  </a:prstClr>
                </a:innerShdw>
              </a:effectLst>
            </p:spPr>
          </p:pic>
          <p:pic>
            <p:nvPicPr>
              <p:cNvPr id="7" name="Picture 6" descr="A picture containing computer&#10;&#10;Description automatically generated">
                <a:extLst>
                  <a:ext uri="{FF2B5EF4-FFF2-40B4-BE49-F238E27FC236}">
                    <a16:creationId xmlns:a16="http://schemas.microsoft.com/office/drawing/2014/main" id="{808BDB34-6C8D-0047-9A1F-4E80270F2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752" y="2125330"/>
                <a:ext cx="3606848" cy="2838380"/>
              </a:xfrm>
              <a:prstGeom prst="rect">
                <a:avLst/>
              </a:prstGeom>
            </p:spPr>
          </p:pic>
        </p:grpSp>
        <p:sp>
          <p:nvSpPr>
            <p:cNvPr id="9" name="Rectangle 8">
              <a:extLst>
                <a:ext uri="{FF2B5EF4-FFF2-40B4-BE49-F238E27FC236}">
                  <a16:creationId xmlns:a16="http://schemas.microsoft.com/office/drawing/2014/main" id="{2EC8E2E5-48AD-C347-8DC9-4F28885AB13E}"/>
                </a:ext>
              </a:extLst>
            </p:cNvPr>
            <p:cNvSpPr/>
            <p:nvPr/>
          </p:nvSpPr>
          <p:spPr bwMode="auto">
            <a:xfrm>
              <a:off x="3947741" y="1522285"/>
              <a:ext cx="5885032" cy="3332716"/>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pic>
        <p:nvPicPr>
          <p:cNvPr id="3" name="Picture 2">
            <a:extLst>
              <a:ext uri="{FF2B5EF4-FFF2-40B4-BE49-F238E27FC236}">
                <a16:creationId xmlns:a16="http://schemas.microsoft.com/office/drawing/2014/main" id="{90A39153-E53C-4844-D966-901D9BD7090F}"/>
              </a:ext>
            </a:extLst>
          </p:cNvPr>
          <p:cNvPicPr>
            <a:picLocks noChangeAspect="1"/>
          </p:cNvPicPr>
          <p:nvPr/>
        </p:nvPicPr>
        <p:blipFill rotWithShape="1">
          <a:blip r:embed="rId4"/>
          <a:srcRect l="6218" r="6598"/>
          <a:stretch/>
        </p:blipFill>
        <p:spPr>
          <a:xfrm>
            <a:off x="3188252" y="1495032"/>
            <a:ext cx="5885032" cy="3076968"/>
          </a:xfrm>
          <a:prstGeom prst="rect">
            <a:avLst/>
          </a:prstGeom>
        </p:spPr>
      </p:pic>
      <p:grpSp>
        <p:nvGrpSpPr>
          <p:cNvPr id="13" name="Group 12">
            <a:extLst>
              <a:ext uri="{FF2B5EF4-FFF2-40B4-BE49-F238E27FC236}">
                <a16:creationId xmlns:a16="http://schemas.microsoft.com/office/drawing/2014/main" id="{0EA2F330-F891-AB40-9649-3F715153A62E}"/>
              </a:ext>
            </a:extLst>
          </p:cNvPr>
          <p:cNvGrpSpPr/>
          <p:nvPr/>
        </p:nvGrpSpPr>
        <p:grpSpPr>
          <a:xfrm>
            <a:off x="665547" y="2212539"/>
            <a:ext cx="2538608" cy="1443476"/>
            <a:chOff x="1766042" y="2593503"/>
            <a:chExt cx="2538608" cy="1443476"/>
          </a:xfrm>
        </p:grpSpPr>
        <p:sp>
          <p:nvSpPr>
            <p:cNvPr id="11" name="Text Box 32">
              <a:extLst>
                <a:ext uri="{FF2B5EF4-FFF2-40B4-BE49-F238E27FC236}">
                  <a16:creationId xmlns:a16="http://schemas.microsoft.com/office/drawing/2014/main" id="{2F739A79-D7FA-1E44-87A5-24CF0A01F411}"/>
                </a:ext>
              </a:extLst>
            </p:cNvPr>
            <p:cNvSpPr txBox="1">
              <a:spLocks noChangeArrowheads="1"/>
            </p:cNvSpPr>
            <p:nvPr/>
          </p:nvSpPr>
          <p:spPr bwMode="auto">
            <a:xfrm>
              <a:off x="1766042" y="2593503"/>
              <a:ext cx="2538608" cy="1443476"/>
            </a:xfrm>
            <a:prstGeom prst="homePlate">
              <a:avLst>
                <a:gd name="adj" fmla="val 25527"/>
              </a:avLst>
            </a:prstGeom>
            <a:gradFill>
              <a:gsLst>
                <a:gs pos="0">
                  <a:schemeClr val="bg1"/>
                </a:gs>
                <a:gs pos="100000">
                  <a:srgbClr val="E6E6E6"/>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en-US" dirty="0"/>
            </a:p>
          </p:txBody>
        </p:sp>
        <p:sp>
          <p:nvSpPr>
            <p:cNvPr id="12" name="Content Placeholder 2">
              <a:extLst>
                <a:ext uri="{FF2B5EF4-FFF2-40B4-BE49-F238E27FC236}">
                  <a16:creationId xmlns:a16="http://schemas.microsoft.com/office/drawing/2014/main" id="{F79D28A9-6616-104A-85B1-2A23CF5CAED1}"/>
                </a:ext>
              </a:extLst>
            </p:cNvPr>
            <p:cNvSpPr txBox="1">
              <a:spLocks/>
            </p:cNvSpPr>
            <p:nvPr/>
          </p:nvSpPr>
          <p:spPr>
            <a:xfrm>
              <a:off x="2068544" y="3109575"/>
              <a:ext cx="1705787" cy="411331"/>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14000"/>
                </a:lnSpc>
                <a:spcBef>
                  <a:spcPts val="0"/>
                </a:spcBef>
                <a:spcAft>
                  <a:spcPts val="0"/>
                </a:spcAft>
                <a:buFont typeface="Arial" panose="020B0604020202020204" pitchFamily="34" charset="0"/>
                <a:buNone/>
              </a:pPr>
              <a:r>
                <a:rPr lang="en-US" b="1" kern="0" dirty="0">
                  <a:solidFill>
                    <a:srgbClr val="0F3364"/>
                  </a:solidFill>
                  <a:latin typeface="Century Gothic" panose="020B0502020202020204" pitchFamily="34" charset="0"/>
                </a:rPr>
                <a:t>Click HMA</a:t>
              </a:r>
            </a:p>
          </p:txBody>
        </p:sp>
      </p:grpSp>
      <p:sp>
        <p:nvSpPr>
          <p:cNvPr id="14" name="Slide Number Placeholder 13">
            <a:extLst>
              <a:ext uri="{FF2B5EF4-FFF2-40B4-BE49-F238E27FC236}">
                <a16:creationId xmlns:a16="http://schemas.microsoft.com/office/drawing/2014/main" id="{D0EA999C-9914-0F49-AFE2-44BBEF7ABC3F}"/>
              </a:ext>
            </a:extLst>
          </p:cNvPr>
          <p:cNvSpPr>
            <a:spLocks noGrp="1"/>
          </p:cNvSpPr>
          <p:nvPr>
            <p:ph type="sldNum" sz="quarter" idx="4"/>
          </p:nvPr>
        </p:nvSpPr>
        <p:spPr/>
        <p:txBody>
          <a:bodyPr/>
          <a:lstStyle/>
          <a:p>
            <a:r>
              <a:rPr lang="en-US" dirty="0"/>
              <a:t>BRIC and FMA NOI  |  </a:t>
            </a:r>
            <a:fld id="{18FD47A2-EF8B-0240-AD90-9B51A2DFE8C1}" type="slidenum">
              <a:rPr lang="en-US" b="1" smtClean="0"/>
              <a:pPr/>
              <a:t>7</a:t>
            </a:fld>
            <a:endParaRPr lang="en-US" b="1" dirty="0"/>
          </a:p>
        </p:txBody>
      </p:sp>
    </p:spTree>
    <p:extLst>
      <p:ext uri="{BB962C8B-B14F-4D97-AF65-F5344CB8AC3E}">
        <p14:creationId xmlns:p14="http://schemas.microsoft.com/office/powerpoint/2010/main" val="385703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7638-4018-1940-A20A-0CD40ADF1208}"/>
              </a:ext>
            </a:extLst>
          </p:cNvPr>
          <p:cNvSpPr>
            <a:spLocks noGrp="1"/>
          </p:cNvSpPr>
          <p:nvPr>
            <p:ph type="title"/>
          </p:nvPr>
        </p:nvSpPr>
        <p:spPr/>
        <p:txBody>
          <a:bodyPr/>
          <a:lstStyle/>
          <a:p>
            <a:r>
              <a:rPr lang="en-US" dirty="0"/>
              <a:t>Notice of Interest (NOI): 3 Steps</a:t>
            </a:r>
          </a:p>
        </p:txBody>
      </p:sp>
      <p:graphicFrame>
        <p:nvGraphicFramePr>
          <p:cNvPr id="5" name="Table 4">
            <a:extLst>
              <a:ext uri="{FF2B5EF4-FFF2-40B4-BE49-F238E27FC236}">
                <a16:creationId xmlns:a16="http://schemas.microsoft.com/office/drawing/2014/main" id="{3FA7DC81-3C5B-7341-B1C8-2D0535BB084F}"/>
              </a:ext>
            </a:extLst>
          </p:cNvPr>
          <p:cNvGraphicFramePr>
            <a:graphicFrameLocks noGrp="1"/>
          </p:cNvGraphicFramePr>
          <p:nvPr>
            <p:extLst>
              <p:ext uri="{D42A27DB-BD31-4B8C-83A1-F6EECF244321}">
                <p14:modId xmlns:p14="http://schemas.microsoft.com/office/powerpoint/2010/main" val="1889601410"/>
              </p:ext>
            </p:extLst>
          </p:nvPr>
        </p:nvGraphicFramePr>
        <p:xfrm>
          <a:off x="406400" y="5133783"/>
          <a:ext cx="11369040" cy="885695"/>
        </p:xfrm>
        <a:graphic>
          <a:graphicData uri="http://schemas.openxmlformats.org/drawingml/2006/table">
            <a:tbl>
              <a:tblPr firstRow="1" bandRow="1">
                <a:tableStyleId>{2D5ABB26-0587-4C30-8999-92F81FD0307C}</a:tableStyleId>
              </a:tblPr>
              <a:tblGrid>
                <a:gridCol w="3761982">
                  <a:extLst>
                    <a:ext uri="{9D8B030D-6E8A-4147-A177-3AD203B41FA5}">
                      <a16:colId xmlns:a16="http://schemas.microsoft.com/office/drawing/2014/main" val="2172461635"/>
                    </a:ext>
                  </a:extLst>
                </a:gridCol>
                <a:gridCol w="3803529">
                  <a:extLst>
                    <a:ext uri="{9D8B030D-6E8A-4147-A177-3AD203B41FA5}">
                      <a16:colId xmlns:a16="http://schemas.microsoft.com/office/drawing/2014/main" val="2037778199"/>
                    </a:ext>
                  </a:extLst>
                </a:gridCol>
                <a:gridCol w="3803529">
                  <a:extLst>
                    <a:ext uri="{9D8B030D-6E8A-4147-A177-3AD203B41FA5}">
                      <a16:colId xmlns:a16="http://schemas.microsoft.com/office/drawing/2014/main" val="833059786"/>
                    </a:ext>
                  </a:extLst>
                </a:gridCol>
              </a:tblGrid>
              <a:tr h="885695">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Submit NOI</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Upper Left Corner, </a:t>
                      </a:r>
                    </a:p>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click submit NOI</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14000"/>
                        </a:lnSpc>
                        <a:spcBef>
                          <a:spcPts val="300"/>
                        </a:spcBef>
                        <a:spcAft>
                          <a:spcPts val="300"/>
                        </a:spcAft>
                        <a:buClrTx/>
                        <a:buSzTx/>
                        <a:buFontTx/>
                        <a:buNone/>
                        <a:tabLst/>
                        <a:defRPr/>
                      </a:pPr>
                      <a:r>
                        <a:rPr lang="en-US" sz="1600" b="0" dirty="0">
                          <a:solidFill>
                            <a:schemeClr val="tx1"/>
                          </a:solidFill>
                          <a:latin typeface="Century Gothic" panose="020B0502020202020204" pitchFamily="34" charset="0"/>
                          <a:cs typeface="Arial" panose="020B0604020202020204" pitchFamily="34" charset="0"/>
                        </a:rPr>
                        <a:t>Notice of Interest</a:t>
                      </a:r>
                    </a:p>
                  </a:txBody>
                  <a:tcPr marL="182880" marR="182880" marT="137160" marB="13716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125354"/>
                  </a:ext>
                </a:extLst>
              </a:tr>
            </a:tbl>
          </a:graphicData>
        </a:graphic>
      </p:graphicFrame>
      <p:cxnSp>
        <p:nvCxnSpPr>
          <p:cNvPr id="6" name="Straight Connector 5">
            <a:extLst>
              <a:ext uri="{FF2B5EF4-FFF2-40B4-BE49-F238E27FC236}">
                <a16:creationId xmlns:a16="http://schemas.microsoft.com/office/drawing/2014/main" id="{A351B5A1-007F-5D4E-B044-B7104C4A763C}"/>
              </a:ext>
            </a:extLst>
          </p:cNvPr>
          <p:cNvCxnSpPr>
            <a:cxnSpLocks/>
          </p:cNvCxnSpPr>
          <p:nvPr/>
        </p:nvCxnSpPr>
        <p:spPr>
          <a:xfrm>
            <a:off x="0" y="4513525"/>
            <a:ext cx="12192000" cy="0"/>
          </a:xfrm>
          <a:prstGeom prst="line">
            <a:avLst/>
          </a:prstGeom>
          <a:ln w="19050">
            <a:solidFill>
              <a:srgbClr val="013365"/>
            </a:solidFill>
            <a:tailEnd type="arrow" w="lg" len="lg"/>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66B2935-275D-5C4F-8CBE-1F37581A04BB}"/>
              </a:ext>
            </a:extLst>
          </p:cNvPr>
          <p:cNvGrpSpPr/>
          <p:nvPr/>
        </p:nvGrpSpPr>
        <p:grpSpPr>
          <a:xfrm>
            <a:off x="1958157" y="4142675"/>
            <a:ext cx="733999" cy="741699"/>
            <a:chOff x="1533108" y="1159875"/>
            <a:chExt cx="1050109" cy="1061127"/>
          </a:xfrm>
        </p:grpSpPr>
        <p:sp>
          <p:nvSpPr>
            <p:cNvPr id="8" name="Oval 7">
              <a:extLst>
                <a:ext uri="{FF2B5EF4-FFF2-40B4-BE49-F238E27FC236}">
                  <a16:creationId xmlns:a16="http://schemas.microsoft.com/office/drawing/2014/main" id="{08C5F10F-B12A-D643-BD08-35497AF4D780}"/>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9" name="Content Placeholder 2">
              <a:extLst>
                <a:ext uri="{FF2B5EF4-FFF2-40B4-BE49-F238E27FC236}">
                  <a16:creationId xmlns:a16="http://schemas.microsoft.com/office/drawing/2014/main" id="{4BC7688E-CC87-AE4D-9AB9-0B331F208356}"/>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1</a:t>
              </a:r>
            </a:p>
          </p:txBody>
        </p:sp>
      </p:grpSp>
      <p:grpSp>
        <p:nvGrpSpPr>
          <p:cNvPr id="10" name="Group 9">
            <a:extLst>
              <a:ext uri="{FF2B5EF4-FFF2-40B4-BE49-F238E27FC236}">
                <a16:creationId xmlns:a16="http://schemas.microsoft.com/office/drawing/2014/main" id="{68220C22-C368-9540-B4C3-DCD324568CE1}"/>
              </a:ext>
            </a:extLst>
          </p:cNvPr>
          <p:cNvGrpSpPr/>
          <p:nvPr/>
        </p:nvGrpSpPr>
        <p:grpSpPr>
          <a:xfrm>
            <a:off x="5750741" y="4142675"/>
            <a:ext cx="733999" cy="741699"/>
            <a:chOff x="1533108" y="1159875"/>
            <a:chExt cx="1050109" cy="1061127"/>
          </a:xfrm>
        </p:grpSpPr>
        <p:sp>
          <p:nvSpPr>
            <p:cNvPr id="11" name="Oval 10">
              <a:extLst>
                <a:ext uri="{FF2B5EF4-FFF2-40B4-BE49-F238E27FC236}">
                  <a16:creationId xmlns:a16="http://schemas.microsoft.com/office/drawing/2014/main" id="{AE7FCB52-DD75-4744-B99E-91B3C36844D9}"/>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12" name="Content Placeholder 2">
              <a:extLst>
                <a:ext uri="{FF2B5EF4-FFF2-40B4-BE49-F238E27FC236}">
                  <a16:creationId xmlns:a16="http://schemas.microsoft.com/office/drawing/2014/main" id="{76786E23-BFAD-BA48-9F57-F82ED7C01BC0}"/>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2</a:t>
              </a:r>
            </a:p>
          </p:txBody>
        </p:sp>
      </p:grpSp>
      <p:grpSp>
        <p:nvGrpSpPr>
          <p:cNvPr id="13" name="Group 12">
            <a:extLst>
              <a:ext uri="{FF2B5EF4-FFF2-40B4-BE49-F238E27FC236}">
                <a16:creationId xmlns:a16="http://schemas.microsoft.com/office/drawing/2014/main" id="{674F26E4-4EA5-9D45-A1BE-6A470E1B7BFC}"/>
              </a:ext>
            </a:extLst>
          </p:cNvPr>
          <p:cNvGrpSpPr/>
          <p:nvPr/>
        </p:nvGrpSpPr>
        <p:grpSpPr>
          <a:xfrm>
            <a:off x="9543325" y="4142675"/>
            <a:ext cx="733999" cy="741699"/>
            <a:chOff x="1533108" y="1159875"/>
            <a:chExt cx="1050109" cy="1061127"/>
          </a:xfrm>
        </p:grpSpPr>
        <p:sp>
          <p:nvSpPr>
            <p:cNvPr id="14" name="Oval 13">
              <a:extLst>
                <a:ext uri="{FF2B5EF4-FFF2-40B4-BE49-F238E27FC236}">
                  <a16:creationId xmlns:a16="http://schemas.microsoft.com/office/drawing/2014/main" id="{B2380EAF-8BE8-E14E-A8DD-95AA40D83C34}"/>
                </a:ext>
              </a:extLst>
            </p:cNvPr>
            <p:cNvSpPr/>
            <p:nvPr/>
          </p:nvSpPr>
          <p:spPr bwMode="auto">
            <a:xfrm>
              <a:off x="1533108" y="1159875"/>
              <a:ext cx="1050109" cy="1061127"/>
            </a:xfrm>
            <a:prstGeom prst="ellipse">
              <a:avLst/>
            </a:prstGeom>
            <a:solidFill>
              <a:srgbClr val="FFFFFF"/>
            </a:solidFill>
            <a:ln w="19050">
              <a:solidFill>
                <a:srgbClr val="013365"/>
              </a:solidFill>
            </a:ln>
            <a:effectLst>
              <a:outerShdw sx="108000" sy="108000" algn="ctr" rotWithShape="0">
                <a:srgbClr val="005D90">
                  <a:alpha val="4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464041"/>
                </a:solidFill>
                <a:effectLst/>
                <a:uLnTx/>
                <a:uFillTx/>
                <a:latin typeface="Arial" charset="0"/>
              </a:endParaRPr>
            </a:p>
          </p:txBody>
        </p:sp>
        <p:sp>
          <p:nvSpPr>
            <p:cNvPr id="15" name="Content Placeholder 2">
              <a:extLst>
                <a:ext uri="{FF2B5EF4-FFF2-40B4-BE49-F238E27FC236}">
                  <a16:creationId xmlns:a16="http://schemas.microsoft.com/office/drawing/2014/main" id="{414DB614-047D-AD40-BAC6-936FEC5E1F13}"/>
                </a:ext>
              </a:extLst>
            </p:cNvPr>
            <p:cNvSpPr txBox="1">
              <a:spLocks/>
            </p:cNvSpPr>
            <p:nvPr/>
          </p:nvSpPr>
          <p:spPr>
            <a:xfrm>
              <a:off x="1652203" y="1316160"/>
              <a:ext cx="811920" cy="748556"/>
            </a:xfrm>
            <a:prstGeom prst="rect">
              <a:avLst/>
            </a:prstGeom>
          </p:spPr>
          <p:txBody>
            <a:bodyPr wrap="square" lIns="0" rIns="0" anchor="ctr" anchorCtr="0">
              <a:spAutoFit/>
            </a:bodyPr>
            <a:lstStyle>
              <a:lvl1pPr marL="233363" indent="-233363" algn="l" rtl="0" eaLnBrk="0" fontAlgn="base" hangingPunct="0">
                <a:lnSpc>
                  <a:spcPct val="112000"/>
                </a:lnSpc>
                <a:spcBef>
                  <a:spcPts val="600"/>
                </a:spcBef>
                <a:spcAft>
                  <a:spcPts val="600"/>
                </a:spcAft>
                <a:buClr>
                  <a:srgbClr val="595959"/>
                </a:buClr>
                <a:buSzPct val="85000"/>
                <a:buFont typeface="Arial" panose="020B0604020202020204" pitchFamily="34" charset="0"/>
                <a:buChar char="•"/>
                <a:tabLst/>
                <a:defRPr sz="2000" b="0" i="0">
                  <a:solidFill>
                    <a:srgbClr val="595959"/>
                  </a:solidFill>
                  <a:latin typeface="Arial Nova Light" panose="020B0304020202020204" pitchFamily="34" charset="0"/>
                  <a:ea typeface="+mn-ea"/>
                  <a:cs typeface="Times New Roman" panose="02020603050405020304" pitchFamily="18" charset="0"/>
                </a:defRPr>
              </a:lvl1pPr>
              <a:lvl2pPr marL="690563" indent="-233363" algn="l" rtl="0" eaLnBrk="0" fontAlgn="base" hangingPunct="0">
                <a:lnSpc>
                  <a:spcPct val="112000"/>
                </a:lnSpc>
                <a:spcBef>
                  <a:spcPts val="200"/>
                </a:spcBef>
                <a:spcAft>
                  <a:spcPts val="200"/>
                </a:spcAft>
                <a:buClrTx/>
                <a:buSzPct val="85000"/>
                <a:buFont typeface="Arial" panose="020B0604020202020204" pitchFamily="34" charset="0"/>
                <a:buChar char="•"/>
                <a:tabLst/>
                <a:defRPr sz="2000" b="0" i="0">
                  <a:solidFill>
                    <a:srgbClr val="595959"/>
                  </a:solidFill>
                  <a:latin typeface="Arial Nova Light" panose="020B0304020202020204" pitchFamily="34" charset="0"/>
                  <a:cs typeface="Times New Roman" panose="02020603050405020304" pitchFamily="18" charset="0"/>
                </a:defRPr>
              </a:lvl2pPr>
              <a:lvl3pPr marL="1143000" indent="-228600" algn="l" rtl="0" eaLnBrk="0" fontAlgn="base" hangingPunct="0">
                <a:spcBef>
                  <a:spcPct val="20000"/>
                </a:spcBef>
                <a:spcAft>
                  <a:spcPct val="0"/>
                </a:spcAft>
                <a:buClrTx/>
                <a:buFont typeface="Wingdings" pitchFamily="2" charset="2"/>
                <a:buChar char="§"/>
                <a:defRPr>
                  <a:solidFill>
                    <a:schemeClr val="tx1">
                      <a:lumMod val="75000"/>
                      <a:lumOff val="25000"/>
                    </a:schemeClr>
                  </a:solidFill>
                  <a:latin typeface="Arial Narrow"/>
                  <a:cs typeface="Arial Narrow"/>
                </a:defRPr>
              </a:lvl3pPr>
              <a:lvl4pPr marL="1600200" indent="-228600" algn="l" rtl="0" eaLnBrk="0" fontAlgn="base" hangingPunct="0">
                <a:spcBef>
                  <a:spcPct val="20000"/>
                </a:spcBef>
                <a:spcAft>
                  <a:spcPct val="0"/>
                </a:spcAft>
                <a:buClrTx/>
                <a:buChar char="–"/>
                <a:defRPr sz="1600">
                  <a:solidFill>
                    <a:schemeClr val="tx1">
                      <a:lumMod val="75000"/>
                      <a:lumOff val="25000"/>
                    </a:schemeClr>
                  </a:solidFill>
                  <a:latin typeface="Arial Narrow"/>
                  <a:cs typeface="Arial Narrow"/>
                </a:defRPr>
              </a:lvl4pPr>
              <a:lvl5pPr marL="2057400" indent="-228600" algn="l" rtl="0" eaLnBrk="0" fontAlgn="base" hangingPunct="0">
                <a:spcBef>
                  <a:spcPct val="20000"/>
                </a:spcBef>
                <a:spcAft>
                  <a:spcPct val="0"/>
                </a:spcAft>
                <a:buClrTx/>
                <a:buChar char="»"/>
                <a:defRPr sz="1400">
                  <a:solidFill>
                    <a:schemeClr val="tx1">
                      <a:lumMod val="75000"/>
                      <a:lumOff val="25000"/>
                    </a:schemeClr>
                  </a:solidFill>
                  <a:latin typeface="Arial Narrow"/>
                  <a:cs typeface="Arial Narrow"/>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lgn="ctr">
                <a:lnSpc>
                  <a:spcPct val="100000"/>
                </a:lnSpc>
                <a:spcBef>
                  <a:spcPts val="0"/>
                </a:spcBef>
                <a:spcAft>
                  <a:spcPts val="0"/>
                </a:spcAft>
                <a:buClr>
                  <a:srgbClr val="E31836"/>
                </a:buClr>
                <a:buNone/>
              </a:pPr>
              <a:r>
                <a:rPr lang="en-US" sz="2800" b="1" kern="0" dirty="0">
                  <a:solidFill>
                    <a:srgbClr val="0F3364"/>
                  </a:solidFill>
                  <a:latin typeface="Century Gothic" panose="020B0502020202020204" pitchFamily="34" charset="0"/>
                </a:rPr>
                <a:t>3</a:t>
              </a:r>
            </a:p>
          </p:txBody>
        </p:sp>
      </p:grpSp>
      <p:pic>
        <p:nvPicPr>
          <p:cNvPr id="20" name="Picture 19" descr="Graphical user interface, application, website&#10;&#10;Description automatically generated">
            <a:extLst>
              <a:ext uri="{FF2B5EF4-FFF2-40B4-BE49-F238E27FC236}">
                <a16:creationId xmlns:a16="http://schemas.microsoft.com/office/drawing/2014/main" id="{F6440F4A-74CE-E44D-8030-EBA0579780E5}"/>
              </a:ext>
            </a:extLst>
          </p:cNvPr>
          <p:cNvPicPr>
            <a:picLocks noChangeAspect="1"/>
          </p:cNvPicPr>
          <p:nvPr/>
        </p:nvPicPr>
        <p:blipFill>
          <a:blip r:embed="rId2"/>
          <a:stretch>
            <a:fillRect/>
          </a:stretch>
        </p:blipFill>
        <p:spPr>
          <a:xfrm>
            <a:off x="4284177" y="1491443"/>
            <a:ext cx="3667125" cy="1228725"/>
          </a:xfrm>
          <a:prstGeom prst="rect">
            <a:avLst/>
          </a:prstGeom>
        </p:spPr>
      </p:pic>
      <p:sp>
        <p:nvSpPr>
          <p:cNvPr id="22" name="Slide Number Placeholder 21">
            <a:extLst>
              <a:ext uri="{FF2B5EF4-FFF2-40B4-BE49-F238E27FC236}">
                <a16:creationId xmlns:a16="http://schemas.microsoft.com/office/drawing/2014/main" id="{0CD4CBAD-BAC4-D443-AACF-3D7EEE2CDF62}"/>
              </a:ext>
            </a:extLst>
          </p:cNvPr>
          <p:cNvSpPr>
            <a:spLocks noGrp="1"/>
          </p:cNvSpPr>
          <p:nvPr>
            <p:ph type="sldNum" sz="quarter" idx="4"/>
          </p:nvPr>
        </p:nvSpPr>
        <p:spPr/>
        <p:txBody>
          <a:bodyPr/>
          <a:lstStyle/>
          <a:p>
            <a:r>
              <a:rPr lang="en-US" dirty="0"/>
              <a:t>BRIC and FMA NOI  |  </a:t>
            </a:r>
            <a:fld id="{18FD47A2-EF8B-0240-AD90-9B51A2DFE8C1}" type="slidenum">
              <a:rPr lang="en-US" b="1" smtClean="0"/>
              <a:pPr/>
              <a:t>8</a:t>
            </a:fld>
            <a:endParaRPr lang="en-US" b="1" dirty="0"/>
          </a:p>
        </p:txBody>
      </p:sp>
      <p:pic>
        <p:nvPicPr>
          <p:cNvPr id="4" name="Picture 3">
            <a:extLst>
              <a:ext uri="{FF2B5EF4-FFF2-40B4-BE49-F238E27FC236}">
                <a16:creationId xmlns:a16="http://schemas.microsoft.com/office/drawing/2014/main" id="{DECB2645-B85D-4055-3AF2-0AEAE9EE9438}"/>
              </a:ext>
            </a:extLst>
          </p:cNvPr>
          <p:cNvPicPr>
            <a:picLocks noChangeAspect="1"/>
          </p:cNvPicPr>
          <p:nvPr/>
        </p:nvPicPr>
        <p:blipFill>
          <a:blip r:embed="rId3"/>
          <a:stretch>
            <a:fillRect/>
          </a:stretch>
        </p:blipFill>
        <p:spPr>
          <a:xfrm>
            <a:off x="765969" y="1390350"/>
            <a:ext cx="2933700" cy="1424638"/>
          </a:xfrm>
          <a:prstGeom prst="rect">
            <a:avLst/>
          </a:prstGeom>
        </p:spPr>
      </p:pic>
      <p:pic>
        <p:nvPicPr>
          <p:cNvPr id="17" name="Picture 16">
            <a:extLst>
              <a:ext uri="{FF2B5EF4-FFF2-40B4-BE49-F238E27FC236}">
                <a16:creationId xmlns:a16="http://schemas.microsoft.com/office/drawing/2014/main" id="{36EB83DF-C635-F33F-3B1E-094713D690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8244502" y="1507258"/>
            <a:ext cx="3702386" cy="2367512"/>
          </a:xfrm>
          <a:prstGeom prst="rect">
            <a:avLst/>
          </a:prstGeom>
        </p:spPr>
      </p:pic>
    </p:spTree>
    <p:extLst>
      <p:ext uri="{BB962C8B-B14F-4D97-AF65-F5344CB8AC3E}">
        <p14:creationId xmlns:p14="http://schemas.microsoft.com/office/powerpoint/2010/main" val="1762440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219C-865A-B145-B661-550034027ECA}"/>
              </a:ext>
            </a:extLst>
          </p:cNvPr>
          <p:cNvSpPr>
            <a:spLocks noGrp="1"/>
          </p:cNvSpPr>
          <p:nvPr>
            <p:ph type="title"/>
          </p:nvPr>
        </p:nvSpPr>
        <p:spPr/>
        <p:txBody>
          <a:bodyPr/>
          <a:lstStyle/>
          <a:p>
            <a:r>
              <a:rPr lang="en-US" sz="1600" dirty="0"/>
              <a:t>Goals Review</a:t>
            </a:r>
            <a:br>
              <a:rPr lang="en-US" sz="1600" dirty="0"/>
            </a:br>
            <a:r>
              <a:rPr lang="en-US" sz="1600" b="1" dirty="0"/>
              <a:t>General Information</a:t>
            </a:r>
            <a:br>
              <a:rPr lang="en-US" sz="1600" dirty="0"/>
            </a:br>
            <a:r>
              <a:rPr lang="en-US" sz="1600" dirty="0"/>
              <a:t>Subapplication Information</a:t>
            </a:r>
            <a:br>
              <a:rPr lang="en-US" sz="1600" dirty="0"/>
            </a:br>
            <a:r>
              <a:rPr lang="en-US" sz="1600" dirty="0"/>
              <a:t>Project Information</a:t>
            </a:r>
            <a:br>
              <a:rPr lang="en-US" sz="1600" dirty="0"/>
            </a:br>
            <a:r>
              <a:rPr lang="en-US" sz="1600" dirty="0"/>
              <a:t>Problem and Solution</a:t>
            </a:r>
            <a:br>
              <a:rPr lang="en-US" sz="1600" dirty="0"/>
            </a:br>
            <a:r>
              <a:rPr lang="en-US" sz="1600" dirty="0"/>
              <a:t>Benefit-Cost Analysis</a:t>
            </a:r>
            <a:br>
              <a:rPr lang="en-US" sz="1600" dirty="0"/>
            </a:br>
            <a:r>
              <a:rPr lang="en-US" sz="1600" dirty="0"/>
              <a:t>Activity Costs &amp; Prepare California Match </a:t>
            </a:r>
            <a:br>
              <a:rPr lang="en-US" sz="1600" dirty="0"/>
            </a:br>
            <a:r>
              <a:rPr lang="en-US" sz="1600" dirty="0"/>
              <a:t>Local Hazard Mitigation Plan Information</a:t>
            </a:r>
            <a:br>
              <a:rPr lang="en-US" sz="1600" dirty="0"/>
            </a:br>
            <a:r>
              <a:rPr lang="en-US" sz="1600" dirty="0"/>
              <a:t>Contact Information</a:t>
            </a:r>
            <a:br>
              <a:rPr lang="en-US" sz="1600" dirty="0"/>
            </a:br>
            <a:r>
              <a:rPr lang="en-US" sz="1600" dirty="0"/>
              <a:t>FMA Differences </a:t>
            </a:r>
            <a:br>
              <a:rPr lang="en-US" sz="1600" dirty="0"/>
            </a:br>
            <a:r>
              <a:rPr lang="en-US" sz="1600" dirty="0"/>
              <a:t>Eligibility and Follow-Up</a:t>
            </a:r>
          </a:p>
        </p:txBody>
      </p:sp>
      <p:sp>
        <p:nvSpPr>
          <p:cNvPr id="3" name="Slide Number Placeholder 2">
            <a:extLst>
              <a:ext uri="{FF2B5EF4-FFF2-40B4-BE49-F238E27FC236}">
                <a16:creationId xmlns:a16="http://schemas.microsoft.com/office/drawing/2014/main" id="{3FE935AF-C618-FF42-909D-6D96FD942631}"/>
              </a:ext>
            </a:extLst>
          </p:cNvPr>
          <p:cNvSpPr>
            <a:spLocks noGrp="1"/>
          </p:cNvSpPr>
          <p:nvPr>
            <p:ph type="sldNum" sz="quarter" idx="4"/>
          </p:nvPr>
        </p:nvSpPr>
        <p:spPr/>
        <p:txBody>
          <a:bodyPr/>
          <a:lstStyle/>
          <a:p>
            <a:r>
              <a:rPr lang="en-US" dirty="0"/>
              <a:t>BRIC and FMA NOI  |  </a:t>
            </a:r>
            <a:fld id="{18FD47A2-EF8B-0240-AD90-9B51A2DFE8C1}" type="slidenum">
              <a:rPr lang="en-US" b="1" smtClean="0"/>
              <a:pPr/>
              <a:t>9</a:t>
            </a:fld>
            <a:endParaRPr lang="en-US" b="1" dirty="0"/>
          </a:p>
        </p:txBody>
      </p:sp>
    </p:spTree>
    <p:extLst>
      <p:ext uri="{BB962C8B-B14F-4D97-AF65-F5344CB8AC3E}">
        <p14:creationId xmlns:p14="http://schemas.microsoft.com/office/powerpoint/2010/main" val="1798046798"/>
      </p:ext>
    </p:extLst>
  </p:cSld>
  <p:clrMapOvr>
    <a:masterClrMapping/>
  </p:clrMapOvr>
</p:sld>
</file>

<file path=ppt/theme/theme1.xml><?xml version="1.0" encoding="utf-8"?>
<a:theme xmlns:a="http://schemas.openxmlformats.org/drawingml/2006/main" name="1_Default Design">
  <a:themeElements>
    <a:clrScheme name="Custom 4">
      <a:dk1>
        <a:srgbClr val="000000"/>
      </a:dk1>
      <a:lt1>
        <a:srgbClr val="FFFFFF"/>
      </a:lt1>
      <a:dk2>
        <a:srgbClr val="252625"/>
      </a:dk2>
      <a:lt2>
        <a:srgbClr val="808080"/>
      </a:lt2>
      <a:accent1>
        <a:srgbClr val="CACACA"/>
      </a:accent1>
      <a:accent2>
        <a:srgbClr val="9D1300"/>
      </a:accent2>
      <a:accent3>
        <a:srgbClr val="FFFFFF"/>
      </a:accent3>
      <a:accent4>
        <a:srgbClr val="252625"/>
      </a:accent4>
      <a:accent5>
        <a:srgbClr val="505150"/>
      </a:accent5>
      <a:accent6>
        <a:srgbClr val="5B0700"/>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Custom 4">
      <a:dk1>
        <a:srgbClr val="000000"/>
      </a:dk1>
      <a:lt1>
        <a:srgbClr val="FFFFFF"/>
      </a:lt1>
      <a:dk2>
        <a:srgbClr val="252625"/>
      </a:dk2>
      <a:lt2>
        <a:srgbClr val="808080"/>
      </a:lt2>
      <a:accent1>
        <a:srgbClr val="CACACA"/>
      </a:accent1>
      <a:accent2>
        <a:srgbClr val="9D1300"/>
      </a:accent2>
      <a:accent3>
        <a:srgbClr val="FFFFFF"/>
      </a:accent3>
      <a:accent4>
        <a:srgbClr val="252625"/>
      </a:accent4>
      <a:accent5>
        <a:srgbClr val="505150"/>
      </a:accent5>
      <a:accent6>
        <a:srgbClr val="5B0700"/>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CalOES">
      <a:dk1>
        <a:srgbClr val="000000"/>
      </a:dk1>
      <a:lt1>
        <a:srgbClr val="FFFFFF"/>
      </a:lt1>
      <a:dk2>
        <a:srgbClr val="252625"/>
      </a:dk2>
      <a:lt2>
        <a:srgbClr val="808080"/>
      </a:lt2>
      <a:accent1>
        <a:srgbClr val="CACACA"/>
      </a:accent1>
      <a:accent2>
        <a:srgbClr val="0F3365"/>
      </a:accent2>
      <a:accent3>
        <a:srgbClr val="1B5D8F"/>
      </a:accent3>
      <a:accent4>
        <a:srgbClr val="252625"/>
      </a:accent4>
      <a:accent5>
        <a:srgbClr val="505150"/>
      </a:accent5>
      <a:accent6>
        <a:srgbClr val="1B5D8F"/>
      </a:accent6>
      <a:hlink>
        <a:srgbClr val="0F3365"/>
      </a:hlink>
      <a:folHlink>
        <a:srgbClr val="79797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haredWithUsers xmlns="9e097da8-3c55-4ed4-966c-e83a8dbb1044">
      <UserInfo>
        <DisplayName>Liz Siegel</DisplayName>
        <AccountId>675</AccountId>
        <AccountType/>
      </UserInfo>
      <UserInfo>
        <DisplayName>Peyton Rack</DisplayName>
        <AccountId>562</AccountId>
        <AccountType/>
      </UserInfo>
      <UserInfo>
        <DisplayName>Jordan Azizian</DisplayName>
        <AccountId>681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178626E9998442AE773B3317448971" ma:contentTypeVersion="12" ma:contentTypeDescription="Create a new document." ma:contentTypeScope="" ma:versionID="42cfe1a78f28ad354c4b71bcc0a62e16">
  <xsd:schema xmlns:xsd="http://www.w3.org/2001/XMLSchema" xmlns:xs="http://www.w3.org/2001/XMLSchema" xmlns:p="http://schemas.microsoft.com/office/2006/metadata/properties" xmlns:ns2="84d9eb97-7d11-4e3a-8334-7c9b7a3c79c7" xmlns:ns3="9e097da8-3c55-4ed4-966c-e83a8dbb1044" targetNamespace="http://schemas.microsoft.com/office/2006/metadata/properties" ma:root="true" ma:fieldsID="6520e458ca003f22b4737315fe4bf92b" ns2:_="" ns3:_="">
    <xsd:import namespace="84d9eb97-7d11-4e3a-8334-7c9b7a3c79c7"/>
    <xsd:import namespace="9e097da8-3c55-4ed4-966c-e83a8dbb10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9eb97-7d11-4e3a-8334-7c9b7a3c79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097da8-3c55-4ed4-966c-e83a8dbb10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FF2A1A-B3CB-4AD5-BCAB-E8DDD6FCD230}">
  <ds:schemaRefs>
    <ds:schemaRef ds:uri="http://schemas.microsoft.com/sharepoint/v3/contenttype/forms"/>
  </ds:schemaRefs>
</ds:datastoreItem>
</file>

<file path=customXml/itemProps2.xml><?xml version="1.0" encoding="utf-8"?>
<ds:datastoreItem xmlns:ds="http://schemas.openxmlformats.org/officeDocument/2006/customXml" ds:itemID="{2DF22230-6CFF-4FDD-86B3-31427464CE57}">
  <ds:schemaRefs>
    <ds:schemaRef ds:uri="http://www.w3.org/XML/1998/namespace"/>
    <ds:schemaRef ds:uri="http://schemas.microsoft.com/office/infopath/2007/PartnerControls"/>
    <ds:schemaRef ds:uri="http://purl.org/dc/dcmitype/"/>
    <ds:schemaRef ds:uri="84d9eb97-7d11-4e3a-8334-7c9b7a3c79c7"/>
    <ds:schemaRef ds:uri="http://schemas.microsoft.com/office/2006/documentManagement/types"/>
    <ds:schemaRef ds:uri="http://purl.org/dc/terms/"/>
    <ds:schemaRef ds:uri="http://purl.org/dc/elements/1.1/"/>
    <ds:schemaRef ds:uri="http://schemas.openxmlformats.org/package/2006/metadata/core-properties"/>
    <ds:schemaRef ds:uri="9e097da8-3c55-4ed4-966c-e83a8dbb1044"/>
    <ds:schemaRef ds:uri="http://schemas.microsoft.com/office/2006/metadata/properties"/>
  </ds:schemaRefs>
</ds:datastoreItem>
</file>

<file path=customXml/itemProps3.xml><?xml version="1.0" encoding="utf-8"?>
<ds:datastoreItem xmlns:ds="http://schemas.openxmlformats.org/officeDocument/2006/customXml" ds:itemID="{E3881C2F-B06E-4A5E-8322-1F2386AC9F78}">
  <ds:schemaRefs>
    <ds:schemaRef ds:uri="84d9eb97-7d11-4e3a-8334-7c9b7a3c79c7"/>
    <ds:schemaRef ds:uri="9e097da8-3c55-4ed4-966c-e83a8dbb10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13531</TotalTime>
  <Words>4407</Words>
  <Application>Microsoft Office PowerPoint</Application>
  <PresentationFormat>Widescreen</PresentationFormat>
  <Paragraphs>553</Paragraphs>
  <Slides>57</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57</vt:i4>
      </vt:variant>
    </vt:vector>
  </HeadingPairs>
  <TitlesOfParts>
    <vt:vector size="70" baseType="lpstr">
      <vt:lpstr>.Lucida Grande UI Regular</vt:lpstr>
      <vt:lpstr>Arial</vt:lpstr>
      <vt:lpstr>Arial Narrow</vt:lpstr>
      <vt:lpstr>Arial Nova</vt:lpstr>
      <vt:lpstr>Arial Nova Cond</vt:lpstr>
      <vt:lpstr>Century Gothic</vt:lpstr>
      <vt:lpstr>Courier New</vt:lpstr>
      <vt:lpstr>Tahoma</vt:lpstr>
      <vt:lpstr>Wingdings</vt:lpstr>
      <vt:lpstr>Wingdings 2</vt:lpstr>
      <vt:lpstr>1_Default Design</vt:lpstr>
      <vt:lpstr>5_Default Design</vt:lpstr>
      <vt:lpstr>2_Default Design</vt:lpstr>
      <vt:lpstr>FY 2022 – BRIC and FMA NOI</vt:lpstr>
      <vt:lpstr>Webinar Overview</vt:lpstr>
      <vt:lpstr>Administrative Slide for UEI and SAM</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Hazard Mitigation Assistance (HMA) Grants </vt:lpstr>
      <vt:lpstr>Goals of NOI Submission</vt:lpstr>
      <vt:lpstr>Notice of Interest (NOI)</vt:lpstr>
      <vt:lpstr>Notice of Interest (NOI): 3 Steps</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General Information Section</vt:lpstr>
      <vt:lpstr>General Information Section</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Subapplication Information Section</vt:lpstr>
      <vt:lpstr>BRIC Subapplication Information: C&amp;CB</vt:lpstr>
      <vt:lpstr>BRIC Subapplication Information: Project</vt:lpstr>
      <vt:lpstr>BRIC Subapplication Information: Project Types</vt:lpstr>
      <vt:lpstr>BRIC Subapplication Information: Project Types</vt:lpstr>
      <vt:lpstr>BRIC Subapplication Information Section</vt:lpstr>
      <vt:lpstr>Subapplication Type Should Match the Hazard</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Project Information Section</vt:lpstr>
      <vt:lpstr>BRIC Project and C&amp;CB Information</vt:lpstr>
      <vt:lpstr>BRIC Project and C&amp;CB Information</vt:lpstr>
      <vt:lpstr>BRIC Project Only Information Section   </vt:lpstr>
      <vt:lpstr>BRIC Project Information Section </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Problem Statement &amp; Solution Description Section: Project and C&amp;CB</vt:lpstr>
      <vt:lpstr>BRIC Problem Statement Section</vt:lpstr>
      <vt:lpstr>BRIC Solution Description Section</vt:lpstr>
      <vt:lpstr>BRIC Solution Description Section</vt:lpstr>
      <vt:lpstr>Phase Determination (Only Applicable for Projects – C&amp;CB Write No)</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Benefit Cost Analysis Section: Project Only</vt:lpstr>
      <vt:lpstr>BRIC Benefit Cost Analysis Section: Project Only</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Activity Costs Section: Project and C&amp;CB</vt:lpstr>
      <vt:lpstr>BRIC Activity Costs Section: Project and C&amp;CB</vt:lpstr>
      <vt:lpstr>Prepare California Match Initiative Eligibility</vt:lpstr>
      <vt:lpstr>Prepare California Match Map</vt:lpstr>
      <vt:lpstr>Prepare California Match Considerations</vt:lpstr>
      <vt:lpstr>Prepare California Match Notice of Interest (NOI) </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Local Hazard Mitigation Plan Information Section: Project and C&amp;CB</vt:lpstr>
      <vt:lpstr>BRIC Local Hazard Mitigation Plan Information Section: Project and C&amp;CB</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BRIC Contact Information Section: Project and C&amp;CB</vt:lpstr>
      <vt:lpstr>BRIC NOI Form </vt:lpstr>
      <vt:lpstr>Click Submit, and… </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Changes for the FMA NOI</vt:lpstr>
      <vt:lpstr>Differences for FMA</vt:lpstr>
      <vt:lpstr>Differences for FMA</vt:lpstr>
      <vt:lpstr>Goals Review General Information Subapplication Information Project Information Problem and Solution Benefit-Cost Analysis Activity Costs &amp; Prepare California Match  Local Hazard Mitigation Plan Information Contact Information FMA Differences  Eligibility and Follow-Up</vt:lpstr>
      <vt:lpstr>Eligibility and Common Reasons for Follow-Up </vt:lpstr>
      <vt:lpstr>NOIs are Triaging Tools </vt:lpstr>
      <vt:lpstr>BRIC and FMA Timeline 2022-2023</vt:lpstr>
      <vt:lpstr>Q &amp; A</vt:lpstr>
    </vt:vector>
  </TitlesOfParts>
  <Manager/>
  <Company>CalOES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CalOES deck template</dc:title>
  <dc:subject/>
  <dc:creator>Cal OES</dc:creator>
  <cp:keywords/>
  <dc:description/>
  <cp:lastModifiedBy>Amelia Muccio</cp:lastModifiedBy>
  <cp:revision>1170</cp:revision>
  <dcterms:created xsi:type="dcterms:W3CDTF">2007-06-28T17:29:42Z</dcterms:created>
  <dcterms:modified xsi:type="dcterms:W3CDTF">2022-08-31T19:41:07Z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0x01010054178626E9998442AE773B3317448971</vt:lpwstr>
  </property>
</Properties>
</file>